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CEA03-074A-4E43-9BD4-FC7781F5687E}"/>
              </a:ext>
            </a:extLst>
          </p:cNvPr>
          <p:cNvSpPr>
            <a:spLocks noGrp="1"/>
          </p:cNvSpPr>
          <p:nvPr>
            <p:ph type="title"/>
          </p:nvPr>
        </p:nvSpPr>
        <p:spPr/>
        <p:txBody>
          <a:bodyPr/>
          <a:lstStyle/>
          <a:p>
            <a:r>
              <a:rPr lang="pt-BR"/>
              <a:t>Facebook Posts por taxa de engajamento (ordenar maior e menor) | Crédito Real - 1 of 26</a:t>
            </a:r>
            <a:endParaRPr lang="en-US"/>
          </a:p>
        </p:txBody>
      </p:sp>
      <p:graphicFrame>
        <p:nvGraphicFramePr>
          <p:cNvPr id="5" name="Table Placeholder 4">
            <a:extLst>
              <a:ext uri="{FF2B5EF4-FFF2-40B4-BE49-F238E27FC236}">
                <a16:creationId xmlns:a16="http://schemas.microsoft.com/office/drawing/2014/main" id="{6F3A362F-DAA0-4928-9DD1-26502EDF55CF}"/>
              </a:ext>
            </a:extLst>
          </p:cNvPr>
          <p:cNvGraphicFramePr>
            <a:graphicFrameLocks noGrp="1"/>
          </p:cNvGraphicFramePr>
          <p:nvPr>
            <p:ph type="tbl" sz="quarter" idx="13"/>
            <p:extLst>
              <p:ext uri="{D42A27DB-BD31-4B8C-83A1-F6EECF244321}">
                <p14:modId xmlns:p14="http://schemas.microsoft.com/office/powerpoint/2010/main" val="3685390107"/>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20004955"/>
                    </a:ext>
                  </a:extLst>
                </a:gridCol>
                <a:gridCol w="822960">
                  <a:extLst>
                    <a:ext uri="{9D8B030D-6E8A-4147-A177-3AD203B41FA5}">
                      <a16:colId xmlns:a16="http://schemas.microsoft.com/office/drawing/2014/main" val="4203294623"/>
                    </a:ext>
                  </a:extLst>
                </a:gridCol>
                <a:gridCol w="329184">
                  <a:extLst>
                    <a:ext uri="{9D8B030D-6E8A-4147-A177-3AD203B41FA5}">
                      <a16:colId xmlns:a16="http://schemas.microsoft.com/office/drawing/2014/main" val="1386366865"/>
                    </a:ext>
                  </a:extLst>
                </a:gridCol>
                <a:gridCol w="208280">
                  <a:extLst>
                    <a:ext uri="{9D8B030D-6E8A-4147-A177-3AD203B41FA5}">
                      <a16:colId xmlns:a16="http://schemas.microsoft.com/office/drawing/2014/main" val="4252493084"/>
                    </a:ext>
                  </a:extLst>
                </a:gridCol>
                <a:gridCol w="208280">
                  <a:extLst>
                    <a:ext uri="{9D8B030D-6E8A-4147-A177-3AD203B41FA5}">
                      <a16:colId xmlns:a16="http://schemas.microsoft.com/office/drawing/2014/main" val="3435145258"/>
                    </a:ext>
                  </a:extLst>
                </a:gridCol>
                <a:gridCol w="208280">
                  <a:extLst>
                    <a:ext uri="{9D8B030D-6E8A-4147-A177-3AD203B41FA5}">
                      <a16:colId xmlns:a16="http://schemas.microsoft.com/office/drawing/2014/main" val="4087465862"/>
                    </a:ext>
                  </a:extLst>
                </a:gridCol>
                <a:gridCol w="208280">
                  <a:extLst>
                    <a:ext uri="{9D8B030D-6E8A-4147-A177-3AD203B41FA5}">
                      <a16:colId xmlns:a16="http://schemas.microsoft.com/office/drawing/2014/main" val="4087408261"/>
                    </a:ext>
                  </a:extLst>
                </a:gridCol>
                <a:gridCol w="208280">
                  <a:extLst>
                    <a:ext uri="{9D8B030D-6E8A-4147-A177-3AD203B41FA5}">
                      <a16:colId xmlns:a16="http://schemas.microsoft.com/office/drawing/2014/main" val="521129626"/>
                    </a:ext>
                  </a:extLst>
                </a:gridCol>
                <a:gridCol w="208280">
                  <a:extLst>
                    <a:ext uri="{9D8B030D-6E8A-4147-A177-3AD203B41FA5}">
                      <a16:colId xmlns:a16="http://schemas.microsoft.com/office/drawing/2014/main" val="464140408"/>
                    </a:ext>
                  </a:extLst>
                </a:gridCol>
                <a:gridCol w="208280">
                  <a:extLst>
                    <a:ext uri="{9D8B030D-6E8A-4147-A177-3AD203B41FA5}">
                      <a16:colId xmlns:a16="http://schemas.microsoft.com/office/drawing/2014/main" val="1077328204"/>
                    </a:ext>
                  </a:extLst>
                </a:gridCol>
                <a:gridCol w="208280">
                  <a:extLst>
                    <a:ext uri="{9D8B030D-6E8A-4147-A177-3AD203B41FA5}">
                      <a16:colId xmlns:a16="http://schemas.microsoft.com/office/drawing/2014/main" val="2535185078"/>
                    </a:ext>
                  </a:extLst>
                </a:gridCol>
                <a:gridCol w="208280">
                  <a:extLst>
                    <a:ext uri="{9D8B030D-6E8A-4147-A177-3AD203B41FA5}">
                      <a16:colId xmlns:a16="http://schemas.microsoft.com/office/drawing/2014/main" val="3934096072"/>
                    </a:ext>
                  </a:extLst>
                </a:gridCol>
                <a:gridCol w="208280">
                  <a:extLst>
                    <a:ext uri="{9D8B030D-6E8A-4147-A177-3AD203B41FA5}">
                      <a16:colId xmlns:a16="http://schemas.microsoft.com/office/drawing/2014/main" val="894522883"/>
                    </a:ext>
                  </a:extLst>
                </a:gridCol>
                <a:gridCol w="208280">
                  <a:extLst>
                    <a:ext uri="{9D8B030D-6E8A-4147-A177-3AD203B41FA5}">
                      <a16:colId xmlns:a16="http://schemas.microsoft.com/office/drawing/2014/main" val="3976247146"/>
                    </a:ext>
                  </a:extLst>
                </a:gridCol>
                <a:gridCol w="208280">
                  <a:extLst>
                    <a:ext uri="{9D8B030D-6E8A-4147-A177-3AD203B41FA5}">
                      <a16:colId xmlns:a16="http://schemas.microsoft.com/office/drawing/2014/main" val="2833597762"/>
                    </a:ext>
                  </a:extLst>
                </a:gridCol>
                <a:gridCol w="208280">
                  <a:extLst>
                    <a:ext uri="{9D8B030D-6E8A-4147-A177-3AD203B41FA5}">
                      <a16:colId xmlns:a16="http://schemas.microsoft.com/office/drawing/2014/main" val="954408596"/>
                    </a:ext>
                  </a:extLst>
                </a:gridCol>
                <a:gridCol w="208280">
                  <a:extLst>
                    <a:ext uri="{9D8B030D-6E8A-4147-A177-3AD203B41FA5}">
                      <a16:colId xmlns:a16="http://schemas.microsoft.com/office/drawing/2014/main" val="2430278238"/>
                    </a:ext>
                  </a:extLst>
                </a:gridCol>
                <a:gridCol w="208280">
                  <a:extLst>
                    <a:ext uri="{9D8B030D-6E8A-4147-A177-3AD203B41FA5}">
                      <a16:colId xmlns:a16="http://schemas.microsoft.com/office/drawing/2014/main" val="1939402627"/>
                    </a:ext>
                  </a:extLst>
                </a:gridCol>
                <a:gridCol w="208280">
                  <a:extLst>
                    <a:ext uri="{9D8B030D-6E8A-4147-A177-3AD203B41FA5}">
                      <a16:colId xmlns:a16="http://schemas.microsoft.com/office/drawing/2014/main" val="69071084"/>
                    </a:ext>
                  </a:extLst>
                </a:gridCol>
                <a:gridCol w="208280">
                  <a:extLst>
                    <a:ext uri="{9D8B030D-6E8A-4147-A177-3AD203B41FA5}">
                      <a16:colId xmlns:a16="http://schemas.microsoft.com/office/drawing/2014/main" val="1105226145"/>
                    </a:ext>
                  </a:extLst>
                </a:gridCol>
                <a:gridCol w="208280">
                  <a:extLst>
                    <a:ext uri="{9D8B030D-6E8A-4147-A177-3AD203B41FA5}">
                      <a16:colId xmlns:a16="http://schemas.microsoft.com/office/drawing/2014/main" val="2144652228"/>
                    </a:ext>
                  </a:extLst>
                </a:gridCol>
                <a:gridCol w="208280">
                  <a:extLst>
                    <a:ext uri="{9D8B030D-6E8A-4147-A177-3AD203B41FA5}">
                      <a16:colId xmlns:a16="http://schemas.microsoft.com/office/drawing/2014/main" val="1801328776"/>
                    </a:ext>
                  </a:extLst>
                </a:gridCol>
                <a:gridCol w="208280">
                  <a:extLst>
                    <a:ext uri="{9D8B030D-6E8A-4147-A177-3AD203B41FA5}">
                      <a16:colId xmlns:a16="http://schemas.microsoft.com/office/drawing/2014/main" val="1806972195"/>
                    </a:ext>
                  </a:extLst>
                </a:gridCol>
                <a:gridCol w="208280">
                  <a:extLst>
                    <a:ext uri="{9D8B030D-6E8A-4147-A177-3AD203B41FA5}">
                      <a16:colId xmlns:a16="http://schemas.microsoft.com/office/drawing/2014/main" val="2269007539"/>
                    </a:ext>
                  </a:extLst>
                </a:gridCol>
                <a:gridCol w="208280">
                  <a:extLst>
                    <a:ext uri="{9D8B030D-6E8A-4147-A177-3AD203B41FA5}">
                      <a16:colId xmlns:a16="http://schemas.microsoft.com/office/drawing/2014/main" val="1942843216"/>
                    </a:ext>
                  </a:extLst>
                </a:gridCol>
                <a:gridCol w="208280">
                  <a:extLst>
                    <a:ext uri="{9D8B030D-6E8A-4147-A177-3AD203B41FA5}">
                      <a16:colId xmlns:a16="http://schemas.microsoft.com/office/drawing/2014/main" val="1934726024"/>
                    </a:ext>
                  </a:extLst>
                </a:gridCol>
                <a:gridCol w="208280">
                  <a:extLst>
                    <a:ext uri="{9D8B030D-6E8A-4147-A177-3AD203B41FA5}">
                      <a16:colId xmlns:a16="http://schemas.microsoft.com/office/drawing/2014/main" val="1147167755"/>
                    </a:ext>
                  </a:extLst>
                </a:gridCol>
                <a:gridCol w="208280">
                  <a:extLst>
                    <a:ext uri="{9D8B030D-6E8A-4147-A177-3AD203B41FA5}">
                      <a16:colId xmlns:a16="http://schemas.microsoft.com/office/drawing/2014/main" val="440792006"/>
                    </a:ext>
                  </a:extLst>
                </a:gridCol>
                <a:gridCol w="208280">
                  <a:extLst>
                    <a:ext uri="{9D8B030D-6E8A-4147-A177-3AD203B41FA5}">
                      <a16:colId xmlns:a16="http://schemas.microsoft.com/office/drawing/2014/main" val="3784048980"/>
                    </a:ext>
                  </a:extLst>
                </a:gridCol>
                <a:gridCol w="208280">
                  <a:extLst>
                    <a:ext uri="{9D8B030D-6E8A-4147-A177-3AD203B41FA5}">
                      <a16:colId xmlns:a16="http://schemas.microsoft.com/office/drawing/2014/main" val="4088243291"/>
                    </a:ext>
                  </a:extLst>
                </a:gridCol>
                <a:gridCol w="208280">
                  <a:extLst>
                    <a:ext uri="{9D8B030D-6E8A-4147-A177-3AD203B41FA5}">
                      <a16:colId xmlns:a16="http://schemas.microsoft.com/office/drawing/2014/main" val="3823081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88175449"/>
                  </a:ext>
                </a:extLst>
              </a:tr>
            </a:tbl>
          </a:graphicData>
        </a:graphic>
      </p:graphicFrame>
      <p:sp>
        <p:nvSpPr>
          <p:cNvPr id="4" name="Text Placeholder 3">
            <a:extLst>
              <a:ext uri="{FF2B5EF4-FFF2-40B4-BE49-F238E27FC236}">
                <a16:creationId xmlns:a16="http://schemas.microsoft.com/office/drawing/2014/main" id="{41D916D4-8721-494B-A3FD-DA6758005F0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830110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34EDE-46F2-4579-A309-9649ECC395F1}"/>
              </a:ext>
            </a:extLst>
          </p:cNvPr>
          <p:cNvSpPr>
            <a:spLocks noGrp="1"/>
          </p:cNvSpPr>
          <p:nvPr>
            <p:ph type="title"/>
          </p:nvPr>
        </p:nvSpPr>
        <p:spPr/>
        <p:txBody>
          <a:bodyPr/>
          <a:lstStyle/>
          <a:p>
            <a:r>
              <a:rPr lang="pt-BR"/>
              <a:t>Facebook Posts por taxa de engajamento (ordenar maior e menor) | Crédito Real - 2 of 26</a:t>
            </a:r>
            <a:endParaRPr lang="en-US"/>
          </a:p>
        </p:txBody>
      </p:sp>
      <p:graphicFrame>
        <p:nvGraphicFramePr>
          <p:cNvPr id="5" name="Table Placeholder 4">
            <a:extLst>
              <a:ext uri="{FF2B5EF4-FFF2-40B4-BE49-F238E27FC236}">
                <a16:creationId xmlns:a16="http://schemas.microsoft.com/office/drawing/2014/main" id="{1B3352C6-6CA9-410E-8CA0-1DE3806AB852}"/>
              </a:ext>
            </a:extLst>
          </p:cNvPr>
          <p:cNvGraphicFramePr>
            <a:graphicFrameLocks noGrp="1"/>
          </p:cNvGraphicFramePr>
          <p:nvPr>
            <p:ph type="tbl" sz="quarter" idx="13"/>
            <p:extLst>
              <p:ext uri="{D42A27DB-BD31-4B8C-83A1-F6EECF244321}">
                <p14:modId xmlns:p14="http://schemas.microsoft.com/office/powerpoint/2010/main" val="1694896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76725026"/>
                    </a:ext>
                  </a:extLst>
                </a:gridCol>
                <a:gridCol w="822960">
                  <a:extLst>
                    <a:ext uri="{9D8B030D-6E8A-4147-A177-3AD203B41FA5}">
                      <a16:colId xmlns:a16="http://schemas.microsoft.com/office/drawing/2014/main" val="973787415"/>
                    </a:ext>
                  </a:extLst>
                </a:gridCol>
                <a:gridCol w="329184">
                  <a:extLst>
                    <a:ext uri="{9D8B030D-6E8A-4147-A177-3AD203B41FA5}">
                      <a16:colId xmlns:a16="http://schemas.microsoft.com/office/drawing/2014/main" val="807370967"/>
                    </a:ext>
                  </a:extLst>
                </a:gridCol>
                <a:gridCol w="208280">
                  <a:extLst>
                    <a:ext uri="{9D8B030D-6E8A-4147-A177-3AD203B41FA5}">
                      <a16:colId xmlns:a16="http://schemas.microsoft.com/office/drawing/2014/main" val="2735665373"/>
                    </a:ext>
                  </a:extLst>
                </a:gridCol>
                <a:gridCol w="208280">
                  <a:extLst>
                    <a:ext uri="{9D8B030D-6E8A-4147-A177-3AD203B41FA5}">
                      <a16:colId xmlns:a16="http://schemas.microsoft.com/office/drawing/2014/main" val="2710697547"/>
                    </a:ext>
                  </a:extLst>
                </a:gridCol>
                <a:gridCol w="208280">
                  <a:extLst>
                    <a:ext uri="{9D8B030D-6E8A-4147-A177-3AD203B41FA5}">
                      <a16:colId xmlns:a16="http://schemas.microsoft.com/office/drawing/2014/main" val="2794261338"/>
                    </a:ext>
                  </a:extLst>
                </a:gridCol>
                <a:gridCol w="208280">
                  <a:extLst>
                    <a:ext uri="{9D8B030D-6E8A-4147-A177-3AD203B41FA5}">
                      <a16:colId xmlns:a16="http://schemas.microsoft.com/office/drawing/2014/main" val="3700732338"/>
                    </a:ext>
                  </a:extLst>
                </a:gridCol>
                <a:gridCol w="208280">
                  <a:extLst>
                    <a:ext uri="{9D8B030D-6E8A-4147-A177-3AD203B41FA5}">
                      <a16:colId xmlns:a16="http://schemas.microsoft.com/office/drawing/2014/main" val="2132861755"/>
                    </a:ext>
                  </a:extLst>
                </a:gridCol>
                <a:gridCol w="208280">
                  <a:extLst>
                    <a:ext uri="{9D8B030D-6E8A-4147-A177-3AD203B41FA5}">
                      <a16:colId xmlns:a16="http://schemas.microsoft.com/office/drawing/2014/main" val="865795390"/>
                    </a:ext>
                  </a:extLst>
                </a:gridCol>
                <a:gridCol w="208280">
                  <a:extLst>
                    <a:ext uri="{9D8B030D-6E8A-4147-A177-3AD203B41FA5}">
                      <a16:colId xmlns:a16="http://schemas.microsoft.com/office/drawing/2014/main" val="1218233621"/>
                    </a:ext>
                  </a:extLst>
                </a:gridCol>
                <a:gridCol w="208280">
                  <a:extLst>
                    <a:ext uri="{9D8B030D-6E8A-4147-A177-3AD203B41FA5}">
                      <a16:colId xmlns:a16="http://schemas.microsoft.com/office/drawing/2014/main" val="1815984672"/>
                    </a:ext>
                  </a:extLst>
                </a:gridCol>
                <a:gridCol w="208280">
                  <a:extLst>
                    <a:ext uri="{9D8B030D-6E8A-4147-A177-3AD203B41FA5}">
                      <a16:colId xmlns:a16="http://schemas.microsoft.com/office/drawing/2014/main" val="3132466396"/>
                    </a:ext>
                  </a:extLst>
                </a:gridCol>
                <a:gridCol w="208280">
                  <a:extLst>
                    <a:ext uri="{9D8B030D-6E8A-4147-A177-3AD203B41FA5}">
                      <a16:colId xmlns:a16="http://schemas.microsoft.com/office/drawing/2014/main" val="2038490845"/>
                    </a:ext>
                  </a:extLst>
                </a:gridCol>
                <a:gridCol w="208280">
                  <a:extLst>
                    <a:ext uri="{9D8B030D-6E8A-4147-A177-3AD203B41FA5}">
                      <a16:colId xmlns:a16="http://schemas.microsoft.com/office/drawing/2014/main" val="3503999384"/>
                    </a:ext>
                  </a:extLst>
                </a:gridCol>
                <a:gridCol w="208280">
                  <a:extLst>
                    <a:ext uri="{9D8B030D-6E8A-4147-A177-3AD203B41FA5}">
                      <a16:colId xmlns:a16="http://schemas.microsoft.com/office/drawing/2014/main" val="4220891697"/>
                    </a:ext>
                  </a:extLst>
                </a:gridCol>
                <a:gridCol w="208280">
                  <a:extLst>
                    <a:ext uri="{9D8B030D-6E8A-4147-A177-3AD203B41FA5}">
                      <a16:colId xmlns:a16="http://schemas.microsoft.com/office/drawing/2014/main" val="3810062105"/>
                    </a:ext>
                  </a:extLst>
                </a:gridCol>
                <a:gridCol w="208280">
                  <a:extLst>
                    <a:ext uri="{9D8B030D-6E8A-4147-A177-3AD203B41FA5}">
                      <a16:colId xmlns:a16="http://schemas.microsoft.com/office/drawing/2014/main" val="3995932827"/>
                    </a:ext>
                  </a:extLst>
                </a:gridCol>
                <a:gridCol w="208280">
                  <a:extLst>
                    <a:ext uri="{9D8B030D-6E8A-4147-A177-3AD203B41FA5}">
                      <a16:colId xmlns:a16="http://schemas.microsoft.com/office/drawing/2014/main" val="18803252"/>
                    </a:ext>
                  </a:extLst>
                </a:gridCol>
                <a:gridCol w="208280">
                  <a:extLst>
                    <a:ext uri="{9D8B030D-6E8A-4147-A177-3AD203B41FA5}">
                      <a16:colId xmlns:a16="http://schemas.microsoft.com/office/drawing/2014/main" val="428059704"/>
                    </a:ext>
                  </a:extLst>
                </a:gridCol>
                <a:gridCol w="208280">
                  <a:extLst>
                    <a:ext uri="{9D8B030D-6E8A-4147-A177-3AD203B41FA5}">
                      <a16:colId xmlns:a16="http://schemas.microsoft.com/office/drawing/2014/main" val="2231019962"/>
                    </a:ext>
                  </a:extLst>
                </a:gridCol>
                <a:gridCol w="208280">
                  <a:extLst>
                    <a:ext uri="{9D8B030D-6E8A-4147-A177-3AD203B41FA5}">
                      <a16:colId xmlns:a16="http://schemas.microsoft.com/office/drawing/2014/main" val="2406934365"/>
                    </a:ext>
                  </a:extLst>
                </a:gridCol>
                <a:gridCol w="208280">
                  <a:extLst>
                    <a:ext uri="{9D8B030D-6E8A-4147-A177-3AD203B41FA5}">
                      <a16:colId xmlns:a16="http://schemas.microsoft.com/office/drawing/2014/main" val="3466588764"/>
                    </a:ext>
                  </a:extLst>
                </a:gridCol>
                <a:gridCol w="208280">
                  <a:extLst>
                    <a:ext uri="{9D8B030D-6E8A-4147-A177-3AD203B41FA5}">
                      <a16:colId xmlns:a16="http://schemas.microsoft.com/office/drawing/2014/main" val="398738596"/>
                    </a:ext>
                  </a:extLst>
                </a:gridCol>
                <a:gridCol w="208280">
                  <a:extLst>
                    <a:ext uri="{9D8B030D-6E8A-4147-A177-3AD203B41FA5}">
                      <a16:colId xmlns:a16="http://schemas.microsoft.com/office/drawing/2014/main" val="1052739207"/>
                    </a:ext>
                  </a:extLst>
                </a:gridCol>
                <a:gridCol w="208280">
                  <a:extLst>
                    <a:ext uri="{9D8B030D-6E8A-4147-A177-3AD203B41FA5}">
                      <a16:colId xmlns:a16="http://schemas.microsoft.com/office/drawing/2014/main" val="3991702210"/>
                    </a:ext>
                  </a:extLst>
                </a:gridCol>
                <a:gridCol w="208280">
                  <a:extLst>
                    <a:ext uri="{9D8B030D-6E8A-4147-A177-3AD203B41FA5}">
                      <a16:colId xmlns:a16="http://schemas.microsoft.com/office/drawing/2014/main" val="1055489627"/>
                    </a:ext>
                  </a:extLst>
                </a:gridCol>
                <a:gridCol w="208280">
                  <a:extLst>
                    <a:ext uri="{9D8B030D-6E8A-4147-A177-3AD203B41FA5}">
                      <a16:colId xmlns:a16="http://schemas.microsoft.com/office/drawing/2014/main" val="1097856407"/>
                    </a:ext>
                  </a:extLst>
                </a:gridCol>
                <a:gridCol w="208280">
                  <a:extLst>
                    <a:ext uri="{9D8B030D-6E8A-4147-A177-3AD203B41FA5}">
                      <a16:colId xmlns:a16="http://schemas.microsoft.com/office/drawing/2014/main" val="1631059122"/>
                    </a:ext>
                  </a:extLst>
                </a:gridCol>
                <a:gridCol w="208280">
                  <a:extLst>
                    <a:ext uri="{9D8B030D-6E8A-4147-A177-3AD203B41FA5}">
                      <a16:colId xmlns:a16="http://schemas.microsoft.com/office/drawing/2014/main" val="1742056722"/>
                    </a:ext>
                  </a:extLst>
                </a:gridCol>
                <a:gridCol w="208280">
                  <a:extLst>
                    <a:ext uri="{9D8B030D-6E8A-4147-A177-3AD203B41FA5}">
                      <a16:colId xmlns:a16="http://schemas.microsoft.com/office/drawing/2014/main" val="3938784681"/>
                    </a:ext>
                  </a:extLst>
                </a:gridCol>
                <a:gridCol w="208280">
                  <a:extLst>
                    <a:ext uri="{9D8B030D-6E8A-4147-A177-3AD203B41FA5}">
                      <a16:colId xmlns:a16="http://schemas.microsoft.com/office/drawing/2014/main" val="1258436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38787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- 2020-03-16 23:38:18</a:t>
                      </a:r>
                      <a:r>
                        <a:rPr kumimoji="0" lang="pt-BR" sz="1000" b="0" i="0" u="none" strike="noStrike" kern="1200" cap="none" spc="0" normalizeH="0" baseline="0" noProof="0">
                          <a:ln>
                            <a:noFill/>
                          </a:ln>
                          <a:solidFill>
                            <a:prstClr val="black"/>
                          </a:solidFill>
                          <a:effectLst/>
                          <a:uLnTx/>
                          <a:uFillTx/>
                          <a:latin typeface="+mn-lt"/>
                          <a:ea typeface="+mn-ea"/>
                          <a:cs typeface="+mn-cs"/>
                        </a:rPr>
                        <a:t>
 Atenção para as dicas de prevenção contra o Coronavírus! Somente juntos podemos combater a doença.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https://scontent-iad3-1.xx.fbcdn.net/v/t1.0-1/p200x200/91022903_1502640976565057_7256073124599300096_o.png?_nc_cat=105&amp;_nc_sid=dbb9e7&amp;_nc_ohc=U2Ty0zp94J0AX-QRsWi&amp;_nc_ht=scontent-iad3-1.xx&amp;oh=3677c52aa740ab5834788decee850929&amp;oe=5EB0D965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12:21:52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34212254"/>
                  </a:ext>
                </a:extLst>
              </a:tr>
            </a:tbl>
          </a:graphicData>
        </a:graphic>
      </p:graphicFrame>
      <p:sp>
        <p:nvSpPr>
          <p:cNvPr id="4" name="Text Placeholder 3">
            <a:extLst>
              <a:ext uri="{FF2B5EF4-FFF2-40B4-BE49-F238E27FC236}">
                <a16:creationId xmlns:a16="http://schemas.microsoft.com/office/drawing/2014/main" id="{024A69E7-1FD5-4AE9-BA08-F2E7AEDED39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714584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F3F0-D7B9-4B93-8E70-49CE233A69B3}"/>
              </a:ext>
            </a:extLst>
          </p:cNvPr>
          <p:cNvSpPr>
            <a:spLocks noGrp="1"/>
          </p:cNvSpPr>
          <p:nvPr>
            <p:ph type="title"/>
          </p:nvPr>
        </p:nvSpPr>
        <p:spPr/>
        <p:txBody>
          <a:bodyPr/>
          <a:lstStyle/>
          <a:p>
            <a:r>
              <a:rPr lang="pt-BR"/>
              <a:t>Facebook Posts por taxa de engajamento (ordenar maior e menor) | Crédito Real - 3 of 26</a:t>
            </a:r>
            <a:endParaRPr lang="en-US"/>
          </a:p>
        </p:txBody>
      </p:sp>
      <p:graphicFrame>
        <p:nvGraphicFramePr>
          <p:cNvPr id="5" name="Table Placeholder 4">
            <a:extLst>
              <a:ext uri="{FF2B5EF4-FFF2-40B4-BE49-F238E27FC236}">
                <a16:creationId xmlns:a16="http://schemas.microsoft.com/office/drawing/2014/main" id="{1A86D11D-FF90-470E-A8C2-715C96EA0103}"/>
              </a:ext>
            </a:extLst>
          </p:cNvPr>
          <p:cNvGraphicFramePr>
            <a:graphicFrameLocks noGrp="1"/>
          </p:cNvGraphicFramePr>
          <p:nvPr>
            <p:ph type="tbl" sz="quarter" idx="13"/>
            <p:extLst>
              <p:ext uri="{D42A27DB-BD31-4B8C-83A1-F6EECF244321}">
                <p14:modId xmlns:p14="http://schemas.microsoft.com/office/powerpoint/2010/main" val="3724479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37517323"/>
                    </a:ext>
                  </a:extLst>
                </a:gridCol>
                <a:gridCol w="822960">
                  <a:extLst>
                    <a:ext uri="{9D8B030D-6E8A-4147-A177-3AD203B41FA5}">
                      <a16:colId xmlns:a16="http://schemas.microsoft.com/office/drawing/2014/main" val="1848672685"/>
                    </a:ext>
                  </a:extLst>
                </a:gridCol>
                <a:gridCol w="329184">
                  <a:extLst>
                    <a:ext uri="{9D8B030D-6E8A-4147-A177-3AD203B41FA5}">
                      <a16:colId xmlns:a16="http://schemas.microsoft.com/office/drawing/2014/main" val="2065453538"/>
                    </a:ext>
                  </a:extLst>
                </a:gridCol>
                <a:gridCol w="208280">
                  <a:extLst>
                    <a:ext uri="{9D8B030D-6E8A-4147-A177-3AD203B41FA5}">
                      <a16:colId xmlns:a16="http://schemas.microsoft.com/office/drawing/2014/main" val="412502440"/>
                    </a:ext>
                  </a:extLst>
                </a:gridCol>
                <a:gridCol w="208280">
                  <a:extLst>
                    <a:ext uri="{9D8B030D-6E8A-4147-A177-3AD203B41FA5}">
                      <a16:colId xmlns:a16="http://schemas.microsoft.com/office/drawing/2014/main" val="2364382795"/>
                    </a:ext>
                  </a:extLst>
                </a:gridCol>
                <a:gridCol w="208280">
                  <a:extLst>
                    <a:ext uri="{9D8B030D-6E8A-4147-A177-3AD203B41FA5}">
                      <a16:colId xmlns:a16="http://schemas.microsoft.com/office/drawing/2014/main" val="1774409548"/>
                    </a:ext>
                  </a:extLst>
                </a:gridCol>
                <a:gridCol w="208280">
                  <a:extLst>
                    <a:ext uri="{9D8B030D-6E8A-4147-A177-3AD203B41FA5}">
                      <a16:colId xmlns:a16="http://schemas.microsoft.com/office/drawing/2014/main" val="4292299423"/>
                    </a:ext>
                  </a:extLst>
                </a:gridCol>
                <a:gridCol w="208280">
                  <a:extLst>
                    <a:ext uri="{9D8B030D-6E8A-4147-A177-3AD203B41FA5}">
                      <a16:colId xmlns:a16="http://schemas.microsoft.com/office/drawing/2014/main" val="1094007858"/>
                    </a:ext>
                  </a:extLst>
                </a:gridCol>
                <a:gridCol w="208280">
                  <a:extLst>
                    <a:ext uri="{9D8B030D-6E8A-4147-A177-3AD203B41FA5}">
                      <a16:colId xmlns:a16="http://schemas.microsoft.com/office/drawing/2014/main" val="2078529867"/>
                    </a:ext>
                  </a:extLst>
                </a:gridCol>
                <a:gridCol w="208280">
                  <a:extLst>
                    <a:ext uri="{9D8B030D-6E8A-4147-A177-3AD203B41FA5}">
                      <a16:colId xmlns:a16="http://schemas.microsoft.com/office/drawing/2014/main" val="1255664273"/>
                    </a:ext>
                  </a:extLst>
                </a:gridCol>
                <a:gridCol w="208280">
                  <a:extLst>
                    <a:ext uri="{9D8B030D-6E8A-4147-A177-3AD203B41FA5}">
                      <a16:colId xmlns:a16="http://schemas.microsoft.com/office/drawing/2014/main" val="3516269228"/>
                    </a:ext>
                  </a:extLst>
                </a:gridCol>
                <a:gridCol w="208280">
                  <a:extLst>
                    <a:ext uri="{9D8B030D-6E8A-4147-A177-3AD203B41FA5}">
                      <a16:colId xmlns:a16="http://schemas.microsoft.com/office/drawing/2014/main" val="2492941662"/>
                    </a:ext>
                  </a:extLst>
                </a:gridCol>
                <a:gridCol w="208280">
                  <a:extLst>
                    <a:ext uri="{9D8B030D-6E8A-4147-A177-3AD203B41FA5}">
                      <a16:colId xmlns:a16="http://schemas.microsoft.com/office/drawing/2014/main" val="1353464092"/>
                    </a:ext>
                  </a:extLst>
                </a:gridCol>
                <a:gridCol w="208280">
                  <a:extLst>
                    <a:ext uri="{9D8B030D-6E8A-4147-A177-3AD203B41FA5}">
                      <a16:colId xmlns:a16="http://schemas.microsoft.com/office/drawing/2014/main" val="256335810"/>
                    </a:ext>
                  </a:extLst>
                </a:gridCol>
                <a:gridCol w="208280">
                  <a:extLst>
                    <a:ext uri="{9D8B030D-6E8A-4147-A177-3AD203B41FA5}">
                      <a16:colId xmlns:a16="http://schemas.microsoft.com/office/drawing/2014/main" val="990343244"/>
                    </a:ext>
                  </a:extLst>
                </a:gridCol>
                <a:gridCol w="208280">
                  <a:extLst>
                    <a:ext uri="{9D8B030D-6E8A-4147-A177-3AD203B41FA5}">
                      <a16:colId xmlns:a16="http://schemas.microsoft.com/office/drawing/2014/main" val="298994243"/>
                    </a:ext>
                  </a:extLst>
                </a:gridCol>
                <a:gridCol w="208280">
                  <a:extLst>
                    <a:ext uri="{9D8B030D-6E8A-4147-A177-3AD203B41FA5}">
                      <a16:colId xmlns:a16="http://schemas.microsoft.com/office/drawing/2014/main" val="3359779732"/>
                    </a:ext>
                  </a:extLst>
                </a:gridCol>
                <a:gridCol w="208280">
                  <a:extLst>
                    <a:ext uri="{9D8B030D-6E8A-4147-A177-3AD203B41FA5}">
                      <a16:colId xmlns:a16="http://schemas.microsoft.com/office/drawing/2014/main" val="2828713807"/>
                    </a:ext>
                  </a:extLst>
                </a:gridCol>
                <a:gridCol w="208280">
                  <a:extLst>
                    <a:ext uri="{9D8B030D-6E8A-4147-A177-3AD203B41FA5}">
                      <a16:colId xmlns:a16="http://schemas.microsoft.com/office/drawing/2014/main" val="1619304821"/>
                    </a:ext>
                  </a:extLst>
                </a:gridCol>
                <a:gridCol w="208280">
                  <a:extLst>
                    <a:ext uri="{9D8B030D-6E8A-4147-A177-3AD203B41FA5}">
                      <a16:colId xmlns:a16="http://schemas.microsoft.com/office/drawing/2014/main" val="802677883"/>
                    </a:ext>
                  </a:extLst>
                </a:gridCol>
                <a:gridCol w="208280">
                  <a:extLst>
                    <a:ext uri="{9D8B030D-6E8A-4147-A177-3AD203B41FA5}">
                      <a16:colId xmlns:a16="http://schemas.microsoft.com/office/drawing/2014/main" val="3663108166"/>
                    </a:ext>
                  </a:extLst>
                </a:gridCol>
                <a:gridCol w="208280">
                  <a:extLst>
                    <a:ext uri="{9D8B030D-6E8A-4147-A177-3AD203B41FA5}">
                      <a16:colId xmlns:a16="http://schemas.microsoft.com/office/drawing/2014/main" val="1072978985"/>
                    </a:ext>
                  </a:extLst>
                </a:gridCol>
                <a:gridCol w="208280">
                  <a:extLst>
                    <a:ext uri="{9D8B030D-6E8A-4147-A177-3AD203B41FA5}">
                      <a16:colId xmlns:a16="http://schemas.microsoft.com/office/drawing/2014/main" val="1607205955"/>
                    </a:ext>
                  </a:extLst>
                </a:gridCol>
                <a:gridCol w="208280">
                  <a:extLst>
                    <a:ext uri="{9D8B030D-6E8A-4147-A177-3AD203B41FA5}">
                      <a16:colId xmlns:a16="http://schemas.microsoft.com/office/drawing/2014/main" val="3995569093"/>
                    </a:ext>
                  </a:extLst>
                </a:gridCol>
                <a:gridCol w="208280">
                  <a:extLst>
                    <a:ext uri="{9D8B030D-6E8A-4147-A177-3AD203B41FA5}">
                      <a16:colId xmlns:a16="http://schemas.microsoft.com/office/drawing/2014/main" val="1625680526"/>
                    </a:ext>
                  </a:extLst>
                </a:gridCol>
                <a:gridCol w="208280">
                  <a:extLst>
                    <a:ext uri="{9D8B030D-6E8A-4147-A177-3AD203B41FA5}">
                      <a16:colId xmlns:a16="http://schemas.microsoft.com/office/drawing/2014/main" val="987244038"/>
                    </a:ext>
                  </a:extLst>
                </a:gridCol>
                <a:gridCol w="208280">
                  <a:extLst>
                    <a:ext uri="{9D8B030D-6E8A-4147-A177-3AD203B41FA5}">
                      <a16:colId xmlns:a16="http://schemas.microsoft.com/office/drawing/2014/main" val="2848666791"/>
                    </a:ext>
                  </a:extLst>
                </a:gridCol>
                <a:gridCol w="208280">
                  <a:extLst>
                    <a:ext uri="{9D8B030D-6E8A-4147-A177-3AD203B41FA5}">
                      <a16:colId xmlns:a16="http://schemas.microsoft.com/office/drawing/2014/main" val="4052682255"/>
                    </a:ext>
                  </a:extLst>
                </a:gridCol>
                <a:gridCol w="208280">
                  <a:extLst>
                    <a:ext uri="{9D8B030D-6E8A-4147-A177-3AD203B41FA5}">
                      <a16:colId xmlns:a16="http://schemas.microsoft.com/office/drawing/2014/main" val="974969870"/>
                    </a:ext>
                  </a:extLst>
                </a:gridCol>
                <a:gridCol w="208280">
                  <a:extLst>
                    <a:ext uri="{9D8B030D-6E8A-4147-A177-3AD203B41FA5}">
                      <a16:colId xmlns:a16="http://schemas.microsoft.com/office/drawing/2014/main" val="1502973329"/>
                    </a:ext>
                  </a:extLst>
                </a:gridCol>
                <a:gridCol w="208280">
                  <a:extLst>
                    <a:ext uri="{9D8B030D-6E8A-4147-A177-3AD203B41FA5}">
                      <a16:colId xmlns:a16="http://schemas.microsoft.com/office/drawing/2014/main" val="804118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50584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- 2020-03-16 21:58:25</a:t>
                      </a:r>
                      <a:r>
                        <a:rPr kumimoji="0" lang="pt-BR" sz="1000" b="0" i="0" u="none" strike="noStrike" kern="1200" cap="none" spc="0" normalizeH="0" baseline="0" noProof="0">
                          <a:ln>
                            <a:noFill/>
                          </a:ln>
                          <a:solidFill>
                            <a:prstClr val="black"/>
                          </a:solidFill>
                          <a:effectLst/>
                          <a:uLnTx/>
                          <a:uFillTx/>
                          <a:latin typeface="+mn-lt"/>
                          <a:ea typeface="+mn-ea"/>
                          <a:cs typeface="+mn-cs"/>
                        </a:rPr>
                        <a:t>
 Lavar as mãos e higienizá-las com ácool é apenas uma das medidas preventivas que devemos seguir para a pevenir a contaminação pelo Coronavírus. Acesse o link e veja uma lista completa de ações conscientes para combatermos a doença juntos no blog:  http://bit.ly/2ITF4Yh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https://scontent-ort2-1.xx.fbcdn.net/v/t1.0-9/s720x720/90000540_1494982657330889_8967903654057082880_o.png?_nc_cat=102&amp;_nc_sid=8024bb&amp;_nc_ohc=f4K1zbezzkEAX_k8m_t&amp;_nc_ht=scontent-ort2-1.xx&amp;oh=efad1fbe3c580c4e8766353c9ee7359f&amp;oe=5EB24D2E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58216870"/>
                  </a:ext>
                </a:extLst>
              </a:tr>
            </a:tbl>
          </a:graphicData>
        </a:graphic>
      </p:graphicFrame>
      <p:sp>
        <p:nvSpPr>
          <p:cNvPr id="4" name="Text Placeholder 3">
            <a:extLst>
              <a:ext uri="{FF2B5EF4-FFF2-40B4-BE49-F238E27FC236}">
                <a16:creationId xmlns:a16="http://schemas.microsoft.com/office/drawing/2014/main" id="{D9E58988-2595-4433-9F52-790E13679BB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429997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A7243-0D6C-4959-90B4-CB1F4928AB43}"/>
              </a:ext>
            </a:extLst>
          </p:cNvPr>
          <p:cNvSpPr>
            <a:spLocks noGrp="1"/>
          </p:cNvSpPr>
          <p:nvPr>
            <p:ph type="title"/>
          </p:nvPr>
        </p:nvSpPr>
        <p:spPr/>
        <p:txBody>
          <a:bodyPr/>
          <a:lstStyle/>
          <a:p>
            <a:r>
              <a:rPr lang="pt-BR"/>
              <a:t>Facebook Posts por taxa de engajamento (ordenar maior e menor) | Crédito Real - 4 of 26</a:t>
            </a:r>
            <a:endParaRPr lang="en-US"/>
          </a:p>
        </p:txBody>
      </p:sp>
      <p:graphicFrame>
        <p:nvGraphicFramePr>
          <p:cNvPr id="5" name="Table Placeholder 4">
            <a:extLst>
              <a:ext uri="{FF2B5EF4-FFF2-40B4-BE49-F238E27FC236}">
                <a16:creationId xmlns:a16="http://schemas.microsoft.com/office/drawing/2014/main" id="{36A52603-B932-401D-9911-8FF05E6A85C7}"/>
              </a:ext>
            </a:extLst>
          </p:cNvPr>
          <p:cNvGraphicFramePr>
            <a:graphicFrameLocks noGrp="1"/>
          </p:cNvGraphicFramePr>
          <p:nvPr>
            <p:ph type="tbl" sz="quarter" idx="13"/>
            <p:extLst>
              <p:ext uri="{D42A27DB-BD31-4B8C-83A1-F6EECF244321}">
                <p14:modId xmlns:p14="http://schemas.microsoft.com/office/powerpoint/2010/main" val="1354908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82942238"/>
                    </a:ext>
                  </a:extLst>
                </a:gridCol>
                <a:gridCol w="822960">
                  <a:extLst>
                    <a:ext uri="{9D8B030D-6E8A-4147-A177-3AD203B41FA5}">
                      <a16:colId xmlns:a16="http://schemas.microsoft.com/office/drawing/2014/main" val="1574140322"/>
                    </a:ext>
                  </a:extLst>
                </a:gridCol>
                <a:gridCol w="329184">
                  <a:extLst>
                    <a:ext uri="{9D8B030D-6E8A-4147-A177-3AD203B41FA5}">
                      <a16:colId xmlns:a16="http://schemas.microsoft.com/office/drawing/2014/main" val="413401328"/>
                    </a:ext>
                  </a:extLst>
                </a:gridCol>
                <a:gridCol w="208280">
                  <a:extLst>
                    <a:ext uri="{9D8B030D-6E8A-4147-A177-3AD203B41FA5}">
                      <a16:colId xmlns:a16="http://schemas.microsoft.com/office/drawing/2014/main" val="3326619675"/>
                    </a:ext>
                  </a:extLst>
                </a:gridCol>
                <a:gridCol w="208280">
                  <a:extLst>
                    <a:ext uri="{9D8B030D-6E8A-4147-A177-3AD203B41FA5}">
                      <a16:colId xmlns:a16="http://schemas.microsoft.com/office/drawing/2014/main" val="1974250850"/>
                    </a:ext>
                  </a:extLst>
                </a:gridCol>
                <a:gridCol w="208280">
                  <a:extLst>
                    <a:ext uri="{9D8B030D-6E8A-4147-A177-3AD203B41FA5}">
                      <a16:colId xmlns:a16="http://schemas.microsoft.com/office/drawing/2014/main" val="955055380"/>
                    </a:ext>
                  </a:extLst>
                </a:gridCol>
                <a:gridCol w="208280">
                  <a:extLst>
                    <a:ext uri="{9D8B030D-6E8A-4147-A177-3AD203B41FA5}">
                      <a16:colId xmlns:a16="http://schemas.microsoft.com/office/drawing/2014/main" val="1369405597"/>
                    </a:ext>
                  </a:extLst>
                </a:gridCol>
                <a:gridCol w="208280">
                  <a:extLst>
                    <a:ext uri="{9D8B030D-6E8A-4147-A177-3AD203B41FA5}">
                      <a16:colId xmlns:a16="http://schemas.microsoft.com/office/drawing/2014/main" val="3345967051"/>
                    </a:ext>
                  </a:extLst>
                </a:gridCol>
                <a:gridCol w="208280">
                  <a:extLst>
                    <a:ext uri="{9D8B030D-6E8A-4147-A177-3AD203B41FA5}">
                      <a16:colId xmlns:a16="http://schemas.microsoft.com/office/drawing/2014/main" val="4102875992"/>
                    </a:ext>
                  </a:extLst>
                </a:gridCol>
                <a:gridCol w="208280">
                  <a:extLst>
                    <a:ext uri="{9D8B030D-6E8A-4147-A177-3AD203B41FA5}">
                      <a16:colId xmlns:a16="http://schemas.microsoft.com/office/drawing/2014/main" val="2710254214"/>
                    </a:ext>
                  </a:extLst>
                </a:gridCol>
                <a:gridCol w="208280">
                  <a:extLst>
                    <a:ext uri="{9D8B030D-6E8A-4147-A177-3AD203B41FA5}">
                      <a16:colId xmlns:a16="http://schemas.microsoft.com/office/drawing/2014/main" val="648838021"/>
                    </a:ext>
                  </a:extLst>
                </a:gridCol>
                <a:gridCol w="208280">
                  <a:extLst>
                    <a:ext uri="{9D8B030D-6E8A-4147-A177-3AD203B41FA5}">
                      <a16:colId xmlns:a16="http://schemas.microsoft.com/office/drawing/2014/main" val="1156639188"/>
                    </a:ext>
                  </a:extLst>
                </a:gridCol>
                <a:gridCol w="208280">
                  <a:extLst>
                    <a:ext uri="{9D8B030D-6E8A-4147-A177-3AD203B41FA5}">
                      <a16:colId xmlns:a16="http://schemas.microsoft.com/office/drawing/2014/main" val="1399587452"/>
                    </a:ext>
                  </a:extLst>
                </a:gridCol>
                <a:gridCol w="208280">
                  <a:extLst>
                    <a:ext uri="{9D8B030D-6E8A-4147-A177-3AD203B41FA5}">
                      <a16:colId xmlns:a16="http://schemas.microsoft.com/office/drawing/2014/main" val="118189459"/>
                    </a:ext>
                  </a:extLst>
                </a:gridCol>
                <a:gridCol w="208280">
                  <a:extLst>
                    <a:ext uri="{9D8B030D-6E8A-4147-A177-3AD203B41FA5}">
                      <a16:colId xmlns:a16="http://schemas.microsoft.com/office/drawing/2014/main" val="1064244784"/>
                    </a:ext>
                  </a:extLst>
                </a:gridCol>
                <a:gridCol w="208280">
                  <a:extLst>
                    <a:ext uri="{9D8B030D-6E8A-4147-A177-3AD203B41FA5}">
                      <a16:colId xmlns:a16="http://schemas.microsoft.com/office/drawing/2014/main" val="3336128037"/>
                    </a:ext>
                  </a:extLst>
                </a:gridCol>
                <a:gridCol w="208280">
                  <a:extLst>
                    <a:ext uri="{9D8B030D-6E8A-4147-A177-3AD203B41FA5}">
                      <a16:colId xmlns:a16="http://schemas.microsoft.com/office/drawing/2014/main" val="3459200960"/>
                    </a:ext>
                  </a:extLst>
                </a:gridCol>
                <a:gridCol w="208280">
                  <a:extLst>
                    <a:ext uri="{9D8B030D-6E8A-4147-A177-3AD203B41FA5}">
                      <a16:colId xmlns:a16="http://schemas.microsoft.com/office/drawing/2014/main" val="3151456886"/>
                    </a:ext>
                  </a:extLst>
                </a:gridCol>
                <a:gridCol w="208280">
                  <a:extLst>
                    <a:ext uri="{9D8B030D-6E8A-4147-A177-3AD203B41FA5}">
                      <a16:colId xmlns:a16="http://schemas.microsoft.com/office/drawing/2014/main" val="963446226"/>
                    </a:ext>
                  </a:extLst>
                </a:gridCol>
                <a:gridCol w="208280">
                  <a:extLst>
                    <a:ext uri="{9D8B030D-6E8A-4147-A177-3AD203B41FA5}">
                      <a16:colId xmlns:a16="http://schemas.microsoft.com/office/drawing/2014/main" val="3711309941"/>
                    </a:ext>
                  </a:extLst>
                </a:gridCol>
                <a:gridCol w="208280">
                  <a:extLst>
                    <a:ext uri="{9D8B030D-6E8A-4147-A177-3AD203B41FA5}">
                      <a16:colId xmlns:a16="http://schemas.microsoft.com/office/drawing/2014/main" val="1592004456"/>
                    </a:ext>
                  </a:extLst>
                </a:gridCol>
                <a:gridCol w="208280">
                  <a:extLst>
                    <a:ext uri="{9D8B030D-6E8A-4147-A177-3AD203B41FA5}">
                      <a16:colId xmlns:a16="http://schemas.microsoft.com/office/drawing/2014/main" val="3465779375"/>
                    </a:ext>
                  </a:extLst>
                </a:gridCol>
                <a:gridCol w="208280">
                  <a:extLst>
                    <a:ext uri="{9D8B030D-6E8A-4147-A177-3AD203B41FA5}">
                      <a16:colId xmlns:a16="http://schemas.microsoft.com/office/drawing/2014/main" val="1888721290"/>
                    </a:ext>
                  </a:extLst>
                </a:gridCol>
                <a:gridCol w="208280">
                  <a:extLst>
                    <a:ext uri="{9D8B030D-6E8A-4147-A177-3AD203B41FA5}">
                      <a16:colId xmlns:a16="http://schemas.microsoft.com/office/drawing/2014/main" val="2653324456"/>
                    </a:ext>
                  </a:extLst>
                </a:gridCol>
                <a:gridCol w="208280">
                  <a:extLst>
                    <a:ext uri="{9D8B030D-6E8A-4147-A177-3AD203B41FA5}">
                      <a16:colId xmlns:a16="http://schemas.microsoft.com/office/drawing/2014/main" val="1228700742"/>
                    </a:ext>
                  </a:extLst>
                </a:gridCol>
                <a:gridCol w="208280">
                  <a:extLst>
                    <a:ext uri="{9D8B030D-6E8A-4147-A177-3AD203B41FA5}">
                      <a16:colId xmlns:a16="http://schemas.microsoft.com/office/drawing/2014/main" val="1391211750"/>
                    </a:ext>
                  </a:extLst>
                </a:gridCol>
                <a:gridCol w="208280">
                  <a:extLst>
                    <a:ext uri="{9D8B030D-6E8A-4147-A177-3AD203B41FA5}">
                      <a16:colId xmlns:a16="http://schemas.microsoft.com/office/drawing/2014/main" val="3205186556"/>
                    </a:ext>
                  </a:extLst>
                </a:gridCol>
                <a:gridCol w="208280">
                  <a:extLst>
                    <a:ext uri="{9D8B030D-6E8A-4147-A177-3AD203B41FA5}">
                      <a16:colId xmlns:a16="http://schemas.microsoft.com/office/drawing/2014/main" val="2029278034"/>
                    </a:ext>
                  </a:extLst>
                </a:gridCol>
                <a:gridCol w="208280">
                  <a:extLst>
                    <a:ext uri="{9D8B030D-6E8A-4147-A177-3AD203B41FA5}">
                      <a16:colId xmlns:a16="http://schemas.microsoft.com/office/drawing/2014/main" val="3010280126"/>
                    </a:ext>
                  </a:extLst>
                </a:gridCol>
                <a:gridCol w="208280">
                  <a:extLst>
                    <a:ext uri="{9D8B030D-6E8A-4147-A177-3AD203B41FA5}">
                      <a16:colId xmlns:a16="http://schemas.microsoft.com/office/drawing/2014/main" val="2479091132"/>
                    </a:ext>
                  </a:extLst>
                </a:gridCol>
                <a:gridCol w="208280">
                  <a:extLst>
                    <a:ext uri="{9D8B030D-6E8A-4147-A177-3AD203B41FA5}">
                      <a16:colId xmlns:a16="http://schemas.microsoft.com/office/drawing/2014/main" val="2831872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992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- 2020-03-09 20:40:22</a:t>
                      </a:r>
                      <a:r>
                        <a:rPr kumimoji="0" lang="pt-BR" sz="1000" b="0" i="0" u="none" strike="noStrike" kern="1200" cap="none" spc="0" normalizeH="0" baseline="0" noProof="0">
                          <a:ln>
                            <a:noFill/>
                          </a:ln>
                          <a:solidFill>
                            <a:prstClr val="black"/>
                          </a:solidFill>
                          <a:effectLst/>
                          <a:uLnTx/>
                          <a:uFillTx/>
                          <a:latin typeface="+mn-lt"/>
                          <a:ea typeface="+mn-ea"/>
                          <a:cs typeface="+mn-cs"/>
                        </a:rPr>
                        <a:t>
 Já pensou em morar no bairro Rio Branco adquirindo um imóvel com preço de outlet? Com a gente isso é possível. Este apartamento possui 2 dormitórios, living 2 ambientes, banheiro com ventilação natural, cozinha e área de serviços separada. More próximo ao Hospital de Clínicas e a Avenida Protásio, e o melhor de tudo é que dá pra usar o FGTS e fazer financiamento. Agende uma visita: http://bit.ly/2TC9Fjm
CÓD 9907351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https://scontent-ort2-1.xx.fbcdn.net/v/t1.0-9/s720x720/89981525_1489191207910034_6818850161150656512_o.jpg?_nc_cat=100&amp;_nc_sid=8024bb&amp;_nc_ohc=8WdOljuOeH0AX_1ZZiT&amp;_nc_ht=scontent-ort2-1.xx&amp;_nc_tp=7&amp;oh=237a450a7de2be036d6b2d0f57a3cc5f&amp;oe=5EB04D75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2631424"/>
                  </a:ext>
                </a:extLst>
              </a:tr>
            </a:tbl>
          </a:graphicData>
        </a:graphic>
      </p:graphicFrame>
      <p:sp>
        <p:nvSpPr>
          <p:cNvPr id="4" name="Text Placeholder 3">
            <a:extLst>
              <a:ext uri="{FF2B5EF4-FFF2-40B4-BE49-F238E27FC236}">
                <a16:creationId xmlns:a16="http://schemas.microsoft.com/office/drawing/2014/main" id="{11EDF66F-A4AE-4666-8836-B38F1B3A251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259208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53DC4-0255-4BE6-AE0E-5A8D9D316C44}"/>
              </a:ext>
            </a:extLst>
          </p:cNvPr>
          <p:cNvSpPr>
            <a:spLocks noGrp="1"/>
          </p:cNvSpPr>
          <p:nvPr>
            <p:ph type="title"/>
          </p:nvPr>
        </p:nvSpPr>
        <p:spPr/>
        <p:txBody>
          <a:bodyPr/>
          <a:lstStyle/>
          <a:p>
            <a:r>
              <a:rPr lang="pt-BR"/>
              <a:t>Facebook Posts por taxa de engajamento (ordenar maior e menor) | Crédito Real - 5 of 26</a:t>
            </a:r>
            <a:endParaRPr lang="en-US"/>
          </a:p>
        </p:txBody>
      </p:sp>
      <p:graphicFrame>
        <p:nvGraphicFramePr>
          <p:cNvPr id="5" name="Table Placeholder 4">
            <a:extLst>
              <a:ext uri="{FF2B5EF4-FFF2-40B4-BE49-F238E27FC236}">
                <a16:creationId xmlns:a16="http://schemas.microsoft.com/office/drawing/2014/main" id="{18AA62E0-2FFF-4DC1-B3D1-83E5EBB1D2C5}"/>
              </a:ext>
            </a:extLst>
          </p:cNvPr>
          <p:cNvGraphicFramePr>
            <a:graphicFrameLocks noGrp="1"/>
          </p:cNvGraphicFramePr>
          <p:nvPr>
            <p:ph type="tbl" sz="quarter" idx="13"/>
            <p:extLst>
              <p:ext uri="{D42A27DB-BD31-4B8C-83A1-F6EECF244321}">
                <p14:modId xmlns:p14="http://schemas.microsoft.com/office/powerpoint/2010/main" val="2279578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73522318"/>
                    </a:ext>
                  </a:extLst>
                </a:gridCol>
                <a:gridCol w="822960">
                  <a:extLst>
                    <a:ext uri="{9D8B030D-6E8A-4147-A177-3AD203B41FA5}">
                      <a16:colId xmlns:a16="http://schemas.microsoft.com/office/drawing/2014/main" val="2499339679"/>
                    </a:ext>
                  </a:extLst>
                </a:gridCol>
                <a:gridCol w="329184">
                  <a:extLst>
                    <a:ext uri="{9D8B030D-6E8A-4147-A177-3AD203B41FA5}">
                      <a16:colId xmlns:a16="http://schemas.microsoft.com/office/drawing/2014/main" val="1619321898"/>
                    </a:ext>
                  </a:extLst>
                </a:gridCol>
                <a:gridCol w="208280">
                  <a:extLst>
                    <a:ext uri="{9D8B030D-6E8A-4147-A177-3AD203B41FA5}">
                      <a16:colId xmlns:a16="http://schemas.microsoft.com/office/drawing/2014/main" val="3421994524"/>
                    </a:ext>
                  </a:extLst>
                </a:gridCol>
                <a:gridCol w="208280">
                  <a:extLst>
                    <a:ext uri="{9D8B030D-6E8A-4147-A177-3AD203B41FA5}">
                      <a16:colId xmlns:a16="http://schemas.microsoft.com/office/drawing/2014/main" val="2148791361"/>
                    </a:ext>
                  </a:extLst>
                </a:gridCol>
                <a:gridCol w="208280">
                  <a:extLst>
                    <a:ext uri="{9D8B030D-6E8A-4147-A177-3AD203B41FA5}">
                      <a16:colId xmlns:a16="http://schemas.microsoft.com/office/drawing/2014/main" val="325699049"/>
                    </a:ext>
                  </a:extLst>
                </a:gridCol>
                <a:gridCol w="208280">
                  <a:extLst>
                    <a:ext uri="{9D8B030D-6E8A-4147-A177-3AD203B41FA5}">
                      <a16:colId xmlns:a16="http://schemas.microsoft.com/office/drawing/2014/main" val="2811860828"/>
                    </a:ext>
                  </a:extLst>
                </a:gridCol>
                <a:gridCol w="208280">
                  <a:extLst>
                    <a:ext uri="{9D8B030D-6E8A-4147-A177-3AD203B41FA5}">
                      <a16:colId xmlns:a16="http://schemas.microsoft.com/office/drawing/2014/main" val="1355838422"/>
                    </a:ext>
                  </a:extLst>
                </a:gridCol>
                <a:gridCol w="208280">
                  <a:extLst>
                    <a:ext uri="{9D8B030D-6E8A-4147-A177-3AD203B41FA5}">
                      <a16:colId xmlns:a16="http://schemas.microsoft.com/office/drawing/2014/main" val="1487465801"/>
                    </a:ext>
                  </a:extLst>
                </a:gridCol>
                <a:gridCol w="208280">
                  <a:extLst>
                    <a:ext uri="{9D8B030D-6E8A-4147-A177-3AD203B41FA5}">
                      <a16:colId xmlns:a16="http://schemas.microsoft.com/office/drawing/2014/main" val="912130281"/>
                    </a:ext>
                  </a:extLst>
                </a:gridCol>
                <a:gridCol w="208280">
                  <a:extLst>
                    <a:ext uri="{9D8B030D-6E8A-4147-A177-3AD203B41FA5}">
                      <a16:colId xmlns:a16="http://schemas.microsoft.com/office/drawing/2014/main" val="2269201759"/>
                    </a:ext>
                  </a:extLst>
                </a:gridCol>
                <a:gridCol w="208280">
                  <a:extLst>
                    <a:ext uri="{9D8B030D-6E8A-4147-A177-3AD203B41FA5}">
                      <a16:colId xmlns:a16="http://schemas.microsoft.com/office/drawing/2014/main" val="3848384245"/>
                    </a:ext>
                  </a:extLst>
                </a:gridCol>
                <a:gridCol w="208280">
                  <a:extLst>
                    <a:ext uri="{9D8B030D-6E8A-4147-A177-3AD203B41FA5}">
                      <a16:colId xmlns:a16="http://schemas.microsoft.com/office/drawing/2014/main" val="609734673"/>
                    </a:ext>
                  </a:extLst>
                </a:gridCol>
                <a:gridCol w="208280">
                  <a:extLst>
                    <a:ext uri="{9D8B030D-6E8A-4147-A177-3AD203B41FA5}">
                      <a16:colId xmlns:a16="http://schemas.microsoft.com/office/drawing/2014/main" val="1176679426"/>
                    </a:ext>
                  </a:extLst>
                </a:gridCol>
                <a:gridCol w="208280">
                  <a:extLst>
                    <a:ext uri="{9D8B030D-6E8A-4147-A177-3AD203B41FA5}">
                      <a16:colId xmlns:a16="http://schemas.microsoft.com/office/drawing/2014/main" val="659650421"/>
                    </a:ext>
                  </a:extLst>
                </a:gridCol>
                <a:gridCol w="208280">
                  <a:extLst>
                    <a:ext uri="{9D8B030D-6E8A-4147-A177-3AD203B41FA5}">
                      <a16:colId xmlns:a16="http://schemas.microsoft.com/office/drawing/2014/main" val="1962196679"/>
                    </a:ext>
                  </a:extLst>
                </a:gridCol>
                <a:gridCol w="208280">
                  <a:extLst>
                    <a:ext uri="{9D8B030D-6E8A-4147-A177-3AD203B41FA5}">
                      <a16:colId xmlns:a16="http://schemas.microsoft.com/office/drawing/2014/main" val="2614463765"/>
                    </a:ext>
                  </a:extLst>
                </a:gridCol>
                <a:gridCol w="208280">
                  <a:extLst>
                    <a:ext uri="{9D8B030D-6E8A-4147-A177-3AD203B41FA5}">
                      <a16:colId xmlns:a16="http://schemas.microsoft.com/office/drawing/2014/main" val="254658227"/>
                    </a:ext>
                  </a:extLst>
                </a:gridCol>
                <a:gridCol w="208280">
                  <a:extLst>
                    <a:ext uri="{9D8B030D-6E8A-4147-A177-3AD203B41FA5}">
                      <a16:colId xmlns:a16="http://schemas.microsoft.com/office/drawing/2014/main" val="3948922951"/>
                    </a:ext>
                  </a:extLst>
                </a:gridCol>
                <a:gridCol w="208280">
                  <a:extLst>
                    <a:ext uri="{9D8B030D-6E8A-4147-A177-3AD203B41FA5}">
                      <a16:colId xmlns:a16="http://schemas.microsoft.com/office/drawing/2014/main" val="1704256690"/>
                    </a:ext>
                  </a:extLst>
                </a:gridCol>
                <a:gridCol w="208280">
                  <a:extLst>
                    <a:ext uri="{9D8B030D-6E8A-4147-A177-3AD203B41FA5}">
                      <a16:colId xmlns:a16="http://schemas.microsoft.com/office/drawing/2014/main" val="2107601136"/>
                    </a:ext>
                  </a:extLst>
                </a:gridCol>
                <a:gridCol w="208280">
                  <a:extLst>
                    <a:ext uri="{9D8B030D-6E8A-4147-A177-3AD203B41FA5}">
                      <a16:colId xmlns:a16="http://schemas.microsoft.com/office/drawing/2014/main" val="2565383902"/>
                    </a:ext>
                  </a:extLst>
                </a:gridCol>
                <a:gridCol w="208280">
                  <a:extLst>
                    <a:ext uri="{9D8B030D-6E8A-4147-A177-3AD203B41FA5}">
                      <a16:colId xmlns:a16="http://schemas.microsoft.com/office/drawing/2014/main" val="2458682954"/>
                    </a:ext>
                  </a:extLst>
                </a:gridCol>
                <a:gridCol w="208280">
                  <a:extLst>
                    <a:ext uri="{9D8B030D-6E8A-4147-A177-3AD203B41FA5}">
                      <a16:colId xmlns:a16="http://schemas.microsoft.com/office/drawing/2014/main" val="4086802911"/>
                    </a:ext>
                  </a:extLst>
                </a:gridCol>
                <a:gridCol w="208280">
                  <a:extLst>
                    <a:ext uri="{9D8B030D-6E8A-4147-A177-3AD203B41FA5}">
                      <a16:colId xmlns:a16="http://schemas.microsoft.com/office/drawing/2014/main" val="2449858140"/>
                    </a:ext>
                  </a:extLst>
                </a:gridCol>
                <a:gridCol w="208280">
                  <a:extLst>
                    <a:ext uri="{9D8B030D-6E8A-4147-A177-3AD203B41FA5}">
                      <a16:colId xmlns:a16="http://schemas.microsoft.com/office/drawing/2014/main" val="3552145083"/>
                    </a:ext>
                  </a:extLst>
                </a:gridCol>
                <a:gridCol w="208280">
                  <a:extLst>
                    <a:ext uri="{9D8B030D-6E8A-4147-A177-3AD203B41FA5}">
                      <a16:colId xmlns:a16="http://schemas.microsoft.com/office/drawing/2014/main" val="1498736478"/>
                    </a:ext>
                  </a:extLst>
                </a:gridCol>
                <a:gridCol w="208280">
                  <a:extLst>
                    <a:ext uri="{9D8B030D-6E8A-4147-A177-3AD203B41FA5}">
                      <a16:colId xmlns:a16="http://schemas.microsoft.com/office/drawing/2014/main" val="90778881"/>
                    </a:ext>
                  </a:extLst>
                </a:gridCol>
                <a:gridCol w="208280">
                  <a:extLst>
                    <a:ext uri="{9D8B030D-6E8A-4147-A177-3AD203B41FA5}">
                      <a16:colId xmlns:a16="http://schemas.microsoft.com/office/drawing/2014/main" val="169789243"/>
                    </a:ext>
                  </a:extLst>
                </a:gridCol>
                <a:gridCol w="208280">
                  <a:extLst>
                    <a:ext uri="{9D8B030D-6E8A-4147-A177-3AD203B41FA5}">
                      <a16:colId xmlns:a16="http://schemas.microsoft.com/office/drawing/2014/main" val="2553369409"/>
                    </a:ext>
                  </a:extLst>
                </a:gridCol>
                <a:gridCol w="208280">
                  <a:extLst>
                    <a:ext uri="{9D8B030D-6E8A-4147-A177-3AD203B41FA5}">
                      <a16:colId xmlns:a16="http://schemas.microsoft.com/office/drawing/2014/main" val="1131721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13734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- 2020-03-11 19:00:01</a:t>
                      </a:r>
                      <a:r>
                        <a:rPr kumimoji="0" lang="pt-BR" sz="1000" b="0" i="0" u="none" strike="noStrike" kern="1200" cap="none" spc="0" normalizeH="0" baseline="0" noProof="0">
                          <a:ln>
                            <a:noFill/>
                          </a:ln>
                          <a:solidFill>
                            <a:prstClr val="black"/>
                          </a:solidFill>
                          <a:effectLst/>
                          <a:uLnTx/>
                          <a:uFillTx/>
                          <a:latin typeface="+mn-lt"/>
                          <a:ea typeface="+mn-ea"/>
                          <a:cs typeface="+mn-cs"/>
                        </a:rPr>
                        <a:t>
 Esse excelente apartamento no bairro Petrópolis possui aproximadamente 103m² e está localizado no 3º andar. Possui 3 dormitórios, cozinha, banheiro social, banheiro auxiliar, dependência de empregada, área de serviço fechada e 1 vaga de garagem. O prédio fica próximo à Av Carlos Gomes e Av. Iguaçu. Com Aluga Fácil e Claro habilitado, sua mudança fica bem mais facilitada, acesse nosso site e agende uma visita: http://bit.ly/2IuojTo
CR11193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https://scontent-ort2-1.xx.fbcdn.net/v/t1.0-9/s720x720/88955793_1490024777826677_7045329026528837632_o.png?_nc_cat=105&amp;_nc_sid=8024bb&amp;_nc_ohc=J9_bU37SwigAX8mee6-&amp;_nc_ht=scontent-ort2-1.xx&amp;oh=a597979d0cd81642e141ae5936edeb9a&amp;oe=5EB1546B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0608439"/>
                  </a:ext>
                </a:extLst>
              </a:tr>
            </a:tbl>
          </a:graphicData>
        </a:graphic>
      </p:graphicFrame>
      <p:sp>
        <p:nvSpPr>
          <p:cNvPr id="4" name="Text Placeholder 3">
            <a:extLst>
              <a:ext uri="{FF2B5EF4-FFF2-40B4-BE49-F238E27FC236}">
                <a16:creationId xmlns:a16="http://schemas.microsoft.com/office/drawing/2014/main" id="{6E3851C9-98CA-4A1C-B0C9-DC9443F815F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689137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EE777-A538-4EC1-816F-5580D476E72C}"/>
              </a:ext>
            </a:extLst>
          </p:cNvPr>
          <p:cNvSpPr>
            <a:spLocks noGrp="1"/>
          </p:cNvSpPr>
          <p:nvPr>
            <p:ph type="title"/>
          </p:nvPr>
        </p:nvSpPr>
        <p:spPr/>
        <p:txBody>
          <a:bodyPr/>
          <a:lstStyle/>
          <a:p>
            <a:r>
              <a:rPr lang="pt-BR"/>
              <a:t>Facebook Posts por taxa de engajamento (ordenar maior e menor) | Crédito Real - 6 of 26</a:t>
            </a:r>
            <a:endParaRPr lang="en-US"/>
          </a:p>
        </p:txBody>
      </p:sp>
      <p:graphicFrame>
        <p:nvGraphicFramePr>
          <p:cNvPr id="5" name="Table Placeholder 4">
            <a:extLst>
              <a:ext uri="{FF2B5EF4-FFF2-40B4-BE49-F238E27FC236}">
                <a16:creationId xmlns:a16="http://schemas.microsoft.com/office/drawing/2014/main" id="{83752D88-143E-4217-9516-C796847CD01C}"/>
              </a:ext>
            </a:extLst>
          </p:cNvPr>
          <p:cNvGraphicFramePr>
            <a:graphicFrameLocks noGrp="1"/>
          </p:cNvGraphicFramePr>
          <p:nvPr>
            <p:ph type="tbl" sz="quarter" idx="13"/>
            <p:extLst>
              <p:ext uri="{D42A27DB-BD31-4B8C-83A1-F6EECF244321}">
                <p14:modId xmlns:p14="http://schemas.microsoft.com/office/powerpoint/2010/main" val="173761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35672459"/>
                    </a:ext>
                  </a:extLst>
                </a:gridCol>
                <a:gridCol w="822960">
                  <a:extLst>
                    <a:ext uri="{9D8B030D-6E8A-4147-A177-3AD203B41FA5}">
                      <a16:colId xmlns:a16="http://schemas.microsoft.com/office/drawing/2014/main" val="2165498846"/>
                    </a:ext>
                  </a:extLst>
                </a:gridCol>
                <a:gridCol w="329184">
                  <a:extLst>
                    <a:ext uri="{9D8B030D-6E8A-4147-A177-3AD203B41FA5}">
                      <a16:colId xmlns:a16="http://schemas.microsoft.com/office/drawing/2014/main" val="4127273795"/>
                    </a:ext>
                  </a:extLst>
                </a:gridCol>
                <a:gridCol w="208280">
                  <a:extLst>
                    <a:ext uri="{9D8B030D-6E8A-4147-A177-3AD203B41FA5}">
                      <a16:colId xmlns:a16="http://schemas.microsoft.com/office/drawing/2014/main" val="1275955774"/>
                    </a:ext>
                  </a:extLst>
                </a:gridCol>
                <a:gridCol w="208280">
                  <a:extLst>
                    <a:ext uri="{9D8B030D-6E8A-4147-A177-3AD203B41FA5}">
                      <a16:colId xmlns:a16="http://schemas.microsoft.com/office/drawing/2014/main" val="1288090188"/>
                    </a:ext>
                  </a:extLst>
                </a:gridCol>
                <a:gridCol w="208280">
                  <a:extLst>
                    <a:ext uri="{9D8B030D-6E8A-4147-A177-3AD203B41FA5}">
                      <a16:colId xmlns:a16="http://schemas.microsoft.com/office/drawing/2014/main" val="134004762"/>
                    </a:ext>
                  </a:extLst>
                </a:gridCol>
                <a:gridCol w="208280">
                  <a:extLst>
                    <a:ext uri="{9D8B030D-6E8A-4147-A177-3AD203B41FA5}">
                      <a16:colId xmlns:a16="http://schemas.microsoft.com/office/drawing/2014/main" val="178950224"/>
                    </a:ext>
                  </a:extLst>
                </a:gridCol>
                <a:gridCol w="208280">
                  <a:extLst>
                    <a:ext uri="{9D8B030D-6E8A-4147-A177-3AD203B41FA5}">
                      <a16:colId xmlns:a16="http://schemas.microsoft.com/office/drawing/2014/main" val="2986739268"/>
                    </a:ext>
                  </a:extLst>
                </a:gridCol>
                <a:gridCol w="208280">
                  <a:extLst>
                    <a:ext uri="{9D8B030D-6E8A-4147-A177-3AD203B41FA5}">
                      <a16:colId xmlns:a16="http://schemas.microsoft.com/office/drawing/2014/main" val="3094410834"/>
                    </a:ext>
                  </a:extLst>
                </a:gridCol>
                <a:gridCol w="208280">
                  <a:extLst>
                    <a:ext uri="{9D8B030D-6E8A-4147-A177-3AD203B41FA5}">
                      <a16:colId xmlns:a16="http://schemas.microsoft.com/office/drawing/2014/main" val="1646419257"/>
                    </a:ext>
                  </a:extLst>
                </a:gridCol>
                <a:gridCol w="208280">
                  <a:extLst>
                    <a:ext uri="{9D8B030D-6E8A-4147-A177-3AD203B41FA5}">
                      <a16:colId xmlns:a16="http://schemas.microsoft.com/office/drawing/2014/main" val="1121740775"/>
                    </a:ext>
                  </a:extLst>
                </a:gridCol>
                <a:gridCol w="208280">
                  <a:extLst>
                    <a:ext uri="{9D8B030D-6E8A-4147-A177-3AD203B41FA5}">
                      <a16:colId xmlns:a16="http://schemas.microsoft.com/office/drawing/2014/main" val="905848803"/>
                    </a:ext>
                  </a:extLst>
                </a:gridCol>
                <a:gridCol w="208280">
                  <a:extLst>
                    <a:ext uri="{9D8B030D-6E8A-4147-A177-3AD203B41FA5}">
                      <a16:colId xmlns:a16="http://schemas.microsoft.com/office/drawing/2014/main" val="1676118728"/>
                    </a:ext>
                  </a:extLst>
                </a:gridCol>
                <a:gridCol w="208280">
                  <a:extLst>
                    <a:ext uri="{9D8B030D-6E8A-4147-A177-3AD203B41FA5}">
                      <a16:colId xmlns:a16="http://schemas.microsoft.com/office/drawing/2014/main" val="2970133415"/>
                    </a:ext>
                  </a:extLst>
                </a:gridCol>
                <a:gridCol w="208280">
                  <a:extLst>
                    <a:ext uri="{9D8B030D-6E8A-4147-A177-3AD203B41FA5}">
                      <a16:colId xmlns:a16="http://schemas.microsoft.com/office/drawing/2014/main" val="2496610828"/>
                    </a:ext>
                  </a:extLst>
                </a:gridCol>
                <a:gridCol w="208280">
                  <a:extLst>
                    <a:ext uri="{9D8B030D-6E8A-4147-A177-3AD203B41FA5}">
                      <a16:colId xmlns:a16="http://schemas.microsoft.com/office/drawing/2014/main" val="1857343874"/>
                    </a:ext>
                  </a:extLst>
                </a:gridCol>
                <a:gridCol w="208280">
                  <a:extLst>
                    <a:ext uri="{9D8B030D-6E8A-4147-A177-3AD203B41FA5}">
                      <a16:colId xmlns:a16="http://schemas.microsoft.com/office/drawing/2014/main" val="1225843216"/>
                    </a:ext>
                  </a:extLst>
                </a:gridCol>
                <a:gridCol w="208280">
                  <a:extLst>
                    <a:ext uri="{9D8B030D-6E8A-4147-A177-3AD203B41FA5}">
                      <a16:colId xmlns:a16="http://schemas.microsoft.com/office/drawing/2014/main" val="2065539418"/>
                    </a:ext>
                  </a:extLst>
                </a:gridCol>
                <a:gridCol w="208280">
                  <a:extLst>
                    <a:ext uri="{9D8B030D-6E8A-4147-A177-3AD203B41FA5}">
                      <a16:colId xmlns:a16="http://schemas.microsoft.com/office/drawing/2014/main" val="2579634454"/>
                    </a:ext>
                  </a:extLst>
                </a:gridCol>
                <a:gridCol w="208280">
                  <a:extLst>
                    <a:ext uri="{9D8B030D-6E8A-4147-A177-3AD203B41FA5}">
                      <a16:colId xmlns:a16="http://schemas.microsoft.com/office/drawing/2014/main" val="1522168883"/>
                    </a:ext>
                  </a:extLst>
                </a:gridCol>
                <a:gridCol w="208280">
                  <a:extLst>
                    <a:ext uri="{9D8B030D-6E8A-4147-A177-3AD203B41FA5}">
                      <a16:colId xmlns:a16="http://schemas.microsoft.com/office/drawing/2014/main" val="3066269564"/>
                    </a:ext>
                  </a:extLst>
                </a:gridCol>
                <a:gridCol w="208280">
                  <a:extLst>
                    <a:ext uri="{9D8B030D-6E8A-4147-A177-3AD203B41FA5}">
                      <a16:colId xmlns:a16="http://schemas.microsoft.com/office/drawing/2014/main" val="2841526965"/>
                    </a:ext>
                  </a:extLst>
                </a:gridCol>
                <a:gridCol w="208280">
                  <a:extLst>
                    <a:ext uri="{9D8B030D-6E8A-4147-A177-3AD203B41FA5}">
                      <a16:colId xmlns:a16="http://schemas.microsoft.com/office/drawing/2014/main" val="3732083785"/>
                    </a:ext>
                  </a:extLst>
                </a:gridCol>
                <a:gridCol w="208280">
                  <a:extLst>
                    <a:ext uri="{9D8B030D-6E8A-4147-A177-3AD203B41FA5}">
                      <a16:colId xmlns:a16="http://schemas.microsoft.com/office/drawing/2014/main" val="1534253629"/>
                    </a:ext>
                  </a:extLst>
                </a:gridCol>
                <a:gridCol w="208280">
                  <a:extLst>
                    <a:ext uri="{9D8B030D-6E8A-4147-A177-3AD203B41FA5}">
                      <a16:colId xmlns:a16="http://schemas.microsoft.com/office/drawing/2014/main" val="2950821536"/>
                    </a:ext>
                  </a:extLst>
                </a:gridCol>
                <a:gridCol w="208280">
                  <a:extLst>
                    <a:ext uri="{9D8B030D-6E8A-4147-A177-3AD203B41FA5}">
                      <a16:colId xmlns:a16="http://schemas.microsoft.com/office/drawing/2014/main" val="1316318727"/>
                    </a:ext>
                  </a:extLst>
                </a:gridCol>
                <a:gridCol w="208280">
                  <a:extLst>
                    <a:ext uri="{9D8B030D-6E8A-4147-A177-3AD203B41FA5}">
                      <a16:colId xmlns:a16="http://schemas.microsoft.com/office/drawing/2014/main" val="3382998617"/>
                    </a:ext>
                  </a:extLst>
                </a:gridCol>
                <a:gridCol w="208280">
                  <a:extLst>
                    <a:ext uri="{9D8B030D-6E8A-4147-A177-3AD203B41FA5}">
                      <a16:colId xmlns:a16="http://schemas.microsoft.com/office/drawing/2014/main" val="573368517"/>
                    </a:ext>
                  </a:extLst>
                </a:gridCol>
                <a:gridCol w="208280">
                  <a:extLst>
                    <a:ext uri="{9D8B030D-6E8A-4147-A177-3AD203B41FA5}">
                      <a16:colId xmlns:a16="http://schemas.microsoft.com/office/drawing/2014/main" val="1620259108"/>
                    </a:ext>
                  </a:extLst>
                </a:gridCol>
                <a:gridCol w="208280">
                  <a:extLst>
                    <a:ext uri="{9D8B030D-6E8A-4147-A177-3AD203B41FA5}">
                      <a16:colId xmlns:a16="http://schemas.microsoft.com/office/drawing/2014/main" val="936344538"/>
                    </a:ext>
                  </a:extLst>
                </a:gridCol>
                <a:gridCol w="208280">
                  <a:extLst>
                    <a:ext uri="{9D8B030D-6E8A-4147-A177-3AD203B41FA5}">
                      <a16:colId xmlns:a16="http://schemas.microsoft.com/office/drawing/2014/main" val="1368129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9129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- 2020-03-28 14:30:00</a:t>
                      </a:r>
                      <a:r>
                        <a:rPr kumimoji="0" lang="pt-BR" sz="1000" b="0" i="0" u="none" strike="noStrike" kern="1200" cap="none" spc="0" normalizeH="0" baseline="0" noProof="0">
                          <a:ln>
                            <a:noFill/>
                          </a:ln>
                          <a:solidFill>
                            <a:prstClr val="black"/>
                          </a:solidFill>
                          <a:effectLst/>
                          <a:uLnTx/>
                          <a:uFillTx/>
                          <a:latin typeface="+mn-lt"/>
                          <a:ea typeface="+mn-ea"/>
                          <a:cs typeface="+mn-cs"/>
                        </a:rPr>
                        <a:t>
 Está por dentro das recomendações para ficar de quarentena em casa com responsabilidade e aproveitando o tempo da melhor forma? Separamos algumas dicas para ajudar você nesse período. Confira no nosso blog: https://bit.ly/2QTHhHQ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https://scontent-iad3-1.xx.fbcdn.net/v/t1.0-9/s720x720/90914025_1504552839707204_7721590224492429312_o.png?_nc_cat=104&amp;_nc_sid=8024bb&amp;_nc_ohc=CFPJU0HHjVMAX-i08ZJ&amp;_nc_ht=scontent-iad3-1.xx&amp;oh=715eba757ab1f9080132d75a3b929780&amp;oe=5EB23001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12:21:52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66588742"/>
                  </a:ext>
                </a:extLst>
              </a:tr>
            </a:tbl>
          </a:graphicData>
        </a:graphic>
      </p:graphicFrame>
      <p:sp>
        <p:nvSpPr>
          <p:cNvPr id="4" name="Text Placeholder 3">
            <a:extLst>
              <a:ext uri="{FF2B5EF4-FFF2-40B4-BE49-F238E27FC236}">
                <a16:creationId xmlns:a16="http://schemas.microsoft.com/office/drawing/2014/main" id="{DDAD7A9E-A703-47BF-AAC7-3DDA7C71C0E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115124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43DB3-48C5-4AC4-9C32-0008345F456A}"/>
              </a:ext>
            </a:extLst>
          </p:cNvPr>
          <p:cNvSpPr>
            <a:spLocks noGrp="1"/>
          </p:cNvSpPr>
          <p:nvPr>
            <p:ph type="title"/>
          </p:nvPr>
        </p:nvSpPr>
        <p:spPr/>
        <p:txBody>
          <a:bodyPr/>
          <a:lstStyle/>
          <a:p>
            <a:r>
              <a:rPr lang="pt-BR"/>
              <a:t>Facebook Posts por taxa de engajamento (ordenar maior e menor) | Crédito Real - 7 of 26</a:t>
            </a:r>
            <a:endParaRPr lang="en-US"/>
          </a:p>
        </p:txBody>
      </p:sp>
      <p:graphicFrame>
        <p:nvGraphicFramePr>
          <p:cNvPr id="5" name="Table Placeholder 4">
            <a:extLst>
              <a:ext uri="{FF2B5EF4-FFF2-40B4-BE49-F238E27FC236}">
                <a16:creationId xmlns:a16="http://schemas.microsoft.com/office/drawing/2014/main" id="{AF7969EC-1321-42F0-B9BB-A7580859758D}"/>
              </a:ext>
            </a:extLst>
          </p:cNvPr>
          <p:cNvGraphicFramePr>
            <a:graphicFrameLocks noGrp="1"/>
          </p:cNvGraphicFramePr>
          <p:nvPr>
            <p:ph type="tbl" sz="quarter" idx="13"/>
            <p:extLst>
              <p:ext uri="{D42A27DB-BD31-4B8C-83A1-F6EECF244321}">
                <p14:modId xmlns:p14="http://schemas.microsoft.com/office/powerpoint/2010/main" val="1267438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62603615"/>
                    </a:ext>
                  </a:extLst>
                </a:gridCol>
                <a:gridCol w="822960">
                  <a:extLst>
                    <a:ext uri="{9D8B030D-6E8A-4147-A177-3AD203B41FA5}">
                      <a16:colId xmlns:a16="http://schemas.microsoft.com/office/drawing/2014/main" val="2720855965"/>
                    </a:ext>
                  </a:extLst>
                </a:gridCol>
                <a:gridCol w="329184">
                  <a:extLst>
                    <a:ext uri="{9D8B030D-6E8A-4147-A177-3AD203B41FA5}">
                      <a16:colId xmlns:a16="http://schemas.microsoft.com/office/drawing/2014/main" val="3386832310"/>
                    </a:ext>
                  </a:extLst>
                </a:gridCol>
                <a:gridCol w="208280">
                  <a:extLst>
                    <a:ext uri="{9D8B030D-6E8A-4147-A177-3AD203B41FA5}">
                      <a16:colId xmlns:a16="http://schemas.microsoft.com/office/drawing/2014/main" val="442363908"/>
                    </a:ext>
                  </a:extLst>
                </a:gridCol>
                <a:gridCol w="208280">
                  <a:extLst>
                    <a:ext uri="{9D8B030D-6E8A-4147-A177-3AD203B41FA5}">
                      <a16:colId xmlns:a16="http://schemas.microsoft.com/office/drawing/2014/main" val="1319069900"/>
                    </a:ext>
                  </a:extLst>
                </a:gridCol>
                <a:gridCol w="208280">
                  <a:extLst>
                    <a:ext uri="{9D8B030D-6E8A-4147-A177-3AD203B41FA5}">
                      <a16:colId xmlns:a16="http://schemas.microsoft.com/office/drawing/2014/main" val="1943234774"/>
                    </a:ext>
                  </a:extLst>
                </a:gridCol>
                <a:gridCol w="208280">
                  <a:extLst>
                    <a:ext uri="{9D8B030D-6E8A-4147-A177-3AD203B41FA5}">
                      <a16:colId xmlns:a16="http://schemas.microsoft.com/office/drawing/2014/main" val="706259235"/>
                    </a:ext>
                  </a:extLst>
                </a:gridCol>
                <a:gridCol w="208280">
                  <a:extLst>
                    <a:ext uri="{9D8B030D-6E8A-4147-A177-3AD203B41FA5}">
                      <a16:colId xmlns:a16="http://schemas.microsoft.com/office/drawing/2014/main" val="2076187475"/>
                    </a:ext>
                  </a:extLst>
                </a:gridCol>
                <a:gridCol w="208280">
                  <a:extLst>
                    <a:ext uri="{9D8B030D-6E8A-4147-A177-3AD203B41FA5}">
                      <a16:colId xmlns:a16="http://schemas.microsoft.com/office/drawing/2014/main" val="2100753003"/>
                    </a:ext>
                  </a:extLst>
                </a:gridCol>
                <a:gridCol w="208280">
                  <a:extLst>
                    <a:ext uri="{9D8B030D-6E8A-4147-A177-3AD203B41FA5}">
                      <a16:colId xmlns:a16="http://schemas.microsoft.com/office/drawing/2014/main" val="2181372344"/>
                    </a:ext>
                  </a:extLst>
                </a:gridCol>
                <a:gridCol w="208280">
                  <a:extLst>
                    <a:ext uri="{9D8B030D-6E8A-4147-A177-3AD203B41FA5}">
                      <a16:colId xmlns:a16="http://schemas.microsoft.com/office/drawing/2014/main" val="1594696780"/>
                    </a:ext>
                  </a:extLst>
                </a:gridCol>
                <a:gridCol w="208280">
                  <a:extLst>
                    <a:ext uri="{9D8B030D-6E8A-4147-A177-3AD203B41FA5}">
                      <a16:colId xmlns:a16="http://schemas.microsoft.com/office/drawing/2014/main" val="1012289891"/>
                    </a:ext>
                  </a:extLst>
                </a:gridCol>
                <a:gridCol w="208280">
                  <a:extLst>
                    <a:ext uri="{9D8B030D-6E8A-4147-A177-3AD203B41FA5}">
                      <a16:colId xmlns:a16="http://schemas.microsoft.com/office/drawing/2014/main" val="3955037224"/>
                    </a:ext>
                  </a:extLst>
                </a:gridCol>
                <a:gridCol w="208280">
                  <a:extLst>
                    <a:ext uri="{9D8B030D-6E8A-4147-A177-3AD203B41FA5}">
                      <a16:colId xmlns:a16="http://schemas.microsoft.com/office/drawing/2014/main" val="4289978164"/>
                    </a:ext>
                  </a:extLst>
                </a:gridCol>
                <a:gridCol w="208280">
                  <a:extLst>
                    <a:ext uri="{9D8B030D-6E8A-4147-A177-3AD203B41FA5}">
                      <a16:colId xmlns:a16="http://schemas.microsoft.com/office/drawing/2014/main" val="2813024679"/>
                    </a:ext>
                  </a:extLst>
                </a:gridCol>
                <a:gridCol w="208280">
                  <a:extLst>
                    <a:ext uri="{9D8B030D-6E8A-4147-A177-3AD203B41FA5}">
                      <a16:colId xmlns:a16="http://schemas.microsoft.com/office/drawing/2014/main" val="2481187160"/>
                    </a:ext>
                  </a:extLst>
                </a:gridCol>
                <a:gridCol w="208280">
                  <a:extLst>
                    <a:ext uri="{9D8B030D-6E8A-4147-A177-3AD203B41FA5}">
                      <a16:colId xmlns:a16="http://schemas.microsoft.com/office/drawing/2014/main" val="1695038289"/>
                    </a:ext>
                  </a:extLst>
                </a:gridCol>
                <a:gridCol w="208280">
                  <a:extLst>
                    <a:ext uri="{9D8B030D-6E8A-4147-A177-3AD203B41FA5}">
                      <a16:colId xmlns:a16="http://schemas.microsoft.com/office/drawing/2014/main" val="3193978472"/>
                    </a:ext>
                  </a:extLst>
                </a:gridCol>
                <a:gridCol w="208280">
                  <a:extLst>
                    <a:ext uri="{9D8B030D-6E8A-4147-A177-3AD203B41FA5}">
                      <a16:colId xmlns:a16="http://schemas.microsoft.com/office/drawing/2014/main" val="1392606119"/>
                    </a:ext>
                  </a:extLst>
                </a:gridCol>
                <a:gridCol w="208280">
                  <a:extLst>
                    <a:ext uri="{9D8B030D-6E8A-4147-A177-3AD203B41FA5}">
                      <a16:colId xmlns:a16="http://schemas.microsoft.com/office/drawing/2014/main" val="1187262507"/>
                    </a:ext>
                  </a:extLst>
                </a:gridCol>
                <a:gridCol w="208280">
                  <a:extLst>
                    <a:ext uri="{9D8B030D-6E8A-4147-A177-3AD203B41FA5}">
                      <a16:colId xmlns:a16="http://schemas.microsoft.com/office/drawing/2014/main" val="2737757598"/>
                    </a:ext>
                  </a:extLst>
                </a:gridCol>
                <a:gridCol w="208280">
                  <a:extLst>
                    <a:ext uri="{9D8B030D-6E8A-4147-A177-3AD203B41FA5}">
                      <a16:colId xmlns:a16="http://schemas.microsoft.com/office/drawing/2014/main" val="111948098"/>
                    </a:ext>
                  </a:extLst>
                </a:gridCol>
                <a:gridCol w="208280">
                  <a:extLst>
                    <a:ext uri="{9D8B030D-6E8A-4147-A177-3AD203B41FA5}">
                      <a16:colId xmlns:a16="http://schemas.microsoft.com/office/drawing/2014/main" val="3742167059"/>
                    </a:ext>
                  </a:extLst>
                </a:gridCol>
                <a:gridCol w="208280">
                  <a:extLst>
                    <a:ext uri="{9D8B030D-6E8A-4147-A177-3AD203B41FA5}">
                      <a16:colId xmlns:a16="http://schemas.microsoft.com/office/drawing/2014/main" val="1237600223"/>
                    </a:ext>
                  </a:extLst>
                </a:gridCol>
                <a:gridCol w="208280">
                  <a:extLst>
                    <a:ext uri="{9D8B030D-6E8A-4147-A177-3AD203B41FA5}">
                      <a16:colId xmlns:a16="http://schemas.microsoft.com/office/drawing/2014/main" val="888069311"/>
                    </a:ext>
                  </a:extLst>
                </a:gridCol>
                <a:gridCol w="208280">
                  <a:extLst>
                    <a:ext uri="{9D8B030D-6E8A-4147-A177-3AD203B41FA5}">
                      <a16:colId xmlns:a16="http://schemas.microsoft.com/office/drawing/2014/main" val="3597913296"/>
                    </a:ext>
                  </a:extLst>
                </a:gridCol>
                <a:gridCol w="208280">
                  <a:extLst>
                    <a:ext uri="{9D8B030D-6E8A-4147-A177-3AD203B41FA5}">
                      <a16:colId xmlns:a16="http://schemas.microsoft.com/office/drawing/2014/main" val="3754469607"/>
                    </a:ext>
                  </a:extLst>
                </a:gridCol>
                <a:gridCol w="208280">
                  <a:extLst>
                    <a:ext uri="{9D8B030D-6E8A-4147-A177-3AD203B41FA5}">
                      <a16:colId xmlns:a16="http://schemas.microsoft.com/office/drawing/2014/main" val="2037661326"/>
                    </a:ext>
                  </a:extLst>
                </a:gridCol>
                <a:gridCol w="208280">
                  <a:extLst>
                    <a:ext uri="{9D8B030D-6E8A-4147-A177-3AD203B41FA5}">
                      <a16:colId xmlns:a16="http://schemas.microsoft.com/office/drawing/2014/main" val="509931867"/>
                    </a:ext>
                  </a:extLst>
                </a:gridCol>
                <a:gridCol w="208280">
                  <a:extLst>
                    <a:ext uri="{9D8B030D-6E8A-4147-A177-3AD203B41FA5}">
                      <a16:colId xmlns:a16="http://schemas.microsoft.com/office/drawing/2014/main" val="2614885091"/>
                    </a:ext>
                  </a:extLst>
                </a:gridCol>
                <a:gridCol w="208280">
                  <a:extLst>
                    <a:ext uri="{9D8B030D-6E8A-4147-A177-3AD203B41FA5}">
                      <a16:colId xmlns:a16="http://schemas.microsoft.com/office/drawing/2014/main" val="1930692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4203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- 2020-03-27 19:26:43</a:t>
                      </a:r>
                      <a:r>
                        <a:rPr kumimoji="0" lang="pt-BR" sz="1000" b="0" i="0" u="none" strike="noStrike" kern="1200" cap="none" spc="0" normalizeH="0" baseline="0" noProof="0">
                          <a:ln>
                            <a:noFill/>
                          </a:ln>
                          <a:solidFill>
                            <a:prstClr val="black"/>
                          </a:solidFill>
                          <a:effectLst/>
                          <a:uLnTx/>
                          <a:uFillTx/>
                          <a:latin typeface="+mn-lt"/>
                          <a:ea typeface="+mn-ea"/>
                          <a:cs typeface="+mn-cs"/>
                        </a:rPr>
                        <a:t>
 Todas as agências Crédito Real estão fechadas por tempo indeterminado, em função da pandemia causada pelo COVID-19. No nosso site, você encontra um espaço exclusivo para atendimento pelos mais diversos canais. Conte com a Crédito Real para, juntos, superarmos esse desafio. Acesse o link e entre em contato com a gente: www.creditoreal.com.br/covid19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https://scontent-ort2-1.xx.fbcdn.net/v/t1.0-9/s720x720/90979996_1504466656382489_254551454524637184_o.png?_nc_cat=108&amp;_nc_sid=8024bb&amp;_nc_ohc=e9y8G21kfQAAX_yo8fY&amp;_nc_ht=scontent-ort2-1.xx&amp;oh=5fb287df2b2048ed862102cb585f9070&amp;oe=5EAFD4AD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0351543"/>
                  </a:ext>
                </a:extLst>
              </a:tr>
            </a:tbl>
          </a:graphicData>
        </a:graphic>
      </p:graphicFrame>
      <p:sp>
        <p:nvSpPr>
          <p:cNvPr id="4" name="Text Placeholder 3">
            <a:extLst>
              <a:ext uri="{FF2B5EF4-FFF2-40B4-BE49-F238E27FC236}">
                <a16:creationId xmlns:a16="http://schemas.microsoft.com/office/drawing/2014/main" id="{D367B76E-C0A9-4183-860B-DF3452CE0A4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166606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177C2-6770-4EB7-9737-29655D7B2BF7}"/>
              </a:ext>
            </a:extLst>
          </p:cNvPr>
          <p:cNvSpPr>
            <a:spLocks noGrp="1"/>
          </p:cNvSpPr>
          <p:nvPr>
            <p:ph type="title"/>
          </p:nvPr>
        </p:nvSpPr>
        <p:spPr/>
        <p:txBody>
          <a:bodyPr/>
          <a:lstStyle/>
          <a:p>
            <a:r>
              <a:rPr lang="pt-BR"/>
              <a:t>Facebook Posts por taxa de engajamento (ordenar maior e menor) | Crédito Real - 8 of 26</a:t>
            </a:r>
            <a:endParaRPr lang="en-US"/>
          </a:p>
        </p:txBody>
      </p:sp>
      <p:graphicFrame>
        <p:nvGraphicFramePr>
          <p:cNvPr id="5" name="Table Placeholder 4">
            <a:extLst>
              <a:ext uri="{FF2B5EF4-FFF2-40B4-BE49-F238E27FC236}">
                <a16:creationId xmlns:a16="http://schemas.microsoft.com/office/drawing/2014/main" id="{9CB7CD63-3766-4760-90A9-5FF389B80E62}"/>
              </a:ext>
            </a:extLst>
          </p:cNvPr>
          <p:cNvGraphicFramePr>
            <a:graphicFrameLocks noGrp="1"/>
          </p:cNvGraphicFramePr>
          <p:nvPr>
            <p:ph type="tbl" sz="quarter" idx="13"/>
            <p:extLst>
              <p:ext uri="{D42A27DB-BD31-4B8C-83A1-F6EECF244321}">
                <p14:modId xmlns:p14="http://schemas.microsoft.com/office/powerpoint/2010/main" val="2930860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41936002"/>
                    </a:ext>
                  </a:extLst>
                </a:gridCol>
                <a:gridCol w="822960">
                  <a:extLst>
                    <a:ext uri="{9D8B030D-6E8A-4147-A177-3AD203B41FA5}">
                      <a16:colId xmlns:a16="http://schemas.microsoft.com/office/drawing/2014/main" val="3002424695"/>
                    </a:ext>
                  </a:extLst>
                </a:gridCol>
                <a:gridCol w="329184">
                  <a:extLst>
                    <a:ext uri="{9D8B030D-6E8A-4147-A177-3AD203B41FA5}">
                      <a16:colId xmlns:a16="http://schemas.microsoft.com/office/drawing/2014/main" val="303135121"/>
                    </a:ext>
                  </a:extLst>
                </a:gridCol>
                <a:gridCol w="208280">
                  <a:extLst>
                    <a:ext uri="{9D8B030D-6E8A-4147-A177-3AD203B41FA5}">
                      <a16:colId xmlns:a16="http://schemas.microsoft.com/office/drawing/2014/main" val="3508537289"/>
                    </a:ext>
                  </a:extLst>
                </a:gridCol>
                <a:gridCol w="208280">
                  <a:extLst>
                    <a:ext uri="{9D8B030D-6E8A-4147-A177-3AD203B41FA5}">
                      <a16:colId xmlns:a16="http://schemas.microsoft.com/office/drawing/2014/main" val="1622998931"/>
                    </a:ext>
                  </a:extLst>
                </a:gridCol>
                <a:gridCol w="208280">
                  <a:extLst>
                    <a:ext uri="{9D8B030D-6E8A-4147-A177-3AD203B41FA5}">
                      <a16:colId xmlns:a16="http://schemas.microsoft.com/office/drawing/2014/main" val="1860645523"/>
                    </a:ext>
                  </a:extLst>
                </a:gridCol>
                <a:gridCol w="208280">
                  <a:extLst>
                    <a:ext uri="{9D8B030D-6E8A-4147-A177-3AD203B41FA5}">
                      <a16:colId xmlns:a16="http://schemas.microsoft.com/office/drawing/2014/main" val="3501209482"/>
                    </a:ext>
                  </a:extLst>
                </a:gridCol>
                <a:gridCol w="208280">
                  <a:extLst>
                    <a:ext uri="{9D8B030D-6E8A-4147-A177-3AD203B41FA5}">
                      <a16:colId xmlns:a16="http://schemas.microsoft.com/office/drawing/2014/main" val="4136786363"/>
                    </a:ext>
                  </a:extLst>
                </a:gridCol>
                <a:gridCol w="208280">
                  <a:extLst>
                    <a:ext uri="{9D8B030D-6E8A-4147-A177-3AD203B41FA5}">
                      <a16:colId xmlns:a16="http://schemas.microsoft.com/office/drawing/2014/main" val="2385991148"/>
                    </a:ext>
                  </a:extLst>
                </a:gridCol>
                <a:gridCol w="208280">
                  <a:extLst>
                    <a:ext uri="{9D8B030D-6E8A-4147-A177-3AD203B41FA5}">
                      <a16:colId xmlns:a16="http://schemas.microsoft.com/office/drawing/2014/main" val="642181788"/>
                    </a:ext>
                  </a:extLst>
                </a:gridCol>
                <a:gridCol w="208280">
                  <a:extLst>
                    <a:ext uri="{9D8B030D-6E8A-4147-A177-3AD203B41FA5}">
                      <a16:colId xmlns:a16="http://schemas.microsoft.com/office/drawing/2014/main" val="1911612853"/>
                    </a:ext>
                  </a:extLst>
                </a:gridCol>
                <a:gridCol w="208280">
                  <a:extLst>
                    <a:ext uri="{9D8B030D-6E8A-4147-A177-3AD203B41FA5}">
                      <a16:colId xmlns:a16="http://schemas.microsoft.com/office/drawing/2014/main" val="2288632142"/>
                    </a:ext>
                  </a:extLst>
                </a:gridCol>
                <a:gridCol w="208280">
                  <a:extLst>
                    <a:ext uri="{9D8B030D-6E8A-4147-A177-3AD203B41FA5}">
                      <a16:colId xmlns:a16="http://schemas.microsoft.com/office/drawing/2014/main" val="1802205193"/>
                    </a:ext>
                  </a:extLst>
                </a:gridCol>
                <a:gridCol w="208280">
                  <a:extLst>
                    <a:ext uri="{9D8B030D-6E8A-4147-A177-3AD203B41FA5}">
                      <a16:colId xmlns:a16="http://schemas.microsoft.com/office/drawing/2014/main" val="2131316583"/>
                    </a:ext>
                  </a:extLst>
                </a:gridCol>
                <a:gridCol w="208280">
                  <a:extLst>
                    <a:ext uri="{9D8B030D-6E8A-4147-A177-3AD203B41FA5}">
                      <a16:colId xmlns:a16="http://schemas.microsoft.com/office/drawing/2014/main" val="4002735450"/>
                    </a:ext>
                  </a:extLst>
                </a:gridCol>
                <a:gridCol w="208280">
                  <a:extLst>
                    <a:ext uri="{9D8B030D-6E8A-4147-A177-3AD203B41FA5}">
                      <a16:colId xmlns:a16="http://schemas.microsoft.com/office/drawing/2014/main" val="2922102469"/>
                    </a:ext>
                  </a:extLst>
                </a:gridCol>
                <a:gridCol w="208280">
                  <a:extLst>
                    <a:ext uri="{9D8B030D-6E8A-4147-A177-3AD203B41FA5}">
                      <a16:colId xmlns:a16="http://schemas.microsoft.com/office/drawing/2014/main" val="2212843549"/>
                    </a:ext>
                  </a:extLst>
                </a:gridCol>
                <a:gridCol w="208280">
                  <a:extLst>
                    <a:ext uri="{9D8B030D-6E8A-4147-A177-3AD203B41FA5}">
                      <a16:colId xmlns:a16="http://schemas.microsoft.com/office/drawing/2014/main" val="3163205404"/>
                    </a:ext>
                  </a:extLst>
                </a:gridCol>
                <a:gridCol w="208280">
                  <a:extLst>
                    <a:ext uri="{9D8B030D-6E8A-4147-A177-3AD203B41FA5}">
                      <a16:colId xmlns:a16="http://schemas.microsoft.com/office/drawing/2014/main" val="4163843836"/>
                    </a:ext>
                  </a:extLst>
                </a:gridCol>
                <a:gridCol w="208280">
                  <a:extLst>
                    <a:ext uri="{9D8B030D-6E8A-4147-A177-3AD203B41FA5}">
                      <a16:colId xmlns:a16="http://schemas.microsoft.com/office/drawing/2014/main" val="2988599420"/>
                    </a:ext>
                  </a:extLst>
                </a:gridCol>
                <a:gridCol w="208280">
                  <a:extLst>
                    <a:ext uri="{9D8B030D-6E8A-4147-A177-3AD203B41FA5}">
                      <a16:colId xmlns:a16="http://schemas.microsoft.com/office/drawing/2014/main" val="3983125647"/>
                    </a:ext>
                  </a:extLst>
                </a:gridCol>
                <a:gridCol w="208280">
                  <a:extLst>
                    <a:ext uri="{9D8B030D-6E8A-4147-A177-3AD203B41FA5}">
                      <a16:colId xmlns:a16="http://schemas.microsoft.com/office/drawing/2014/main" val="2995144737"/>
                    </a:ext>
                  </a:extLst>
                </a:gridCol>
                <a:gridCol w="208280">
                  <a:extLst>
                    <a:ext uri="{9D8B030D-6E8A-4147-A177-3AD203B41FA5}">
                      <a16:colId xmlns:a16="http://schemas.microsoft.com/office/drawing/2014/main" val="2184403886"/>
                    </a:ext>
                  </a:extLst>
                </a:gridCol>
                <a:gridCol w="208280">
                  <a:extLst>
                    <a:ext uri="{9D8B030D-6E8A-4147-A177-3AD203B41FA5}">
                      <a16:colId xmlns:a16="http://schemas.microsoft.com/office/drawing/2014/main" val="1246531910"/>
                    </a:ext>
                  </a:extLst>
                </a:gridCol>
                <a:gridCol w="208280">
                  <a:extLst>
                    <a:ext uri="{9D8B030D-6E8A-4147-A177-3AD203B41FA5}">
                      <a16:colId xmlns:a16="http://schemas.microsoft.com/office/drawing/2014/main" val="162322953"/>
                    </a:ext>
                  </a:extLst>
                </a:gridCol>
                <a:gridCol w="208280">
                  <a:extLst>
                    <a:ext uri="{9D8B030D-6E8A-4147-A177-3AD203B41FA5}">
                      <a16:colId xmlns:a16="http://schemas.microsoft.com/office/drawing/2014/main" val="1163956434"/>
                    </a:ext>
                  </a:extLst>
                </a:gridCol>
                <a:gridCol w="208280">
                  <a:extLst>
                    <a:ext uri="{9D8B030D-6E8A-4147-A177-3AD203B41FA5}">
                      <a16:colId xmlns:a16="http://schemas.microsoft.com/office/drawing/2014/main" val="4257222431"/>
                    </a:ext>
                  </a:extLst>
                </a:gridCol>
                <a:gridCol w="208280">
                  <a:extLst>
                    <a:ext uri="{9D8B030D-6E8A-4147-A177-3AD203B41FA5}">
                      <a16:colId xmlns:a16="http://schemas.microsoft.com/office/drawing/2014/main" val="3062223835"/>
                    </a:ext>
                  </a:extLst>
                </a:gridCol>
                <a:gridCol w="208280">
                  <a:extLst>
                    <a:ext uri="{9D8B030D-6E8A-4147-A177-3AD203B41FA5}">
                      <a16:colId xmlns:a16="http://schemas.microsoft.com/office/drawing/2014/main" val="836650462"/>
                    </a:ext>
                  </a:extLst>
                </a:gridCol>
                <a:gridCol w="208280">
                  <a:extLst>
                    <a:ext uri="{9D8B030D-6E8A-4147-A177-3AD203B41FA5}">
                      <a16:colId xmlns:a16="http://schemas.microsoft.com/office/drawing/2014/main" val="411515435"/>
                    </a:ext>
                  </a:extLst>
                </a:gridCol>
                <a:gridCol w="208280">
                  <a:extLst>
                    <a:ext uri="{9D8B030D-6E8A-4147-A177-3AD203B41FA5}">
                      <a16:colId xmlns:a16="http://schemas.microsoft.com/office/drawing/2014/main" val="4264133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45484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- 2020-03-20 21:45:00</a:t>
                      </a:r>
                      <a:r>
                        <a:rPr kumimoji="0" lang="pt-BR" sz="1000" b="0" i="0" u="none" strike="noStrike" kern="1200" cap="none" spc="0" normalizeH="0" baseline="0" noProof="0">
                          <a:ln>
                            <a:noFill/>
                          </a:ln>
                          <a:solidFill>
                            <a:prstClr val="black"/>
                          </a:solidFill>
                          <a:effectLst/>
                          <a:uLnTx/>
                          <a:uFillTx/>
                          <a:latin typeface="+mn-lt"/>
                          <a:ea typeface="+mn-ea"/>
                          <a:cs typeface="+mn-cs"/>
                        </a:rPr>
                        <a:t>
 Para priorizarmos a saúde dos nossos clientes e da nossa equipe, nossas agências estarão fechadas a partir de segunda-feira, dia 23/03, por tempo indeterminado. Seguimos disponíveis para atendimento nos canais digitais com todo o suporte que você necessita. Acesse nosso site e escolha o canal mais adequado para você: https://www.creditoreal.com.br/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https://scontent-ort2-1.xx.fbcdn.net/v/t1.0-9/s720x720/90298737_1498344813661340_6514633281068072960_o.png?_nc_cat=102&amp;_nc_sid=8024bb&amp;_nc_ohc=QT_szjNzxrwAX-B2Kmr&amp;_nc_ht=scontent-ort2-1.xx&amp;oh=f6ce02d5a8f0992a0f73840bf3356e94&amp;oe=5EB1D975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44883046"/>
                  </a:ext>
                </a:extLst>
              </a:tr>
            </a:tbl>
          </a:graphicData>
        </a:graphic>
      </p:graphicFrame>
      <p:sp>
        <p:nvSpPr>
          <p:cNvPr id="4" name="Text Placeholder 3">
            <a:extLst>
              <a:ext uri="{FF2B5EF4-FFF2-40B4-BE49-F238E27FC236}">
                <a16:creationId xmlns:a16="http://schemas.microsoft.com/office/drawing/2014/main" id="{BD118A18-BBCA-4814-B72D-07C998C0DC6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790588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B9702-EF30-46E3-94DF-6C9DA7981512}"/>
              </a:ext>
            </a:extLst>
          </p:cNvPr>
          <p:cNvSpPr>
            <a:spLocks noGrp="1"/>
          </p:cNvSpPr>
          <p:nvPr>
            <p:ph type="title"/>
          </p:nvPr>
        </p:nvSpPr>
        <p:spPr/>
        <p:txBody>
          <a:bodyPr/>
          <a:lstStyle/>
          <a:p>
            <a:r>
              <a:rPr lang="pt-BR"/>
              <a:t>Facebook Posts por taxa de engajamento (ordenar maior e menor) | Crédito Real - 9 of 26</a:t>
            </a:r>
            <a:endParaRPr lang="en-US"/>
          </a:p>
        </p:txBody>
      </p:sp>
      <p:graphicFrame>
        <p:nvGraphicFramePr>
          <p:cNvPr id="5" name="Table Placeholder 4">
            <a:extLst>
              <a:ext uri="{FF2B5EF4-FFF2-40B4-BE49-F238E27FC236}">
                <a16:creationId xmlns:a16="http://schemas.microsoft.com/office/drawing/2014/main" id="{962E5E68-747F-48ED-A473-7FA20F39F130}"/>
              </a:ext>
            </a:extLst>
          </p:cNvPr>
          <p:cNvGraphicFramePr>
            <a:graphicFrameLocks noGrp="1"/>
          </p:cNvGraphicFramePr>
          <p:nvPr>
            <p:ph type="tbl" sz="quarter" idx="13"/>
            <p:extLst>
              <p:ext uri="{D42A27DB-BD31-4B8C-83A1-F6EECF244321}">
                <p14:modId xmlns:p14="http://schemas.microsoft.com/office/powerpoint/2010/main" val="1040319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85051574"/>
                    </a:ext>
                  </a:extLst>
                </a:gridCol>
                <a:gridCol w="822960">
                  <a:extLst>
                    <a:ext uri="{9D8B030D-6E8A-4147-A177-3AD203B41FA5}">
                      <a16:colId xmlns:a16="http://schemas.microsoft.com/office/drawing/2014/main" val="2386311857"/>
                    </a:ext>
                  </a:extLst>
                </a:gridCol>
                <a:gridCol w="329184">
                  <a:extLst>
                    <a:ext uri="{9D8B030D-6E8A-4147-A177-3AD203B41FA5}">
                      <a16:colId xmlns:a16="http://schemas.microsoft.com/office/drawing/2014/main" val="236064823"/>
                    </a:ext>
                  </a:extLst>
                </a:gridCol>
                <a:gridCol w="208280">
                  <a:extLst>
                    <a:ext uri="{9D8B030D-6E8A-4147-A177-3AD203B41FA5}">
                      <a16:colId xmlns:a16="http://schemas.microsoft.com/office/drawing/2014/main" val="1849518334"/>
                    </a:ext>
                  </a:extLst>
                </a:gridCol>
                <a:gridCol w="208280">
                  <a:extLst>
                    <a:ext uri="{9D8B030D-6E8A-4147-A177-3AD203B41FA5}">
                      <a16:colId xmlns:a16="http://schemas.microsoft.com/office/drawing/2014/main" val="3885393566"/>
                    </a:ext>
                  </a:extLst>
                </a:gridCol>
                <a:gridCol w="208280">
                  <a:extLst>
                    <a:ext uri="{9D8B030D-6E8A-4147-A177-3AD203B41FA5}">
                      <a16:colId xmlns:a16="http://schemas.microsoft.com/office/drawing/2014/main" val="1654995921"/>
                    </a:ext>
                  </a:extLst>
                </a:gridCol>
                <a:gridCol w="208280">
                  <a:extLst>
                    <a:ext uri="{9D8B030D-6E8A-4147-A177-3AD203B41FA5}">
                      <a16:colId xmlns:a16="http://schemas.microsoft.com/office/drawing/2014/main" val="3708741110"/>
                    </a:ext>
                  </a:extLst>
                </a:gridCol>
                <a:gridCol w="208280">
                  <a:extLst>
                    <a:ext uri="{9D8B030D-6E8A-4147-A177-3AD203B41FA5}">
                      <a16:colId xmlns:a16="http://schemas.microsoft.com/office/drawing/2014/main" val="2847942723"/>
                    </a:ext>
                  </a:extLst>
                </a:gridCol>
                <a:gridCol w="208280">
                  <a:extLst>
                    <a:ext uri="{9D8B030D-6E8A-4147-A177-3AD203B41FA5}">
                      <a16:colId xmlns:a16="http://schemas.microsoft.com/office/drawing/2014/main" val="941329892"/>
                    </a:ext>
                  </a:extLst>
                </a:gridCol>
                <a:gridCol w="208280">
                  <a:extLst>
                    <a:ext uri="{9D8B030D-6E8A-4147-A177-3AD203B41FA5}">
                      <a16:colId xmlns:a16="http://schemas.microsoft.com/office/drawing/2014/main" val="336178452"/>
                    </a:ext>
                  </a:extLst>
                </a:gridCol>
                <a:gridCol w="208280">
                  <a:extLst>
                    <a:ext uri="{9D8B030D-6E8A-4147-A177-3AD203B41FA5}">
                      <a16:colId xmlns:a16="http://schemas.microsoft.com/office/drawing/2014/main" val="1624952511"/>
                    </a:ext>
                  </a:extLst>
                </a:gridCol>
                <a:gridCol w="208280">
                  <a:extLst>
                    <a:ext uri="{9D8B030D-6E8A-4147-A177-3AD203B41FA5}">
                      <a16:colId xmlns:a16="http://schemas.microsoft.com/office/drawing/2014/main" val="2462312315"/>
                    </a:ext>
                  </a:extLst>
                </a:gridCol>
                <a:gridCol w="208280">
                  <a:extLst>
                    <a:ext uri="{9D8B030D-6E8A-4147-A177-3AD203B41FA5}">
                      <a16:colId xmlns:a16="http://schemas.microsoft.com/office/drawing/2014/main" val="1635992937"/>
                    </a:ext>
                  </a:extLst>
                </a:gridCol>
                <a:gridCol w="208280">
                  <a:extLst>
                    <a:ext uri="{9D8B030D-6E8A-4147-A177-3AD203B41FA5}">
                      <a16:colId xmlns:a16="http://schemas.microsoft.com/office/drawing/2014/main" val="2945766816"/>
                    </a:ext>
                  </a:extLst>
                </a:gridCol>
                <a:gridCol w="208280">
                  <a:extLst>
                    <a:ext uri="{9D8B030D-6E8A-4147-A177-3AD203B41FA5}">
                      <a16:colId xmlns:a16="http://schemas.microsoft.com/office/drawing/2014/main" val="4274280874"/>
                    </a:ext>
                  </a:extLst>
                </a:gridCol>
                <a:gridCol w="208280">
                  <a:extLst>
                    <a:ext uri="{9D8B030D-6E8A-4147-A177-3AD203B41FA5}">
                      <a16:colId xmlns:a16="http://schemas.microsoft.com/office/drawing/2014/main" val="3585723517"/>
                    </a:ext>
                  </a:extLst>
                </a:gridCol>
                <a:gridCol w="208280">
                  <a:extLst>
                    <a:ext uri="{9D8B030D-6E8A-4147-A177-3AD203B41FA5}">
                      <a16:colId xmlns:a16="http://schemas.microsoft.com/office/drawing/2014/main" val="3558644460"/>
                    </a:ext>
                  </a:extLst>
                </a:gridCol>
                <a:gridCol w="208280">
                  <a:extLst>
                    <a:ext uri="{9D8B030D-6E8A-4147-A177-3AD203B41FA5}">
                      <a16:colId xmlns:a16="http://schemas.microsoft.com/office/drawing/2014/main" val="1492342712"/>
                    </a:ext>
                  </a:extLst>
                </a:gridCol>
                <a:gridCol w="208280">
                  <a:extLst>
                    <a:ext uri="{9D8B030D-6E8A-4147-A177-3AD203B41FA5}">
                      <a16:colId xmlns:a16="http://schemas.microsoft.com/office/drawing/2014/main" val="2413711227"/>
                    </a:ext>
                  </a:extLst>
                </a:gridCol>
                <a:gridCol w="208280">
                  <a:extLst>
                    <a:ext uri="{9D8B030D-6E8A-4147-A177-3AD203B41FA5}">
                      <a16:colId xmlns:a16="http://schemas.microsoft.com/office/drawing/2014/main" val="3652801597"/>
                    </a:ext>
                  </a:extLst>
                </a:gridCol>
                <a:gridCol w="208280">
                  <a:extLst>
                    <a:ext uri="{9D8B030D-6E8A-4147-A177-3AD203B41FA5}">
                      <a16:colId xmlns:a16="http://schemas.microsoft.com/office/drawing/2014/main" val="3001741516"/>
                    </a:ext>
                  </a:extLst>
                </a:gridCol>
                <a:gridCol w="208280">
                  <a:extLst>
                    <a:ext uri="{9D8B030D-6E8A-4147-A177-3AD203B41FA5}">
                      <a16:colId xmlns:a16="http://schemas.microsoft.com/office/drawing/2014/main" val="2557600398"/>
                    </a:ext>
                  </a:extLst>
                </a:gridCol>
                <a:gridCol w="208280">
                  <a:extLst>
                    <a:ext uri="{9D8B030D-6E8A-4147-A177-3AD203B41FA5}">
                      <a16:colId xmlns:a16="http://schemas.microsoft.com/office/drawing/2014/main" val="1782893299"/>
                    </a:ext>
                  </a:extLst>
                </a:gridCol>
                <a:gridCol w="208280">
                  <a:extLst>
                    <a:ext uri="{9D8B030D-6E8A-4147-A177-3AD203B41FA5}">
                      <a16:colId xmlns:a16="http://schemas.microsoft.com/office/drawing/2014/main" val="204898701"/>
                    </a:ext>
                  </a:extLst>
                </a:gridCol>
                <a:gridCol w="208280">
                  <a:extLst>
                    <a:ext uri="{9D8B030D-6E8A-4147-A177-3AD203B41FA5}">
                      <a16:colId xmlns:a16="http://schemas.microsoft.com/office/drawing/2014/main" val="4087009532"/>
                    </a:ext>
                  </a:extLst>
                </a:gridCol>
                <a:gridCol w="208280">
                  <a:extLst>
                    <a:ext uri="{9D8B030D-6E8A-4147-A177-3AD203B41FA5}">
                      <a16:colId xmlns:a16="http://schemas.microsoft.com/office/drawing/2014/main" val="2331640089"/>
                    </a:ext>
                  </a:extLst>
                </a:gridCol>
                <a:gridCol w="208280">
                  <a:extLst>
                    <a:ext uri="{9D8B030D-6E8A-4147-A177-3AD203B41FA5}">
                      <a16:colId xmlns:a16="http://schemas.microsoft.com/office/drawing/2014/main" val="1025006985"/>
                    </a:ext>
                  </a:extLst>
                </a:gridCol>
                <a:gridCol w="208280">
                  <a:extLst>
                    <a:ext uri="{9D8B030D-6E8A-4147-A177-3AD203B41FA5}">
                      <a16:colId xmlns:a16="http://schemas.microsoft.com/office/drawing/2014/main" val="3706151343"/>
                    </a:ext>
                  </a:extLst>
                </a:gridCol>
                <a:gridCol w="208280">
                  <a:extLst>
                    <a:ext uri="{9D8B030D-6E8A-4147-A177-3AD203B41FA5}">
                      <a16:colId xmlns:a16="http://schemas.microsoft.com/office/drawing/2014/main" val="2166915303"/>
                    </a:ext>
                  </a:extLst>
                </a:gridCol>
                <a:gridCol w="208280">
                  <a:extLst>
                    <a:ext uri="{9D8B030D-6E8A-4147-A177-3AD203B41FA5}">
                      <a16:colId xmlns:a16="http://schemas.microsoft.com/office/drawing/2014/main" val="2827744167"/>
                    </a:ext>
                  </a:extLst>
                </a:gridCol>
                <a:gridCol w="208280">
                  <a:extLst>
                    <a:ext uri="{9D8B030D-6E8A-4147-A177-3AD203B41FA5}">
                      <a16:colId xmlns:a16="http://schemas.microsoft.com/office/drawing/2014/main" val="1817997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27278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- 2020-03-12 21:00:41</a:t>
                      </a:r>
                      <a:r>
                        <a:rPr kumimoji="0" lang="pt-BR" sz="1000" b="0" i="0" u="none" strike="noStrike" kern="1200" cap="none" spc="0" normalizeH="0" baseline="0" noProof="0">
                          <a:ln>
                            <a:noFill/>
                          </a:ln>
                          <a:solidFill>
                            <a:prstClr val="black"/>
                          </a:solidFill>
                          <a:effectLst/>
                          <a:uLnTx/>
                          <a:uFillTx/>
                          <a:latin typeface="+mn-lt"/>
                          <a:ea typeface="+mn-ea"/>
                          <a:cs typeface="+mn-cs"/>
                        </a:rPr>
                        <a:t>
 EVENTO GRATUITO
O primeiro Condomínio em Foco do ano vai abordar todas as dúvidas e questões sobre Airbnb nos condomínios. O evento acontece dia 30/03, a partir das 18h30, na Av. Erico Veríssimo, 960, com estacionamento gratuito. Inscreva-se já: http://bit.ly/2W5UH6O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https://scontent-iad3-1.xx.fbcdn.net/v/t1.0-9/s720x720/89112187_1490526691109819_5928419035992555520_o.png?_nc_cat=103&amp;_nc_sid=8024bb&amp;_nc_ohc=Jh7GmPYIHKEAX_7sGtq&amp;_nc_ht=scontent-iad3-1.xx&amp;oh=adc11afb0f7c65e8ce3640996164e817&amp;oe=5EB09049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12:21:52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11314746"/>
                  </a:ext>
                </a:extLst>
              </a:tr>
            </a:tbl>
          </a:graphicData>
        </a:graphic>
      </p:graphicFrame>
      <p:sp>
        <p:nvSpPr>
          <p:cNvPr id="4" name="Text Placeholder 3">
            <a:extLst>
              <a:ext uri="{FF2B5EF4-FFF2-40B4-BE49-F238E27FC236}">
                <a16:creationId xmlns:a16="http://schemas.microsoft.com/office/drawing/2014/main" id="{E31388A2-6809-435E-892E-EC0899C2A91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472492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760F8-BC79-4341-AD2A-67C47C1292A4}"/>
              </a:ext>
            </a:extLst>
          </p:cNvPr>
          <p:cNvSpPr>
            <a:spLocks noGrp="1"/>
          </p:cNvSpPr>
          <p:nvPr>
            <p:ph type="title"/>
          </p:nvPr>
        </p:nvSpPr>
        <p:spPr/>
        <p:txBody>
          <a:bodyPr/>
          <a:lstStyle/>
          <a:p>
            <a:r>
              <a:rPr lang="pt-BR"/>
              <a:t>Facebook Posts por taxa de engajamento (ordenar maior e menor) | Crédito Real - 10 of 26</a:t>
            </a:r>
            <a:endParaRPr lang="en-US"/>
          </a:p>
        </p:txBody>
      </p:sp>
      <p:graphicFrame>
        <p:nvGraphicFramePr>
          <p:cNvPr id="5" name="Table Placeholder 4">
            <a:extLst>
              <a:ext uri="{FF2B5EF4-FFF2-40B4-BE49-F238E27FC236}">
                <a16:creationId xmlns:a16="http://schemas.microsoft.com/office/drawing/2014/main" id="{AB1D8FD2-AAC6-4837-B39C-BFD4415A6A44}"/>
              </a:ext>
            </a:extLst>
          </p:cNvPr>
          <p:cNvGraphicFramePr>
            <a:graphicFrameLocks noGrp="1"/>
          </p:cNvGraphicFramePr>
          <p:nvPr>
            <p:ph type="tbl" sz="quarter" idx="13"/>
            <p:extLst>
              <p:ext uri="{D42A27DB-BD31-4B8C-83A1-F6EECF244321}">
                <p14:modId xmlns:p14="http://schemas.microsoft.com/office/powerpoint/2010/main" val="3293202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69800259"/>
                    </a:ext>
                  </a:extLst>
                </a:gridCol>
                <a:gridCol w="822960">
                  <a:extLst>
                    <a:ext uri="{9D8B030D-6E8A-4147-A177-3AD203B41FA5}">
                      <a16:colId xmlns:a16="http://schemas.microsoft.com/office/drawing/2014/main" val="1612673195"/>
                    </a:ext>
                  </a:extLst>
                </a:gridCol>
                <a:gridCol w="329184">
                  <a:extLst>
                    <a:ext uri="{9D8B030D-6E8A-4147-A177-3AD203B41FA5}">
                      <a16:colId xmlns:a16="http://schemas.microsoft.com/office/drawing/2014/main" val="1202364412"/>
                    </a:ext>
                  </a:extLst>
                </a:gridCol>
                <a:gridCol w="208280">
                  <a:extLst>
                    <a:ext uri="{9D8B030D-6E8A-4147-A177-3AD203B41FA5}">
                      <a16:colId xmlns:a16="http://schemas.microsoft.com/office/drawing/2014/main" val="1339800673"/>
                    </a:ext>
                  </a:extLst>
                </a:gridCol>
                <a:gridCol w="208280">
                  <a:extLst>
                    <a:ext uri="{9D8B030D-6E8A-4147-A177-3AD203B41FA5}">
                      <a16:colId xmlns:a16="http://schemas.microsoft.com/office/drawing/2014/main" val="570849877"/>
                    </a:ext>
                  </a:extLst>
                </a:gridCol>
                <a:gridCol w="208280">
                  <a:extLst>
                    <a:ext uri="{9D8B030D-6E8A-4147-A177-3AD203B41FA5}">
                      <a16:colId xmlns:a16="http://schemas.microsoft.com/office/drawing/2014/main" val="2878057890"/>
                    </a:ext>
                  </a:extLst>
                </a:gridCol>
                <a:gridCol w="208280">
                  <a:extLst>
                    <a:ext uri="{9D8B030D-6E8A-4147-A177-3AD203B41FA5}">
                      <a16:colId xmlns:a16="http://schemas.microsoft.com/office/drawing/2014/main" val="3918489514"/>
                    </a:ext>
                  </a:extLst>
                </a:gridCol>
                <a:gridCol w="208280">
                  <a:extLst>
                    <a:ext uri="{9D8B030D-6E8A-4147-A177-3AD203B41FA5}">
                      <a16:colId xmlns:a16="http://schemas.microsoft.com/office/drawing/2014/main" val="3254470957"/>
                    </a:ext>
                  </a:extLst>
                </a:gridCol>
                <a:gridCol w="208280">
                  <a:extLst>
                    <a:ext uri="{9D8B030D-6E8A-4147-A177-3AD203B41FA5}">
                      <a16:colId xmlns:a16="http://schemas.microsoft.com/office/drawing/2014/main" val="4149586467"/>
                    </a:ext>
                  </a:extLst>
                </a:gridCol>
                <a:gridCol w="208280">
                  <a:extLst>
                    <a:ext uri="{9D8B030D-6E8A-4147-A177-3AD203B41FA5}">
                      <a16:colId xmlns:a16="http://schemas.microsoft.com/office/drawing/2014/main" val="3141693831"/>
                    </a:ext>
                  </a:extLst>
                </a:gridCol>
                <a:gridCol w="208280">
                  <a:extLst>
                    <a:ext uri="{9D8B030D-6E8A-4147-A177-3AD203B41FA5}">
                      <a16:colId xmlns:a16="http://schemas.microsoft.com/office/drawing/2014/main" val="1057772134"/>
                    </a:ext>
                  </a:extLst>
                </a:gridCol>
                <a:gridCol w="208280">
                  <a:extLst>
                    <a:ext uri="{9D8B030D-6E8A-4147-A177-3AD203B41FA5}">
                      <a16:colId xmlns:a16="http://schemas.microsoft.com/office/drawing/2014/main" val="3952752435"/>
                    </a:ext>
                  </a:extLst>
                </a:gridCol>
                <a:gridCol w="208280">
                  <a:extLst>
                    <a:ext uri="{9D8B030D-6E8A-4147-A177-3AD203B41FA5}">
                      <a16:colId xmlns:a16="http://schemas.microsoft.com/office/drawing/2014/main" val="4265891659"/>
                    </a:ext>
                  </a:extLst>
                </a:gridCol>
                <a:gridCol w="208280">
                  <a:extLst>
                    <a:ext uri="{9D8B030D-6E8A-4147-A177-3AD203B41FA5}">
                      <a16:colId xmlns:a16="http://schemas.microsoft.com/office/drawing/2014/main" val="3161248226"/>
                    </a:ext>
                  </a:extLst>
                </a:gridCol>
                <a:gridCol w="208280">
                  <a:extLst>
                    <a:ext uri="{9D8B030D-6E8A-4147-A177-3AD203B41FA5}">
                      <a16:colId xmlns:a16="http://schemas.microsoft.com/office/drawing/2014/main" val="2620842532"/>
                    </a:ext>
                  </a:extLst>
                </a:gridCol>
                <a:gridCol w="208280">
                  <a:extLst>
                    <a:ext uri="{9D8B030D-6E8A-4147-A177-3AD203B41FA5}">
                      <a16:colId xmlns:a16="http://schemas.microsoft.com/office/drawing/2014/main" val="2954635097"/>
                    </a:ext>
                  </a:extLst>
                </a:gridCol>
                <a:gridCol w="208280">
                  <a:extLst>
                    <a:ext uri="{9D8B030D-6E8A-4147-A177-3AD203B41FA5}">
                      <a16:colId xmlns:a16="http://schemas.microsoft.com/office/drawing/2014/main" val="4076767830"/>
                    </a:ext>
                  </a:extLst>
                </a:gridCol>
                <a:gridCol w="208280">
                  <a:extLst>
                    <a:ext uri="{9D8B030D-6E8A-4147-A177-3AD203B41FA5}">
                      <a16:colId xmlns:a16="http://schemas.microsoft.com/office/drawing/2014/main" val="530316746"/>
                    </a:ext>
                  </a:extLst>
                </a:gridCol>
                <a:gridCol w="208280">
                  <a:extLst>
                    <a:ext uri="{9D8B030D-6E8A-4147-A177-3AD203B41FA5}">
                      <a16:colId xmlns:a16="http://schemas.microsoft.com/office/drawing/2014/main" val="2631101972"/>
                    </a:ext>
                  </a:extLst>
                </a:gridCol>
                <a:gridCol w="208280">
                  <a:extLst>
                    <a:ext uri="{9D8B030D-6E8A-4147-A177-3AD203B41FA5}">
                      <a16:colId xmlns:a16="http://schemas.microsoft.com/office/drawing/2014/main" val="3616591216"/>
                    </a:ext>
                  </a:extLst>
                </a:gridCol>
                <a:gridCol w="208280">
                  <a:extLst>
                    <a:ext uri="{9D8B030D-6E8A-4147-A177-3AD203B41FA5}">
                      <a16:colId xmlns:a16="http://schemas.microsoft.com/office/drawing/2014/main" val="3832372264"/>
                    </a:ext>
                  </a:extLst>
                </a:gridCol>
                <a:gridCol w="208280">
                  <a:extLst>
                    <a:ext uri="{9D8B030D-6E8A-4147-A177-3AD203B41FA5}">
                      <a16:colId xmlns:a16="http://schemas.microsoft.com/office/drawing/2014/main" val="646510529"/>
                    </a:ext>
                  </a:extLst>
                </a:gridCol>
                <a:gridCol w="208280">
                  <a:extLst>
                    <a:ext uri="{9D8B030D-6E8A-4147-A177-3AD203B41FA5}">
                      <a16:colId xmlns:a16="http://schemas.microsoft.com/office/drawing/2014/main" val="774337148"/>
                    </a:ext>
                  </a:extLst>
                </a:gridCol>
                <a:gridCol w="208280">
                  <a:extLst>
                    <a:ext uri="{9D8B030D-6E8A-4147-A177-3AD203B41FA5}">
                      <a16:colId xmlns:a16="http://schemas.microsoft.com/office/drawing/2014/main" val="427047603"/>
                    </a:ext>
                  </a:extLst>
                </a:gridCol>
                <a:gridCol w="208280">
                  <a:extLst>
                    <a:ext uri="{9D8B030D-6E8A-4147-A177-3AD203B41FA5}">
                      <a16:colId xmlns:a16="http://schemas.microsoft.com/office/drawing/2014/main" val="1081217281"/>
                    </a:ext>
                  </a:extLst>
                </a:gridCol>
                <a:gridCol w="208280">
                  <a:extLst>
                    <a:ext uri="{9D8B030D-6E8A-4147-A177-3AD203B41FA5}">
                      <a16:colId xmlns:a16="http://schemas.microsoft.com/office/drawing/2014/main" val="1345756603"/>
                    </a:ext>
                  </a:extLst>
                </a:gridCol>
                <a:gridCol w="208280">
                  <a:extLst>
                    <a:ext uri="{9D8B030D-6E8A-4147-A177-3AD203B41FA5}">
                      <a16:colId xmlns:a16="http://schemas.microsoft.com/office/drawing/2014/main" val="102930735"/>
                    </a:ext>
                  </a:extLst>
                </a:gridCol>
                <a:gridCol w="208280">
                  <a:extLst>
                    <a:ext uri="{9D8B030D-6E8A-4147-A177-3AD203B41FA5}">
                      <a16:colId xmlns:a16="http://schemas.microsoft.com/office/drawing/2014/main" val="1518283979"/>
                    </a:ext>
                  </a:extLst>
                </a:gridCol>
                <a:gridCol w="208280">
                  <a:extLst>
                    <a:ext uri="{9D8B030D-6E8A-4147-A177-3AD203B41FA5}">
                      <a16:colId xmlns:a16="http://schemas.microsoft.com/office/drawing/2014/main" val="2777698995"/>
                    </a:ext>
                  </a:extLst>
                </a:gridCol>
                <a:gridCol w="208280">
                  <a:extLst>
                    <a:ext uri="{9D8B030D-6E8A-4147-A177-3AD203B41FA5}">
                      <a16:colId xmlns:a16="http://schemas.microsoft.com/office/drawing/2014/main" val="367757848"/>
                    </a:ext>
                  </a:extLst>
                </a:gridCol>
                <a:gridCol w="208280">
                  <a:extLst>
                    <a:ext uri="{9D8B030D-6E8A-4147-A177-3AD203B41FA5}">
                      <a16:colId xmlns:a16="http://schemas.microsoft.com/office/drawing/2014/main" val="3857796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1413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- 2020-03-02 21:00:22</a:t>
                      </a:r>
                      <a:r>
                        <a:rPr kumimoji="0" lang="pt-BR" sz="1000" b="0" i="0" u="none" strike="noStrike" kern="1200" cap="none" spc="0" normalizeH="0" baseline="0" noProof="0">
                          <a:ln>
                            <a:noFill/>
                          </a:ln>
                          <a:solidFill>
                            <a:prstClr val="black"/>
                          </a:solidFill>
                          <a:effectLst/>
                          <a:uLnTx/>
                          <a:uFillTx/>
                          <a:latin typeface="+mn-lt"/>
                          <a:ea typeface="+mn-ea"/>
                          <a:cs typeface="+mn-cs"/>
                        </a:rPr>
                        <a:t>
 Já está sabendo da nova possibilidade para seu financiamento imobiliário? A Caixa Econômica Federal lançou no mês passado uma linha de crédito imobiliário com taxa prefixada, que varia de 8% a 9,5% ao ano. As condições são válidas para imóveis residenciais novos e usados, com financiamento de até 80%. Com a taxa prefixada, o cliente tem mais previsibilidade sobre o financiamento contratado.
Não perca essa oportunidade e compre o imóvel dos seus sonhos. Veja excelentes opções no nosso site: http://bit.ly/2Tughza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https://scontent-iad3-1.xx.fbcdn.net/v/t1.0-9/s720x720/88147784_1483618585133963_2652604559725166592_o.png?_nc_cat=108&amp;_nc_sid=8024bb&amp;_nc_ohc=OS5QaeDqA2IAX8IArvE&amp;_nc_ht=scontent-iad3-1.xx&amp;oh=7775711fb7ec602cee619a6493863776&amp;oe=5EAB5392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04/01/2020 00:22:15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1895650"/>
                  </a:ext>
                </a:extLst>
              </a:tr>
            </a:tbl>
          </a:graphicData>
        </a:graphic>
      </p:graphicFrame>
      <p:sp>
        <p:nvSpPr>
          <p:cNvPr id="4" name="Text Placeholder 3">
            <a:extLst>
              <a:ext uri="{FF2B5EF4-FFF2-40B4-BE49-F238E27FC236}">
                <a16:creationId xmlns:a16="http://schemas.microsoft.com/office/drawing/2014/main" id="{ECFED825-0979-48D5-BF8B-31B17776119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512583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84402-F5DA-4A92-B5D8-D1B39DFA7F93}"/>
              </a:ext>
            </a:extLst>
          </p:cNvPr>
          <p:cNvSpPr>
            <a:spLocks noGrp="1"/>
          </p:cNvSpPr>
          <p:nvPr>
            <p:ph type="title"/>
          </p:nvPr>
        </p:nvSpPr>
        <p:spPr/>
        <p:txBody>
          <a:bodyPr/>
          <a:lstStyle/>
          <a:p>
            <a:r>
              <a:rPr lang="pt-BR"/>
              <a:t>Facebook Posts por taxa de engajamento (ordenar maior e menor) | Crédito Real - 11 of 26</a:t>
            </a:r>
            <a:endParaRPr lang="en-US"/>
          </a:p>
        </p:txBody>
      </p:sp>
      <p:graphicFrame>
        <p:nvGraphicFramePr>
          <p:cNvPr id="5" name="Table Placeholder 4">
            <a:extLst>
              <a:ext uri="{FF2B5EF4-FFF2-40B4-BE49-F238E27FC236}">
                <a16:creationId xmlns:a16="http://schemas.microsoft.com/office/drawing/2014/main" id="{0238886B-0938-42C7-8FE8-0FC7B16CCF48}"/>
              </a:ext>
            </a:extLst>
          </p:cNvPr>
          <p:cNvGraphicFramePr>
            <a:graphicFrameLocks noGrp="1"/>
          </p:cNvGraphicFramePr>
          <p:nvPr>
            <p:ph type="tbl" sz="quarter" idx="13"/>
            <p:extLst>
              <p:ext uri="{D42A27DB-BD31-4B8C-83A1-F6EECF244321}">
                <p14:modId xmlns:p14="http://schemas.microsoft.com/office/powerpoint/2010/main" val="171125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05975828"/>
                    </a:ext>
                  </a:extLst>
                </a:gridCol>
                <a:gridCol w="822960">
                  <a:extLst>
                    <a:ext uri="{9D8B030D-6E8A-4147-A177-3AD203B41FA5}">
                      <a16:colId xmlns:a16="http://schemas.microsoft.com/office/drawing/2014/main" val="1707710669"/>
                    </a:ext>
                  </a:extLst>
                </a:gridCol>
                <a:gridCol w="329184">
                  <a:extLst>
                    <a:ext uri="{9D8B030D-6E8A-4147-A177-3AD203B41FA5}">
                      <a16:colId xmlns:a16="http://schemas.microsoft.com/office/drawing/2014/main" val="3436834670"/>
                    </a:ext>
                  </a:extLst>
                </a:gridCol>
                <a:gridCol w="208280">
                  <a:extLst>
                    <a:ext uri="{9D8B030D-6E8A-4147-A177-3AD203B41FA5}">
                      <a16:colId xmlns:a16="http://schemas.microsoft.com/office/drawing/2014/main" val="3551926589"/>
                    </a:ext>
                  </a:extLst>
                </a:gridCol>
                <a:gridCol w="208280">
                  <a:extLst>
                    <a:ext uri="{9D8B030D-6E8A-4147-A177-3AD203B41FA5}">
                      <a16:colId xmlns:a16="http://schemas.microsoft.com/office/drawing/2014/main" val="2980182191"/>
                    </a:ext>
                  </a:extLst>
                </a:gridCol>
                <a:gridCol w="208280">
                  <a:extLst>
                    <a:ext uri="{9D8B030D-6E8A-4147-A177-3AD203B41FA5}">
                      <a16:colId xmlns:a16="http://schemas.microsoft.com/office/drawing/2014/main" val="2945407507"/>
                    </a:ext>
                  </a:extLst>
                </a:gridCol>
                <a:gridCol w="208280">
                  <a:extLst>
                    <a:ext uri="{9D8B030D-6E8A-4147-A177-3AD203B41FA5}">
                      <a16:colId xmlns:a16="http://schemas.microsoft.com/office/drawing/2014/main" val="766987417"/>
                    </a:ext>
                  </a:extLst>
                </a:gridCol>
                <a:gridCol w="208280">
                  <a:extLst>
                    <a:ext uri="{9D8B030D-6E8A-4147-A177-3AD203B41FA5}">
                      <a16:colId xmlns:a16="http://schemas.microsoft.com/office/drawing/2014/main" val="1831237237"/>
                    </a:ext>
                  </a:extLst>
                </a:gridCol>
                <a:gridCol w="208280">
                  <a:extLst>
                    <a:ext uri="{9D8B030D-6E8A-4147-A177-3AD203B41FA5}">
                      <a16:colId xmlns:a16="http://schemas.microsoft.com/office/drawing/2014/main" val="1227128527"/>
                    </a:ext>
                  </a:extLst>
                </a:gridCol>
                <a:gridCol w="208280">
                  <a:extLst>
                    <a:ext uri="{9D8B030D-6E8A-4147-A177-3AD203B41FA5}">
                      <a16:colId xmlns:a16="http://schemas.microsoft.com/office/drawing/2014/main" val="4211136647"/>
                    </a:ext>
                  </a:extLst>
                </a:gridCol>
                <a:gridCol w="208280">
                  <a:extLst>
                    <a:ext uri="{9D8B030D-6E8A-4147-A177-3AD203B41FA5}">
                      <a16:colId xmlns:a16="http://schemas.microsoft.com/office/drawing/2014/main" val="4169576040"/>
                    </a:ext>
                  </a:extLst>
                </a:gridCol>
                <a:gridCol w="208280">
                  <a:extLst>
                    <a:ext uri="{9D8B030D-6E8A-4147-A177-3AD203B41FA5}">
                      <a16:colId xmlns:a16="http://schemas.microsoft.com/office/drawing/2014/main" val="2161490307"/>
                    </a:ext>
                  </a:extLst>
                </a:gridCol>
                <a:gridCol w="208280">
                  <a:extLst>
                    <a:ext uri="{9D8B030D-6E8A-4147-A177-3AD203B41FA5}">
                      <a16:colId xmlns:a16="http://schemas.microsoft.com/office/drawing/2014/main" val="1145745752"/>
                    </a:ext>
                  </a:extLst>
                </a:gridCol>
                <a:gridCol w="208280">
                  <a:extLst>
                    <a:ext uri="{9D8B030D-6E8A-4147-A177-3AD203B41FA5}">
                      <a16:colId xmlns:a16="http://schemas.microsoft.com/office/drawing/2014/main" val="1283331211"/>
                    </a:ext>
                  </a:extLst>
                </a:gridCol>
                <a:gridCol w="208280">
                  <a:extLst>
                    <a:ext uri="{9D8B030D-6E8A-4147-A177-3AD203B41FA5}">
                      <a16:colId xmlns:a16="http://schemas.microsoft.com/office/drawing/2014/main" val="153814300"/>
                    </a:ext>
                  </a:extLst>
                </a:gridCol>
                <a:gridCol w="208280">
                  <a:extLst>
                    <a:ext uri="{9D8B030D-6E8A-4147-A177-3AD203B41FA5}">
                      <a16:colId xmlns:a16="http://schemas.microsoft.com/office/drawing/2014/main" val="652828786"/>
                    </a:ext>
                  </a:extLst>
                </a:gridCol>
                <a:gridCol w="208280">
                  <a:extLst>
                    <a:ext uri="{9D8B030D-6E8A-4147-A177-3AD203B41FA5}">
                      <a16:colId xmlns:a16="http://schemas.microsoft.com/office/drawing/2014/main" val="1104778249"/>
                    </a:ext>
                  </a:extLst>
                </a:gridCol>
                <a:gridCol w="208280">
                  <a:extLst>
                    <a:ext uri="{9D8B030D-6E8A-4147-A177-3AD203B41FA5}">
                      <a16:colId xmlns:a16="http://schemas.microsoft.com/office/drawing/2014/main" val="42919079"/>
                    </a:ext>
                  </a:extLst>
                </a:gridCol>
                <a:gridCol w="208280">
                  <a:extLst>
                    <a:ext uri="{9D8B030D-6E8A-4147-A177-3AD203B41FA5}">
                      <a16:colId xmlns:a16="http://schemas.microsoft.com/office/drawing/2014/main" val="3854379624"/>
                    </a:ext>
                  </a:extLst>
                </a:gridCol>
                <a:gridCol w="208280">
                  <a:extLst>
                    <a:ext uri="{9D8B030D-6E8A-4147-A177-3AD203B41FA5}">
                      <a16:colId xmlns:a16="http://schemas.microsoft.com/office/drawing/2014/main" val="1305573955"/>
                    </a:ext>
                  </a:extLst>
                </a:gridCol>
                <a:gridCol w="208280">
                  <a:extLst>
                    <a:ext uri="{9D8B030D-6E8A-4147-A177-3AD203B41FA5}">
                      <a16:colId xmlns:a16="http://schemas.microsoft.com/office/drawing/2014/main" val="2649745036"/>
                    </a:ext>
                  </a:extLst>
                </a:gridCol>
                <a:gridCol w="208280">
                  <a:extLst>
                    <a:ext uri="{9D8B030D-6E8A-4147-A177-3AD203B41FA5}">
                      <a16:colId xmlns:a16="http://schemas.microsoft.com/office/drawing/2014/main" val="1502850022"/>
                    </a:ext>
                  </a:extLst>
                </a:gridCol>
                <a:gridCol w="208280">
                  <a:extLst>
                    <a:ext uri="{9D8B030D-6E8A-4147-A177-3AD203B41FA5}">
                      <a16:colId xmlns:a16="http://schemas.microsoft.com/office/drawing/2014/main" val="187462612"/>
                    </a:ext>
                  </a:extLst>
                </a:gridCol>
                <a:gridCol w="208280">
                  <a:extLst>
                    <a:ext uri="{9D8B030D-6E8A-4147-A177-3AD203B41FA5}">
                      <a16:colId xmlns:a16="http://schemas.microsoft.com/office/drawing/2014/main" val="1947852491"/>
                    </a:ext>
                  </a:extLst>
                </a:gridCol>
                <a:gridCol w="208280">
                  <a:extLst>
                    <a:ext uri="{9D8B030D-6E8A-4147-A177-3AD203B41FA5}">
                      <a16:colId xmlns:a16="http://schemas.microsoft.com/office/drawing/2014/main" val="2460364871"/>
                    </a:ext>
                  </a:extLst>
                </a:gridCol>
                <a:gridCol w="208280">
                  <a:extLst>
                    <a:ext uri="{9D8B030D-6E8A-4147-A177-3AD203B41FA5}">
                      <a16:colId xmlns:a16="http://schemas.microsoft.com/office/drawing/2014/main" val="410512965"/>
                    </a:ext>
                  </a:extLst>
                </a:gridCol>
                <a:gridCol w="208280">
                  <a:extLst>
                    <a:ext uri="{9D8B030D-6E8A-4147-A177-3AD203B41FA5}">
                      <a16:colId xmlns:a16="http://schemas.microsoft.com/office/drawing/2014/main" val="1325094497"/>
                    </a:ext>
                  </a:extLst>
                </a:gridCol>
                <a:gridCol w="208280">
                  <a:extLst>
                    <a:ext uri="{9D8B030D-6E8A-4147-A177-3AD203B41FA5}">
                      <a16:colId xmlns:a16="http://schemas.microsoft.com/office/drawing/2014/main" val="194036794"/>
                    </a:ext>
                  </a:extLst>
                </a:gridCol>
                <a:gridCol w="208280">
                  <a:extLst>
                    <a:ext uri="{9D8B030D-6E8A-4147-A177-3AD203B41FA5}">
                      <a16:colId xmlns:a16="http://schemas.microsoft.com/office/drawing/2014/main" val="987476335"/>
                    </a:ext>
                  </a:extLst>
                </a:gridCol>
                <a:gridCol w="208280">
                  <a:extLst>
                    <a:ext uri="{9D8B030D-6E8A-4147-A177-3AD203B41FA5}">
                      <a16:colId xmlns:a16="http://schemas.microsoft.com/office/drawing/2014/main" val="4236371079"/>
                    </a:ext>
                  </a:extLst>
                </a:gridCol>
                <a:gridCol w="208280">
                  <a:extLst>
                    <a:ext uri="{9D8B030D-6E8A-4147-A177-3AD203B41FA5}">
                      <a16:colId xmlns:a16="http://schemas.microsoft.com/office/drawing/2014/main" val="1240986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0694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- 2020-03-20 18:41:09</a:t>
                      </a:r>
                      <a:r>
                        <a:rPr kumimoji="0" lang="pt-BR" sz="1000" b="0" i="0" u="none" strike="noStrike" kern="1200" cap="none" spc="0" normalizeH="0" baseline="0" noProof="0">
                          <a:ln>
                            <a:noFill/>
                          </a:ln>
                          <a:solidFill>
                            <a:prstClr val="black"/>
                          </a:solidFill>
                          <a:effectLst/>
                          <a:uLnTx/>
                          <a:uFillTx/>
                          <a:latin typeface="+mn-lt"/>
                          <a:ea typeface="+mn-ea"/>
                          <a:cs typeface="+mn-cs"/>
                        </a:rPr>
                        <a:t>
 Nossos serviços de locação estão disponíveis para atender você por telefone ou através dos nossos canais digitais. Acesse nosso site e escolha o canal mais adequado para você: https://www.creditoreal.com.br/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https://scontent-iad3-1.xx.fbcdn.net/v/t1.0-9/s720x720/90056749_1498237007005454_3415107631545581568_o.png?_nc_cat=111&amp;_nc_sid=8024bb&amp;_nc_ohc=7yr0cESDvCsAX9WdGEV&amp;_nc_ht=scontent-iad3-1.xx&amp;oh=015679024cd14c842115fc74a6ec810b&amp;oe=5EB24DAD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12:21:52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27667349"/>
                  </a:ext>
                </a:extLst>
              </a:tr>
            </a:tbl>
          </a:graphicData>
        </a:graphic>
      </p:graphicFrame>
      <p:sp>
        <p:nvSpPr>
          <p:cNvPr id="4" name="Text Placeholder 3">
            <a:extLst>
              <a:ext uri="{FF2B5EF4-FFF2-40B4-BE49-F238E27FC236}">
                <a16:creationId xmlns:a16="http://schemas.microsoft.com/office/drawing/2014/main" id="{63917669-3E11-4C55-980C-6BF94084588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186972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33B3F-1A94-41DE-AEB2-7A56CF54C194}"/>
              </a:ext>
            </a:extLst>
          </p:cNvPr>
          <p:cNvSpPr>
            <a:spLocks noGrp="1"/>
          </p:cNvSpPr>
          <p:nvPr>
            <p:ph type="title"/>
          </p:nvPr>
        </p:nvSpPr>
        <p:spPr/>
        <p:txBody>
          <a:bodyPr/>
          <a:lstStyle/>
          <a:p>
            <a:r>
              <a:rPr lang="pt-BR"/>
              <a:t>Facebook Posts por taxa de engajamento (ordenar maior e menor) | Crédito Real - 12 of 26</a:t>
            </a:r>
            <a:endParaRPr lang="en-US"/>
          </a:p>
        </p:txBody>
      </p:sp>
      <p:graphicFrame>
        <p:nvGraphicFramePr>
          <p:cNvPr id="5" name="Table Placeholder 4">
            <a:extLst>
              <a:ext uri="{FF2B5EF4-FFF2-40B4-BE49-F238E27FC236}">
                <a16:creationId xmlns:a16="http://schemas.microsoft.com/office/drawing/2014/main" id="{54B3CEF9-C029-4F40-BD18-267B2E390379}"/>
              </a:ext>
            </a:extLst>
          </p:cNvPr>
          <p:cNvGraphicFramePr>
            <a:graphicFrameLocks noGrp="1"/>
          </p:cNvGraphicFramePr>
          <p:nvPr>
            <p:ph type="tbl" sz="quarter" idx="13"/>
            <p:extLst>
              <p:ext uri="{D42A27DB-BD31-4B8C-83A1-F6EECF244321}">
                <p14:modId xmlns:p14="http://schemas.microsoft.com/office/powerpoint/2010/main" val="2592888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22306354"/>
                    </a:ext>
                  </a:extLst>
                </a:gridCol>
                <a:gridCol w="822960">
                  <a:extLst>
                    <a:ext uri="{9D8B030D-6E8A-4147-A177-3AD203B41FA5}">
                      <a16:colId xmlns:a16="http://schemas.microsoft.com/office/drawing/2014/main" val="1799217265"/>
                    </a:ext>
                  </a:extLst>
                </a:gridCol>
                <a:gridCol w="329184">
                  <a:extLst>
                    <a:ext uri="{9D8B030D-6E8A-4147-A177-3AD203B41FA5}">
                      <a16:colId xmlns:a16="http://schemas.microsoft.com/office/drawing/2014/main" val="2647975497"/>
                    </a:ext>
                  </a:extLst>
                </a:gridCol>
                <a:gridCol w="208280">
                  <a:extLst>
                    <a:ext uri="{9D8B030D-6E8A-4147-A177-3AD203B41FA5}">
                      <a16:colId xmlns:a16="http://schemas.microsoft.com/office/drawing/2014/main" val="92120683"/>
                    </a:ext>
                  </a:extLst>
                </a:gridCol>
                <a:gridCol w="208280">
                  <a:extLst>
                    <a:ext uri="{9D8B030D-6E8A-4147-A177-3AD203B41FA5}">
                      <a16:colId xmlns:a16="http://schemas.microsoft.com/office/drawing/2014/main" val="3081355223"/>
                    </a:ext>
                  </a:extLst>
                </a:gridCol>
                <a:gridCol w="208280">
                  <a:extLst>
                    <a:ext uri="{9D8B030D-6E8A-4147-A177-3AD203B41FA5}">
                      <a16:colId xmlns:a16="http://schemas.microsoft.com/office/drawing/2014/main" val="3655521818"/>
                    </a:ext>
                  </a:extLst>
                </a:gridCol>
                <a:gridCol w="208280">
                  <a:extLst>
                    <a:ext uri="{9D8B030D-6E8A-4147-A177-3AD203B41FA5}">
                      <a16:colId xmlns:a16="http://schemas.microsoft.com/office/drawing/2014/main" val="1428638571"/>
                    </a:ext>
                  </a:extLst>
                </a:gridCol>
                <a:gridCol w="208280">
                  <a:extLst>
                    <a:ext uri="{9D8B030D-6E8A-4147-A177-3AD203B41FA5}">
                      <a16:colId xmlns:a16="http://schemas.microsoft.com/office/drawing/2014/main" val="3063979707"/>
                    </a:ext>
                  </a:extLst>
                </a:gridCol>
                <a:gridCol w="208280">
                  <a:extLst>
                    <a:ext uri="{9D8B030D-6E8A-4147-A177-3AD203B41FA5}">
                      <a16:colId xmlns:a16="http://schemas.microsoft.com/office/drawing/2014/main" val="59031930"/>
                    </a:ext>
                  </a:extLst>
                </a:gridCol>
                <a:gridCol w="208280">
                  <a:extLst>
                    <a:ext uri="{9D8B030D-6E8A-4147-A177-3AD203B41FA5}">
                      <a16:colId xmlns:a16="http://schemas.microsoft.com/office/drawing/2014/main" val="3143152389"/>
                    </a:ext>
                  </a:extLst>
                </a:gridCol>
                <a:gridCol w="208280">
                  <a:extLst>
                    <a:ext uri="{9D8B030D-6E8A-4147-A177-3AD203B41FA5}">
                      <a16:colId xmlns:a16="http://schemas.microsoft.com/office/drawing/2014/main" val="3200726744"/>
                    </a:ext>
                  </a:extLst>
                </a:gridCol>
                <a:gridCol w="208280">
                  <a:extLst>
                    <a:ext uri="{9D8B030D-6E8A-4147-A177-3AD203B41FA5}">
                      <a16:colId xmlns:a16="http://schemas.microsoft.com/office/drawing/2014/main" val="1878220273"/>
                    </a:ext>
                  </a:extLst>
                </a:gridCol>
                <a:gridCol w="208280">
                  <a:extLst>
                    <a:ext uri="{9D8B030D-6E8A-4147-A177-3AD203B41FA5}">
                      <a16:colId xmlns:a16="http://schemas.microsoft.com/office/drawing/2014/main" val="3634712618"/>
                    </a:ext>
                  </a:extLst>
                </a:gridCol>
                <a:gridCol w="208280">
                  <a:extLst>
                    <a:ext uri="{9D8B030D-6E8A-4147-A177-3AD203B41FA5}">
                      <a16:colId xmlns:a16="http://schemas.microsoft.com/office/drawing/2014/main" val="2738784957"/>
                    </a:ext>
                  </a:extLst>
                </a:gridCol>
                <a:gridCol w="208280">
                  <a:extLst>
                    <a:ext uri="{9D8B030D-6E8A-4147-A177-3AD203B41FA5}">
                      <a16:colId xmlns:a16="http://schemas.microsoft.com/office/drawing/2014/main" val="3616053817"/>
                    </a:ext>
                  </a:extLst>
                </a:gridCol>
                <a:gridCol w="208280">
                  <a:extLst>
                    <a:ext uri="{9D8B030D-6E8A-4147-A177-3AD203B41FA5}">
                      <a16:colId xmlns:a16="http://schemas.microsoft.com/office/drawing/2014/main" val="4252857949"/>
                    </a:ext>
                  </a:extLst>
                </a:gridCol>
                <a:gridCol w="208280">
                  <a:extLst>
                    <a:ext uri="{9D8B030D-6E8A-4147-A177-3AD203B41FA5}">
                      <a16:colId xmlns:a16="http://schemas.microsoft.com/office/drawing/2014/main" val="2242316107"/>
                    </a:ext>
                  </a:extLst>
                </a:gridCol>
                <a:gridCol w="208280">
                  <a:extLst>
                    <a:ext uri="{9D8B030D-6E8A-4147-A177-3AD203B41FA5}">
                      <a16:colId xmlns:a16="http://schemas.microsoft.com/office/drawing/2014/main" val="3226794238"/>
                    </a:ext>
                  </a:extLst>
                </a:gridCol>
                <a:gridCol w="208280">
                  <a:extLst>
                    <a:ext uri="{9D8B030D-6E8A-4147-A177-3AD203B41FA5}">
                      <a16:colId xmlns:a16="http://schemas.microsoft.com/office/drawing/2014/main" val="1793620121"/>
                    </a:ext>
                  </a:extLst>
                </a:gridCol>
                <a:gridCol w="208280">
                  <a:extLst>
                    <a:ext uri="{9D8B030D-6E8A-4147-A177-3AD203B41FA5}">
                      <a16:colId xmlns:a16="http://schemas.microsoft.com/office/drawing/2014/main" val="2704411838"/>
                    </a:ext>
                  </a:extLst>
                </a:gridCol>
                <a:gridCol w="208280">
                  <a:extLst>
                    <a:ext uri="{9D8B030D-6E8A-4147-A177-3AD203B41FA5}">
                      <a16:colId xmlns:a16="http://schemas.microsoft.com/office/drawing/2014/main" val="2683042830"/>
                    </a:ext>
                  </a:extLst>
                </a:gridCol>
                <a:gridCol w="208280">
                  <a:extLst>
                    <a:ext uri="{9D8B030D-6E8A-4147-A177-3AD203B41FA5}">
                      <a16:colId xmlns:a16="http://schemas.microsoft.com/office/drawing/2014/main" val="2547375369"/>
                    </a:ext>
                  </a:extLst>
                </a:gridCol>
                <a:gridCol w="208280">
                  <a:extLst>
                    <a:ext uri="{9D8B030D-6E8A-4147-A177-3AD203B41FA5}">
                      <a16:colId xmlns:a16="http://schemas.microsoft.com/office/drawing/2014/main" val="2307181566"/>
                    </a:ext>
                  </a:extLst>
                </a:gridCol>
                <a:gridCol w="208280">
                  <a:extLst>
                    <a:ext uri="{9D8B030D-6E8A-4147-A177-3AD203B41FA5}">
                      <a16:colId xmlns:a16="http://schemas.microsoft.com/office/drawing/2014/main" val="2120684265"/>
                    </a:ext>
                  </a:extLst>
                </a:gridCol>
                <a:gridCol w="208280">
                  <a:extLst>
                    <a:ext uri="{9D8B030D-6E8A-4147-A177-3AD203B41FA5}">
                      <a16:colId xmlns:a16="http://schemas.microsoft.com/office/drawing/2014/main" val="3884589127"/>
                    </a:ext>
                  </a:extLst>
                </a:gridCol>
                <a:gridCol w="208280">
                  <a:extLst>
                    <a:ext uri="{9D8B030D-6E8A-4147-A177-3AD203B41FA5}">
                      <a16:colId xmlns:a16="http://schemas.microsoft.com/office/drawing/2014/main" val="2822176485"/>
                    </a:ext>
                  </a:extLst>
                </a:gridCol>
                <a:gridCol w="208280">
                  <a:extLst>
                    <a:ext uri="{9D8B030D-6E8A-4147-A177-3AD203B41FA5}">
                      <a16:colId xmlns:a16="http://schemas.microsoft.com/office/drawing/2014/main" val="2418087422"/>
                    </a:ext>
                  </a:extLst>
                </a:gridCol>
                <a:gridCol w="208280">
                  <a:extLst>
                    <a:ext uri="{9D8B030D-6E8A-4147-A177-3AD203B41FA5}">
                      <a16:colId xmlns:a16="http://schemas.microsoft.com/office/drawing/2014/main" val="3707204351"/>
                    </a:ext>
                  </a:extLst>
                </a:gridCol>
                <a:gridCol w="208280">
                  <a:extLst>
                    <a:ext uri="{9D8B030D-6E8A-4147-A177-3AD203B41FA5}">
                      <a16:colId xmlns:a16="http://schemas.microsoft.com/office/drawing/2014/main" val="3680198184"/>
                    </a:ext>
                  </a:extLst>
                </a:gridCol>
                <a:gridCol w="208280">
                  <a:extLst>
                    <a:ext uri="{9D8B030D-6E8A-4147-A177-3AD203B41FA5}">
                      <a16:colId xmlns:a16="http://schemas.microsoft.com/office/drawing/2014/main" val="4139086684"/>
                    </a:ext>
                  </a:extLst>
                </a:gridCol>
                <a:gridCol w="208280">
                  <a:extLst>
                    <a:ext uri="{9D8B030D-6E8A-4147-A177-3AD203B41FA5}">
                      <a16:colId xmlns:a16="http://schemas.microsoft.com/office/drawing/2014/main" val="3979377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1262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- 2020-03-19 20:08:00</a:t>
                      </a:r>
                      <a:r>
                        <a:rPr kumimoji="0" lang="pt-BR" sz="1000" b="0" i="0" u="none" strike="noStrike" kern="1200" cap="none" spc="0" normalizeH="0" baseline="0" noProof="0">
                          <a:ln>
                            <a:noFill/>
                          </a:ln>
                          <a:solidFill>
                            <a:prstClr val="black"/>
                          </a:solidFill>
                          <a:effectLst/>
                          <a:uLnTx/>
                          <a:uFillTx/>
                          <a:latin typeface="+mn-lt"/>
                          <a:ea typeface="+mn-ea"/>
                          <a:cs typeface="+mn-cs"/>
                        </a:rPr>
                        <a:t>
 Conte com a nossa parceria e seja atendido sem sair de casa. Nossos canais digitais estão disponíveis para você, entre em contato: https://www.creditoreal.com.br/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https://scontent-ort2-1.xx.fbcdn.net/v/t15.5256-10/s720x720/83895963_293027011660581_7428369719113023488_n.jpg?_nc_cat=102&amp;_nc_sid=ad6a45&amp;_nc_ohc=lwsD5PoAhVoAX8otUQQ&amp;_nc_ht=scontent-ort2-1.xx&amp;_nc_tp=7&amp;oh=e3bd87d3462105269958b8988a1f3880&amp;oe=5EAF7936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38277770"/>
                  </a:ext>
                </a:extLst>
              </a:tr>
            </a:tbl>
          </a:graphicData>
        </a:graphic>
      </p:graphicFrame>
      <p:sp>
        <p:nvSpPr>
          <p:cNvPr id="4" name="Text Placeholder 3">
            <a:extLst>
              <a:ext uri="{FF2B5EF4-FFF2-40B4-BE49-F238E27FC236}">
                <a16:creationId xmlns:a16="http://schemas.microsoft.com/office/drawing/2014/main" id="{DBD1B59E-197F-460D-9018-6C11ED3EC7A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647540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F5A78-187F-4550-8E5D-08CE67A76A62}"/>
              </a:ext>
            </a:extLst>
          </p:cNvPr>
          <p:cNvSpPr>
            <a:spLocks noGrp="1"/>
          </p:cNvSpPr>
          <p:nvPr>
            <p:ph type="title"/>
          </p:nvPr>
        </p:nvSpPr>
        <p:spPr/>
        <p:txBody>
          <a:bodyPr/>
          <a:lstStyle/>
          <a:p>
            <a:r>
              <a:rPr lang="pt-BR"/>
              <a:t>Facebook Posts por taxa de engajamento (ordenar maior e menor) | Crédito Real - 13 of 26</a:t>
            </a:r>
            <a:endParaRPr lang="en-US"/>
          </a:p>
        </p:txBody>
      </p:sp>
      <p:graphicFrame>
        <p:nvGraphicFramePr>
          <p:cNvPr id="5" name="Table Placeholder 4">
            <a:extLst>
              <a:ext uri="{FF2B5EF4-FFF2-40B4-BE49-F238E27FC236}">
                <a16:creationId xmlns:a16="http://schemas.microsoft.com/office/drawing/2014/main" id="{5896E4D4-5077-4DDF-940F-88E78380DB0B}"/>
              </a:ext>
            </a:extLst>
          </p:cNvPr>
          <p:cNvGraphicFramePr>
            <a:graphicFrameLocks noGrp="1"/>
          </p:cNvGraphicFramePr>
          <p:nvPr>
            <p:ph type="tbl" sz="quarter" idx="13"/>
            <p:extLst>
              <p:ext uri="{D42A27DB-BD31-4B8C-83A1-F6EECF244321}">
                <p14:modId xmlns:p14="http://schemas.microsoft.com/office/powerpoint/2010/main" val="1275185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19864983"/>
                    </a:ext>
                  </a:extLst>
                </a:gridCol>
                <a:gridCol w="822960">
                  <a:extLst>
                    <a:ext uri="{9D8B030D-6E8A-4147-A177-3AD203B41FA5}">
                      <a16:colId xmlns:a16="http://schemas.microsoft.com/office/drawing/2014/main" val="3146885274"/>
                    </a:ext>
                  </a:extLst>
                </a:gridCol>
                <a:gridCol w="329184">
                  <a:extLst>
                    <a:ext uri="{9D8B030D-6E8A-4147-A177-3AD203B41FA5}">
                      <a16:colId xmlns:a16="http://schemas.microsoft.com/office/drawing/2014/main" val="2913960912"/>
                    </a:ext>
                  </a:extLst>
                </a:gridCol>
                <a:gridCol w="208280">
                  <a:extLst>
                    <a:ext uri="{9D8B030D-6E8A-4147-A177-3AD203B41FA5}">
                      <a16:colId xmlns:a16="http://schemas.microsoft.com/office/drawing/2014/main" val="2405252070"/>
                    </a:ext>
                  </a:extLst>
                </a:gridCol>
                <a:gridCol w="208280">
                  <a:extLst>
                    <a:ext uri="{9D8B030D-6E8A-4147-A177-3AD203B41FA5}">
                      <a16:colId xmlns:a16="http://schemas.microsoft.com/office/drawing/2014/main" val="4197430023"/>
                    </a:ext>
                  </a:extLst>
                </a:gridCol>
                <a:gridCol w="208280">
                  <a:extLst>
                    <a:ext uri="{9D8B030D-6E8A-4147-A177-3AD203B41FA5}">
                      <a16:colId xmlns:a16="http://schemas.microsoft.com/office/drawing/2014/main" val="2029418136"/>
                    </a:ext>
                  </a:extLst>
                </a:gridCol>
                <a:gridCol w="208280">
                  <a:extLst>
                    <a:ext uri="{9D8B030D-6E8A-4147-A177-3AD203B41FA5}">
                      <a16:colId xmlns:a16="http://schemas.microsoft.com/office/drawing/2014/main" val="461834142"/>
                    </a:ext>
                  </a:extLst>
                </a:gridCol>
                <a:gridCol w="208280">
                  <a:extLst>
                    <a:ext uri="{9D8B030D-6E8A-4147-A177-3AD203B41FA5}">
                      <a16:colId xmlns:a16="http://schemas.microsoft.com/office/drawing/2014/main" val="4060083411"/>
                    </a:ext>
                  </a:extLst>
                </a:gridCol>
                <a:gridCol w="208280">
                  <a:extLst>
                    <a:ext uri="{9D8B030D-6E8A-4147-A177-3AD203B41FA5}">
                      <a16:colId xmlns:a16="http://schemas.microsoft.com/office/drawing/2014/main" val="4231173258"/>
                    </a:ext>
                  </a:extLst>
                </a:gridCol>
                <a:gridCol w="208280">
                  <a:extLst>
                    <a:ext uri="{9D8B030D-6E8A-4147-A177-3AD203B41FA5}">
                      <a16:colId xmlns:a16="http://schemas.microsoft.com/office/drawing/2014/main" val="4098163535"/>
                    </a:ext>
                  </a:extLst>
                </a:gridCol>
                <a:gridCol w="208280">
                  <a:extLst>
                    <a:ext uri="{9D8B030D-6E8A-4147-A177-3AD203B41FA5}">
                      <a16:colId xmlns:a16="http://schemas.microsoft.com/office/drawing/2014/main" val="2250528786"/>
                    </a:ext>
                  </a:extLst>
                </a:gridCol>
                <a:gridCol w="208280">
                  <a:extLst>
                    <a:ext uri="{9D8B030D-6E8A-4147-A177-3AD203B41FA5}">
                      <a16:colId xmlns:a16="http://schemas.microsoft.com/office/drawing/2014/main" val="270120354"/>
                    </a:ext>
                  </a:extLst>
                </a:gridCol>
                <a:gridCol w="208280">
                  <a:extLst>
                    <a:ext uri="{9D8B030D-6E8A-4147-A177-3AD203B41FA5}">
                      <a16:colId xmlns:a16="http://schemas.microsoft.com/office/drawing/2014/main" val="70665525"/>
                    </a:ext>
                  </a:extLst>
                </a:gridCol>
                <a:gridCol w="208280">
                  <a:extLst>
                    <a:ext uri="{9D8B030D-6E8A-4147-A177-3AD203B41FA5}">
                      <a16:colId xmlns:a16="http://schemas.microsoft.com/office/drawing/2014/main" val="4081072729"/>
                    </a:ext>
                  </a:extLst>
                </a:gridCol>
                <a:gridCol w="208280">
                  <a:extLst>
                    <a:ext uri="{9D8B030D-6E8A-4147-A177-3AD203B41FA5}">
                      <a16:colId xmlns:a16="http://schemas.microsoft.com/office/drawing/2014/main" val="1555005894"/>
                    </a:ext>
                  </a:extLst>
                </a:gridCol>
                <a:gridCol w="208280">
                  <a:extLst>
                    <a:ext uri="{9D8B030D-6E8A-4147-A177-3AD203B41FA5}">
                      <a16:colId xmlns:a16="http://schemas.microsoft.com/office/drawing/2014/main" val="1129402677"/>
                    </a:ext>
                  </a:extLst>
                </a:gridCol>
                <a:gridCol w="208280">
                  <a:extLst>
                    <a:ext uri="{9D8B030D-6E8A-4147-A177-3AD203B41FA5}">
                      <a16:colId xmlns:a16="http://schemas.microsoft.com/office/drawing/2014/main" val="114255512"/>
                    </a:ext>
                  </a:extLst>
                </a:gridCol>
                <a:gridCol w="208280">
                  <a:extLst>
                    <a:ext uri="{9D8B030D-6E8A-4147-A177-3AD203B41FA5}">
                      <a16:colId xmlns:a16="http://schemas.microsoft.com/office/drawing/2014/main" val="2969347407"/>
                    </a:ext>
                  </a:extLst>
                </a:gridCol>
                <a:gridCol w="208280">
                  <a:extLst>
                    <a:ext uri="{9D8B030D-6E8A-4147-A177-3AD203B41FA5}">
                      <a16:colId xmlns:a16="http://schemas.microsoft.com/office/drawing/2014/main" val="1739789889"/>
                    </a:ext>
                  </a:extLst>
                </a:gridCol>
                <a:gridCol w="208280">
                  <a:extLst>
                    <a:ext uri="{9D8B030D-6E8A-4147-A177-3AD203B41FA5}">
                      <a16:colId xmlns:a16="http://schemas.microsoft.com/office/drawing/2014/main" val="3446346029"/>
                    </a:ext>
                  </a:extLst>
                </a:gridCol>
                <a:gridCol w="208280">
                  <a:extLst>
                    <a:ext uri="{9D8B030D-6E8A-4147-A177-3AD203B41FA5}">
                      <a16:colId xmlns:a16="http://schemas.microsoft.com/office/drawing/2014/main" val="2274036706"/>
                    </a:ext>
                  </a:extLst>
                </a:gridCol>
                <a:gridCol w="208280">
                  <a:extLst>
                    <a:ext uri="{9D8B030D-6E8A-4147-A177-3AD203B41FA5}">
                      <a16:colId xmlns:a16="http://schemas.microsoft.com/office/drawing/2014/main" val="4071570355"/>
                    </a:ext>
                  </a:extLst>
                </a:gridCol>
                <a:gridCol w="208280">
                  <a:extLst>
                    <a:ext uri="{9D8B030D-6E8A-4147-A177-3AD203B41FA5}">
                      <a16:colId xmlns:a16="http://schemas.microsoft.com/office/drawing/2014/main" val="3717910494"/>
                    </a:ext>
                  </a:extLst>
                </a:gridCol>
                <a:gridCol w="208280">
                  <a:extLst>
                    <a:ext uri="{9D8B030D-6E8A-4147-A177-3AD203B41FA5}">
                      <a16:colId xmlns:a16="http://schemas.microsoft.com/office/drawing/2014/main" val="636470552"/>
                    </a:ext>
                  </a:extLst>
                </a:gridCol>
                <a:gridCol w="208280">
                  <a:extLst>
                    <a:ext uri="{9D8B030D-6E8A-4147-A177-3AD203B41FA5}">
                      <a16:colId xmlns:a16="http://schemas.microsoft.com/office/drawing/2014/main" val="583390180"/>
                    </a:ext>
                  </a:extLst>
                </a:gridCol>
                <a:gridCol w="208280">
                  <a:extLst>
                    <a:ext uri="{9D8B030D-6E8A-4147-A177-3AD203B41FA5}">
                      <a16:colId xmlns:a16="http://schemas.microsoft.com/office/drawing/2014/main" val="1791233506"/>
                    </a:ext>
                  </a:extLst>
                </a:gridCol>
                <a:gridCol w="208280">
                  <a:extLst>
                    <a:ext uri="{9D8B030D-6E8A-4147-A177-3AD203B41FA5}">
                      <a16:colId xmlns:a16="http://schemas.microsoft.com/office/drawing/2014/main" val="3221066877"/>
                    </a:ext>
                  </a:extLst>
                </a:gridCol>
                <a:gridCol w="208280">
                  <a:extLst>
                    <a:ext uri="{9D8B030D-6E8A-4147-A177-3AD203B41FA5}">
                      <a16:colId xmlns:a16="http://schemas.microsoft.com/office/drawing/2014/main" val="562291647"/>
                    </a:ext>
                  </a:extLst>
                </a:gridCol>
                <a:gridCol w="208280">
                  <a:extLst>
                    <a:ext uri="{9D8B030D-6E8A-4147-A177-3AD203B41FA5}">
                      <a16:colId xmlns:a16="http://schemas.microsoft.com/office/drawing/2014/main" val="1591631099"/>
                    </a:ext>
                  </a:extLst>
                </a:gridCol>
                <a:gridCol w="208280">
                  <a:extLst>
                    <a:ext uri="{9D8B030D-6E8A-4147-A177-3AD203B41FA5}">
                      <a16:colId xmlns:a16="http://schemas.microsoft.com/office/drawing/2014/main" val="3914649888"/>
                    </a:ext>
                  </a:extLst>
                </a:gridCol>
                <a:gridCol w="208280">
                  <a:extLst>
                    <a:ext uri="{9D8B030D-6E8A-4147-A177-3AD203B41FA5}">
                      <a16:colId xmlns:a16="http://schemas.microsoft.com/office/drawing/2014/main" val="3842949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50578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- 2020-03-16 16:00:17</a:t>
                      </a:r>
                      <a:r>
                        <a:rPr kumimoji="0" lang="pt-BR" sz="1000" b="0" i="0" u="none" strike="noStrike" kern="1200" cap="none" spc="0" normalizeH="0" baseline="0" noProof="0">
                          <a:ln>
                            <a:noFill/>
                          </a:ln>
                          <a:solidFill>
                            <a:prstClr val="black"/>
                          </a:solidFill>
                          <a:effectLst/>
                          <a:uLnTx/>
                          <a:uFillTx/>
                          <a:latin typeface="+mn-lt"/>
                          <a:ea typeface="+mn-ea"/>
                          <a:cs typeface="+mn-cs"/>
                        </a:rPr>
                        <a:t>
 A Crédito Real está com imóveis novos e lançamentos imperdíveis! Confira em nosso site excelentes opções prontas para morar. Os melhores imóveis do mercado estão aqui: http://bit.ly/2wbrtJg
CÓD: 9915569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https://scontent-ort2-1.xx.fbcdn.net/v/t1.0-9/s720x720/89966445_1494737907355364_8884530436101898240_o.png?_nc_cat=101&amp;_nc_sid=8024bb&amp;_nc_ohc=CerQ1JhSGD8AX8BaPl2&amp;_nc_ht=scontent-ort2-1.xx&amp;oh=bdaa1a366c7d68d755b76720a3fcb3ef&amp;oe=5EAF565E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25422299"/>
                  </a:ext>
                </a:extLst>
              </a:tr>
            </a:tbl>
          </a:graphicData>
        </a:graphic>
      </p:graphicFrame>
      <p:sp>
        <p:nvSpPr>
          <p:cNvPr id="4" name="Text Placeholder 3">
            <a:extLst>
              <a:ext uri="{FF2B5EF4-FFF2-40B4-BE49-F238E27FC236}">
                <a16:creationId xmlns:a16="http://schemas.microsoft.com/office/drawing/2014/main" id="{B6B8D78B-DBC1-4A61-809B-5513E8B9C34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804056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F6452-B5DF-46F4-86BF-F3019161DA18}"/>
              </a:ext>
            </a:extLst>
          </p:cNvPr>
          <p:cNvSpPr>
            <a:spLocks noGrp="1"/>
          </p:cNvSpPr>
          <p:nvPr>
            <p:ph type="title"/>
          </p:nvPr>
        </p:nvSpPr>
        <p:spPr/>
        <p:txBody>
          <a:bodyPr/>
          <a:lstStyle/>
          <a:p>
            <a:r>
              <a:rPr lang="pt-BR"/>
              <a:t>Facebook Posts por taxa de engajamento (ordenar maior e menor) | Crédito Real - 14 of 26</a:t>
            </a:r>
            <a:endParaRPr lang="en-US"/>
          </a:p>
        </p:txBody>
      </p:sp>
      <p:graphicFrame>
        <p:nvGraphicFramePr>
          <p:cNvPr id="5" name="Table Placeholder 4">
            <a:extLst>
              <a:ext uri="{FF2B5EF4-FFF2-40B4-BE49-F238E27FC236}">
                <a16:creationId xmlns:a16="http://schemas.microsoft.com/office/drawing/2014/main" id="{3DC196D6-EE21-4AF0-9E2F-7E236B8FF39F}"/>
              </a:ext>
            </a:extLst>
          </p:cNvPr>
          <p:cNvGraphicFramePr>
            <a:graphicFrameLocks noGrp="1"/>
          </p:cNvGraphicFramePr>
          <p:nvPr>
            <p:ph type="tbl" sz="quarter" idx="13"/>
            <p:extLst>
              <p:ext uri="{D42A27DB-BD31-4B8C-83A1-F6EECF244321}">
                <p14:modId xmlns:p14="http://schemas.microsoft.com/office/powerpoint/2010/main" val="1843262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75316824"/>
                    </a:ext>
                  </a:extLst>
                </a:gridCol>
                <a:gridCol w="822960">
                  <a:extLst>
                    <a:ext uri="{9D8B030D-6E8A-4147-A177-3AD203B41FA5}">
                      <a16:colId xmlns:a16="http://schemas.microsoft.com/office/drawing/2014/main" val="640576963"/>
                    </a:ext>
                  </a:extLst>
                </a:gridCol>
                <a:gridCol w="329184">
                  <a:extLst>
                    <a:ext uri="{9D8B030D-6E8A-4147-A177-3AD203B41FA5}">
                      <a16:colId xmlns:a16="http://schemas.microsoft.com/office/drawing/2014/main" val="3365120296"/>
                    </a:ext>
                  </a:extLst>
                </a:gridCol>
                <a:gridCol w="208280">
                  <a:extLst>
                    <a:ext uri="{9D8B030D-6E8A-4147-A177-3AD203B41FA5}">
                      <a16:colId xmlns:a16="http://schemas.microsoft.com/office/drawing/2014/main" val="730463573"/>
                    </a:ext>
                  </a:extLst>
                </a:gridCol>
                <a:gridCol w="208280">
                  <a:extLst>
                    <a:ext uri="{9D8B030D-6E8A-4147-A177-3AD203B41FA5}">
                      <a16:colId xmlns:a16="http://schemas.microsoft.com/office/drawing/2014/main" val="3831122710"/>
                    </a:ext>
                  </a:extLst>
                </a:gridCol>
                <a:gridCol w="208280">
                  <a:extLst>
                    <a:ext uri="{9D8B030D-6E8A-4147-A177-3AD203B41FA5}">
                      <a16:colId xmlns:a16="http://schemas.microsoft.com/office/drawing/2014/main" val="2831108361"/>
                    </a:ext>
                  </a:extLst>
                </a:gridCol>
                <a:gridCol w="208280">
                  <a:extLst>
                    <a:ext uri="{9D8B030D-6E8A-4147-A177-3AD203B41FA5}">
                      <a16:colId xmlns:a16="http://schemas.microsoft.com/office/drawing/2014/main" val="730997243"/>
                    </a:ext>
                  </a:extLst>
                </a:gridCol>
                <a:gridCol w="208280">
                  <a:extLst>
                    <a:ext uri="{9D8B030D-6E8A-4147-A177-3AD203B41FA5}">
                      <a16:colId xmlns:a16="http://schemas.microsoft.com/office/drawing/2014/main" val="2394127970"/>
                    </a:ext>
                  </a:extLst>
                </a:gridCol>
                <a:gridCol w="208280">
                  <a:extLst>
                    <a:ext uri="{9D8B030D-6E8A-4147-A177-3AD203B41FA5}">
                      <a16:colId xmlns:a16="http://schemas.microsoft.com/office/drawing/2014/main" val="3019007386"/>
                    </a:ext>
                  </a:extLst>
                </a:gridCol>
                <a:gridCol w="208280">
                  <a:extLst>
                    <a:ext uri="{9D8B030D-6E8A-4147-A177-3AD203B41FA5}">
                      <a16:colId xmlns:a16="http://schemas.microsoft.com/office/drawing/2014/main" val="3141215476"/>
                    </a:ext>
                  </a:extLst>
                </a:gridCol>
                <a:gridCol w="208280">
                  <a:extLst>
                    <a:ext uri="{9D8B030D-6E8A-4147-A177-3AD203B41FA5}">
                      <a16:colId xmlns:a16="http://schemas.microsoft.com/office/drawing/2014/main" val="2023787013"/>
                    </a:ext>
                  </a:extLst>
                </a:gridCol>
                <a:gridCol w="208280">
                  <a:extLst>
                    <a:ext uri="{9D8B030D-6E8A-4147-A177-3AD203B41FA5}">
                      <a16:colId xmlns:a16="http://schemas.microsoft.com/office/drawing/2014/main" val="726941198"/>
                    </a:ext>
                  </a:extLst>
                </a:gridCol>
                <a:gridCol w="208280">
                  <a:extLst>
                    <a:ext uri="{9D8B030D-6E8A-4147-A177-3AD203B41FA5}">
                      <a16:colId xmlns:a16="http://schemas.microsoft.com/office/drawing/2014/main" val="2895781381"/>
                    </a:ext>
                  </a:extLst>
                </a:gridCol>
                <a:gridCol w="208280">
                  <a:extLst>
                    <a:ext uri="{9D8B030D-6E8A-4147-A177-3AD203B41FA5}">
                      <a16:colId xmlns:a16="http://schemas.microsoft.com/office/drawing/2014/main" val="1445455181"/>
                    </a:ext>
                  </a:extLst>
                </a:gridCol>
                <a:gridCol w="208280">
                  <a:extLst>
                    <a:ext uri="{9D8B030D-6E8A-4147-A177-3AD203B41FA5}">
                      <a16:colId xmlns:a16="http://schemas.microsoft.com/office/drawing/2014/main" val="3318662057"/>
                    </a:ext>
                  </a:extLst>
                </a:gridCol>
                <a:gridCol w="208280">
                  <a:extLst>
                    <a:ext uri="{9D8B030D-6E8A-4147-A177-3AD203B41FA5}">
                      <a16:colId xmlns:a16="http://schemas.microsoft.com/office/drawing/2014/main" val="2605619661"/>
                    </a:ext>
                  </a:extLst>
                </a:gridCol>
                <a:gridCol w="208280">
                  <a:extLst>
                    <a:ext uri="{9D8B030D-6E8A-4147-A177-3AD203B41FA5}">
                      <a16:colId xmlns:a16="http://schemas.microsoft.com/office/drawing/2014/main" val="3951344564"/>
                    </a:ext>
                  </a:extLst>
                </a:gridCol>
                <a:gridCol w="208280">
                  <a:extLst>
                    <a:ext uri="{9D8B030D-6E8A-4147-A177-3AD203B41FA5}">
                      <a16:colId xmlns:a16="http://schemas.microsoft.com/office/drawing/2014/main" val="1636646942"/>
                    </a:ext>
                  </a:extLst>
                </a:gridCol>
                <a:gridCol w="208280">
                  <a:extLst>
                    <a:ext uri="{9D8B030D-6E8A-4147-A177-3AD203B41FA5}">
                      <a16:colId xmlns:a16="http://schemas.microsoft.com/office/drawing/2014/main" val="3134721362"/>
                    </a:ext>
                  </a:extLst>
                </a:gridCol>
                <a:gridCol w="208280">
                  <a:extLst>
                    <a:ext uri="{9D8B030D-6E8A-4147-A177-3AD203B41FA5}">
                      <a16:colId xmlns:a16="http://schemas.microsoft.com/office/drawing/2014/main" val="4238709140"/>
                    </a:ext>
                  </a:extLst>
                </a:gridCol>
                <a:gridCol w="208280">
                  <a:extLst>
                    <a:ext uri="{9D8B030D-6E8A-4147-A177-3AD203B41FA5}">
                      <a16:colId xmlns:a16="http://schemas.microsoft.com/office/drawing/2014/main" val="1653164819"/>
                    </a:ext>
                  </a:extLst>
                </a:gridCol>
                <a:gridCol w="208280">
                  <a:extLst>
                    <a:ext uri="{9D8B030D-6E8A-4147-A177-3AD203B41FA5}">
                      <a16:colId xmlns:a16="http://schemas.microsoft.com/office/drawing/2014/main" val="575702419"/>
                    </a:ext>
                  </a:extLst>
                </a:gridCol>
                <a:gridCol w="208280">
                  <a:extLst>
                    <a:ext uri="{9D8B030D-6E8A-4147-A177-3AD203B41FA5}">
                      <a16:colId xmlns:a16="http://schemas.microsoft.com/office/drawing/2014/main" val="953008416"/>
                    </a:ext>
                  </a:extLst>
                </a:gridCol>
                <a:gridCol w="208280">
                  <a:extLst>
                    <a:ext uri="{9D8B030D-6E8A-4147-A177-3AD203B41FA5}">
                      <a16:colId xmlns:a16="http://schemas.microsoft.com/office/drawing/2014/main" val="2995705993"/>
                    </a:ext>
                  </a:extLst>
                </a:gridCol>
                <a:gridCol w="208280">
                  <a:extLst>
                    <a:ext uri="{9D8B030D-6E8A-4147-A177-3AD203B41FA5}">
                      <a16:colId xmlns:a16="http://schemas.microsoft.com/office/drawing/2014/main" val="1279781443"/>
                    </a:ext>
                  </a:extLst>
                </a:gridCol>
                <a:gridCol w="208280">
                  <a:extLst>
                    <a:ext uri="{9D8B030D-6E8A-4147-A177-3AD203B41FA5}">
                      <a16:colId xmlns:a16="http://schemas.microsoft.com/office/drawing/2014/main" val="1457009884"/>
                    </a:ext>
                  </a:extLst>
                </a:gridCol>
                <a:gridCol w="208280">
                  <a:extLst>
                    <a:ext uri="{9D8B030D-6E8A-4147-A177-3AD203B41FA5}">
                      <a16:colId xmlns:a16="http://schemas.microsoft.com/office/drawing/2014/main" val="2907867834"/>
                    </a:ext>
                  </a:extLst>
                </a:gridCol>
                <a:gridCol w="208280">
                  <a:extLst>
                    <a:ext uri="{9D8B030D-6E8A-4147-A177-3AD203B41FA5}">
                      <a16:colId xmlns:a16="http://schemas.microsoft.com/office/drawing/2014/main" val="2653321912"/>
                    </a:ext>
                  </a:extLst>
                </a:gridCol>
                <a:gridCol w="208280">
                  <a:extLst>
                    <a:ext uri="{9D8B030D-6E8A-4147-A177-3AD203B41FA5}">
                      <a16:colId xmlns:a16="http://schemas.microsoft.com/office/drawing/2014/main" val="2467619301"/>
                    </a:ext>
                  </a:extLst>
                </a:gridCol>
                <a:gridCol w="208280">
                  <a:extLst>
                    <a:ext uri="{9D8B030D-6E8A-4147-A177-3AD203B41FA5}">
                      <a16:colId xmlns:a16="http://schemas.microsoft.com/office/drawing/2014/main" val="11164014"/>
                    </a:ext>
                  </a:extLst>
                </a:gridCol>
                <a:gridCol w="208280">
                  <a:extLst>
                    <a:ext uri="{9D8B030D-6E8A-4147-A177-3AD203B41FA5}">
                      <a16:colId xmlns:a16="http://schemas.microsoft.com/office/drawing/2014/main" val="1187534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6391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- 2020-03-20 15:17:58</a:t>
                      </a:r>
                      <a:r>
                        <a:rPr kumimoji="0" lang="pt-BR" sz="1000" b="0" i="0" u="none" strike="noStrike" kern="1200" cap="none" spc="0" normalizeH="0" baseline="0" noProof="0">
                          <a:ln>
                            <a:noFill/>
                          </a:ln>
                          <a:solidFill>
                            <a:prstClr val="black"/>
                          </a:solidFill>
                          <a:effectLst/>
                          <a:uLnTx/>
                          <a:uFillTx/>
                          <a:latin typeface="+mn-lt"/>
                          <a:ea typeface="+mn-ea"/>
                          <a:cs typeface="+mn-cs"/>
                        </a:rPr>
                        <a:t>
 Sua saúde é nossa prioridade e para que você consiga continuar a visitar os imóveis do seu interesse, nós levamos a chave até você. Confira o passo a passo abaixo:
☑ Cadastre-se na nossa área de atendimento e marque uma visita ao imóvel. Nós levaremos a chave até você: https://bit.ly/2wnsWfu
☑ Se você gostar, é só enviar a documentação pelo site;
☑ Analisamos os documentos em até 24h;
☑ Se estiver tudo certo, pronto. É só preparar a mudança.
Entre em contato também pelos fones:
▶ Locação Residencial
Telefone: 3214.1400
Whatsapp: 99972.0022
▶ Locação Comercial/ Select:
Telefone: 3337.5000
Whatsapp: 99977.8653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https://scontent.xx.fbcdn.net/v/t1.0-9/s720x720/90528401_1498092633686558_5521205631811321856_o.png?_nc_cat=100&amp;_nc_sid=8024bb&amp;_nc_ohc=n_SDJqro6D8AX-XQ0zO&amp;_nc_ht=scontent.xx&amp;oh=67e30567d8b5b96c733e2ebf59847d1e&amp;oe=5EA02E76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03/23/2020 12:21:40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8333792"/>
                  </a:ext>
                </a:extLst>
              </a:tr>
            </a:tbl>
          </a:graphicData>
        </a:graphic>
      </p:graphicFrame>
      <p:sp>
        <p:nvSpPr>
          <p:cNvPr id="4" name="Text Placeholder 3">
            <a:extLst>
              <a:ext uri="{FF2B5EF4-FFF2-40B4-BE49-F238E27FC236}">
                <a16:creationId xmlns:a16="http://schemas.microsoft.com/office/drawing/2014/main" id="{07D1D3CE-6807-4670-AAD2-599AED76B51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2900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E07C1-0AB3-4DBA-A3FA-EFA2549C9009}"/>
              </a:ext>
            </a:extLst>
          </p:cNvPr>
          <p:cNvSpPr>
            <a:spLocks noGrp="1"/>
          </p:cNvSpPr>
          <p:nvPr>
            <p:ph type="title"/>
          </p:nvPr>
        </p:nvSpPr>
        <p:spPr/>
        <p:txBody>
          <a:bodyPr/>
          <a:lstStyle/>
          <a:p>
            <a:r>
              <a:rPr lang="pt-BR"/>
              <a:t>Facebook Posts por taxa de engajamento (ordenar maior e menor) | Crédito Real - 15 of 26</a:t>
            </a:r>
            <a:endParaRPr lang="en-US"/>
          </a:p>
        </p:txBody>
      </p:sp>
      <p:graphicFrame>
        <p:nvGraphicFramePr>
          <p:cNvPr id="5" name="Table Placeholder 4">
            <a:extLst>
              <a:ext uri="{FF2B5EF4-FFF2-40B4-BE49-F238E27FC236}">
                <a16:creationId xmlns:a16="http://schemas.microsoft.com/office/drawing/2014/main" id="{D02F259A-ECBF-4B26-AA22-2A4DF8DA3FC9}"/>
              </a:ext>
            </a:extLst>
          </p:cNvPr>
          <p:cNvGraphicFramePr>
            <a:graphicFrameLocks noGrp="1"/>
          </p:cNvGraphicFramePr>
          <p:nvPr>
            <p:ph type="tbl" sz="quarter" idx="13"/>
            <p:extLst>
              <p:ext uri="{D42A27DB-BD31-4B8C-83A1-F6EECF244321}">
                <p14:modId xmlns:p14="http://schemas.microsoft.com/office/powerpoint/2010/main" val="1951472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32402861"/>
                    </a:ext>
                  </a:extLst>
                </a:gridCol>
                <a:gridCol w="822960">
                  <a:extLst>
                    <a:ext uri="{9D8B030D-6E8A-4147-A177-3AD203B41FA5}">
                      <a16:colId xmlns:a16="http://schemas.microsoft.com/office/drawing/2014/main" val="447065146"/>
                    </a:ext>
                  </a:extLst>
                </a:gridCol>
                <a:gridCol w="329184">
                  <a:extLst>
                    <a:ext uri="{9D8B030D-6E8A-4147-A177-3AD203B41FA5}">
                      <a16:colId xmlns:a16="http://schemas.microsoft.com/office/drawing/2014/main" val="2665397221"/>
                    </a:ext>
                  </a:extLst>
                </a:gridCol>
                <a:gridCol w="208280">
                  <a:extLst>
                    <a:ext uri="{9D8B030D-6E8A-4147-A177-3AD203B41FA5}">
                      <a16:colId xmlns:a16="http://schemas.microsoft.com/office/drawing/2014/main" val="577186016"/>
                    </a:ext>
                  </a:extLst>
                </a:gridCol>
                <a:gridCol w="208280">
                  <a:extLst>
                    <a:ext uri="{9D8B030D-6E8A-4147-A177-3AD203B41FA5}">
                      <a16:colId xmlns:a16="http://schemas.microsoft.com/office/drawing/2014/main" val="1880074316"/>
                    </a:ext>
                  </a:extLst>
                </a:gridCol>
                <a:gridCol w="208280">
                  <a:extLst>
                    <a:ext uri="{9D8B030D-6E8A-4147-A177-3AD203B41FA5}">
                      <a16:colId xmlns:a16="http://schemas.microsoft.com/office/drawing/2014/main" val="3756876097"/>
                    </a:ext>
                  </a:extLst>
                </a:gridCol>
                <a:gridCol w="208280">
                  <a:extLst>
                    <a:ext uri="{9D8B030D-6E8A-4147-A177-3AD203B41FA5}">
                      <a16:colId xmlns:a16="http://schemas.microsoft.com/office/drawing/2014/main" val="101556803"/>
                    </a:ext>
                  </a:extLst>
                </a:gridCol>
                <a:gridCol w="208280">
                  <a:extLst>
                    <a:ext uri="{9D8B030D-6E8A-4147-A177-3AD203B41FA5}">
                      <a16:colId xmlns:a16="http://schemas.microsoft.com/office/drawing/2014/main" val="3665370591"/>
                    </a:ext>
                  </a:extLst>
                </a:gridCol>
                <a:gridCol w="208280">
                  <a:extLst>
                    <a:ext uri="{9D8B030D-6E8A-4147-A177-3AD203B41FA5}">
                      <a16:colId xmlns:a16="http://schemas.microsoft.com/office/drawing/2014/main" val="2415510774"/>
                    </a:ext>
                  </a:extLst>
                </a:gridCol>
                <a:gridCol w="208280">
                  <a:extLst>
                    <a:ext uri="{9D8B030D-6E8A-4147-A177-3AD203B41FA5}">
                      <a16:colId xmlns:a16="http://schemas.microsoft.com/office/drawing/2014/main" val="4058651927"/>
                    </a:ext>
                  </a:extLst>
                </a:gridCol>
                <a:gridCol w="208280">
                  <a:extLst>
                    <a:ext uri="{9D8B030D-6E8A-4147-A177-3AD203B41FA5}">
                      <a16:colId xmlns:a16="http://schemas.microsoft.com/office/drawing/2014/main" val="359618364"/>
                    </a:ext>
                  </a:extLst>
                </a:gridCol>
                <a:gridCol w="208280">
                  <a:extLst>
                    <a:ext uri="{9D8B030D-6E8A-4147-A177-3AD203B41FA5}">
                      <a16:colId xmlns:a16="http://schemas.microsoft.com/office/drawing/2014/main" val="1336817681"/>
                    </a:ext>
                  </a:extLst>
                </a:gridCol>
                <a:gridCol w="208280">
                  <a:extLst>
                    <a:ext uri="{9D8B030D-6E8A-4147-A177-3AD203B41FA5}">
                      <a16:colId xmlns:a16="http://schemas.microsoft.com/office/drawing/2014/main" val="685428736"/>
                    </a:ext>
                  </a:extLst>
                </a:gridCol>
                <a:gridCol w="208280">
                  <a:extLst>
                    <a:ext uri="{9D8B030D-6E8A-4147-A177-3AD203B41FA5}">
                      <a16:colId xmlns:a16="http://schemas.microsoft.com/office/drawing/2014/main" val="3335336939"/>
                    </a:ext>
                  </a:extLst>
                </a:gridCol>
                <a:gridCol w="208280">
                  <a:extLst>
                    <a:ext uri="{9D8B030D-6E8A-4147-A177-3AD203B41FA5}">
                      <a16:colId xmlns:a16="http://schemas.microsoft.com/office/drawing/2014/main" val="3178424391"/>
                    </a:ext>
                  </a:extLst>
                </a:gridCol>
                <a:gridCol w="208280">
                  <a:extLst>
                    <a:ext uri="{9D8B030D-6E8A-4147-A177-3AD203B41FA5}">
                      <a16:colId xmlns:a16="http://schemas.microsoft.com/office/drawing/2014/main" val="2976889570"/>
                    </a:ext>
                  </a:extLst>
                </a:gridCol>
                <a:gridCol w="208280">
                  <a:extLst>
                    <a:ext uri="{9D8B030D-6E8A-4147-A177-3AD203B41FA5}">
                      <a16:colId xmlns:a16="http://schemas.microsoft.com/office/drawing/2014/main" val="3161135680"/>
                    </a:ext>
                  </a:extLst>
                </a:gridCol>
                <a:gridCol w="208280">
                  <a:extLst>
                    <a:ext uri="{9D8B030D-6E8A-4147-A177-3AD203B41FA5}">
                      <a16:colId xmlns:a16="http://schemas.microsoft.com/office/drawing/2014/main" val="1316475398"/>
                    </a:ext>
                  </a:extLst>
                </a:gridCol>
                <a:gridCol w="208280">
                  <a:extLst>
                    <a:ext uri="{9D8B030D-6E8A-4147-A177-3AD203B41FA5}">
                      <a16:colId xmlns:a16="http://schemas.microsoft.com/office/drawing/2014/main" val="2200591583"/>
                    </a:ext>
                  </a:extLst>
                </a:gridCol>
                <a:gridCol w="208280">
                  <a:extLst>
                    <a:ext uri="{9D8B030D-6E8A-4147-A177-3AD203B41FA5}">
                      <a16:colId xmlns:a16="http://schemas.microsoft.com/office/drawing/2014/main" val="1145164065"/>
                    </a:ext>
                  </a:extLst>
                </a:gridCol>
                <a:gridCol w="208280">
                  <a:extLst>
                    <a:ext uri="{9D8B030D-6E8A-4147-A177-3AD203B41FA5}">
                      <a16:colId xmlns:a16="http://schemas.microsoft.com/office/drawing/2014/main" val="3292608201"/>
                    </a:ext>
                  </a:extLst>
                </a:gridCol>
                <a:gridCol w="208280">
                  <a:extLst>
                    <a:ext uri="{9D8B030D-6E8A-4147-A177-3AD203B41FA5}">
                      <a16:colId xmlns:a16="http://schemas.microsoft.com/office/drawing/2014/main" val="3408032858"/>
                    </a:ext>
                  </a:extLst>
                </a:gridCol>
                <a:gridCol w="208280">
                  <a:extLst>
                    <a:ext uri="{9D8B030D-6E8A-4147-A177-3AD203B41FA5}">
                      <a16:colId xmlns:a16="http://schemas.microsoft.com/office/drawing/2014/main" val="4155009756"/>
                    </a:ext>
                  </a:extLst>
                </a:gridCol>
                <a:gridCol w="208280">
                  <a:extLst>
                    <a:ext uri="{9D8B030D-6E8A-4147-A177-3AD203B41FA5}">
                      <a16:colId xmlns:a16="http://schemas.microsoft.com/office/drawing/2014/main" val="2603424047"/>
                    </a:ext>
                  </a:extLst>
                </a:gridCol>
                <a:gridCol w="208280">
                  <a:extLst>
                    <a:ext uri="{9D8B030D-6E8A-4147-A177-3AD203B41FA5}">
                      <a16:colId xmlns:a16="http://schemas.microsoft.com/office/drawing/2014/main" val="3683750502"/>
                    </a:ext>
                  </a:extLst>
                </a:gridCol>
                <a:gridCol w="208280">
                  <a:extLst>
                    <a:ext uri="{9D8B030D-6E8A-4147-A177-3AD203B41FA5}">
                      <a16:colId xmlns:a16="http://schemas.microsoft.com/office/drawing/2014/main" val="1659839894"/>
                    </a:ext>
                  </a:extLst>
                </a:gridCol>
                <a:gridCol w="208280">
                  <a:extLst>
                    <a:ext uri="{9D8B030D-6E8A-4147-A177-3AD203B41FA5}">
                      <a16:colId xmlns:a16="http://schemas.microsoft.com/office/drawing/2014/main" val="446807418"/>
                    </a:ext>
                  </a:extLst>
                </a:gridCol>
                <a:gridCol w="208280">
                  <a:extLst>
                    <a:ext uri="{9D8B030D-6E8A-4147-A177-3AD203B41FA5}">
                      <a16:colId xmlns:a16="http://schemas.microsoft.com/office/drawing/2014/main" val="1450235226"/>
                    </a:ext>
                  </a:extLst>
                </a:gridCol>
                <a:gridCol w="208280">
                  <a:extLst>
                    <a:ext uri="{9D8B030D-6E8A-4147-A177-3AD203B41FA5}">
                      <a16:colId xmlns:a16="http://schemas.microsoft.com/office/drawing/2014/main" val="2813989113"/>
                    </a:ext>
                  </a:extLst>
                </a:gridCol>
                <a:gridCol w="208280">
                  <a:extLst>
                    <a:ext uri="{9D8B030D-6E8A-4147-A177-3AD203B41FA5}">
                      <a16:colId xmlns:a16="http://schemas.microsoft.com/office/drawing/2014/main" val="289449093"/>
                    </a:ext>
                  </a:extLst>
                </a:gridCol>
                <a:gridCol w="208280">
                  <a:extLst>
                    <a:ext uri="{9D8B030D-6E8A-4147-A177-3AD203B41FA5}">
                      <a16:colId xmlns:a16="http://schemas.microsoft.com/office/drawing/2014/main" val="2341770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7561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- 2020-03-18 19:52:16</a:t>
                      </a:r>
                      <a:r>
                        <a:rPr kumimoji="0" lang="pt-BR" sz="1000" b="0" i="0" u="none" strike="noStrike" kern="1200" cap="none" spc="0" normalizeH="0" baseline="0" noProof="0">
                          <a:ln>
                            <a:noFill/>
                          </a:ln>
                          <a:solidFill>
                            <a:prstClr val="black"/>
                          </a:solidFill>
                          <a:effectLst/>
                          <a:uLnTx/>
                          <a:uFillTx/>
                          <a:latin typeface="+mn-lt"/>
                          <a:ea typeface="+mn-ea"/>
                          <a:cs typeface="+mn-cs"/>
                        </a:rPr>
                        <a:t>
 COMUNICADO OFICIAL
Prezados clientes, colaboradores, parceiros de negócios e amigos,
Em face da atual realidade do avanço da disseminação do COVID-19 (coronavírus), que está impactando todos os processos de negócio e as
relações contratuais, informamos que estamos atentos aos reflexos nas obrigações e direitos de todas as partes envolvidas, buscando o entendimento e a boa prática legal e de negociação para encontrarmos soluções adequadas para cada situação.
Diante disso, não mediremos esforços para viabilização da manutenção das relações contratuais, buscando os meios de equacionarmos cada questão, de modo que os anseios dos interessados fiquem atendidos, evitando-se rompimentos contratuais.
Adicionalmente, nossa empresa vem adotando todas as recomendações de segurança sanitária e buscando manter os processos de negócio em funcionamento, cujas ações estão amplamente divulgadas em nossos canais digitais e na comunicação aos nossos colaboradores. Isto inclui restrições e cancelamentos de atendimentos presenciais, podendo se estender ao fechamento temporário de agências e postos de atendimento.
Nossos canais digitais estão em pleno funcionamento e pedimos que todo contato seja feito através dos mesmos. Reforçamos assim, o pedido de apoio e a compreensão de todos neste momento difícil e nunca antes vivenciados em nossa sociedade, sendo hora de unirmos forças para superarmos este momento.
Atenciosamente,
Carlos Eduardo Ruschel,
Diretor Superintendente
Crédito Real Imóveis e Condomínios SA
Acompanhe nossas atualizações em:
www.creditoreal.com.br
www.facebook.com/ImoveisCreditoReal
www.instagram.com/imoveiscreditoreal
www.linkedin.com/company/imoveiscreditoreal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https://scontent-ort2-1.xx.fbcdn.net/v/t1.0-9/s720x720/90205559_1496605447168610_1035219716861329408_o.png?_nc_cat=104&amp;_nc_sid=8024bb&amp;_nc_ohc=4B8GeUiEKEUAX-2Xu6E&amp;_nc_ht=scontent-ort2-1.xx&amp;oh=d946f2696fda8a4f3db2d8d044d57d40&amp;oe=5EAF41D1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94174169"/>
                  </a:ext>
                </a:extLst>
              </a:tr>
            </a:tbl>
          </a:graphicData>
        </a:graphic>
      </p:graphicFrame>
      <p:sp>
        <p:nvSpPr>
          <p:cNvPr id="4" name="Text Placeholder 3">
            <a:extLst>
              <a:ext uri="{FF2B5EF4-FFF2-40B4-BE49-F238E27FC236}">
                <a16:creationId xmlns:a16="http://schemas.microsoft.com/office/drawing/2014/main" id="{DC00D644-40A2-4727-BAE4-E5F4AD4FF89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755785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41936-8035-4C69-87FD-F2EAC70C1704}"/>
              </a:ext>
            </a:extLst>
          </p:cNvPr>
          <p:cNvSpPr>
            <a:spLocks noGrp="1"/>
          </p:cNvSpPr>
          <p:nvPr>
            <p:ph type="title"/>
          </p:nvPr>
        </p:nvSpPr>
        <p:spPr/>
        <p:txBody>
          <a:bodyPr/>
          <a:lstStyle/>
          <a:p>
            <a:r>
              <a:rPr lang="pt-BR"/>
              <a:t>Facebook Posts por taxa de engajamento (ordenar maior e menor) | Crédito Real - 16 of 26</a:t>
            </a:r>
            <a:endParaRPr lang="en-US"/>
          </a:p>
        </p:txBody>
      </p:sp>
      <p:graphicFrame>
        <p:nvGraphicFramePr>
          <p:cNvPr id="5" name="Table Placeholder 4">
            <a:extLst>
              <a:ext uri="{FF2B5EF4-FFF2-40B4-BE49-F238E27FC236}">
                <a16:creationId xmlns:a16="http://schemas.microsoft.com/office/drawing/2014/main" id="{2329F483-29B6-4087-A8B4-82DCA50445C3}"/>
              </a:ext>
            </a:extLst>
          </p:cNvPr>
          <p:cNvGraphicFramePr>
            <a:graphicFrameLocks noGrp="1"/>
          </p:cNvGraphicFramePr>
          <p:nvPr>
            <p:ph type="tbl" sz="quarter" idx="13"/>
            <p:extLst>
              <p:ext uri="{D42A27DB-BD31-4B8C-83A1-F6EECF244321}">
                <p14:modId xmlns:p14="http://schemas.microsoft.com/office/powerpoint/2010/main" val="525908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60604790"/>
                    </a:ext>
                  </a:extLst>
                </a:gridCol>
                <a:gridCol w="822960">
                  <a:extLst>
                    <a:ext uri="{9D8B030D-6E8A-4147-A177-3AD203B41FA5}">
                      <a16:colId xmlns:a16="http://schemas.microsoft.com/office/drawing/2014/main" val="644705492"/>
                    </a:ext>
                  </a:extLst>
                </a:gridCol>
                <a:gridCol w="329184">
                  <a:extLst>
                    <a:ext uri="{9D8B030D-6E8A-4147-A177-3AD203B41FA5}">
                      <a16:colId xmlns:a16="http://schemas.microsoft.com/office/drawing/2014/main" val="433708848"/>
                    </a:ext>
                  </a:extLst>
                </a:gridCol>
                <a:gridCol w="208280">
                  <a:extLst>
                    <a:ext uri="{9D8B030D-6E8A-4147-A177-3AD203B41FA5}">
                      <a16:colId xmlns:a16="http://schemas.microsoft.com/office/drawing/2014/main" val="3567815451"/>
                    </a:ext>
                  </a:extLst>
                </a:gridCol>
                <a:gridCol w="208280">
                  <a:extLst>
                    <a:ext uri="{9D8B030D-6E8A-4147-A177-3AD203B41FA5}">
                      <a16:colId xmlns:a16="http://schemas.microsoft.com/office/drawing/2014/main" val="3191480480"/>
                    </a:ext>
                  </a:extLst>
                </a:gridCol>
                <a:gridCol w="208280">
                  <a:extLst>
                    <a:ext uri="{9D8B030D-6E8A-4147-A177-3AD203B41FA5}">
                      <a16:colId xmlns:a16="http://schemas.microsoft.com/office/drawing/2014/main" val="2244203770"/>
                    </a:ext>
                  </a:extLst>
                </a:gridCol>
                <a:gridCol w="208280">
                  <a:extLst>
                    <a:ext uri="{9D8B030D-6E8A-4147-A177-3AD203B41FA5}">
                      <a16:colId xmlns:a16="http://schemas.microsoft.com/office/drawing/2014/main" val="3468655067"/>
                    </a:ext>
                  </a:extLst>
                </a:gridCol>
                <a:gridCol w="208280">
                  <a:extLst>
                    <a:ext uri="{9D8B030D-6E8A-4147-A177-3AD203B41FA5}">
                      <a16:colId xmlns:a16="http://schemas.microsoft.com/office/drawing/2014/main" val="2557225186"/>
                    </a:ext>
                  </a:extLst>
                </a:gridCol>
                <a:gridCol w="208280">
                  <a:extLst>
                    <a:ext uri="{9D8B030D-6E8A-4147-A177-3AD203B41FA5}">
                      <a16:colId xmlns:a16="http://schemas.microsoft.com/office/drawing/2014/main" val="896481643"/>
                    </a:ext>
                  </a:extLst>
                </a:gridCol>
                <a:gridCol w="208280">
                  <a:extLst>
                    <a:ext uri="{9D8B030D-6E8A-4147-A177-3AD203B41FA5}">
                      <a16:colId xmlns:a16="http://schemas.microsoft.com/office/drawing/2014/main" val="3693173515"/>
                    </a:ext>
                  </a:extLst>
                </a:gridCol>
                <a:gridCol w="208280">
                  <a:extLst>
                    <a:ext uri="{9D8B030D-6E8A-4147-A177-3AD203B41FA5}">
                      <a16:colId xmlns:a16="http://schemas.microsoft.com/office/drawing/2014/main" val="2651848498"/>
                    </a:ext>
                  </a:extLst>
                </a:gridCol>
                <a:gridCol w="208280">
                  <a:extLst>
                    <a:ext uri="{9D8B030D-6E8A-4147-A177-3AD203B41FA5}">
                      <a16:colId xmlns:a16="http://schemas.microsoft.com/office/drawing/2014/main" val="2697538130"/>
                    </a:ext>
                  </a:extLst>
                </a:gridCol>
                <a:gridCol w="208280">
                  <a:extLst>
                    <a:ext uri="{9D8B030D-6E8A-4147-A177-3AD203B41FA5}">
                      <a16:colId xmlns:a16="http://schemas.microsoft.com/office/drawing/2014/main" val="1686915871"/>
                    </a:ext>
                  </a:extLst>
                </a:gridCol>
                <a:gridCol w="208280">
                  <a:extLst>
                    <a:ext uri="{9D8B030D-6E8A-4147-A177-3AD203B41FA5}">
                      <a16:colId xmlns:a16="http://schemas.microsoft.com/office/drawing/2014/main" val="4287313146"/>
                    </a:ext>
                  </a:extLst>
                </a:gridCol>
                <a:gridCol w="208280">
                  <a:extLst>
                    <a:ext uri="{9D8B030D-6E8A-4147-A177-3AD203B41FA5}">
                      <a16:colId xmlns:a16="http://schemas.microsoft.com/office/drawing/2014/main" val="382079251"/>
                    </a:ext>
                  </a:extLst>
                </a:gridCol>
                <a:gridCol w="208280">
                  <a:extLst>
                    <a:ext uri="{9D8B030D-6E8A-4147-A177-3AD203B41FA5}">
                      <a16:colId xmlns:a16="http://schemas.microsoft.com/office/drawing/2014/main" val="4071109807"/>
                    </a:ext>
                  </a:extLst>
                </a:gridCol>
                <a:gridCol w="208280">
                  <a:extLst>
                    <a:ext uri="{9D8B030D-6E8A-4147-A177-3AD203B41FA5}">
                      <a16:colId xmlns:a16="http://schemas.microsoft.com/office/drawing/2014/main" val="1762782417"/>
                    </a:ext>
                  </a:extLst>
                </a:gridCol>
                <a:gridCol w="208280">
                  <a:extLst>
                    <a:ext uri="{9D8B030D-6E8A-4147-A177-3AD203B41FA5}">
                      <a16:colId xmlns:a16="http://schemas.microsoft.com/office/drawing/2014/main" val="3086135654"/>
                    </a:ext>
                  </a:extLst>
                </a:gridCol>
                <a:gridCol w="208280">
                  <a:extLst>
                    <a:ext uri="{9D8B030D-6E8A-4147-A177-3AD203B41FA5}">
                      <a16:colId xmlns:a16="http://schemas.microsoft.com/office/drawing/2014/main" val="3938671176"/>
                    </a:ext>
                  </a:extLst>
                </a:gridCol>
                <a:gridCol w="208280">
                  <a:extLst>
                    <a:ext uri="{9D8B030D-6E8A-4147-A177-3AD203B41FA5}">
                      <a16:colId xmlns:a16="http://schemas.microsoft.com/office/drawing/2014/main" val="2345915069"/>
                    </a:ext>
                  </a:extLst>
                </a:gridCol>
                <a:gridCol w="208280">
                  <a:extLst>
                    <a:ext uri="{9D8B030D-6E8A-4147-A177-3AD203B41FA5}">
                      <a16:colId xmlns:a16="http://schemas.microsoft.com/office/drawing/2014/main" val="306013731"/>
                    </a:ext>
                  </a:extLst>
                </a:gridCol>
                <a:gridCol w="208280">
                  <a:extLst>
                    <a:ext uri="{9D8B030D-6E8A-4147-A177-3AD203B41FA5}">
                      <a16:colId xmlns:a16="http://schemas.microsoft.com/office/drawing/2014/main" val="3721866234"/>
                    </a:ext>
                  </a:extLst>
                </a:gridCol>
                <a:gridCol w="208280">
                  <a:extLst>
                    <a:ext uri="{9D8B030D-6E8A-4147-A177-3AD203B41FA5}">
                      <a16:colId xmlns:a16="http://schemas.microsoft.com/office/drawing/2014/main" val="476293135"/>
                    </a:ext>
                  </a:extLst>
                </a:gridCol>
                <a:gridCol w="208280">
                  <a:extLst>
                    <a:ext uri="{9D8B030D-6E8A-4147-A177-3AD203B41FA5}">
                      <a16:colId xmlns:a16="http://schemas.microsoft.com/office/drawing/2014/main" val="1664221183"/>
                    </a:ext>
                  </a:extLst>
                </a:gridCol>
                <a:gridCol w="208280">
                  <a:extLst>
                    <a:ext uri="{9D8B030D-6E8A-4147-A177-3AD203B41FA5}">
                      <a16:colId xmlns:a16="http://schemas.microsoft.com/office/drawing/2014/main" val="1903416703"/>
                    </a:ext>
                  </a:extLst>
                </a:gridCol>
                <a:gridCol w="208280">
                  <a:extLst>
                    <a:ext uri="{9D8B030D-6E8A-4147-A177-3AD203B41FA5}">
                      <a16:colId xmlns:a16="http://schemas.microsoft.com/office/drawing/2014/main" val="2442371415"/>
                    </a:ext>
                  </a:extLst>
                </a:gridCol>
                <a:gridCol w="208280">
                  <a:extLst>
                    <a:ext uri="{9D8B030D-6E8A-4147-A177-3AD203B41FA5}">
                      <a16:colId xmlns:a16="http://schemas.microsoft.com/office/drawing/2014/main" val="2936572023"/>
                    </a:ext>
                  </a:extLst>
                </a:gridCol>
                <a:gridCol w="208280">
                  <a:extLst>
                    <a:ext uri="{9D8B030D-6E8A-4147-A177-3AD203B41FA5}">
                      <a16:colId xmlns:a16="http://schemas.microsoft.com/office/drawing/2014/main" val="36314485"/>
                    </a:ext>
                  </a:extLst>
                </a:gridCol>
                <a:gridCol w="208280">
                  <a:extLst>
                    <a:ext uri="{9D8B030D-6E8A-4147-A177-3AD203B41FA5}">
                      <a16:colId xmlns:a16="http://schemas.microsoft.com/office/drawing/2014/main" val="3681172666"/>
                    </a:ext>
                  </a:extLst>
                </a:gridCol>
                <a:gridCol w="208280">
                  <a:extLst>
                    <a:ext uri="{9D8B030D-6E8A-4147-A177-3AD203B41FA5}">
                      <a16:colId xmlns:a16="http://schemas.microsoft.com/office/drawing/2014/main" val="753544623"/>
                    </a:ext>
                  </a:extLst>
                </a:gridCol>
                <a:gridCol w="208280">
                  <a:extLst>
                    <a:ext uri="{9D8B030D-6E8A-4147-A177-3AD203B41FA5}">
                      <a16:colId xmlns:a16="http://schemas.microsoft.com/office/drawing/2014/main" val="3471044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14031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- 2020-03-30 19:00:01</a:t>
                      </a:r>
                      <a:r>
                        <a:rPr kumimoji="0" lang="pt-BR" sz="1000" b="0" i="0" u="none" strike="noStrike" kern="1200" cap="none" spc="0" normalizeH="0" baseline="0" noProof="0">
                          <a:ln>
                            <a:noFill/>
                          </a:ln>
                          <a:solidFill>
                            <a:prstClr val="black"/>
                          </a:solidFill>
                          <a:effectLst/>
                          <a:uLnTx/>
                          <a:uFillTx/>
                          <a:latin typeface="+mn-lt"/>
                          <a:ea typeface="+mn-ea"/>
                          <a:cs typeface="+mn-cs"/>
                        </a:rPr>
                        <a:t>
 Imprevistos podem acontecer a qualquer momento e para ajudar existe o Conecte-se, o app exclusivo da Crédito Real, desenvolvido para você encontrar diversos prestadores de serviços em um só lugar, sem sair de casa. Baixe já: 
iOS: https://apple.co/2Mr2l5x | Android - http://bit.ly/2HokNJH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https://scontent-iad3-1.xx.fbcdn.net/v/t1.0-9/p720x720/91492736_1506878962807925_7678610151753908224_o.png?_nc_cat=110&amp;_nc_sid=8024bb&amp;_nc_ohc=027r-23Gkz8AX_5Obdp&amp;_nc_ht=scontent-iad3-1.xx&amp;oh=c42f3ee14829df3a26b6c4c918cf9aec&amp;oe=5EB1DF13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12:21:52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69910818"/>
                  </a:ext>
                </a:extLst>
              </a:tr>
            </a:tbl>
          </a:graphicData>
        </a:graphic>
      </p:graphicFrame>
      <p:sp>
        <p:nvSpPr>
          <p:cNvPr id="4" name="Text Placeholder 3">
            <a:extLst>
              <a:ext uri="{FF2B5EF4-FFF2-40B4-BE49-F238E27FC236}">
                <a16:creationId xmlns:a16="http://schemas.microsoft.com/office/drawing/2014/main" id="{26F7D230-5080-4A4F-832F-E5F313F197B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038610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EEFD9-0019-4DCE-93DD-6B817FB463D3}"/>
              </a:ext>
            </a:extLst>
          </p:cNvPr>
          <p:cNvSpPr>
            <a:spLocks noGrp="1"/>
          </p:cNvSpPr>
          <p:nvPr>
            <p:ph type="title"/>
          </p:nvPr>
        </p:nvSpPr>
        <p:spPr/>
        <p:txBody>
          <a:bodyPr/>
          <a:lstStyle/>
          <a:p>
            <a:r>
              <a:rPr lang="pt-BR"/>
              <a:t>Facebook Posts por taxa de engajamento (ordenar maior e menor) | Crédito Real - 17 of 26</a:t>
            </a:r>
            <a:endParaRPr lang="en-US"/>
          </a:p>
        </p:txBody>
      </p:sp>
      <p:graphicFrame>
        <p:nvGraphicFramePr>
          <p:cNvPr id="5" name="Table Placeholder 4">
            <a:extLst>
              <a:ext uri="{FF2B5EF4-FFF2-40B4-BE49-F238E27FC236}">
                <a16:creationId xmlns:a16="http://schemas.microsoft.com/office/drawing/2014/main" id="{19D51372-4624-4511-B8D9-5F34A266C442}"/>
              </a:ext>
            </a:extLst>
          </p:cNvPr>
          <p:cNvGraphicFramePr>
            <a:graphicFrameLocks noGrp="1"/>
          </p:cNvGraphicFramePr>
          <p:nvPr>
            <p:ph type="tbl" sz="quarter" idx="13"/>
            <p:extLst>
              <p:ext uri="{D42A27DB-BD31-4B8C-83A1-F6EECF244321}">
                <p14:modId xmlns:p14="http://schemas.microsoft.com/office/powerpoint/2010/main" val="4024541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0881990"/>
                    </a:ext>
                  </a:extLst>
                </a:gridCol>
                <a:gridCol w="822960">
                  <a:extLst>
                    <a:ext uri="{9D8B030D-6E8A-4147-A177-3AD203B41FA5}">
                      <a16:colId xmlns:a16="http://schemas.microsoft.com/office/drawing/2014/main" val="1278661518"/>
                    </a:ext>
                  </a:extLst>
                </a:gridCol>
                <a:gridCol w="329184">
                  <a:extLst>
                    <a:ext uri="{9D8B030D-6E8A-4147-A177-3AD203B41FA5}">
                      <a16:colId xmlns:a16="http://schemas.microsoft.com/office/drawing/2014/main" val="1891365766"/>
                    </a:ext>
                  </a:extLst>
                </a:gridCol>
                <a:gridCol w="208280">
                  <a:extLst>
                    <a:ext uri="{9D8B030D-6E8A-4147-A177-3AD203B41FA5}">
                      <a16:colId xmlns:a16="http://schemas.microsoft.com/office/drawing/2014/main" val="3913634212"/>
                    </a:ext>
                  </a:extLst>
                </a:gridCol>
                <a:gridCol w="208280">
                  <a:extLst>
                    <a:ext uri="{9D8B030D-6E8A-4147-A177-3AD203B41FA5}">
                      <a16:colId xmlns:a16="http://schemas.microsoft.com/office/drawing/2014/main" val="838208645"/>
                    </a:ext>
                  </a:extLst>
                </a:gridCol>
                <a:gridCol w="208280">
                  <a:extLst>
                    <a:ext uri="{9D8B030D-6E8A-4147-A177-3AD203B41FA5}">
                      <a16:colId xmlns:a16="http://schemas.microsoft.com/office/drawing/2014/main" val="720819667"/>
                    </a:ext>
                  </a:extLst>
                </a:gridCol>
                <a:gridCol w="208280">
                  <a:extLst>
                    <a:ext uri="{9D8B030D-6E8A-4147-A177-3AD203B41FA5}">
                      <a16:colId xmlns:a16="http://schemas.microsoft.com/office/drawing/2014/main" val="1187087803"/>
                    </a:ext>
                  </a:extLst>
                </a:gridCol>
                <a:gridCol w="208280">
                  <a:extLst>
                    <a:ext uri="{9D8B030D-6E8A-4147-A177-3AD203B41FA5}">
                      <a16:colId xmlns:a16="http://schemas.microsoft.com/office/drawing/2014/main" val="1798162527"/>
                    </a:ext>
                  </a:extLst>
                </a:gridCol>
                <a:gridCol w="208280">
                  <a:extLst>
                    <a:ext uri="{9D8B030D-6E8A-4147-A177-3AD203B41FA5}">
                      <a16:colId xmlns:a16="http://schemas.microsoft.com/office/drawing/2014/main" val="44604508"/>
                    </a:ext>
                  </a:extLst>
                </a:gridCol>
                <a:gridCol w="208280">
                  <a:extLst>
                    <a:ext uri="{9D8B030D-6E8A-4147-A177-3AD203B41FA5}">
                      <a16:colId xmlns:a16="http://schemas.microsoft.com/office/drawing/2014/main" val="2973277369"/>
                    </a:ext>
                  </a:extLst>
                </a:gridCol>
                <a:gridCol w="208280">
                  <a:extLst>
                    <a:ext uri="{9D8B030D-6E8A-4147-A177-3AD203B41FA5}">
                      <a16:colId xmlns:a16="http://schemas.microsoft.com/office/drawing/2014/main" val="4105377105"/>
                    </a:ext>
                  </a:extLst>
                </a:gridCol>
                <a:gridCol w="208280">
                  <a:extLst>
                    <a:ext uri="{9D8B030D-6E8A-4147-A177-3AD203B41FA5}">
                      <a16:colId xmlns:a16="http://schemas.microsoft.com/office/drawing/2014/main" val="3052442449"/>
                    </a:ext>
                  </a:extLst>
                </a:gridCol>
                <a:gridCol w="208280">
                  <a:extLst>
                    <a:ext uri="{9D8B030D-6E8A-4147-A177-3AD203B41FA5}">
                      <a16:colId xmlns:a16="http://schemas.microsoft.com/office/drawing/2014/main" val="3018484542"/>
                    </a:ext>
                  </a:extLst>
                </a:gridCol>
                <a:gridCol w="208280">
                  <a:extLst>
                    <a:ext uri="{9D8B030D-6E8A-4147-A177-3AD203B41FA5}">
                      <a16:colId xmlns:a16="http://schemas.microsoft.com/office/drawing/2014/main" val="2859444436"/>
                    </a:ext>
                  </a:extLst>
                </a:gridCol>
                <a:gridCol w="208280">
                  <a:extLst>
                    <a:ext uri="{9D8B030D-6E8A-4147-A177-3AD203B41FA5}">
                      <a16:colId xmlns:a16="http://schemas.microsoft.com/office/drawing/2014/main" val="3139261399"/>
                    </a:ext>
                  </a:extLst>
                </a:gridCol>
                <a:gridCol w="208280">
                  <a:extLst>
                    <a:ext uri="{9D8B030D-6E8A-4147-A177-3AD203B41FA5}">
                      <a16:colId xmlns:a16="http://schemas.microsoft.com/office/drawing/2014/main" val="3146501746"/>
                    </a:ext>
                  </a:extLst>
                </a:gridCol>
                <a:gridCol w="208280">
                  <a:extLst>
                    <a:ext uri="{9D8B030D-6E8A-4147-A177-3AD203B41FA5}">
                      <a16:colId xmlns:a16="http://schemas.microsoft.com/office/drawing/2014/main" val="2626613102"/>
                    </a:ext>
                  </a:extLst>
                </a:gridCol>
                <a:gridCol w="208280">
                  <a:extLst>
                    <a:ext uri="{9D8B030D-6E8A-4147-A177-3AD203B41FA5}">
                      <a16:colId xmlns:a16="http://schemas.microsoft.com/office/drawing/2014/main" val="2109827784"/>
                    </a:ext>
                  </a:extLst>
                </a:gridCol>
                <a:gridCol w="208280">
                  <a:extLst>
                    <a:ext uri="{9D8B030D-6E8A-4147-A177-3AD203B41FA5}">
                      <a16:colId xmlns:a16="http://schemas.microsoft.com/office/drawing/2014/main" val="3478620095"/>
                    </a:ext>
                  </a:extLst>
                </a:gridCol>
                <a:gridCol w="208280">
                  <a:extLst>
                    <a:ext uri="{9D8B030D-6E8A-4147-A177-3AD203B41FA5}">
                      <a16:colId xmlns:a16="http://schemas.microsoft.com/office/drawing/2014/main" val="4210461191"/>
                    </a:ext>
                  </a:extLst>
                </a:gridCol>
                <a:gridCol w="208280">
                  <a:extLst>
                    <a:ext uri="{9D8B030D-6E8A-4147-A177-3AD203B41FA5}">
                      <a16:colId xmlns:a16="http://schemas.microsoft.com/office/drawing/2014/main" val="4116238661"/>
                    </a:ext>
                  </a:extLst>
                </a:gridCol>
                <a:gridCol w="208280">
                  <a:extLst>
                    <a:ext uri="{9D8B030D-6E8A-4147-A177-3AD203B41FA5}">
                      <a16:colId xmlns:a16="http://schemas.microsoft.com/office/drawing/2014/main" val="2215628749"/>
                    </a:ext>
                  </a:extLst>
                </a:gridCol>
                <a:gridCol w="208280">
                  <a:extLst>
                    <a:ext uri="{9D8B030D-6E8A-4147-A177-3AD203B41FA5}">
                      <a16:colId xmlns:a16="http://schemas.microsoft.com/office/drawing/2014/main" val="745100768"/>
                    </a:ext>
                  </a:extLst>
                </a:gridCol>
                <a:gridCol w="208280">
                  <a:extLst>
                    <a:ext uri="{9D8B030D-6E8A-4147-A177-3AD203B41FA5}">
                      <a16:colId xmlns:a16="http://schemas.microsoft.com/office/drawing/2014/main" val="2526066241"/>
                    </a:ext>
                  </a:extLst>
                </a:gridCol>
                <a:gridCol w="208280">
                  <a:extLst>
                    <a:ext uri="{9D8B030D-6E8A-4147-A177-3AD203B41FA5}">
                      <a16:colId xmlns:a16="http://schemas.microsoft.com/office/drawing/2014/main" val="3528893745"/>
                    </a:ext>
                  </a:extLst>
                </a:gridCol>
                <a:gridCol w="208280">
                  <a:extLst>
                    <a:ext uri="{9D8B030D-6E8A-4147-A177-3AD203B41FA5}">
                      <a16:colId xmlns:a16="http://schemas.microsoft.com/office/drawing/2014/main" val="1552206493"/>
                    </a:ext>
                  </a:extLst>
                </a:gridCol>
                <a:gridCol w="208280">
                  <a:extLst>
                    <a:ext uri="{9D8B030D-6E8A-4147-A177-3AD203B41FA5}">
                      <a16:colId xmlns:a16="http://schemas.microsoft.com/office/drawing/2014/main" val="3665336284"/>
                    </a:ext>
                  </a:extLst>
                </a:gridCol>
                <a:gridCol w="208280">
                  <a:extLst>
                    <a:ext uri="{9D8B030D-6E8A-4147-A177-3AD203B41FA5}">
                      <a16:colId xmlns:a16="http://schemas.microsoft.com/office/drawing/2014/main" val="4201256326"/>
                    </a:ext>
                  </a:extLst>
                </a:gridCol>
                <a:gridCol w="208280">
                  <a:extLst>
                    <a:ext uri="{9D8B030D-6E8A-4147-A177-3AD203B41FA5}">
                      <a16:colId xmlns:a16="http://schemas.microsoft.com/office/drawing/2014/main" val="637707048"/>
                    </a:ext>
                  </a:extLst>
                </a:gridCol>
                <a:gridCol w="208280">
                  <a:extLst>
                    <a:ext uri="{9D8B030D-6E8A-4147-A177-3AD203B41FA5}">
                      <a16:colId xmlns:a16="http://schemas.microsoft.com/office/drawing/2014/main" val="833936805"/>
                    </a:ext>
                  </a:extLst>
                </a:gridCol>
                <a:gridCol w="208280">
                  <a:extLst>
                    <a:ext uri="{9D8B030D-6E8A-4147-A177-3AD203B41FA5}">
                      <a16:colId xmlns:a16="http://schemas.microsoft.com/office/drawing/2014/main" val="3040029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53057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- 2020-03-05 13:19:45</a:t>
                      </a:r>
                      <a:r>
                        <a:rPr kumimoji="0" lang="pt-BR" sz="1000" b="0" i="0" u="none" strike="noStrike" kern="1200" cap="none" spc="0" normalizeH="0" baseline="0" noProof="0">
                          <a:ln>
                            <a:noFill/>
                          </a:ln>
                          <a:solidFill>
                            <a:prstClr val="black"/>
                          </a:solidFill>
                          <a:effectLst/>
                          <a:uLnTx/>
                          <a:uFillTx/>
                          <a:latin typeface="+mn-lt"/>
                          <a:ea typeface="+mn-ea"/>
                          <a:cs typeface="+mn-cs"/>
                        </a:rPr>
                        <a:t>
 Se você escolheu a terceira opção, conheça o Indica Fácil e ganhe dinheiro indicando imóveis e pessoas para alugar! E as vantagens vão além disso: você ganha 10% do primeiro aluguel do imóvel depois que ele for locado. Saiba mais: http://bit.ly/39rVh2L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https://scontent-ort2-1.xx.fbcdn.net/v/t1.0-9/s720x720/87359330_1485798551582633_2658464252326576128_o.png?_nc_cat=105&amp;_nc_sid=8024bb&amp;_nc_ohc=MHcfaPh4m14AX9-BhOq&amp;_nc_ht=scontent-ort2-1.xx&amp;oh=fc84f75872fd6d0399918e719826ba37&amp;oe=5EADCCD4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04/03/2020 00:22:40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04550697"/>
                  </a:ext>
                </a:extLst>
              </a:tr>
            </a:tbl>
          </a:graphicData>
        </a:graphic>
      </p:graphicFrame>
      <p:sp>
        <p:nvSpPr>
          <p:cNvPr id="4" name="Text Placeholder 3">
            <a:extLst>
              <a:ext uri="{FF2B5EF4-FFF2-40B4-BE49-F238E27FC236}">
                <a16:creationId xmlns:a16="http://schemas.microsoft.com/office/drawing/2014/main" id="{2749F26D-5359-404A-9892-A0A9CB1D42F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326210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521E9-4405-47F4-B257-4154E9102DF3}"/>
              </a:ext>
            </a:extLst>
          </p:cNvPr>
          <p:cNvSpPr>
            <a:spLocks noGrp="1"/>
          </p:cNvSpPr>
          <p:nvPr>
            <p:ph type="title"/>
          </p:nvPr>
        </p:nvSpPr>
        <p:spPr/>
        <p:txBody>
          <a:bodyPr/>
          <a:lstStyle/>
          <a:p>
            <a:r>
              <a:rPr lang="pt-BR"/>
              <a:t>Facebook Posts por taxa de engajamento (ordenar maior e menor) | Crédito Real - 18 of 26</a:t>
            </a:r>
            <a:endParaRPr lang="en-US"/>
          </a:p>
        </p:txBody>
      </p:sp>
      <p:graphicFrame>
        <p:nvGraphicFramePr>
          <p:cNvPr id="5" name="Table Placeholder 4">
            <a:extLst>
              <a:ext uri="{FF2B5EF4-FFF2-40B4-BE49-F238E27FC236}">
                <a16:creationId xmlns:a16="http://schemas.microsoft.com/office/drawing/2014/main" id="{3282039A-D49D-4772-833F-9A0E862AE48C}"/>
              </a:ext>
            </a:extLst>
          </p:cNvPr>
          <p:cNvGraphicFramePr>
            <a:graphicFrameLocks noGrp="1"/>
          </p:cNvGraphicFramePr>
          <p:nvPr>
            <p:ph type="tbl" sz="quarter" idx="13"/>
            <p:extLst>
              <p:ext uri="{D42A27DB-BD31-4B8C-83A1-F6EECF244321}">
                <p14:modId xmlns:p14="http://schemas.microsoft.com/office/powerpoint/2010/main" val="10840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59328441"/>
                    </a:ext>
                  </a:extLst>
                </a:gridCol>
                <a:gridCol w="822960">
                  <a:extLst>
                    <a:ext uri="{9D8B030D-6E8A-4147-A177-3AD203B41FA5}">
                      <a16:colId xmlns:a16="http://schemas.microsoft.com/office/drawing/2014/main" val="3835429149"/>
                    </a:ext>
                  </a:extLst>
                </a:gridCol>
                <a:gridCol w="329184">
                  <a:extLst>
                    <a:ext uri="{9D8B030D-6E8A-4147-A177-3AD203B41FA5}">
                      <a16:colId xmlns:a16="http://schemas.microsoft.com/office/drawing/2014/main" val="3705219742"/>
                    </a:ext>
                  </a:extLst>
                </a:gridCol>
                <a:gridCol w="208280">
                  <a:extLst>
                    <a:ext uri="{9D8B030D-6E8A-4147-A177-3AD203B41FA5}">
                      <a16:colId xmlns:a16="http://schemas.microsoft.com/office/drawing/2014/main" val="4071085236"/>
                    </a:ext>
                  </a:extLst>
                </a:gridCol>
                <a:gridCol w="208280">
                  <a:extLst>
                    <a:ext uri="{9D8B030D-6E8A-4147-A177-3AD203B41FA5}">
                      <a16:colId xmlns:a16="http://schemas.microsoft.com/office/drawing/2014/main" val="815793810"/>
                    </a:ext>
                  </a:extLst>
                </a:gridCol>
                <a:gridCol w="208280">
                  <a:extLst>
                    <a:ext uri="{9D8B030D-6E8A-4147-A177-3AD203B41FA5}">
                      <a16:colId xmlns:a16="http://schemas.microsoft.com/office/drawing/2014/main" val="1746299862"/>
                    </a:ext>
                  </a:extLst>
                </a:gridCol>
                <a:gridCol w="208280">
                  <a:extLst>
                    <a:ext uri="{9D8B030D-6E8A-4147-A177-3AD203B41FA5}">
                      <a16:colId xmlns:a16="http://schemas.microsoft.com/office/drawing/2014/main" val="4014689763"/>
                    </a:ext>
                  </a:extLst>
                </a:gridCol>
                <a:gridCol w="208280">
                  <a:extLst>
                    <a:ext uri="{9D8B030D-6E8A-4147-A177-3AD203B41FA5}">
                      <a16:colId xmlns:a16="http://schemas.microsoft.com/office/drawing/2014/main" val="2507558446"/>
                    </a:ext>
                  </a:extLst>
                </a:gridCol>
                <a:gridCol w="208280">
                  <a:extLst>
                    <a:ext uri="{9D8B030D-6E8A-4147-A177-3AD203B41FA5}">
                      <a16:colId xmlns:a16="http://schemas.microsoft.com/office/drawing/2014/main" val="2083337861"/>
                    </a:ext>
                  </a:extLst>
                </a:gridCol>
                <a:gridCol w="208280">
                  <a:extLst>
                    <a:ext uri="{9D8B030D-6E8A-4147-A177-3AD203B41FA5}">
                      <a16:colId xmlns:a16="http://schemas.microsoft.com/office/drawing/2014/main" val="1551724641"/>
                    </a:ext>
                  </a:extLst>
                </a:gridCol>
                <a:gridCol w="208280">
                  <a:extLst>
                    <a:ext uri="{9D8B030D-6E8A-4147-A177-3AD203B41FA5}">
                      <a16:colId xmlns:a16="http://schemas.microsoft.com/office/drawing/2014/main" val="915442706"/>
                    </a:ext>
                  </a:extLst>
                </a:gridCol>
                <a:gridCol w="208280">
                  <a:extLst>
                    <a:ext uri="{9D8B030D-6E8A-4147-A177-3AD203B41FA5}">
                      <a16:colId xmlns:a16="http://schemas.microsoft.com/office/drawing/2014/main" val="3605508363"/>
                    </a:ext>
                  </a:extLst>
                </a:gridCol>
                <a:gridCol w="208280">
                  <a:extLst>
                    <a:ext uri="{9D8B030D-6E8A-4147-A177-3AD203B41FA5}">
                      <a16:colId xmlns:a16="http://schemas.microsoft.com/office/drawing/2014/main" val="2838976324"/>
                    </a:ext>
                  </a:extLst>
                </a:gridCol>
                <a:gridCol w="208280">
                  <a:extLst>
                    <a:ext uri="{9D8B030D-6E8A-4147-A177-3AD203B41FA5}">
                      <a16:colId xmlns:a16="http://schemas.microsoft.com/office/drawing/2014/main" val="1164316563"/>
                    </a:ext>
                  </a:extLst>
                </a:gridCol>
                <a:gridCol w="208280">
                  <a:extLst>
                    <a:ext uri="{9D8B030D-6E8A-4147-A177-3AD203B41FA5}">
                      <a16:colId xmlns:a16="http://schemas.microsoft.com/office/drawing/2014/main" val="995341933"/>
                    </a:ext>
                  </a:extLst>
                </a:gridCol>
                <a:gridCol w="208280">
                  <a:extLst>
                    <a:ext uri="{9D8B030D-6E8A-4147-A177-3AD203B41FA5}">
                      <a16:colId xmlns:a16="http://schemas.microsoft.com/office/drawing/2014/main" val="2207096093"/>
                    </a:ext>
                  </a:extLst>
                </a:gridCol>
                <a:gridCol w="208280">
                  <a:extLst>
                    <a:ext uri="{9D8B030D-6E8A-4147-A177-3AD203B41FA5}">
                      <a16:colId xmlns:a16="http://schemas.microsoft.com/office/drawing/2014/main" val="977331147"/>
                    </a:ext>
                  </a:extLst>
                </a:gridCol>
                <a:gridCol w="208280">
                  <a:extLst>
                    <a:ext uri="{9D8B030D-6E8A-4147-A177-3AD203B41FA5}">
                      <a16:colId xmlns:a16="http://schemas.microsoft.com/office/drawing/2014/main" val="2903434775"/>
                    </a:ext>
                  </a:extLst>
                </a:gridCol>
                <a:gridCol w="208280">
                  <a:extLst>
                    <a:ext uri="{9D8B030D-6E8A-4147-A177-3AD203B41FA5}">
                      <a16:colId xmlns:a16="http://schemas.microsoft.com/office/drawing/2014/main" val="2568979445"/>
                    </a:ext>
                  </a:extLst>
                </a:gridCol>
                <a:gridCol w="208280">
                  <a:extLst>
                    <a:ext uri="{9D8B030D-6E8A-4147-A177-3AD203B41FA5}">
                      <a16:colId xmlns:a16="http://schemas.microsoft.com/office/drawing/2014/main" val="1442134863"/>
                    </a:ext>
                  </a:extLst>
                </a:gridCol>
                <a:gridCol w="208280">
                  <a:extLst>
                    <a:ext uri="{9D8B030D-6E8A-4147-A177-3AD203B41FA5}">
                      <a16:colId xmlns:a16="http://schemas.microsoft.com/office/drawing/2014/main" val="146452586"/>
                    </a:ext>
                  </a:extLst>
                </a:gridCol>
                <a:gridCol w="208280">
                  <a:extLst>
                    <a:ext uri="{9D8B030D-6E8A-4147-A177-3AD203B41FA5}">
                      <a16:colId xmlns:a16="http://schemas.microsoft.com/office/drawing/2014/main" val="1776017517"/>
                    </a:ext>
                  </a:extLst>
                </a:gridCol>
                <a:gridCol w="208280">
                  <a:extLst>
                    <a:ext uri="{9D8B030D-6E8A-4147-A177-3AD203B41FA5}">
                      <a16:colId xmlns:a16="http://schemas.microsoft.com/office/drawing/2014/main" val="913766423"/>
                    </a:ext>
                  </a:extLst>
                </a:gridCol>
                <a:gridCol w="208280">
                  <a:extLst>
                    <a:ext uri="{9D8B030D-6E8A-4147-A177-3AD203B41FA5}">
                      <a16:colId xmlns:a16="http://schemas.microsoft.com/office/drawing/2014/main" val="2626548039"/>
                    </a:ext>
                  </a:extLst>
                </a:gridCol>
                <a:gridCol w="208280">
                  <a:extLst>
                    <a:ext uri="{9D8B030D-6E8A-4147-A177-3AD203B41FA5}">
                      <a16:colId xmlns:a16="http://schemas.microsoft.com/office/drawing/2014/main" val="3714573915"/>
                    </a:ext>
                  </a:extLst>
                </a:gridCol>
                <a:gridCol w="208280">
                  <a:extLst>
                    <a:ext uri="{9D8B030D-6E8A-4147-A177-3AD203B41FA5}">
                      <a16:colId xmlns:a16="http://schemas.microsoft.com/office/drawing/2014/main" val="3494382444"/>
                    </a:ext>
                  </a:extLst>
                </a:gridCol>
                <a:gridCol w="208280">
                  <a:extLst>
                    <a:ext uri="{9D8B030D-6E8A-4147-A177-3AD203B41FA5}">
                      <a16:colId xmlns:a16="http://schemas.microsoft.com/office/drawing/2014/main" val="4035054785"/>
                    </a:ext>
                  </a:extLst>
                </a:gridCol>
                <a:gridCol w="208280">
                  <a:extLst>
                    <a:ext uri="{9D8B030D-6E8A-4147-A177-3AD203B41FA5}">
                      <a16:colId xmlns:a16="http://schemas.microsoft.com/office/drawing/2014/main" val="45361787"/>
                    </a:ext>
                  </a:extLst>
                </a:gridCol>
                <a:gridCol w="208280">
                  <a:extLst>
                    <a:ext uri="{9D8B030D-6E8A-4147-A177-3AD203B41FA5}">
                      <a16:colId xmlns:a16="http://schemas.microsoft.com/office/drawing/2014/main" val="996447254"/>
                    </a:ext>
                  </a:extLst>
                </a:gridCol>
                <a:gridCol w="208280">
                  <a:extLst>
                    <a:ext uri="{9D8B030D-6E8A-4147-A177-3AD203B41FA5}">
                      <a16:colId xmlns:a16="http://schemas.microsoft.com/office/drawing/2014/main" val="4075406299"/>
                    </a:ext>
                  </a:extLst>
                </a:gridCol>
                <a:gridCol w="208280">
                  <a:extLst>
                    <a:ext uri="{9D8B030D-6E8A-4147-A177-3AD203B41FA5}">
                      <a16:colId xmlns:a16="http://schemas.microsoft.com/office/drawing/2014/main" val="889458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8544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- 2020-03-05 20:25:56</a:t>
                      </a:r>
                      <a:r>
                        <a:rPr kumimoji="0" lang="pt-BR" sz="1000" b="0" i="0" u="none" strike="noStrike" kern="1200" cap="none" spc="0" normalizeH="0" baseline="0" noProof="0">
                          <a:ln>
                            <a:noFill/>
                          </a:ln>
                          <a:solidFill>
                            <a:prstClr val="black"/>
                          </a:solidFill>
                          <a:effectLst/>
                          <a:uLnTx/>
                          <a:uFillTx/>
                          <a:latin typeface="+mn-lt"/>
                          <a:ea typeface="+mn-ea"/>
                          <a:cs typeface="+mn-cs"/>
                        </a:rPr>
                        <a:t>
 Já pensou em contratar o serviço de Gestão Condominial? Ele é ideal para condomínios comerciais ou residenciais e de médio ou grande porte. A Gestão Condominial da Crédito Real oferece um serviço personalizado para todos os tipos de empreendimentos com uma equipe especializada e de alta performance. Acesse o link e solicite uma proposta: http://bit.ly/39rYak3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https://scontent-ort2-1.xx.fbcdn.net/v/t1.0-9/s720x720/88174021_1486068421555646_2406304364441370624_o.jpg?_nc_cat=111&amp;_nc_sid=8024bb&amp;_nc_ohc=sa4jGoOvDswAX-O4aO8&amp;_nc_ht=scontent-ort2-1.xx&amp;_nc_tp=7&amp;oh=af2e99f35d8ad4c1fae32bc362ce4e2d&amp;oe=5EAB1F4C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04/03/2020 00:22:40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4439334"/>
                  </a:ext>
                </a:extLst>
              </a:tr>
            </a:tbl>
          </a:graphicData>
        </a:graphic>
      </p:graphicFrame>
      <p:sp>
        <p:nvSpPr>
          <p:cNvPr id="4" name="Text Placeholder 3">
            <a:extLst>
              <a:ext uri="{FF2B5EF4-FFF2-40B4-BE49-F238E27FC236}">
                <a16:creationId xmlns:a16="http://schemas.microsoft.com/office/drawing/2014/main" id="{3B212CB0-5731-43FA-91E0-C459D984D68E}"/>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199153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1A646-DC36-4B27-A9F2-74A227DC1DA5}"/>
              </a:ext>
            </a:extLst>
          </p:cNvPr>
          <p:cNvSpPr>
            <a:spLocks noGrp="1"/>
          </p:cNvSpPr>
          <p:nvPr>
            <p:ph type="title"/>
          </p:nvPr>
        </p:nvSpPr>
        <p:spPr/>
        <p:txBody>
          <a:bodyPr/>
          <a:lstStyle/>
          <a:p>
            <a:r>
              <a:rPr lang="pt-BR"/>
              <a:t>Facebook Posts por taxa de engajamento (ordenar maior e menor) | Crédito Real - 19 of 26</a:t>
            </a:r>
            <a:endParaRPr lang="en-US"/>
          </a:p>
        </p:txBody>
      </p:sp>
      <p:graphicFrame>
        <p:nvGraphicFramePr>
          <p:cNvPr id="5" name="Table Placeholder 4">
            <a:extLst>
              <a:ext uri="{FF2B5EF4-FFF2-40B4-BE49-F238E27FC236}">
                <a16:creationId xmlns:a16="http://schemas.microsoft.com/office/drawing/2014/main" id="{C390F5E3-9C56-4F1D-BC2A-3857EAA96C8B}"/>
              </a:ext>
            </a:extLst>
          </p:cNvPr>
          <p:cNvGraphicFramePr>
            <a:graphicFrameLocks noGrp="1"/>
          </p:cNvGraphicFramePr>
          <p:nvPr>
            <p:ph type="tbl" sz="quarter" idx="13"/>
            <p:extLst>
              <p:ext uri="{D42A27DB-BD31-4B8C-83A1-F6EECF244321}">
                <p14:modId xmlns:p14="http://schemas.microsoft.com/office/powerpoint/2010/main" val="3070015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71977383"/>
                    </a:ext>
                  </a:extLst>
                </a:gridCol>
                <a:gridCol w="822960">
                  <a:extLst>
                    <a:ext uri="{9D8B030D-6E8A-4147-A177-3AD203B41FA5}">
                      <a16:colId xmlns:a16="http://schemas.microsoft.com/office/drawing/2014/main" val="643267822"/>
                    </a:ext>
                  </a:extLst>
                </a:gridCol>
                <a:gridCol w="329184">
                  <a:extLst>
                    <a:ext uri="{9D8B030D-6E8A-4147-A177-3AD203B41FA5}">
                      <a16:colId xmlns:a16="http://schemas.microsoft.com/office/drawing/2014/main" val="2651516922"/>
                    </a:ext>
                  </a:extLst>
                </a:gridCol>
                <a:gridCol w="208280">
                  <a:extLst>
                    <a:ext uri="{9D8B030D-6E8A-4147-A177-3AD203B41FA5}">
                      <a16:colId xmlns:a16="http://schemas.microsoft.com/office/drawing/2014/main" val="2250383614"/>
                    </a:ext>
                  </a:extLst>
                </a:gridCol>
                <a:gridCol w="208280">
                  <a:extLst>
                    <a:ext uri="{9D8B030D-6E8A-4147-A177-3AD203B41FA5}">
                      <a16:colId xmlns:a16="http://schemas.microsoft.com/office/drawing/2014/main" val="3773689567"/>
                    </a:ext>
                  </a:extLst>
                </a:gridCol>
                <a:gridCol w="208280">
                  <a:extLst>
                    <a:ext uri="{9D8B030D-6E8A-4147-A177-3AD203B41FA5}">
                      <a16:colId xmlns:a16="http://schemas.microsoft.com/office/drawing/2014/main" val="1689580405"/>
                    </a:ext>
                  </a:extLst>
                </a:gridCol>
                <a:gridCol w="208280">
                  <a:extLst>
                    <a:ext uri="{9D8B030D-6E8A-4147-A177-3AD203B41FA5}">
                      <a16:colId xmlns:a16="http://schemas.microsoft.com/office/drawing/2014/main" val="3230692560"/>
                    </a:ext>
                  </a:extLst>
                </a:gridCol>
                <a:gridCol w="208280">
                  <a:extLst>
                    <a:ext uri="{9D8B030D-6E8A-4147-A177-3AD203B41FA5}">
                      <a16:colId xmlns:a16="http://schemas.microsoft.com/office/drawing/2014/main" val="2623318890"/>
                    </a:ext>
                  </a:extLst>
                </a:gridCol>
                <a:gridCol w="208280">
                  <a:extLst>
                    <a:ext uri="{9D8B030D-6E8A-4147-A177-3AD203B41FA5}">
                      <a16:colId xmlns:a16="http://schemas.microsoft.com/office/drawing/2014/main" val="3768164173"/>
                    </a:ext>
                  </a:extLst>
                </a:gridCol>
                <a:gridCol w="208280">
                  <a:extLst>
                    <a:ext uri="{9D8B030D-6E8A-4147-A177-3AD203B41FA5}">
                      <a16:colId xmlns:a16="http://schemas.microsoft.com/office/drawing/2014/main" val="1966474865"/>
                    </a:ext>
                  </a:extLst>
                </a:gridCol>
                <a:gridCol w="208280">
                  <a:extLst>
                    <a:ext uri="{9D8B030D-6E8A-4147-A177-3AD203B41FA5}">
                      <a16:colId xmlns:a16="http://schemas.microsoft.com/office/drawing/2014/main" val="1982468205"/>
                    </a:ext>
                  </a:extLst>
                </a:gridCol>
                <a:gridCol w="208280">
                  <a:extLst>
                    <a:ext uri="{9D8B030D-6E8A-4147-A177-3AD203B41FA5}">
                      <a16:colId xmlns:a16="http://schemas.microsoft.com/office/drawing/2014/main" val="2430507821"/>
                    </a:ext>
                  </a:extLst>
                </a:gridCol>
                <a:gridCol w="208280">
                  <a:extLst>
                    <a:ext uri="{9D8B030D-6E8A-4147-A177-3AD203B41FA5}">
                      <a16:colId xmlns:a16="http://schemas.microsoft.com/office/drawing/2014/main" val="2881809418"/>
                    </a:ext>
                  </a:extLst>
                </a:gridCol>
                <a:gridCol w="208280">
                  <a:extLst>
                    <a:ext uri="{9D8B030D-6E8A-4147-A177-3AD203B41FA5}">
                      <a16:colId xmlns:a16="http://schemas.microsoft.com/office/drawing/2014/main" val="4108837800"/>
                    </a:ext>
                  </a:extLst>
                </a:gridCol>
                <a:gridCol w="208280">
                  <a:extLst>
                    <a:ext uri="{9D8B030D-6E8A-4147-A177-3AD203B41FA5}">
                      <a16:colId xmlns:a16="http://schemas.microsoft.com/office/drawing/2014/main" val="3667298752"/>
                    </a:ext>
                  </a:extLst>
                </a:gridCol>
                <a:gridCol w="208280">
                  <a:extLst>
                    <a:ext uri="{9D8B030D-6E8A-4147-A177-3AD203B41FA5}">
                      <a16:colId xmlns:a16="http://schemas.microsoft.com/office/drawing/2014/main" val="3218545736"/>
                    </a:ext>
                  </a:extLst>
                </a:gridCol>
                <a:gridCol w="208280">
                  <a:extLst>
                    <a:ext uri="{9D8B030D-6E8A-4147-A177-3AD203B41FA5}">
                      <a16:colId xmlns:a16="http://schemas.microsoft.com/office/drawing/2014/main" val="2671407899"/>
                    </a:ext>
                  </a:extLst>
                </a:gridCol>
                <a:gridCol w="208280">
                  <a:extLst>
                    <a:ext uri="{9D8B030D-6E8A-4147-A177-3AD203B41FA5}">
                      <a16:colId xmlns:a16="http://schemas.microsoft.com/office/drawing/2014/main" val="808650322"/>
                    </a:ext>
                  </a:extLst>
                </a:gridCol>
                <a:gridCol w="208280">
                  <a:extLst>
                    <a:ext uri="{9D8B030D-6E8A-4147-A177-3AD203B41FA5}">
                      <a16:colId xmlns:a16="http://schemas.microsoft.com/office/drawing/2014/main" val="3783230226"/>
                    </a:ext>
                  </a:extLst>
                </a:gridCol>
                <a:gridCol w="208280">
                  <a:extLst>
                    <a:ext uri="{9D8B030D-6E8A-4147-A177-3AD203B41FA5}">
                      <a16:colId xmlns:a16="http://schemas.microsoft.com/office/drawing/2014/main" val="3843588666"/>
                    </a:ext>
                  </a:extLst>
                </a:gridCol>
                <a:gridCol w="208280">
                  <a:extLst>
                    <a:ext uri="{9D8B030D-6E8A-4147-A177-3AD203B41FA5}">
                      <a16:colId xmlns:a16="http://schemas.microsoft.com/office/drawing/2014/main" val="2690119909"/>
                    </a:ext>
                  </a:extLst>
                </a:gridCol>
                <a:gridCol w="208280">
                  <a:extLst>
                    <a:ext uri="{9D8B030D-6E8A-4147-A177-3AD203B41FA5}">
                      <a16:colId xmlns:a16="http://schemas.microsoft.com/office/drawing/2014/main" val="507685582"/>
                    </a:ext>
                  </a:extLst>
                </a:gridCol>
                <a:gridCol w="208280">
                  <a:extLst>
                    <a:ext uri="{9D8B030D-6E8A-4147-A177-3AD203B41FA5}">
                      <a16:colId xmlns:a16="http://schemas.microsoft.com/office/drawing/2014/main" val="3699254786"/>
                    </a:ext>
                  </a:extLst>
                </a:gridCol>
                <a:gridCol w="208280">
                  <a:extLst>
                    <a:ext uri="{9D8B030D-6E8A-4147-A177-3AD203B41FA5}">
                      <a16:colId xmlns:a16="http://schemas.microsoft.com/office/drawing/2014/main" val="3417848117"/>
                    </a:ext>
                  </a:extLst>
                </a:gridCol>
                <a:gridCol w="208280">
                  <a:extLst>
                    <a:ext uri="{9D8B030D-6E8A-4147-A177-3AD203B41FA5}">
                      <a16:colId xmlns:a16="http://schemas.microsoft.com/office/drawing/2014/main" val="2781883135"/>
                    </a:ext>
                  </a:extLst>
                </a:gridCol>
                <a:gridCol w="208280">
                  <a:extLst>
                    <a:ext uri="{9D8B030D-6E8A-4147-A177-3AD203B41FA5}">
                      <a16:colId xmlns:a16="http://schemas.microsoft.com/office/drawing/2014/main" val="3727854358"/>
                    </a:ext>
                  </a:extLst>
                </a:gridCol>
                <a:gridCol w="208280">
                  <a:extLst>
                    <a:ext uri="{9D8B030D-6E8A-4147-A177-3AD203B41FA5}">
                      <a16:colId xmlns:a16="http://schemas.microsoft.com/office/drawing/2014/main" val="3003072932"/>
                    </a:ext>
                  </a:extLst>
                </a:gridCol>
                <a:gridCol w="208280">
                  <a:extLst>
                    <a:ext uri="{9D8B030D-6E8A-4147-A177-3AD203B41FA5}">
                      <a16:colId xmlns:a16="http://schemas.microsoft.com/office/drawing/2014/main" val="3903961038"/>
                    </a:ext>
                  </a:extLst>
                </a:gridCol>
                <a:gridCol w="208280">
                  <a:extLst>
                    <a:ext uri="{9D8B030D-6E8A-4147-A177-3AD203B41FA5}">
                      <a16:colId xmlns:a16="http://schemas.microsoft.com/office/drawing/2014/main" val="3284849875"/>
                    </a:ext>
                  </a:extLst>
                </a:gridCol>
                <a:gridCol w="208280">
                  <a:extLst>
                    <a:ext uri="{9D8B030D-6E8A-4147-A177-3AD203B41FA5}">
                      <a16:colId xmlns:a16="http://schemas.microsoft.com/office/drawing/2014/main" val="4227017432"/>
                    </a:ext>
                  </a:extLst>
                </a:gridCol>
                <a:gridCol w="208280">
                  <a:extLst>
                    <a:ext uri="{9D8B030D-6E8A-4147-A177-3AD203B41FA5}">
                      <a16:colId xmlns:a16="http://schemas.microsoft.com/office/drawing/2014/main" val="2659482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5152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- 2020-03-08 21:00:34</a:t>
                      </a:r>
                      <a:r>
                        <a:rPr kumimoji="0" lang="pt-BR" sz="1000" b="0" i="0" u="none" strike="noStrike" kern="1200" cap="none" spc="0" normalizeH="0" baseline="0" noProof="0">
                          <a:ln>
                            <a:noFill/>
                          </a:ln>
                          <a:solidFill>
                            <a:prstClr val="black"/>
                          </a:solidFill>
                          <a:effectLst/>
                          <a:uLnTx/>
                          <a:uFillTx/>
                          <a:latin typeface="+mn-lt"/>
                          <a:ea typeface="+mn-ea"/>
                          <a:cs typeface="+mn-cs"/>
                        </a:rPr>
                        <a:t>
 Mulheres de sonhos, mas também de determinação. Profissionais visionárias e competentes, que assim como a Sônia, conquistam vitórias a cada dia. Recebam os nossos parabéns e a nossa gratidão por fazerem parte da da nossa história de sucesso de forma tão significativa. O nosso orgulho é real!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https://scontent-ort2-1.xx.fbcdn.net/v/t1.0-9/s720x720/88442115_1486874904808331_3505035373321388032_o.jpg?_nc_cat=103&amp;_nc_sid=8024bb&amp;_nc_ohc=IMiRYL61uVoAX9u16Uy&amp;_nc_ht=scontent-ort2-1.xx&amp;_nc_tp=7&amp;oh=66f18944770c0196b4dbc3c1a4b5b19b&amp;oe=5EAF69F9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66784164"/>
                  </a:ext>
                </a:extLst>
              </a:tr>
            </a:tbl>
          </a:graphicData>
        </a:graphic>
      </p:graphicFrame>
      <p:sp>
        <p:nvSpPr>
          <p:cNvPr id="4" name="Text Placeholder 3">
            <a:extLst>
              <a:ext uri="{FF2B5EF4-FFF2-40B4-BE49-F238E27FC236}">
                <a16:creationId xmlns:a16="http://schemas.microsoft.com/office/drawing/2014/main" id="{67772FAE-ED06-41C8-95AA-485D869883C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683438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F09C8-638D-488B-A047-66D459B6BC73}"/>
              </a:ext>
            </a:extLst>
          </p:cNvPr>
          <p:cNvSpPr>
            <a:spLocks noGrp="1"/>
          </p:cNvSpPr>
          <p:nvPr>
            <p:ph type="title"/>
          </p:nvPr>
        </p:nvSpPr>
        <p:spPr/>
        <p:txBody>
          <a:bodyPr/>
          <a:lstStyle/>
          <a:p>
            <a:r>
              <a:rPr lang="pt-BR"/>
              <a:t>Facebook Posts por taxa de engajamento (ordenar maior e menor) | Crédito Real - 20 of 26</a:t>
            </a:r>
            <a:endParaRPr lang="en-US"/>
          </a:p>
        </p:txBody>
      </p:sp>
      <p:graphicFrame>
        <p:nvGraphicFramePr>
          <p:cNvPr id="5" name="Table Placeholder 4">
            <a:extLst>
              <a:ext uri="{FF2B5EF4-FFF2-40B4-BE49-F238E27FC236}">
                <a16:creationId xmlns:a16="http://schemas.microsoft.com/office/drawing/2014/main" id="{A2C79DA3-3E14-4DD6-9472-E769F77340D0}"/>
              </a:ext>
            </a:extLst>
          </p:cNvPr>
          <p:cNvGraphicFramePr>
            <a:graphicFrameLocks noGrp="1"/>
          </p:cNvGraphicFramePr>
          <p:nvPr>
            <p:ph type="tbl" sz="quarter" idx="13"/>
            <p:extLst>
              <p:ext uri="{D42A27DB-BD31-4B8C-83A1-F6EECF244321}">
                <p14:modId xmlns:p14="http://schemas.microsoft.com/office/powerpoint/2010/main" val="3039983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57268248"/>
                    </a:ext>
                  </a:extLst>
                </a:gridCol>
                <a:gridCol w="822960">
                  <a:extLst>
                    <a:ext uri="{9D8B030D-6E8A-4147-A177-3AD203B41FA5}">
                      <a16:colId xmlns:a16="http://schemas.microsoft.com/office/drawing/2014/main" val="790738301"/>
                    </a:ext>
                  </a:extLst>
                </a:gridCol>
                <a:gridCol w="329184">
                  <a:extLst>
                    <a:ext uri="{9D8B030D-6E8A-4147-A177-3AD203B41FA5}">
                      <a16:colId xmlns:a16="http://schemas.microsoft.com/office/drawing/2014/main" val="3887458265"/>
                    </a:ext>
                  </a:extLst>
                </a:gridCol>
                <a:gridCol w="208280">
                  <a:extLst>
                    <a:ext uri="{9D8B030D-6E8A-4147-A177-3AD203B41FA5}">
                      <a16:colId xmlns:a16="http://schemas.microsoft.com/office/drawing/2014/main" val="2895913617"/>
                    </a:ext>
                  </a:extLst>
                </a:gridCol>
                <a:gridCol w="208280">
                  <a:extLst>
                    <a:ext uri="{9D8B030D-6E8A-4147-A177-3AD203B41FA5}">
                      <a16:colId xmlns:a16="http://schemas.microsoft.com/office/drawing/2014/main" val="1649178454"/>
                    </a:ext>
                  </a:extLst>
                </a:gridCol>
                <a:gridCol w="208280">
                  <a:extLst>
                    <a:ext uri="{9D8B030D-6E8A-4147-A177-3AD203B41FA5}">
                      <a16:colId xmlns:a16="http://schemas.microsoft.com/office/drawing/2014/main" val="2633274802"/>
                    </a:ext>
                  </a:extLst>
                </a:gridCol>
                <a:gridCol w="208280">
                  <a:extLst>
                    <a:ext uri="{9D8B030D-6E8A-4147-A177-3AD203B41FA5}">
                      <a16:colId xmlns:a16="http://schemas.microsoft.com/office/drawing/2014/main" val="210782979"/>
                    </a:ext>
                  </a:extLst>
                </a:gridCol>
                <a:gridCol w="208280">
                  <a:extLst>
                    <a:ext uri="{9D8B030D-6E8A-4147-A177-3AD203B41FA5}">
                      <a16:colId xmlns:a16="http://schemas.microsoft.com/office/drawing/2014/main" val="4124410853"/>
                    </a:ext>
                  </a:extLst>
                </a:gridCol>
                <a:gridCol w="208280">
                  <a:extLst>
                    <a:ext uri="{9D8B030D-6E8A-4147-A177-3AD203B41FA5}">
                      <a16:colId xmlns:a16="http://schemas.microsoft.com/office/drawing/2014/main" val="26163771"/>
                    </a:ext>
                  </a:extLst>
                </a:gridCol>
                <a:gridCol w="208280">
                  <a:extLst>
                    <a:ext uri="{9D8B030D-6E8A-4147-A177-3AD203B41FA5}">
                      <a16:colId xmlns:a16="http://schemas.microsoft.com/office/drawing/2014/main" val="428720468"/>
                    </a:ext>
                  </a:extLst>
                </a:gridCol>
                <a:gridCol w="208280">
                  <a:extLst>
                    <a:ext uri="{9D8B030D-6E8A-4147-A177-3AD203B41FA5}">
                      <a16:colId xmlns:a16="http://schemas.microsoft.com/office/drawing/2014/main" val="3563433085"/>
                    </a:ext>
                  </a:extLst>
                </a:gridCol>
                <a:gridCol w="208280">
                  <a:extLst>
                    <a:ext uri="{9D8B030D-6E8A-4147-A177-3AD203B41FA5}">
                      <a16:colId xmlns:a16="http://schemas.microsoft.com/office/drawing/2014/main" val="4088811853"/>
                    </a:ext>
                  </a:extLst>
                </a:gridCol>
                <a:gridCol w="208280">
                  <a:extLst>
                    <a:ext uri="{9D8B030D-6E8A-4147-A177-3AD203B41FA5}">
                      <a16:colId xmlns:a16="http://schemas.microsoft.com/office/drawing/2014/main" val="1310783680"/>
                    </a:ext>
                  </a:extLst>
                </a:gridCol>
                <a:gridCol w="208280">
                  <a:extLst>
                    <a:ext uri="{9D8B030D-6E8A-4147-A177-3AD203B41FA5}">
                      <a16:colId xmlns:a16="http://schemas.microsoft.com/office/drawing/2014/main" val="2012299283"/>
                    </a:ext>
                  </a:extLst>
                </a:gridCol>
                <a:gridCol w="208280">
                  <a:extLst>
                    <a:ext uri="{9D8B030D-6E8A-4147-A177-3AD203B41FA5}">
                      <a16:colId xmlns:a16="http://schemas.microsoft.com/office/drawing/2014/main" val="3021725885"/>
                    </a:ext>
                  </a:extLst>
                </a:gridCol>
                <a:gridCol w="208280">
                  <a:extLst>
                    <a:ext uri="{9D8B030D-6E8A-4147-A177-3AD203B41FA5}">
                      <a16:colId xmlns:a16="http://schemas.microsoft.com/office/drawing/2014/main" val="2939819459"/>
                    </a:ext>
                  </a:extLst>
                </a:gridCol>
                <a:gridCol w="208280">
                  <a:extLst>
                    <a:ext uri="{9D8B030D-6E8A-4147-A177-3AD203B41FA5}">
                      <a16:colId xmlns:a16="http://schemas.microsoft.com/office/drawing/2014/main" val="4263043560"/>
                    </a:ext>
                  </a:extLst>
                </a:gridCol>
                <a:gridCol w="208280">
                  <a:extLst>
                    <a:ext uri="{9D8B030D-6E8A-4147-A177-3AD203B41FA5}">
                      <a16:colId xmlns:a16="http://schemas.microsoft.com/office/drawing/2014/main" val="1713743349"/>
                    </a:ext>
                  </a:extLst>
                </a:gridCol>
                <a:gridCol w="208280">
                  <a:extLst>
                    <a:ext uri="{9D8B030D-6E8A-4147-A177-3AD203B41FA5}">
                      <a16:colId xmlns:a16="http://schemas.microsoft.com/office/drawing/2014/main" val="1804956175"/>
                    </a:ext>
                  </a:extLst>
                </a:gridCol>
                <a:gridCol w="208280">
                  <a:extLst>
                    <a:ext uri="{9D8B030D-6E8A-4147-A177-3AD203B41FA5}">
                      <a16:colId xmlns:a16="http://schemas.microsoft.com/office/drawing/2014/main" val="4064351023"/>
                    </a:ext>
                  </a:extLst>
                </a:gridCol>
                <a:gridCol w="208280">
                  <a:extLst>
                    <a:ext uri="{9D8B030D-6E8A-4147-A177-3AD203B41FA5}">
                      <a16:colId xmlns:a16="http://schemas.microsoft.com/office/drawing/2014/main" val="1274241229"/>
                    </a:ext>
                  </a:extLst>
                </a:gridCol>
                <a:gridCol w="208280">
                  <a:extLst>
                    <a:ext uri="{9D8B030D-6E8A-4147-A177-3AD203B41FA5}">
                      <a16:colId xmlns:a16="http://schemas.microsoft.com/office/drawing/2014/main" val="330200419"/>
                    </a:ext>
                  </a:extLst>
                </a:gridCol>
                <a:gridCol w="208280">
                  <a:extLst>
                    <a:ext uri="{9D8B030D-6E8A-4147-A177-3AD203B41FA5}">
                      <a16:colId xmlns:a16="http://schemas.microsoft.com/office/drawing/2014/main" val="3071238977"/>
                    </a:ext>
                  </a:extLst>
                </a:gridCol>
                <a:gridCol w="208280">
                  <a:extLst>
                    <a:ext uri="{9D8B030D-6E8A-4147-A177-3AD203B41FA5}">
                      <a16:colId xmlns:a16="http://schemas.microsoft.com/office/drawing/2014/main" val="981240118"/>
                    </a:ext>
                  </a:extLst>
                </a:gridCol>
                <a:gridCol w="208280">
                  <a:extLst>
                    <a:ext uri="{9D8B030D-6E8A-4147-A177-3AD203B41FA5}">
                      <a16:colId xmlns:a16="http://schemas.microsoft.com/office/drawing/2014/main" val="2371328433"/>
                    </a:ext>
                  </a:extLst>
                </a:gridCol>
                <a:gridCol w="208280">
                  <a:extLst>
                    <a:ext uri="{9D8B030D-6E8A-4147-A177-3AD203B41FA5}">
                      <a16:colId xmlns:a16="http://schemas.microsoft.com/office/drawing/2014/main" val="2138013990"/>
                    </a:ext>
                  </a:extLst>
                </a:gridCol>
                <a:gridCol w="208280">
                  <a:extLst>
                    <a:ext uri="{9D8B030D-6E8A-4147-A177-3AD203B41FA5}">
                      <a16:colId xmlns:a16="http://schemas.microsoft.com/office/drawing/2014/main" val="4281014488"/>
                    </a:ext>
                  </a:extLst>
                </a:gridCol>
                <a:gridCol w="208280">
                  <a:extLst>
                    <a:ext uri="{9D8B030D-6E8A-4147-A177-3AD203B41FA5}">
                      <a16:colId xmlns:a16="http://schemas.microsoft.com/office/drawing/2014/main" val="1438120401"/>
                    </a:ext>
                  </a:extLst>
                </a:gridCol>
                <a:gridCol w="208280">
                  <a:extLst>
                    <a:ext uri="{9D8B030D-6E8A-4147-A177-3AD203B41FA5}">
                      <a16:colId xmlns:a16="http://schemas.microsoft.com/office/drawing/2014/main" val="4221005519"/>
                    </a:ext>
                  </a:extLst>
                </a:gridCol>
                <a:gridCol w="208280">
                  <a:extLst>
                    <a:ext uri="{9D8B030D-6E8A-4147-A177-3AD203B41FA5}">
                      <a16:colId xmlns:a16="http://schemas.microsoft.com/office/drawing/2014/main" val="1221130126"/>
                    </a:ext>
                  </a:extLst>
                </a:gridCol>
                <a:gridCol w="208280">
                  <a:extLst>
                    <a:ext uri="{9D8B030D-6E8A-4147-A177-3AD203B41FA5}">
                      <a16:colId xmlns:a16="http://schemas.microsoft.com/office/drawing/2014/main" val="310775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64571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- 2020-03-06 20:49:15</a:t>
                      </a:r>
                      <a:r>
                        <a:rPr kumimoji="0" lang="pt-BR" sz="1000" b="0" i="0" u="none" strike="noStrike" kern="1200" cap="none" spc="0" normalizeH="0" baseline="0" noProof="0">
                          <a:ln>
                            <a:noFill/>
                          </a:ln>
                          <a:solidFill>
                            <a:prstClr val="black"/>
                          </a:solidFill>
                          <a:effectLst/>
                          <a:uLnTx/>
                          <a:uFillTx/>
                          <a:latin typeface="+mn-lt"/>
                          <a:ea typeface="+mn-ea"/>
                          <a:cs typeface="+mn-cs"/>
                        </a:rPr>
                        <a:t>
 Nossas colaboradoras nos inspiram e com elas aprendemos cada vez mais. E em homenagem ao Dia da mulher, sorteamos 10 das nossas colaboradoras: uma delas é a Adriana, que é assistente fiscal desde 2019, e faz diferença com seu empenho. A gratidão e o orgulho de termos grandes mulheres na nossa equipe é real!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https://scontent-ort2-1.xx.fbcdn.net/v/t1.0-9/s720x720/88131809_1486862771476211_8381006698160062464_o.jpg?_nc_cat=101&amp;_nc_sid=8024bb&amp;_nc_ohc=wuLAGWPW7n8AX9bi3tq&amp;_nc_ht=scontent-ort2-1.xx&amp;_nc_tp=7&amp;oh=1f9b29001036e0190d8c93f74431edf2&amp;oe=5EADB653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04/03/2020 00:22:40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51536668"/>
                  </a:ext>
                </a:extLst>
              </a:tr>
            </a:tbl>
          </a:graphicData>
        </a:graphic>
      </p:graphicFrame>
      <p:sp>
        <p:nvSpPr>
          <p:cNvPr id="4" name="Text Placeholder 3">
            <a:extLst>
              <a:ext uri="{FF2B5EF4-FFF2-40B4-BE49-F238E27FC236}">
                <a16:creationId xmlns:a16="http://schemas.microsoft.com/office/drawing/2014/main" id="{95DAC6DC-2458-402D-B1A0-9F5AB2D2001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408665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0924A-88A1-4AB1-8333-5D76E0F9C4CF}"/>
              </a:ext>
            </a:extLst>
          </p:cNvPr>
          <p:cNvSpPr>
            <a:spLocks noGrp="1"/>
          </p:cNvSpPr>
          <p:nvPr>
            <p:ph type="title"/>
          </p:nvPr>
        </p:nvSpPr>
        <p:spPr/>
        <p:txBody>
          <a:bodyPr/>
          <a:lstStyle/>
          <a:p>
            <a:r>
              <a:rPr lang="pt-BR"/>
              <a:t>Facebook Posts por taxa de engajamento (ordenar maior e menor) | Crédito Real - 21 of 26</a:t>
            </a:r>
            <a:endParaRPr lang="en-US"/>
          </a:p>
        </p:txBody>
      </p:sp>
      <p:graphicFrame>
        <p:nvGraphicFramePr>
          <p:cNvPr id="5" name="Table Placeholder 4">
            <a:extLst>
              <a:ext uri="{FF2B5EF4-FFF2-40B4-BE49-F238E27FC236}">
                <a16:creationId xmlns:a16="http://schemas.microsoft.com/office/drawing/2014/main" id="{EE77DDC8-17B2-481D-83E7-17DD4D767F8B}"/>
              </a:ext>
            </a:extLst>
          </p:cNvPr>
          <p:cNvGraphicFramePr>
            <a:graphicFrameLocks noGrp="1"/>
          </p:cNvGraphicFramePr>
          <p:nvPr>
            <p:ph type="tbl" sz="quarter" idx="13"/>
            <p:extLst>
              <p:ext uri="{D42A27DB-BD31-4B8C-83A1-F6EECF244321}">
                <p14:modId xmlns:p14="http://schemas.microsoft.com/office/powerpoint/2010/main" val="3301352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81522729"/>
                    </a:ext>
                  </a:extLst>
                </a:gridCol>
                <a:gridCol w="822960">
                  <a:extLst>
                    <a:ext uri="{9D8B030D-6E8A-4147-A177-3AD203B41FA5}">
                      <a16:colId xmlns:a16="http://schemas.microsoft.com/office/drawing/2014/main" val="1559884276"/>
                    </a:ext>
                  </a:extLst>
                </a:gridCol>
                <a:gridCol w="329184">
                  <a:extLst>
                    <a:ext uri="{9D8B030D-6E8A-4147-A177-3AD203B41FA5}">
                      <a16:colId xmlns:a16="http://schemas.microsoft.com/office/drawing/2014/main" val="4118676157"/>
                    </a:ext>
                  </a:extLst>
                </a:gridCol>
                <a:gridCol w="208280">
                  <a:extLst>
                    <a:ext uri="{9D8B030D-6E8A-4147-A177-3AD203B41FA5}">
                      <a16:colId xmlns:a16="http://schemas.microsoft.com/office/drawing/2014/main" val="2541997609"/>
                    </a:ext>
                  </a:extLst>
                </a:gridCol>
                <a:gridCol w="208280">
                  <a:extLst>
                    <a:ext uri="{9D8B030D-6E8A-4147-A177-3AD203B41FA5}">
                      <a16:colId xmlns:a16="http://schemas.microsoft.com/office/drawing/2014/main" val="4226126016"/>
                    </a:ext>
                  </a:extLst>
                </a:gridCol>
                <a:gridCol w="208280">
                  <a:extLst>
                    <a:ext uri="{9D8B030D-6E8A-4147-A177-3AD203B41FA5}">
                      <a16:colId xmlns:a16="http://schemas.microsoft.com/office/drawing/2014/main" val="633338153"/>
                    </a:ext>
                  </a:extLst>
                </a:gridCol>
                <a:gridCol w="208280">
                  <a:extLst>
                    <a:ext uri="{9D8B030D-6E8A-4147-A177-3AD203B41FA5}">
                      <a16:colId xmlns:a16="http://schemas.microsoft.com/office/drawing/2014/main" val="1264864548"/>
                    </a:ext>
                  </a:extLst>
                </a:gridCol>
                <a:gridCol w="208280">
                  <a:extLst>
                    <a:ext uri="{9D8B030D-6E8A-4147-A177-3AD203B41FA5}">
                      <a16:colId xmlns:a16="http://schemas.microsoft.com/office/drawing/2014/main" val="1177209303"/>
                    </a:ext>
                  </a:extLst>
                </a:gridCol>
                <a:gridCol w="208280">
                  <a:extLst>
                    <a:ext uri="{9D8B030D-6E8A-4147-A177-3AD203B41FA5}">
                      <a16:colId xmlns:a16="http://schemas.microsoft.com/office/drawing/2014/main" val="1269254193"/>
                    </a:ext>
                  </a:extLst>
                </a:gridCol>
                <a:gridCol w="208280">
                  <a:extLst>
                    <a:ext uri="{9D8B030D-6E8A-4147-A177-3AD203B41FA5}">
                      <a16:colId xmlns:a16="http://schemas.microsoft.com/office/drawing/2014/main" val="3210278579"/>
                    </a:ext>
                  </a:extLst>
                </a:gridCol>
                <a:gridCol w="208280">
                  <a:extLst>
                    <a:ext uri="{9D8B030D-6E8A-4147-A177-3AD203B41FA5}">
                      <a16:colId xmlns:a16="http://schemas.microsoft.com/office/drawing/2014/main" val="2293263025"/>
                    </a:ext>
                  </a:extLst>
                </a:gridCol>
                <a:gridCol w="208280">
                  <a:extLst>
                    <a:ext uri="{9D8B030D-6E8A-4147-A177-3AD203B41FA5}">
                      <a16:colId xmlns:a16="http://schemas.microsoft.com/office/drawing/2014/main" val="503194447"/>
                    </a:ext>
                  </a:extLst>
                </a:gridCol>
                <a:gridCol w="208280">
                  <a:extLst>
                    <a:ext uri="{9D8B030D-6E8A-4147-A177-3AD203B41FA5}">
                      <a16:colId xmlns:a16="http://schemas.microsoft.com/office/drawing/2014/main" val="260700882"/>
                    </a:ext>
                  </a:extLst>
                </a:gridCol>
                <a:gridCol w="208280">
                  <a:extLst>
                    <a:ext uri="{9D8B030D-6E8A-4147-A177-3AD203B41FA5}">
                      <a16:colId xmlns:a16="http://schemas.microsoft.com/office/drawing/2014/main" val="4236140093"/>
                    </a:ext>
                  </a:extLst>
                </a:gridCol>
                <a:gridCol w="208280">
                  <a:extLst>
                    <a:ext uri="{9D8B030D-6E8A-4147-A177-3AD203B41FA5}">
                      <a16:colId xmlns:a16="http://schemas.microsoft.com/office/drawing/2014/main" val="3154560228"/>
                    </a:ext>
                  </a:extLst>
                </a:gridCol>
                <a:gridCol w="208280">
                  <a:extLst>
                    <a:ext uri="{9D8B030D-6E8A-4147-A177-3AD203B41FA5}">
                      <a16:colId xmlns:a16="http://schemas.microsoft.com/office/drawing/2014/main" val="2930799147"/>
                    </a:ext>
                  </a:extLst>
                </a:gridCol>
                <a:gridCol w="208280">
                  <a:extLst>
                    <a:ext uri="{9D8B030D-6E8A-4147-A177-3AD203B41FA5}">
                      <a16:colId xmlns:a16="http://schemas.microsoft.com/office/drawing/2014/main" val="3479827313"/>
                    </a:ext>
                  </a:extLst>
                </a:gridCol>
                <a:gridCol w="208280">
                  <a:extLst>
                    <a:ext uri="{9D8B030D-6E8A-4147-A177-3AD203B41FA5}">
                      <a16:colId xmlns:a16="http://schemas.microsoft.com/office/drawing/2014/main" val="1632417049"/>
                    </a:ext>
                  </a:extLst>
                </a:gridCol>
                <a:gridCol w="208280">
                  <a:extLst>
                    <a:ext uri="{9D8B030D-6E8A-4147-A177-3AD203B41FA5}">
                      <a16:colId xmlns:a16="http://schemas.microsoft.com/office/drawing/2014/main" val="446389314"/>
                    </a:ext>
                  </a:extLst>
                </a:gridCol>
                <a:gridCol w="208280">
                  <a:extLst>
                    <a:ext uri="{9D8B030D-6E8A-4147-A177-3AD203B41FA5}">
                      <a16:colId xmlns:a16="http://schemas.microsoft.com/office/drawing/2014/main" val="1446240333"/>
                    </a:ext>
                  </a:extLst>
                </a:gridCol>
                <a:gridCol w="208280">
                  <a:extLst>
                    <a:ext uri="{9D8B030D-6E8A-4147-A177-3AD203B41FA5}">
                      <a16:colId xmlns:a16="http://schemas.microsoft.com/office/drawing/2014/main" val="3130331614"/>
                    </a:ext>
                  </a:extLst>
                </a:gridCol>
                <a:gridCol w="208280">
                  <a:extLst>
                    <a:ext uri="{9D8B030D-6E8A-4147-A177-3AD203B41FA5}">
                      <a16:colId xmlns:a16="http://schemas.microsoft.com/office/drawing/2014/main" val="1236014208"/>
                    </a:ext>
                  </a:extLst>
                </a:gridCol>
                <a:gridCol w="208280">
                  <a:extLst>
                    <a:ext uri="{9D8B030D-6E8A-4147-A177-3AD203B41FA5}">
                      <a16:colId xmlns:a16="http://schemas.microsoft.com/office/drawing/2014/main" val="2197476657"/>
                    </a:ext>
                  </a:extLst>
                </a:gridCol>
                <a:gridCol w="208280">
                  <a:extLst>
                    <a:ext uri="{9D8B030D-6E8A-4147-A177-3AD203B41FA5}">
                      <a16:colId xmlns:a16="http://schemas.microsoft.com/office/drawing/2014/main" val="822020205"/>
                    </a:ext>
                  </a:extLst>
                </a:gridCol>
                <a:gridCol w="208280">
                  <a:extLst>
                    <a:ext uri="{9D8B030D-6E8A-4147-A177-3AD203B41FA5}">
                      <a16:colId xmlns:a16="http://schemas.microsoft.com/office/drawing/2014/main" val="3994967342"/>
                    </a:ext>
                  </a:extLst>
                </a:gridCol>
                <a:gridCol w="208280">
                  <a:extLst>
                    <a:ext uri="{9D8B030D-6E8A-4147-A177-3AD203B41FA5}">
                      <a16:colId xmlns:a16="http://schemas.microsoft.com/office/drawing/2014/main" val="3946977469"/>
                    </a:ext>
                  </a:extLst>
                </a:gridCol>
                <a:gridCol w="208280">
                  <a:extLst>
                    <a:ext uri="{9D8B030D-6E8A-4147-A177-3AD203B41FA5}">
                      <a16:colId xmlns:a16="http://schemas.microsoft.com/office/drawing/2014/main" val="1121633959"/>
                    </a:ext>
                  </a:extLst>
                </a:gridCol>
                <a:gridCol w="208280">
                  <a:extLst>
                    <a:ext uri="{9D8B030D-6E8A-4147-A177-3AD203B41FA5}">
                      <a16:colId xmlns:a16="http://schemas.microsoft.com/office/drawing/2014/main" val="3436464617"/>
                    </a:ext>
                  </a:extLst>
                </a:gridCol>
                <a:gridCol w="208280">
                  <a:extLst>
                    <a:ext uri="{9D8B030D-6E8A-4147-A177-3AD203B41FA5}">
                      <a16:colId xmlns:a16="http://schemas.microsoft.com/office/drawing/2014/main" val="1384765081"/>
                    </a:ext>
                  </a:extLst>
                </a:gridCol>
                <a:gridCol w="208280">
                  <a:extLst>
                    <a:ext uri="{9D8B030D-6E8A-4147-A177-3AD203B41FA5}">
                      <a16:colId xmlns:a16="http://schemas.microsoft.com/office/drawing/2014/main" val="3737510990"/>
                    </a:ext>
                  </a:extLst>
                </a:gridCol>
                <a:gridCol w="208280">
                  <a:extLst>
                    <a:ext uri="{9D8B030D-6E8A-4147-A177-3AD203B41FA5}">
                      <a16:colId xmlns:a16="http://schemas.microsoft.com/office/drawing/2014/main" val="3879013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8215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- 2020-03-03 15:00:38</a:t>
                      </a:r>
                      <a:r>
                        <a:rPr kumimoji="0" lang="pt-BR" sz="1000" b="0" i="0" u="none" strike="noStrike" kern="1200" cap="none" spc="0" normalizeH="0" baseline="0" noProof="0">
                          <a:ln>
                            <a:noFill/>
                          </a:ln>
                          <a:solidFill>
                            <a:prstClr val="black"/>
                          </a:solidFill>
                          <a:effectLst/>
                          <a:uLnTx/>
                          <a:uFillTx/>
                          <a:latin typeface="+mn-lt"/>
                          <a:ea typeface="+mn-ea"/>
                          <a:cs typeface="+mn-cs"/>
                        </a:rPr>
                        <a:t>
 Imprevistos acontecem a qualquer hora, mas quem tem um seguro residencial sabe que pode sair de férias sem se preocupar, pois pode contar com uma assistência 24h para resolver tudo sem dor de cabeça. Contrate seu seguro residencial com a Crédito Real e saia de férias sem preocupações. Acesse o Conecte-se App CR para contratar ou solicite uma proposta pelo nosso site: http://bit.ly/39vul2d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https://scontent-iad3-1.xx.fbcdn.net/v/t1.0-9/s720x720/88060506_1484231478406007_6610429709106806784_o.jpg?_nc_cat=110&amp;_nc_sid=8024bb&amp;_nc_ohc=dcI1tWUxYQoAX8iiPYD&amp;_nc_ht=scontent-iad3-1.xx&amp;_nc_tp=7&amp;oh=f6f3f26eeadb9002d47063a10a010ae4&amp;oe=5EAAA32F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04/02/2020 06:22:54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45074342"/>
                  </a:ext>
                </a:extLst>
              </a:tr>
            </a:tbl>
          </a:graphicData>
        </a:graphic>
      </p:graphicFrame>
      <p:sp>
        <p:nvSpPr>
          <p:cNvPr id="4" name="Text Placeholder 3">
            <a:extLst>
              <a:ext uri="{FF2B5EF4-FFF2-40B4-BE49-F238E27FC236}">
                <a16:creationId xmlns:a16="http://schemas.microsoft.com/office/drawing/2014/main" id="{6877C880-2566-4465-9315-2F6BF10BFD1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857384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9EC5A-6C3C-401B-89A1-92D5A916ABD8}"/>
              </a:ext>
            </a:extLst>
          </p:cNvPr>
          <p:cNvSpPr>
            <a:spLocks noGrp="1"/>
          </p:cNvSpPr>
          <p:nvPr>
            <p:ph type="title"/>
          </p:nvPr>
        </p:nvSpPr>
        <p:spPr/>
        <p:txBody>
          <a:bodyPr/>
          <a:lstStyle/>
          <a:p>
            <a:r>
              <a:rPr lang="pt-BR"/>
              <a:t>Facebook Posts por taxa de engajamento (ordenar maior e menor) | Crédito Real - 22 of 26</a:t>
            </a:r>
            <a:endParaRPr lang="en-US"/>
          </a:p>
        </p:txBody>
      </p:sp>
      <p:graphicFrame>
        <p:nvGraphicFramePr>
          <p:cNvPr id="5" name="Table Placeholder 4">
            <a:extLst>
              <a:ext uri="{FF2B5EF4-FFF2-40B4-BE49-F238E27FC236}">
                <a16:creationId xmlns:a16="http://schemas.microsoft.com/office/drawing/2014/main" id="{1B0E1D11-8146-486B-990E-E7627B884AB9}"/>
              </a:ext>
            </a:extLst>
          </p:cNvPr>
          <p:cNvGraphicFramePr>
            <a:graphicFrameLocks noGrp="1"/>
          </p:cNvGraphicFramePr>
          <p:nvPr>
            <p:ph type="tbl" sz="quarter" idx="13"/>
            <p:extLst>
              <p:ext uri="{D42A27DB-BD31-4B8C-83A1-F6EECF244321}">
                <p14:modId xmlns:p14="http://schemas.microsoft.com/office/powerpoint/2010/main" val="4141363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32134444"/>
                    </a:ext>
                  </a:extLst>
                </a:gridCol>
                <a:gridCol w="822960">
                  <a:extLst>
                    <a:ext uri="{9D8B030D-6E8A-4147-A177-3AD203B41FA5}">
                      <a16:colId xmlns:a16="http://schemas.microsoft.com/office/drawing/2014/main" val="2044159034"/>
                    </a:ext>
                  </a:extLst>
                </a:gridCol>
                <a:gridCol w="329184">
                  <a:extLst>
                    <a:ext uri="{9D8B030D-6E8A-4147-A177-3AD203B41FA5}">
                      <a16:colId xmlns:a16="http://schemas.microsoft.com/office/drawing/2014/main" val="2050069874"/>
                    </a:ext>
                  </a:extLst>
                </a:gridCol>
                <a:gridCol w="208280">
                  <a:extLst>
                    <a:ext uri="{9D8B030D-6E8A-4147-A177-3AD203B41FA5}">
                      <a16:colId xmlns:a16="http://schemas.microsoft.com/office/drawing/2014/main" val="376582174"/>
                    </a:ext>
                  </a:extLst>
                </a:gridCol>
                <a:gridCol w="208280">
                  <a:extLst>
                    <a:ext uri="{9D8B030D-6E8A-4147-A177-3AD203B41FA5}">
                      <a16:colId xmlns:a16="http://schemas.microsoft.com/office/drawing/2014/main" val="1461377300"/>
                    </a:ext>
                  </a:extLst>
                </a:gridCol>
                <a:gridCol w="208280">
                  <a:extLst>
                    <a:ext uri="{9D8B030D-6E8A-4147-A177-3AD203B41FA5}">
                      <a16:colId xmlns:a16="http://schemas.microsoft.com/office/drawing/2014/main" val="726193099"/>
                    </a:ext>
                  </a:extLst>
                </a:gridCol>
                <a:gridCol w="208280">
                  <a:extLst>
                    <a:ext uri="{9D8B030D-6E8A-4147-A177-3AD203B41FA5}">
                      <a16:colId xmlns:a16="http://schemas.microsoft.com/office/drawing/2014/main" val="4085677190"/>
                    </a:ext>
                  </a:extLst>
                </a:gridCol>
                <a:gridCol w="208280">
                  <a:extLst>
                    <a:ext uri="{9D8B030D-6E8A-4147-A177-3AD203B41FA5}">
                      <a16:colId xmlns:a16="http://schemas.microsoft.com/office/drawing/2014/main" val="1511089154"/>
                    </a:ext>
                  </a:extLst>
                </a:gridCol>
                <a:gridCol w="208280">
                  <a:extLst>
                    <a:ext uri="{9D8B030D-6E8A-4147-A177-3AD203B41FA5}">
                      <a16:colId xmlns:a16="http://schemas.microsoft.com/office/drawing/2014/main" val="1746313536"/>
                    </a:ext>
                  </a:extLst>
                </a:gridCol>
                <a:gridCol w="208280">
                  <a:extLst>
                    <a:ext uri="{9D8B030D-6E8A-4147-A177-3AD203B41FA5}">
                      <a16:colId xmlns:a16="http://schemas.microsoft.com/office/drawing/2014/main" val="163200595"/>
                    </a:ext>
                  </a:extLst>
                </a:gridCol>
                <a:gridCol w="208280">
                  <a:extLst>
                    <a:ext uri="{9D8B030D-6E8A-4147-A177-3AD203B41FA5}">
                      <a16:colId xmlns:a16="http://schemas.microsoft.com/office/drawing/2014/main" val="2652420655"/>
                    </a:ext>
                  </a:extLst>
                </a:gridCol>
                <a:gridCol w="208280">
                  <a:extLst>
                    <a:ext uri="{9D8B030D-6E8A-4147-A177-3AD203B41FA5}">
                      <a16:colId xmlns:a16="http://schemas.microsoft.com/office/drawing/2014/main" val="4239550859"/>
                    </a:ext>
                  </a:extLst>
                </a:gridCol>
                <a:gridCol w="208280">
                  <a:extLst>
                    <a:ext uri="{9D8B030D-6E8A-4147-A177-3AD203B41FA5}">
                      <a16:colId xmlns:a16="http://schemas.microsoft.com/office/drawing/2014/main" val="2705441250"/>
                    </a:ext>
                  </a:extLst>
                </a:gridCol>
                <a:gridCol w="208280">
                  <a:extLst>
                    <a:ext uri="{9D8B030D-6E8A-4147-A177-3AD203B41FA5}">
                      <a16:colId xmlns:a16="http://schemas.microsoft.com/office/drawing/2014/main" val="2871347517"/>
                    </a:ext>
                  </a:extLst>
                </a:gridCol>
                <a:gridCol w="208280">
                  <a:extLst>
                    <a:ext uri="{9D8B030D-6E8A-4147-A177-3AD203B41FA5}">
                      <a16:colId xmlns:a16="http://schemas.microsoft.com/office/drawing/2014/main" val="439259295"/>
                    </a:ext>
                  </a:extLst>
                </a:gridCol>
                <a:gridCol w="208280">
                  <a:extLst>
                    <a:ext uri="{9D8B030D-6E8A-4147-A177-3AD203B41FA5}">
                      <a16:colId xmlns:a16="http://schemas.microsoft.com/office/drawing/2014/main" val="244824752"/>
                    </a:ext>
                  </a:extLst>
                </a:gridCol>
                <a:gridCol w="208280">
                  <a:extLst>
                    <a:ext uri="{9D8B030D-6E8A-4147-A177-3AD203B41FA5}">
                      <a16:colId xmlns:a16="http://schemas.microsoft.com/office/drawing/2014/main" val="1779068558"/>
                    </a:ext>
                  </a:extLst>
                </a:gridCol>
                <a:gridCol w="208280">
                  <a:extLst>
                    <a:ext uri="{9D8B030D-6E8A-4147-A177-3AD203B41FA5}">
                      <a16:colId xmlns:a16="http://schemas.microsoft.com/office/drawing/2014/main" val="2857902715"/>
                    </a:ext>
                  </a:extLst>
                </a:gridCol>
                <a:gridCol w="208280">
                  <a:extLst>
                    <a:ext uri="{9D8B030D-6E8A-4147-A177-3AD203B41FA5}">
                      <a16:colId xmlns:a16="http://schemas.microsoft.com/office/drawing/2014/main" val="3943149386"/>
                    </a:ext>
                  </a:extLst>
                </a:gridCol>
                <a:gridCol w="208280">
                  <a:extLst>
                    <a:ext uri="{9D8B030D-6E8A-4147-A177-3AD203B41FA5}">
                      <a16:colId xmlns:a16="http://schemas.microsoft.com/office/drawing/2014/main" val="4181473307"/>
                    </a:ext>
                  </a:extLst>
                </a:gridCol>
                <a:gridCol w="208280">
                  <a:extLst>
                    <a:ext uri="{9D8B030D-6E8A-4147-A177-3AD203B41FA5}">
                      <a16:colId xmlns:a16="http://schemas.microsoft.com/office/drawing/2014/main" val="1632762369"/>
                    </a:ext>
                  </a:extLst>
                </a:gridCol>
                <a:gridCol w="208280">
                  <a:extLst>
                    <a:ext uri="{9D8B030D-6E8A-4147-A177-3AD203B41FA5}">
                      <a16:colId xmlns:a16="http://schemas.microsoft.com/office/drawing/2014/main" val="586007240"/>
                    </a:ext>
                  </a:extLst>
                </a:gridCol>
                <a:gridCol w="208280">
                  <a:extLst>
                    <a:ext uri="{9D8B030D-6E8A-4147-A177-3AD203B41FA5}">
                      <a16:colId xmlns:a16="http://schemas.microsoft.com/office/drawing/2014/main" val="2170498070"/>
                    </a:ext>
                  </a:extLst>
                </a:gridCol>
                <a:gridCol w="208280">
                  <a:extLst>
                    <a:ext uri="{9D8B030D-6E8A-4147-A177-3AD203B41FA5}">
                      <a16:colId xmlns:a16="http://schemas.microsoft.com/office/drawing/2014/main" val="3366681625"/>
                    </a:ext>
                  </a:extLst>
                </a:gridCol>
                <a:gridCol w="208280">
                  <a:extLst>
                    <a:ext uri="{9D8B030D-6E8A-4147-A177-3AD203B41FA5}">
                      <a16:colId xmlns:a16="http://schemas.microsoft.com/office/drawing/2014/main" val="47707108"/>
                    </a:ext>
                  </a:extLst>
                </a:gridCol>
                <a:gridCol w="208280">
                  <a:extLst>
                    <a:ext uri="{9D8B030D-6E8A-4147-A177-3AD203B41FA5}">
                      <a16:colId xmlns:a16="http://schemas.microsoft.com/office/drawing/2014/main" val="2800083400"/>
                    </a:ext>
                  </a:extLst>
                </a:gridCol>
                <a:gridCol w="208280">
                  <a:extLst>
                    <a:ext uri="{9D8B030D-6E8A-4147-A177-3AD203B41FA5}">
                      <a16:colId xmlns:a16="http://schemas.microsoft.com/office/drawing/2014/main" val="2325584422"/>
                    </a:ext>
                  </a:extLst>
                </a:gridCol>
                <a:gridCol w="208280">
                  <a:extLst>
                    <a:ext uri="{9D8B030D-6E8A-4147-A177-3AD203B41FA5}">
                      <a16:colId xmlns:a16="http://schemas.microsoft.com/office/drawing/2014/main" val="843172768"/>
                    </a:ext>
                  </a:extLst>
                </a:gridCol>
                <a:gridCol w="208280">
                  <a:extLst>
                    <a:ext uri="{9D8B030D-6E8A-4147-A177-3AD203B41FA5}">
                      <a16:colId xmlns:a16="http://schemas.microsoft.com/office/drawing/2014/main" val="221395440"/>
                    </a:ext>
                  </a:extLst>
                </a:gridCol>
                <a:gridCol w="208280">
                  <a:extLst>
                    <a:ext uri="{9D8B030D-6E8A-4147-A177-3AD203B41FA5}">
                      <a16:colId xmlns:a16="http://schemas.microsoft.com/office/drawing/2014/main" val="3817983479"/>
                    </a:ext>
                  </a:extLst>
                </a:gridCol>
                <a:gridCol w="208280">
                  <a:extLst>
                    <a:ext uri="{9D8B030D-6E8A-4147-A177-3AD203B41FA5}">
                      <a16:colId xmlns:a16="http://schemas.microsoft.com/office/drawing/2014/main" val="2434456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72146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- 2020-03-27 21:44:16</a:t>
                      </a:r>
                      <a:r>
                        <a:rPr kumimoji="0" lang="pt-BR" sz="1000" b="0" i="0" u="none" strike="noStrike" kern="1200" cap="none" spc="0" normalizeH="0" baseline="0" noProof="0">
                          <a:ln>
                            <a:noFill/>
                          </a:ln>
                          <a:solidFill>
                            <a:prstClr val="black"/>
                          </a:solidFill>
                          <a:effectLst/>
                          <a:uLnTx/>
                          <a:uFillTx/>
                          <a:latin typeface="+mn-lt"/>
                          <a:ea typeface="+mn-ea"/>
                          <a:cs typeface="+mn-cs"/>
                        </a:rPr>
                        <a:t>
 Desenvolvemos um tema exclusivo para espalhar uma mensagem positiva nesse momento que estamos vivendo. Atualize a sua foto de perfil com o nosso tema e vamos, juntos, enfrentar o coronavírus.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https://scontent-iad3-1.xx.fbcdn.net/v/t1.0-9/90386184_1504545006374654_3471927630805073920_n.jpg?_nc_cat=106&amp;_nc_sid=8024bb&amp;_nc_ohc=pYgH5dIrM4YAX_HZZeQ&amp;_nc_ht=scontent-iad3-1.xx&amp;oh=60c48bcf905657c1a9507e5880353470&amp;oe=5EB1A717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12:21:52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6157672"/>
                  </a:ext>
                </a:extLst>
              </a:tr>
            </a:tbl>
          </a:graphicData>
        </a:graphic>
      </p:graphicFrame>
      <p:sp>
        <p:nvSpPr>
          <p:cNvPr id="4" name="Text Placeholder 3">
            <a:extLst>
              <a:ext uri="{FF2B5EF4-FFF2-40B4-BE49-F238E27FC236}">
                <a16:creationId xmlns:a16="http://schemas.microsoft.com/office/drawing/2014/main" id="{B4ABF55F-FC1C-4B2E-8E56-4028EE7223F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830300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453BD-FF7C-4191-986B-C6EFA4B16A6A}"/>
              </a:ext>
            </a:extLst>
          </p:cNvPr>
          <p:cNvSpPr>
            <a:spLocks noGrp="1"/>
          </p:cNvSpPr>
          <p:nvPr>
            <p:ph type="title"/>
          </p:nvPr>
        </p:nvSpPr>
        <p:spPr/>
        <p:txBody>
          <a:bodyPr/>
          <a:lstStyle/>
          <a:p>
            <a:r>
              <a:rPr lang="pt-BR"/>
              <a:t>Facebook Posts por taxa de engajamento (ordenar maior e menor) | Crédito Real - 23 of 26</a:t>
            </a:r>
            <a:endParaRPr lang="en-US"/>
          </a:p>
        </p:txBody>
      </p:sp>
      <p:graphicFrame>
        <p:nvGraphicFramePr>
          <p:cNvPr id="5" name="Table Placeholder 4">
            <a:extLst>
              <a:ext uri="{FF2B5EF4-FFF2-40B4-BE49-F238E27FC236}">
                <a16:creationId xmlns:a16="http://schemas.microsoft.com/office/drawing/2014/main" id="{C0F53660-87C0-4495-B0A7-FAC69748F85B}"/>
              </a:ext>
            </a:extLst>
          </p:cNvPr>
          <p:cNvGraphicFramePr>
            <a:graphicFrameLocks noGrp="1"/>
          </p:cNvGraphicFramePr>
          <p:nvPr>
            <p:ph type="tbl" sz="quarter" idx="13"/>
            <p:extLst>
              <p:ext uri="{D42A27DB-BD31-4B8C-83A1-F6EECF244321}">
                <p14:modId xmlns:p14="http://schemas.microsoft.com/office/powerpoint/2010/main" val="3905171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54657511"/>
                    </a:ext>
                  </a:extLst>
                </a:gridCol>
                <a:gridCol w="822960">
                  <a:extLst>
                    <a:ext uri="{9D8B030D-6E8A-4147-A177-3AD203B41FA5}">
                      <a16:colId xmlns:a16="http://schemas.microsoft.com/office/drawing/2014/main" val="2315552513"/>
                    </a:ext>
                  </a:extLst>
                </a:gridCol>
                <a:gridCol w="329184">
                  <a:extLst>
                    <a:ext uri="{9D8B030D-6E8A-4147-A177-3AD203B41FA5}">
                      <a16:colId xmlns:a16="http://schemas.microsoft.com/office/drawing/2014/main" val="2078708259"/>
                    </a:ext>
                  </a:extLst>
                </a:gridCol>
                <a:gridCol w="208280">
                  <a:extLst>
                    <a:ext uri="{9D8B030D-6E8A-4147-A177-3AD203B41FA5}">
                      <a16:colId xmlns:a16="http://schemas.microsoft.com/office/drawing/2014/main" val="3756542028"/>
                    </a:ext>
                  </a:extLst>
                </a:gridCol>
                <a:gridCol w="208280">
                  <a:extLst>
                    <a:ext uri="{9D8B030D-6E8A-4147-A177-3AD203B41FA5}">
                      <a16:colId xmlns:a16="http://schemas.microsoft.com/office/drawing/2014/main" val="899614303"/>
                    </a:ext>
                  </a:extLst>
                </a:gridCol>
                <a:gridCol w="208280">
                  <a:extLst>
                    <a:ext uri="{9D8B030D-6E8A-4147-A177-3AD203B41FA5}">
                      <a16:colId xmlns:a16="http://schemas.microsoft.com/office/drawing/2014/main" val="3496082149"/>
                    </a:ext>
                  </a:extLst>
                </a:gridCol>
                <a:gridCol w="208280">
                  <a:extLst>
                    <a:ext uri="{9D8B030D-6E8A-4147-A177-3AD203B41FA5}">
                      <a16:colId xmlns:a16="http://schemas.microsoft.com/office/drawing/2014/main" val="4227657891"/>
                    </a:ext>
                  </a:extLst>
                </a:gridCol>
                <a:gridCol w="208280">
                  <a:extLst>
                    <a:ext uri="{9D8B030D-6E8A-4147-A177-3AD203B41FA5}">
                      <a16:colId xmlns:a16="http://schemas.microsoft.com/office/drawing/2014/main" val="1477457718"/>
                    </a:ext>
                  </a:extLst>
                </a:gridCol>
                <a:gridCol w="208280">
                  <a:extLst>
                    <a:ext uri="{9D8B030D-6E8A-4147-A177-3AD203B41FA5}">
                      <a16:colId xmlns:a16="http://schemas.microsoft.com/office/drawing/2014/main" val="4228597902"/>
                    </a:ext>
                  </a:extLst>
                </a:gridCol>
                <a:gridCol w="208280">
                  <a:extLst>
                    <a:ext uri="{9D8B030D-6E8A-4147-A177-3AD203B41FA5}">
                      <a16:colId xmlns:a16="http://schemas.microsoft.com/office/drawing/2014/main" val="1491312673"/>
                    </a:ext>
                  </a:extLst>
                </a:gridCol>
                <a:gridCol w="208280">
                  <a:extLst>
                    <a:ext uri="{9D8B030D-6E8A-4147-A177-3AD203B41FA5}">
                      <a16:colId xmlns:a16="http://schemas.microsoft.com/office/drawing/2014/main" val="2429737528"/>
                    </a:ext>
                  </a:extLst>
                </a:gridCol>
                <a:gridCol w="208280">
                  <a:extLst>
                    <a:ext uri="{9D8B030D-6E8A-4147-A177-3AD203B41FA5}">
                      <a16:colId xmlns:a16="http://schemas.microsoft.com/office/drawing/2014/main" val="2067981853"/>
                    </a:ext>
                  </a:extLst>
                </a:gridCol>
                <a:gridCol w="208280">
                  <a:extLst>
                    <a:ext uri="{9D8B030D-6E8A-4147-A177-3AD203B41FA5}">
                      <a16:colId xmlns:a16="http://schemas.microsoft.com/office/drawing/2014/main" val="92263245"/>
                    </a:ext>
                  </a:extLst>
                </a:gridCol>
                <a:gridCol w="208280">
                  <a:extLst>
                    <a:ext uri="{9D8B030D-6E8A-4147-A177-3AD203B41FA5}">
                      <a16:colId xmlns:a16="http://schemas.microsoft.com/office/drawing/2014/main" val="2084367210"/>
                    </a:ext>
                  </a:extLst>
                </a:gridCol>
                <a:gridCol w="208280">
                  <a:extLst>
                    <a:ext uri="{9D8B030D-6E8A-4147-A177-3AD203B41FA5}">
                      <a16:colId xmlns:a16="http://schemas.microsoft.com/office/drawing/2014/main" val="4047306029"/>
                    </a:ext>
                  </a:extLst>
                </a:gridCol>
                <a:gridCol w="208280">
                  <a:extLst>
                    <a:ext uri="{9D8B030D-6E8A-4147-A177-3AD203B41FA5}">
                      <a16:colId xmlns:a16="http://schemas.microsoft.com/office/drawing/2014/main" val="2821358883"/>
                    </a:ext>
                  </a:extLst>
                </a:gridCol>
                <a:gridCol w="208280">
                  <a:extLst>
                    <a:ext uri="{9D8B030D-6E8A-4147-A177-3AD203B41FA5}">
                      <a16:colId xmlns:a16="http://schemas.microsoft.com/office/drawing/2014/main" val="2027623600"/>
                    </a:ext>
                  </a:extLst>
                </a:gridCol>
                <a:gridCol w="208280">
                  <a:extLst>
                    <a:ext uri="{9D8B030D-6E8A-4147-A177-3AD203B41FA5}">
                      <a16:colId xmlns:a16="http://schemas.microsoft.com/office/drawing/2014/main" val="2705761613"/>
                    </a:ext>
                  </a:extLst>
                </a:gridCol>
                <a:gridCol w="208280">
                  <a:extLst>
                    <a:ext uri="{9D8B030D-6E8A-4147-A177-3AD203B41FA5}">
                      <a16:colId xmlns:a16="http://schemas.microsoft.com/office/drawing/2014/main" val="3361759482"/>
                    </a:ext>
                  </a:extLst>
                </a:gridCol>
                <a:gridCol w="208280">
                  <a:extLst>
                    <a:ext uri="{9D8B030D-6E8A-4147-A177-3AD203B41FA5}">
                      <a16:colId xmlns:a16="http://schemas.microsoft.com/office/drawing/2014/main" val="1561026089"/>
                    </a:ext>
                  </a:extLst>
                </a:gridCol>
                <a:gridCol w="208280">
                  <a:extLst>
                    <a:ext uri="{9D8B030D-6E8A-4147-A177-3AD203B41FA5}">
                      <a16:colId xmlns:a16="http://schemas.microsoft.com/office/drawing/2014/main" val="3612051581"/>
                    </a:ext>
                  </a:extLst>
                </a:gridCol>
                <a:gridCol w="208280">
                  <a:extLst>
                    <a:ext uri="{9D8B030D-6E8A-4147-A177-3AD203B41FA5}">
                      <a16:colId xmlns:a16="http://schemas.microsoft.com/office/drawing/2014/main" val="3815975333"/>
                    </a:ext>
                  </a:extLst>
                </a:gridCol>
                <a:gridCol w="208280">
                  <a:extLst>
                    <a:ext uri="{9D8B030D-6E8A-4147-A177-3AD203B41FA5}">
                      <a16:colId xmlns:a16="http://schemas.microsoft.com/office/drawing/2014/main" val="3644866086"/>
                    </a:ext>
                  </a:extLst>
                </a:gridCol>
                <a:gridCol w="208280">
                  <a:extLst>
                    <a:ext uri="{9D8B030D-6E8A-4147-A177-3AD203B41FA5}">
                      <a16:colId xmlns:a16="http://schemas.microsoft.com/office/drawing/2014/main" val="7438056"/>
                    </a:ext>
                  </a:extLst>
                </a:gridCol>
                <a:gridCol w="208280">
                  <a:extLst>
                    <a:ext uri="{9D8B030D-6E8A-4147-A177-3AD203B41FA5}">
                      <a16:colId xmlns:a16="http://schemas.microsoft.com/office/drawing/2014/main" val="1834841018"/>
                    </a:ext>
                  </a:extLst>
                </a:gridCol>
                <a:gridCol w="208280">
                  <a:extLst>
                    <a:ext uri="{9D8B030D-6E8A-4147-A177-3AD203B41FA5}">
                      <a16:colId xmlns:a16="http://schemas.microsoft.com/office/drawing/2014/main" val="4193643730"/>
                    </a:ext>
                  </a:extLst>
                </a:gridCol>
                <a:gridCol w="208280">
                  <a:extLst>
                    <a:ext uri="{9D8B030D-6E8A-4147-A177-3AD203B41FA5}">
                      <a16:colId xmlns:a16="http://schemas.microsoft.com/office/drawing/2014/main" val="17007943"/>
                    </a:ext>
                  </a:extLst>
                </a:gridCol>
                <a:gridCol w="208280">
                  <a:extLst>
                    <a:ext uri="{9D8B030D-6E8A-4147-A177-3AD203B41FA5}">
                      <a16:colId xmlns:a16="http://schemas.microsoft.com/office/drawing/2014/main" val="97669015"/>
                    </a:ext>
                  </a:extLst>
                </a:gridCol>
                <a:gridCol w="208280">
                  <a:extLst>
                    <a:ext uri="{9D8B030D-6E8A-4147-A177-3AD203B41FA5}">
                      <a16:colId xmlns:a16="http://schemas.microsoft.com/office/drawing/2014/main" val="3511156525"/>
                    </a:ext>
                  </a:extLst>
                </a:gridCol>
                <a:gridCol w="208280">
                  <a:extLst>
                    <a:ext uri="{9D8B030D-6E8A-4147-A177-3AD203B41FA5}">
                      <a16:colId xmlns:a16="http://schemas.microsoft.com/office/drawing/2014/main" val="3305712491"/>
                    </a:ext>
                  </a:extLst>
                </a:gridCol>
                <a:gridCol w="208280">
                  <a:extLst>
                    <a:ext uri="{9D8B030D-6E8A-4147-A177-3AD203B41FA5}">
                      <a16:colId xmlns:a16="http://schemas.microsoft.com/office/drawing/2014/main" val="1822162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76259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- 2020-03-27 20:03:45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https://scontent.xx.fbcdn.net/v/t1.0-9/s720x720/90257429_1504488506380304_8037997493071380480_o.png?_nc_cat=108&amp;_nc_sid=dd9801&amp;_nc_ohc=sH2rYnICs1wAX_tclhG&amp;_nc_ht=scontent.xx&amp;oh=a406c8a73d5899d3715a880d347cd9ac&amp;oe=5EA479E5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03/28/2020 00:23:12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95673300"/>
                  </a:ext>
                </a:extLst>
              </a:tr>
            </a:tbl>
          </a:graphicData>
        </a:graphic>
      </p:graphicFrame>
      <p:sp>
        <p:nvSpPr>
          <p:cNvPr id="4" name="Text Placeholder 3">
            <a:extLst>
              <a:ext uri="{FF2B5EF4-FFF2-40B4-BE49-F238E27FC236}">
                <a16:creationId xmlns:a16="http://schemas.microsoft.com/office/drawing/2014/main" id="{51114AED-6C21-465B-8EC0-F61C0F3A1C0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423026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0AED9-8D3A-4CE7-9049-E4B7D29755F4}"/>
              </a:ext>
            </a:extLst>
          </p:cNvPr>
          <p:cNvSpPr>
            <a:spLocks noGrp="1"/>
          </p:cNvSpPr>
          <p:nvPr>
            <p:ph type="title"/>
          </p:nvPr>
        </p:nvSpPr>
        <p:spPr/>
        <p:txBody>
          <a:bodyPr/>
          <a:lstStyle/>
          <a:p>
            <a:r>
              <a:rPr lang="pt-BR"/>
              <a:t>Facebook Posts por taxa de engajamento (ordenar maior e menor) | Crédito Real - 24 of 26</a:t>
            </a:r>
            <a:endParaRPr lang="en-US"/>
          </a:p>
        </p:txBody>
      </p:sp>
      <p:graphicFrame>
        <p:nvGraphicFramePr>
          <p:cNvPr id="5" name="Table Placeholder 4">
            <a:extLst>
              <a:ext uri="{FF2B5EF4-FFF2-40B4-BE49-F238E27FC236}">
                <a16:creationId xmlns:a16="http://schemas.microsoft.com/office/drawing/2014/main" id="{D38A65DA-95EA-4A86-883B-D927F058D096}"/>
              </a:ext>
            </a:extLst>
          </p:cNvPr>
          <p:cNvGraphicFramePr>
            <a:graphicFrameLocks noGrp="1"/>
          </p:cNvGraphicFramePr>
          <p:nvPr>
            <p:ph type="tbl" sz="quarter" idx="13"/>
            <p:extLst>
              <p:ext uri="{D42A27DB-BD31-4B8C-83A1-F6EECF244321}">
                <p14:modId xmlns:p14="http://schemas.microsoft.com/office/powerpoint/2010/main" val="38169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06189997"/>
                    </a:ext>
                  </a:extLst>
                </a:gridCol>
                <a:gridCol w="822960">
                  <a:extLst>
                    <a:ext uri="{9D8B030D-6E8A-4147-A177-3AD203B41FA5}">
                      <a16:colId xmlns:a16="http://schemas.microsoft.com/office/drawing/2014/main" val="2095092192"/>
                    </a:ext>
                  </a:extLst>
                </a:gridCol>
                <a:gridCol w="329184">
                  <a:extLst>
                    <a:ext uri="{9D8B030D-6E8A-4147-A177-3AD203B41FA5}">
                      <a16:colId xmlns:a16="http://schemas.microsoft.com/office/drawing/2014/main" val="1842880916"/>
                    </a:ext>
                  </a:extLst>
                </a:gridCol>
                <a:gridCol w="208280">
                  <a:extLst>
                    <a:ext uri="{9D8B030D-6E8A-4147-A177-3AD203B41FA5}">
                      <a16:colId xmlns:a16="http://schemas.microsoft.com/office/drawing/2014/main" val="1062330814"/>
                    </a:ext>
                  </a:extLst>
                </a:gridCol>
                <a:gridCol w="208280">
                  <a:extLst>
                    <a:ext uri="{9D8B030D-6E8A-4147-A177-3AD203B41FA5}">
                      <a16:colId xmlns:a16="http://schemas.microsoft.com/office/drawing/2014/main" val="2390234374"/>
                    </a:ext>
                  </a:extLst>
                </a:gridCol>
                <a:gridCol w="208280">
                  <a:extLst>
                    <a:ext uri="{9D8B030D-6E8A-4147-A177-3AD203B41FA5}">
                      <a16:colId xmlns:a16="http://schemas.microsoft.com/office/drawing/2014/main" val="2977195823"/>
                    </a:ext>
                  </a:extLst>
                </a:gridCol>
                <a:gridCol w="208280">
                  <a:extLst>
                    <a:ext uri="{9D8B030D-6E8A-4147-A177-3AD203B41FA5}">
                      <a16:colId xmlns:a16="http://schemas.microsoft.com/office/drawing/2014/main" val="3634242373"/>
                    </a:ext>
                  </a:extLst>
                </a:gridCol>
                <a:gridCol w="208280">
                  <a:extLst>
                    <a:ext uri="{9D8B030D-6E8A-4147-A177-3AD203B41FA5}">
                      <a16:colId xmlns:a16="http://schemas.microsoft.com/office/drawing/2014/main" val="1086581144"/>
                    </a:ext>
                  </a:extLst>
                </a:gridCol>
                <a:gridCol w="208280">
                  <a:extLst>
                    <a:ext uri="{9D8B030D-6E8A-4147-A177-3AD203B41FA5}">
                      <a16:colId xmlns:a16="http://schemas.microsoft.com/office/drawing/2014/main" val="3553059075"/>
                    </a:ext>
                  </a:extLst>
                </a:gridCol>
                <a:gridCol w="208280">
                  <a:extLst>
                    <a:ext uri="{9D8B030D-6E8A-4147-A177-3AD203B41FA5}">
                      <a16:colId xmlns:a16="http://schemas.microsoft.com/office/drawing/2014/main" val="1701462860"/>
                    </a:ext>
                  </a:extLst>
                </a:gridCol>
                <a:gridCol w="208280">
                  <a:extLst>
                    <a:ext uri="{9D8B030D-6E8A-4147-A177-3AD203B41FA5}">
                      <a16:colId xmlns:a16="http://schemas.microsoft.com/office/drawing/2014/main" val="3928652038"/>
                    </a:ext>
                  </a:extLst>
                </a:gridCol>
                <a:gridCol w="208280">
                  <a:extLst>
                    <a:ext uri="{9D8B030D-6E8A-4147-A177-3AD203B41FA5}">
                      <a16:colId xmlns:a16="http://schemas.microsoft.com/office/drawing/2014/main" val="2916382837"/>
                    </a:ext>
                  </a:extLst>
                </a:gridCol>
                <a:gridCol w="208280">
                  <a:extLst>
                    <a:ext uri="{9D8B030D-6E8A-4147-A177-3AD203B41FA5}">
                      <a16:colId xmlns:a16="http://schemas.microsoft.com/office/drawing/2014/main" val="1313722863"/>
                    </a:ext>
                  </a:extLst>
                </a:gridCol>
                <a:gridCol w="208280">
                  <a:extLst>
                    <a:ext uri="{9D8B030D-6E8A-4147-A177-3AD203B41FA5}">
                      <a16:colId xmlns:a16="http://schemas.microsoft.com/office/drawing/2014/main" val="1450402737"/>
                    </a:ext>
                  </a:extLst>
                </a:gridCol>
                <a:gridCol w="208280">
                  <a:extLst>
                    <a:ext uri="{9D8B030D-6E8A-4147-A177-3AD203B41FA5}">
                      <a16:colId xmlns:a16="http://schemas.microsoft.com/office/drawing/2014/main" val="3950618770"/>
                    </a:ext>
                  </a:extLst>
                </a:gridCol>
                <a:gridCol w="208280">
                  <a:extLst>
                    <a:ext uri="{9D8B030D-6E8A-4147-A177-3AD203B41FA5}">
                      <a16:colId xmlns:a16="http://schemas.microsoft.com/office/drawing/2014/main" val="2229676667"/>
                    </a:ext>
                  </a:extLst>
                </a:gridCol>
                <a:gridCol w="208280">
                  <a:extLst>
                    <a:ext uri="{9D8B030D-6E8A-4147-A177-3AD203B41FA5}">
                      <a16:colId xmlns:a16="http://schemas.microsoft.com/office/drawing/2014/main" val="2220451966"/>
                    </a:ext>
                  </a:extLst>
                </a:gridCol>
                <a:gridCol w="208280">
                  <a:extLst>
                    <a:ext uri="{9D8B030D-6E8A-4147-A177-3AD203B41FA5}">
                      <a16:colId xmlns:a16="http://schemas.microsoft.com/office/drawing/2014/main" val="2171093086"/>
                    </a:ext>
                  </a:extLst>
                </a:gridCol>
                <a:gridCol w="208280">
                  <a:extLst>
                    <a:ext uri="{9D8B030D-6E8A-4147-A177-3AD203B41FA5}">
                      <a16:colId xmlns:a16="http://schemas.microsoft.com/office/drawing/2014/main" val="1509460271"/>
                    </a:ext>
                  </a:extLst>
                </a:gridCol>
                <a:gridCol w="208280">
                  <a:extLst>
                    <a:ext uri="{9D8B030D-6E8A-4147-A177-3AD203B41FA5}">
                      <a16:colId xmlns:a16="http://schemas.microsoft.com/office/drawing/2014/main" val="2800859500"/>
                    </a:ext>
                  </a:extLst>
                </a:gridCol>
                <a:gridCol w="208280">
                  <a:extLst>
                    <a:ext uri="{9D8B030D-6E8A-4147-A177-3AD203B41FA5}">
                      <a16:colId xmlns:a16="http://schemas.microsoft.com/office/drawing/2014/main" val="785928879"/>
                    </a:ext>
                  </a:extLst>
                </a:gridCol>
                <a:gridCol w="208280">
                  <a:extLst>
                    <a:ext uri="{9D8B030D-6E8A-4147-A177-3AD203B41FA5}">
                      <a16:colId xmlns:a16="http://schemas.microsoft.com/office/drawing/2014/main" val="1630577204"/>
                    </a:ext>
                  </a:extLst>
                </a:gridCol>
                <a:gridCol w="208280">
                  <a:extLst>
                    <a:ext uri="{9D8B030D-6E8A-4147-A177-3AD203B41FA5}">
                      <a16:colId xmlns:a16="http://schemas.microsoft.com/office/drawing/2014/main" val="1198892069"/>
                    </a:ext>
                  </a:extLst>
                </a:gridCol>
                <a:gridCol w="208280">
                  <a:extLst>
                    <a:ext uri="{9D8B030D-6E8A-4147-A177-3AD203B41FA5}">
                      <a16:colId xmlns:a16="http://schemas.microsoft.com/office/drawing/2014/main" val="2987242867"/>
                    </a:ext>
                  </a:extLst>
                </a:gridCol>
                <a:gridCol w="208280">
                  <a:extLst>
                    <a:ext uri="{9D8B030D-6E8A-4147-A177-3AD203B41FA5}">
                      <a16:colId xmlns:a16="http://schemas.microsoft.com/office/drawing/2014/main" val="3439472836"/>
                    </a:ext>
                  </a:extLst>
                </a:gridCol>
                <a:gridCol w="208280">
                  <a:extLst>
                    <a:ext uri="{9D8B030D-6E8A-4147-A177-3AD203B41FA5}">
                      <a16:colId xmlns:a16="http://schemas.microsoft.com/office/drawing/2014/main" val="593949171"/>
                    </a:ext>
                  </a:extLst>
                </a:gridCol>
                <a:gridCol w="208280">
                  <a:extLst>
                    <a:ext uri="{9D8B030D-6E8A-4147-A177-3AD203B41FA5}">
                      <a16:colId xmlns:a16="http://schemas.microsoft.com/office/drawing/2014/main" val="3886418877"/>
                    </a:ext>
                  </a:extLst>
                </a:gridCol>
                <a:gridCol w="208280">
                  <a:extLst>
                    <a:ext uri="{9D8B030D-6E8A-4147-A177-3AD203B41FA5}">
                      <a16:colId xmlns:a16="http://schemas.microsoft.com/office/drawing/2014/main" val="3917239165"/>
                    </a:ext>
                  </a:extLst>
                </a:gridCol>
                <a:gridCol w="208280">
                  <a:extLst>
                    <a:ext uri="{9D8B030D-6E8A-4147-A177-3AD203B41FA5}">
                      <a16:colId xmlns:a16="http://schemas.microsoft.com/office/drawing/2014/main" val="745141186"/>
                    </a:ext>
                  </a:extLst>
                </a:gridCol>
                <a:gridCol w="208280">
                  <a:extLst>
                    <a:ext uri="{9D8B030D-6E8A-4147-A177-3AD203B41FA5}">
                      <a16:colId xmlns:a16="http://schemas.microsoft.com/office/drawing/2014/main" val="204076493"/>
                    </a:ext>
                  </a:extLst>
                </a:gridCol>
                <a:gridCol w="208280">
                  <a:extLst>
                    <a:ext uri="{9D8B030D-6E8A-4147-A177-3AD203B41FA5}">
                      <a16:colId xmlns:a16="http://schemas.microsoft.com/office/drawing/2014/main" val="4149025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7062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- 2020-03-26 19:42:30</a:t>
                      </a:r>
                      <a:r>
                        <a:rPr kumimoji="0" lang="pt-BR" sz="1000" b="0" i="0" u="none" strike="noStrike" kern="1200" cap="none" spc="0" normalizeH="0" baseline="0" noProof="0">
                          <a:ln>
                            <a:noFill/>
                          </a:ln>
                          <a:solidFill>
                            <a:prstClr val="black"/>
                          </a:solidFill>
                          <a:effectLst/>
                          <a:uLnTx/>
                          <a:uFillTx/>
                          <a:latin typeface="+mn-lt"/>
                          <a:ea typeface="+mn-ea"/>
                          <a:cs typeface="+mn-cs"/>
                        </a:rPr>
                        <a:t>
 Hoje é aniversário da cidade que está no coração de todos os gaúchos, e não podíamos deixar de prestar uma homenagem à Porto Alegre. Em seus 248 anos de vida, a cidade já foi palco de muitas superações e conquistas! Esse ano, comemoraremos a data em casa, mas logo poderemos voltar a admirar o belo sol poente pelo Guaíba que nos abraça! "Quem viveu com tua gente, Deixa aqui teu coração".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https://scontent-ort2-1.xx.fbcdn.net/v/t1.0-9/s720x720/90269921_1503584953137326_5217843557594824704_o.jpg?_nc_cat=100&amp;_nc_sid=8024bb&amp;_nc_ohc=5BRolOzcv6gAX8bgAhV&amp;_nc_ht=scontent-ort2-1.xx&amp;_nc_tp=7&amp;oh=285ed9cb1c782d6b974e21bf4d94e06b&amp;oe=5EB0220E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327967"/>
                  </a:ext>
                </a:extLst>
              </a:tr>
            </a:tbl>
          </a:graphicData>
        </a:graphic>
      </p:graphicFrame>
      <p:sp>
        <p:nvSpPr>
          <p:cNvPr id="4" name="Text Placeholder 3">
            <a:extLst>
              <a:ext uri="{FF2B5EF4-FFF2-40B4-BE49-F238E27FC236}">
                <a16:creationId xmlns:a16="http://schemas.microsoft.com/office/drawing/2014/main" id="{FE1D2065-5E53-4EC5-BDB6-E1D1B523E8A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382034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45C3A-42AF-49A0-838B-F264FC1C82A8}"/>
              </a:ext>
            </a:extLst>
          </p:cNvPr>
          <p:cNvSpPr>
            <a:spLocks noGrp="1"/>
          </p:cNvSpPr>
          <p:nvPr>
            <p:ph type="title"/>
          </p:nvPr>
        </p:nvSpPr>
        <p:spPr/>
        <p:txBody>
          <a:bodyPr/>
          <a:lstStyle/>
          <a:p>
            <a:r>
              <a:rPr lang="pt-BR"/>
              <a:t>Facebook Posts por taxa de engajamento (ordenar maior e menor) | Crédito Real - 25 of 26</a:t>
            </a:r>
            <a:endParaRPr lang="en-US"/>
          </a:p>
        </p:txBody>
      </p:sp>
      <p:graphicFrame>
        <p:nvGraphicFramePr>
          <p:cNvPr id="5" name="Table Placeholder 4">
            <a:extLst>
              <a:ext uri="{FF2B5EF4-FFF2-40B4-BE49-F238E27FC236}">
                <a16:creationId xmlns:a16="http://schemas.microsoft.com/office/drawing/2014/main" id="{52A97FB7-EC01-4B77-9539-11517F074855}"/>
              </a:ext>
            </a:extLst>
          </p:cNvPr>
          <p:cNvGraphicFramePr>
            <a:graphicFrameLocks noGrp="1"/>
          </p:cNvGraphicFramePr>
          <p:nvPr>
            <p:ph type="tbl" sz="quarter" idx="13"/>
            <p:extLst>
              <p:ext uri="{D42A27DB-BD31-4B8C-83A1-F6EECF244321}">
                <p14:modId xmlns:p14="http://schemas.microsoft.com/office/powerpoint/2010/main" val="1715127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8343716"/>
                    </a:ext>
                  </a:extLst>
                </a:gridCol>
                <a:gridCol w="822960">
                  <a:extLst>
                    <a:ext uri="{9D8B030D-6E8A-4147-A177-3AD203B41FA5}">
                      <a16:colId xmlns:a16="http://schemas.microsoft.com/office/drawing/2014/main" val="3778699611"/>
                    </a:ext>
                  </a:extLst>
                </a:gridCol>
                <a:gridCol w="329184">
                  <a:extLst>
                    <a:ext uri="{9D8B030D-6E8A-4147-A177-3AD203B41FA5}">
                      <a16:colId xmlns:a16="http://schemas.microsoft.com/office/drawing/2014/main" val="356536790"/>
                    </a:ext>
                  </a:extLst>
                </a:gridCol>
                <a:gridCol w="208280">
                  <a:extLst>
                    <a:ext uri="{9D8B030D-6E8A-4147-A177-3AD203B41FA5}">
                      <a16:colId xmlns:a16="http://schemas.microsoft.com/office/drawing/2014/main" val="1379283056"/>
                    </a:ext>
                  </a:extLst>
                </a:gridCol>
                <a:gridCol w="208280">
                  <a:extLst>
                    <a:ext uri="{9D8B030D-6E8A-4147-A177-3AD203B41FA5}">
                      <a16:colId xmlns:a16="http://schemas.microsoft.com/office/drawing/2014/main" val="299430307"/>
                    </a:ext>
                  </a:extLst>
                </a:gridCol>
                <a:gridCol w="208280">
                  <a:extLst>
                    <a:ext uri="{9D8B030D-6E8A-4147-A177-3AD203B41FA5}">
                      <a16:colId xmlns:a16="http://schemas.microsoft.com/office/drawing/2014/main" val="3115931224"/>
                    </a:ext>
                  </a:extLst>
                </a:gridCol>
                <a:gridCol w="208280">
                  <a:extLst>
                    <a:ext uri="{9D8B030D-6E8A-4147-A177-3AD203B41FA5}">
                      <a16:colId xmlns:a16="http://schemas.microsoft.com/office/drawing/2014/main" val="2926240405"/>
                    </a:ext>
                  </a:extLst>
                </a:gridCol>
                <a:gridCol w="208280">
                  <a:extLst>
                    <a:ext uri="{9D8B030D-6E8A-4147-A177-3AD203B41FA5}">
                      <a16:colId xmlns:a16="http://schemas.microsoft.com/office/drawing/2014/main" val="796605006"/>
                    </a:ext>
                  </a:extLst>
                </a:gridCol>
                <a:gridCol w="208280">
                  <a:extLst>
                    <a:ext uri="{9D8B030D-6E8A-4147-A177-3AD203B41FA5}">
                      <a16:colId xmlns:a16="http://schemas.microsoft.com/office/drawing/2014/main" val="1830783150"/>
                    </a:ext>
                  </a:extLst>
                </a:gridCol>
                <a:gridCol w="208280">
                  <a:extLst>
                    <a:ext uri="{9D8B030D-6E8A-4147-A177-3AD203B41FA5}">
                      <a16:colId xmlns:a16="http://schemas.microsoft.com/office/drawing/2014/main" val="145890574"/>
                    </a:ext>
                  </a:extLst>
                </a:gridCol>
                <a:gridCol w="208280">
                  <a:extLst>
                    <a:ext uri="{9D8B030D-6E8A-4147-A177-3AD203B41FA5}">
                      <a16:colId xmlns:a16="http://schemas.microsoft.com/office/drawing/2014/main" val="1945948310"/>
                    </a:ext>
                  </a:extLst>
                </a:gridCol>
                <a:gridCol w="208280">
                  <a:extLst>
                    <a:ext uri="{9D8B030D-6E8A-4147-A177-3AD203B41FA5}">
                      <a16:colId xmlns:a16="http://schemas.microsoft.com/office/drawing/2014/main" val="1403265114"/>
                    </a:ext>
                  </a:extLst>
                </a:gridCol>
                <a:gridCol w="208280">
                  <a:extLst>
                    <a:ext uri="{9D8B030D-6E8A-4147-A177-3AD203B41FA5}">
                      <a16:colId xmlns:a16="http://schemas.microsoft.com/office/drawing/2014/main" val="746618336"/>
                    </a:ext>
                  </a:extLst>
                </a:gridCol>
                <a:gridCol w="208280">
                  <a:extLst>
                    <a:ext uri="{9D8B030D-6E8A-4147-A177-3AD203B41FA5}">
                      <a16:colId xmlns:a16="http://schemas.microsoft.com/office/drawing/2014/main" val="2957495034"/>
                    </a:ext>
                  </a:extLst>
                </a:gridCol>
                <a:gridCol w="208280">
                  <a:extLst>
                    <a:ext uri="{9D8B030D-6E8A-4147-A177-3AD203B41FA5}">
                      <a16:colId xmlns:a16="http://schemas.microsoft.com/office/drawing/2014/main" val="190570273"/>
                    </a:ext>
                  </a:extLst>
                </a:gridCol>
                <a:gridCol w="208280">
                  <a:extLst>
                    <a:ext uri="{9D8B030D-6E8A-4147-A177-3AD203B41FA5}">
                      <a16:colId xmlns:a16="http://schemas.microsoft.com/office/drawing/2014/main" val="1036465350"/>
                    </a:ext>
                  </a:extLst>
                </a:gridCol>
                <a:gridCol w="208280">
                  <a:extLst>
                    <a:ext uri="{9D8B030D-6E8A-4147-A177-3AD203B41FA5}">
                      <a16:colId xmlns:a16="http://schemas.microsoft.com/office/drawing/2014/main" val="1152025890"/>
                    </a:ext>
                  </a:extLst>
                </a:gridCol>
                <a:gridCol w="208280">
                  <a:extLst>
                    <a:ext uri="{9D8B030D-6E8A-4147-A177-3AD203B41FA5}">
                      <a16:colId xmlns:a16="http://schemas.microsoft.com/office/drawing/2014/main" val="928625337"/>
                    </a:ext>
                  </a:extLst>
                </a:gridCol>
                <a:gridCol w="208280">
                  <a:extLst>
                    <a:ext uri="{9D8B030D-6E8A-4147-A177-3AD203B41FA5}">
                      <a16:colId xmlns:a16="http://schemas.microsoft.com/office/drawing/2014/main" val="1954848685"/>
                    </a:ext>
                  </a:extLst>
                </a:gridCol>
                <a:gridCol w="208280">
                  <a:extLst>
                    <a:ext uri="{9D8B030D-6E8A-4147-A177-3AD203B41FA5}">
                      <a16:colId xmlns:a16="http://schemas.microsoft.com/office/drawing/2014/main" val="330521373"/>
                    </a:ext>
                  </a:extLst>
                </a:gridCol>
                <a:gridCol w="208280">
                  <a:extLst>
                    <a:ext uri="{9D8B030D-6E8A-4147-A177-3AD203B41FA5}">
                      <a16:colId xmlns:a16="http://schemas.microsoft.com/office/drawing/2014/main" val="804861891"/>
                    </a:ext>
                  </a:extLst>
                </a:gridCol>
                <a:gridCol w="208280">
                  <a:extLst>
                    <a:ext uri="{9D8B030D-6E8A-4147-A177-3AD203B41FA5}">
                      <a16:colId xmlns:a16="http://schemas.microsoft.com/office/drawing/2014/main" val="1273799498"/>
                    </a:ext>
                  </a:extLst>
                </a:gridCol>
                <a:gridCol w="208280">
                  <a:extLst>
                    <a:ext uri="{9D8B030D-6E8A-4147-A177-3AD203B41FA5}">
                      <a16:colId xmlns:a16="http://schemas.microsoft.com/office/drawing/2014/main" val="691906836"/>
                    </a:ext>
                  </a:extLst>
                </a:gridCol>
                <a:gridCol w="208280">
                  <a:extLst>
                    <a:ext uri="{9D8B030D-6E8A-4147-A177-3AD203B41FA5}">
                      <a16:colId xmlns:a16="http://schemas.microsoft.com/office/drawing/2014/main" val="4227688716"/>
                    </a:ext>
                  </a:extLst>
                </a:gridCol>
                <a:gridCol w="208280">
                  <a:extLst>
                    <a:ext uri="{9D8B030D-6E8A-4147-A177-3AD203B41FA5}">
                      <a16:colId xmlns:a16="http://schemas.microsoft.com/office/drawing/2014/main" val="1930575439"/>
                    </a:ext>
                  </a:extLst>
                </a:gridCol>
                <a:gridCol w="208280">
                  <a:extLst>
                    <a:ext uri="{9D8B030D-6E8A-4147-A177-3AD203B41FA5}">
                      <a16:colId xmlns:a16="http://schemas.microsoft.com/office/drawing/2014/main" val="2852732395"/>
                    </a:ext>
                  </a:extLst>
                </a:gridCol>
                <a:gridCol w="208280">
                  <a:extLst>
                    <a:ext uri="{9D8B030D-6E8A-4147-A177-3AD203B41FA5}">
                      <a16:colId xmlns:a16="http://schemas.microsoft.com/office/drawing/2014/main" val="154451783"/>
                    </a:ext>
                  </a:extLst>
                </a:gridCol>
                <a:gridCol w="208280">
                  <a:extLst>
                    <a:ext uri="{9D8B030D-6E8A-4147-A177-3AD203B41FA5}">
                      <a16:colId xmlns:a16="http://schemas.microsoft.com/office/drawing/2014/main" val="4062192241"/>
                    </a:ext>
                  </a:extLst>
                </a:gridCol>
                <a:gridCol w="208280">
                  <a:extLst>
                    <a:ext uri="{9D8B030D-6E8A-4147-A177-3AD203B41FA5}">
                      <a16:colId xmlns:a16="http://schemas.microsoft.com/office/drawing/2014/main" val="660763168"/>
                    </a:ext>
                  </a:extLst>
                </a:gridCol>
                <a:gridCol w="208280">
                  <a:extLst>
                    <a:ext uri="{9D8B030D-6E8A-4147-A177-3AD203B41FA5}">
                      <a16:colId xmlns:a16="http://schemas.microsoft.com/office/drawing/2014/main" val="3808625200"/>
                    </a:ext>
                  </a:extLst>
                </a:gridCol>
                <a:gridCol w="208280">
                  <a:extLst>
                    <a:ext uri="{9D8B030D-6E8A-4147-A177-3AD203B41FA5}">
                      <a16:colId xmlns:a16="http://schemas.microsoft.com/office/drawing/2014/main" val="1287859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3189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- 2020-03-26 14:30:00</a:t>
                      </a:r>
                      <a:r>
                        <a:rPr kumimoji="0" lang="pt-BR" sz="1000" b="0" i="0" u="none" strike="noStrike" kern="1200" cap="none" spc="0" normalizeH="0" baseline="0" noProof="0">
                          <a:ln>
                            <a:noFill/>
                          </a:ln>
                          <a:solidFill>
                            <a:prstClr val="black"/>
                          </a:solidFill>
                          <a:effectLst/>
                          <a:uLnTx/>
                          <a:uFillTx/>
                          <a:latin typeface="+mn-lt"/>
                          <a:ea typeface="+mn-ea"/>
                          <a:cs typeface="+mn-cs"/>
                        </a:rPr>
                        <a:t>
 Estamos juntos no combate contra o Coronavírus, mas separados pela saúde de todos. Fique em casa e conte com a parceria da Crédito Real nesse desafio.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88497982"/>
                  </a:ext>
                </a:extLst>
              </a:tr>
            </a:tbl>
          </a:graphicData>
        </a:graphic>
      </p:graphicFrame>
      <p:sp>
        <p:nvSpPr>
          <p:cNvPr id="4" name="Text Placeholder 3">
            <a:extLst>
              <a:ext uri="{FF2B5EF4-FFF2-40B4-BE49-F238E27FC236}">
                <a16:creationId xmlns:a16="http://schemas.microsoft.com/office/drawing/2014/main" id="{4057BB75-40D6-4C2F-A691-0E90217987A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448784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4F56E-A0B3-4B3D-8A48-7D005F285F80}"/>
              </a:ext>
            </a:extLst>
          </p:cNvPr>
          <p:cNvSpPr>
            <a:spLocks noGrp="1"/>
          </p:cNvSpPr>
          <p:nvPr>
            <p:ph type="title"/>
          </p:nvPr>
        </p:nvSpPr>
        <p:spPr/>
        <p:txBody>
          <a:bodyPr/>
          <a:lstStyle/>
          <a:p>
            <a:r>
              <a:rPr lang="pt-BR"/>
              <a:t>Facebook Posts por taxa de engajamento (ordenar maior e menor) | Crédito Real - 26 of 26</a:t>
            </a:r>
            <a:endParaRPr lang="en-US"/>
          </a:p>
        </p:txBody>
      </p:sp>
      <p:graphicFrame>
        <p:nvGraphicFramePr>
          <p:cNvPr id="5" name="Table Placeholder 4">
            <a:extLst>
              <a:ext uri="{FF2B5EF4-FFF2-40B4-BE49-F238E27FC236}">
                <a16:creationId xmlns:a16="http://schemas.microsoft.com/office/drawing/2014/main" id="{00B26E71-B33D-4EF1-9E4B-AD0ADECCB847}"/>
              </a:ext>
            </a:extLst>
          </p:cNvPr>
          <p:cNvGraphicFramePr>
            <a:graphicFrameLocks noGrp="1"/>
          </p:cNvGraphicFramePr>
          <p:nvPr>
            <p:ph type="tbl" sz="quarter" idx="13"/>
            <p:extLst>
              <p:ext uri="{D42A27DB-BD31-4B8C-83A1-F6EECF244321}">
                <p14:modId xmlns:p14="http://schemas.microsoft.com/office/powerpoint/2010/main" val="2880771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08823748"/>
                    </a:ext>
                  </a:extLst>
                </a:gridCol>
                <a:gridCol w="822960">
                  <a:extLst>
                    <a:ext uri="{9D8B030D-6E8A-4147-A177-3AD203B41FA5}">
                      <a16:colId xmlns:a16="http://schemas.microsoft.com/office/drawing/2014/main" val="549341647"/>
                    </a:ext>
                  </a:extLst>
                </a:gridCol>
                <a:gridCol w="329184">
                  <a:extLst>
                    <a:ext uri="{9D8B030D-6E8A-4147-A177-3AD203B41FA5}">
                      <a16:colId xmlns:a16="http://schemas.microsoft.com/office/drawing/2014/main" val="3328136045"/>
                    </a:ext>
                  </a:extLst>
                </a:gridCol>
                <a:gridCol w="208280">
                  <a:extLst>
                    <a:ext uri="{9D8B030D-6E8A-4147-A177-3AD203B41FA5}">
                      <a16:colId xmlns:a16="http://schemas.microsoft.com/office/drawing/2014/main" val="729407122"/>
                    </a:ext>
                  </a:extLst>
                </a:gridCol>
                <a:gridCol w="208280">
                  <a:extLst>
                    <a:ext uri="{9D8B030D-6E8A-4147-A177-3AD203B41FA5}">
                      <a16:colId xmlns:a16="http://schemas.microsoft.com/office/drawing/2014/main" val="1929307348"/>
                    </a:ext>
                  </a:extLst>
                </a:gridCol>
                <a:gridCol w="208280">
                  <a:extLst>
                    <a:ext uri="{9D8B030D-6E8A-4147-A177-3AD203B41FA5}">
                      <a16:colId xmlns:a16="http://schemas.microsoft.com/office/drawing/2014/main" val="3751435303"/>
                    </a:ext>
                  </a:extLst>
                </a:gridCol>
                <a:gridCol w="208280">
                  <a:extLst>
                    <a:ext uri="{9D8B030D-6E8A-4147-A177-3AD203B41FA5}">
                      <a16:colId xmlns:a16="http://schemas.microsoft.com/office/drawing/2014/main" val="304436712"/>
                    </a:ext>
                  </a:extLst>
                </a:gridCol>
                <a:gridCol w="208280">
                  <a:extLst>
                    <a:ext uri="{9D8B030D-6E8A-4147-A177-3AD203B41FA5}">
                      <a16:colId xmlns:a16="http://schemas.microsoft.com/office/drawing/2014/main" val="2794694689"/>
                    </a:ext>
                  </a:extLst>
                </a:gridCol>
                <a:gridCol w="208280">
                  <a:extLst>
                    <a:ext uri="{9D8B030D-6E8A-4147-A177-3AD203B41FA5}">
                      <a16:colId xmlns:a16="http://schemas.microsoft.com/office/drawing/2014/main" val="1798026723"/>
                    </a:ext>
                  </a:extLst>
                </a:gridCol>
                <a:gridCol w="208280">
                  <a:extLst>
                    <a:ext uri="{9D8B030D-6E8A-4147-A177-3AD203B41FA5}">
                      <a16:colId xmlns:a16="http://schemas.microsoft.com/office/drawing/2014/main" val="76463355"/>
                    </a:ext>
                  </a:extLst>
                </a:gridCol>
                <a:gridCol w="208280">
                  <a:extLst>
                    <a:ext uri="{9D8B030D-6E8A-4147-A177-3AD203B41FA5}">
                      <a16:colId xmlns:a16="http://schemas.microsoft.com/office/drawing/2014/main" val="211615729"/>
                    </a:ext>
                  </a:extLst>
                </a:gridCol>
                <a:gridCol w="208280">
                  <a:extLst>
                    <a:ext uri="{9D8B030D-6E8A-4147-A177-3AD203B41FA5}">
                      <a16:colId xmlns:a16="http://schemas.microsoft.com/office/drawing/2014/main" val="2281357596"/>
                    </a:ext>
                  </a:extLst>
                </a:gridCol>
                <a:gridCol w="208280">
                  <a:extLst>
                    <a:ext uri="{9D8B030D-6E8A-4147-A177-3AD203B41FA5}">
                      <a16:colId xmlns:a16="http://schemas.microsoft.com/office/drawing/2014/main" val="2973768661"/>
                    </a:ext>
                  </a:extLst>
                </a:gridCol>
                <a:gridCol w="208280">
                  <a:extLst>
                    <a:ext uri="{9D8B030D-6E8A-4147-A177-3AD203B41FA5}">
                      <a16:colId xmlns:a16="http://schemas.microsoft.com/office/drawing/2014/main" val="2656593669"/>
                    </a:ext>
                  </a:extLst>
                </a:gridCol>
                <a:gridCol w="208280">
                  <a:extLst>
                    <a:ext uri="{9D8B030D-6E8A-4147-A177-3AD203B41FA5}">
                      <a16:colId xmlns:a16="http://schemas.microsoft.com/office/drawing/2014/main" val="459480240"/>
                    </a:ext>
                  </a:extLst>
                </a:gridCol>
                <a:gridCol w="208280">
                  <a:extLst>
                    <a:ext uri="{9D8B030D-6E8A-4147-A177-3AD203B41FA5}">
                      <a16:colId xmlns:a16="http://schemas.microsoft.com/office/drawing/2014/main" val="2031325126"/>
                    </a:ext>
                  </a:extLst>
                </a:gridCol>
                <a:gridCol w="208280">
                  <a:extLst>
                    <a:ext uri="{9D8B030D-6E8A-4147-A177-3AD203B41FA5}">
                      <a16:colId xmlns:a16="http://schemas.microsoft.com/office/drawing/2014/main" val="412291020"/>
                    </a:ext>
                  </a:extLst>
                </a:gridCol>
                <a:gridCol w="208280">
                  <a:extLst>
                    <a:ext uri="{9D8B030D-6E8A-4147-A177-3AD203B41FA5}">
                      <a16:colId xmlns:a16="http://schemas.microsoft.com/office/drawing/2014/main" val="3057599361"/>
                    </a:ext>
                  </a:extLst>
                </a:gridCol>
                <a:gridCol w="208280">
                  <a:extLst>
                    <a:ext uri="{9D8B030D-6E8A-4147-A177-3AD203B41FA5}">
                      <a16:colId xmlns:a16="http://schemas.microsoft.com/office/drawing/2014/main" val="1066620385"/>
                    </a:ext>
                  </a:extLst>
                </a:gridCol>
                <a:gridCol w="208280">
                  <a:extLst>
                    <a:ext uri="{9D8B030D-6E8A-4147-A177-3AD203B41FA5}">
                      <a16:colId xmlns:a16="http://schemas.microsoft.com/office/drawing/2014/main" val="3658037025"/>
                    </a:ext>
                  </a:extLst>
                </a:gridCol>
                <a:gridCol w="208280">
                  <a:extLst>
                    <a:ext uri="{9D8B030D-6E8A-4147-A177-3AD203B41FA5}">
                      <a16:colId xmlns:a16="http://schemas.microsoft.com/office/drawing/2014/main" val="2189790907"/>
                    </a:ext>
                  </a:extLst>
                </a:gridCol>
                <a:gridCol w="208280">
                  <a:extLst>
                    <a:ext uri="{9D8B030D-6E8A-4147-A177-3AD203B41FA5}">
                      <a16:colId xmlns:a16="http://schemas.microsoft.com/office/drawing/2014/main" val="3373694213"/>
                    </a:ext>
                  </a:extLst>
                </a:gridCol>
                <a:gridCol w="208280">
                  <a:extLst>
                    <a:ext uri="{9D8B030D-6E8A-4147-A177-3AD203B41FA5}">
                      <a16:colId xmlns:a16="http://schemas.microsoft.com/office/drawing/2014/main" val="2566974371"/>
                    </a:ext>
                  </a:extLst>
                </a:gridCol>
                <a:gridCol w="208280">
                  <a:extLst>
                    <a:ext uri="{9D8B030D-6E8A-4147-A177-3AD203B41FA5}">
                      <a16:colId xmlns:a16="http://schemas.microsoft.com/office/drawing/2014/main" val="2499379811"/>
                    </a:ext>
                  </a:extLst>
                </a:gridCol>
                <a:gridCol w="208280">
                  <a:extLst>
                    <a:ext uri="{9D8B030D-6E8A-4147-A177-3AD203B41FA5}">
                      <a16:colId xmlns:a16="http://schemas.microsoft.com/office/drawing/2014/main" val="700288422"/>
                    </a:ext>
                  </a:extLst>
                </a:gridCol>
                <a:gridCol w="208280">
                  <a:extLst>
                    <a:ext uri="{9D8B030D-6E8A-4147-A177-3AD203B41FA5}">
                      <a16:colId xmlns:a16="http://schemas.microsoft.com/office/drawing/2014/main" val="142554361"/>
                    </a:ext>
                  </a:extLst>
                </a:gridCol>
                <a:gridCol w="208280">
                  <a:extLst>
                    <a:ext uri="{9D8B030D-6E8A-4147-A177-3AD203B41FA5}">
                      <a16:colId xmlns:a16="http://schemas.microsoft.com/office/drawing/2014/main" val="875978618"/>
                    </a:ext>
                  </a:extLst>
                </a:gridCol>
                <a:gridCol w="208280">
                  <a:extLst>
                    <a:ext uri="{9D8B030D-6E8A-4147-A177-3AD203B41FA5}">
                      <a16:colId xmlns:a16="http://schemas.microsoft.com/office/drawing/2014/main" val="114382160"/>
                    </a:ext>
                  </a:extLst>
                </a:gridCol>
                <a:gridCol w="208280">
                  <a:extLst>
                    <a:ext uri="{9D8B030D-6E8A-4147-A177-3AD203B41FA5}">
                      <a16:colId xmlns:a16="http://schemas.microsoft.com/office/drawing/2014/main" val="194983504"/>
                    </a:ext>
                  </a:extLst>
                </a:gridCol>
                <a:gridCol w="208280">
                  <a:extLst>
                    <a:ext uri="{9D8B030D-6E8A-4147-A177-3AD203B41FA5}">
                      <a16:colId xmlns:a16="http://schemas.microsoft.com/office/drawing/2014/main" val="2525231465"/>
                    </a:ext>
                  </a:extLst>
                </a:gridCol>
                <a:gridCol w="208280">
                  <a:extLst>
                    <a:ext uri="{9D8B030D-6E8A-4147-A177-3AD203B41FA5}">
                      <a16:colId xmlns:a16="http://schemas.microsoft.com/office/drawing/2014/main" val="3368440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31655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Imóveis Crédito Real - 2020-03-25 12:40:48</a:t>
                      </a:r>
                      <a:r>
                        <a:rPr kumimoji="0" lang="pt-BR" sz="1000" b="0" i="0" u="none" strike="noStrike" kern="1200" cap="none" spc="0" normalizeH="0" baseline="0" noProof="0">
                          <a:ln>
                            <a:noFill/>
                          </a:ln>
                          <a:solidFill>
                            <a:prstClr val="black"/>
                          </a:solidFill>
                          <a:effectLst/>
                          <a:uLnTx/>
                          <a:uFillTx/>
                          <a:latin typeface="+mn-lt"/>
                          <a:ea typeface="+mn-ea"/>
                          <a:cs typeface="+mn-cs"/>
                        </a:rPr>
                        <a:t>
 O que é importante pra você sempre foi nossa prioridade, e dessa vez não vai ser diferente. Priorize a sua saúde ficando em casa e conte com a parceria da Crédito Real para enfrentarmos o coronavírus. #fiqueemcasa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https://scontent-ort2-1.xx.fbcdn.net/v/t15.5256-10/s720x720/83905001_165100604547089_7935098537744793600_n.jpg?_nc_cat=102&amp;_nc_sid=ad6a45&amp;_nc_ohc=4EFWZf9KHoEAX_R6ufz&amp;_nc_ht=scontent-ort2-1.xx&amp;_nc_tp=7&amp;oh=fc71a21430a50ab17d6235b2187b15e8&amp;oe=5EAE9AE2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60547390"/>
                  </a:ext>
                </a:extLst>
              </a:tr>
            </a:tbl>
          </a:graphicData>
        </a:graphic>
      </p:graphicFrame>
      <p:sp>
        <p:nvSpPr>
          <p:cNvPr id="4" name="Text Placeholder 3">
            <a:extLst>
              <a:ext uri="{FF2B5EF4-FFF2-40B4-BE49-F238E27FC236}">
                <a16:creationId xmlns:a16="http://schemas.microsoft.com/office/drawing/2014/main" id="{3A702541-C275-40B3-8B51-54FB073CFB70}"/>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7424567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30</TotalTime>
  <Words>4313</Words>
  <Application>Microsoft Office PowerPoint</Application>
  <PresentationFormat>On-screen Show (4:3)</PresentationFormat>
  <Paragraphs>1633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Posts por taxa de engajamento (ordenar maior e menor) | Crédito Real - 1 of 26</vt:lpstr>
      <vt:lpstr>Facebook Posts por taxa de engajamento (ordenar maior e menor) | Crédito Real - 2 of 26</vt:lpstr>
      <vt:lpstr>Facebook Posts por taxa de engajamento (ordenar maior e menor) | Crédito Real - 3 of 26</vt:lpstr>
      <vt:lpstr>Facebook Posts por taxa de engajamento (ordenar maior e menor) | Crédito Real - 4 of 26</vt:lpstr>
      <vt:lpstr>Facebook Posts por taxa de engajamento (ordenar maior e menor) | Crédito Real - 5 of 26</vt:lpstr>
      <vt:lpstr>Facebook Posts por taxa de engajamento (ordenar maior e menor) | Crédito Real - 6 of 26</vt:lpstr>
      <vt:lpstr>Facebook Posts por taxa de engajamento (ordenar maior e menor) | Crédito Real - 7 of 26</vt:lpstr>
      <vt:lpstr>Facebook Posts por taxa de engajamento (ordenar maior e menor) | Crédito Real - 8 of 26</vt:lpstr>
      <vt:lpstr>Facebook Posts por taxa de engajamento (ordenar maior e menor) | Crédito Real - 9 of 26</vt:lpstr>
      <vt:lpstr>Facebook Posts por taxa de engajamento (ordenar maior e menor) | Crédito Real - 10 of 26</vt:lpstr>
      <vt:lpstr>Facebook Posts por taxa de engajamento (ordenar maior e menor) | Crédito Real - 11 of 26</vt:lpstr>
      <vt:lpstr>Facebook Posts por taxa de engajamento (ordenar maior e menor) | Crédito Real - 12 of 26</vt:lpstr>
      <vt:lpstr>Facebook Posts por taxa de engajamento (ordenar maior e menor) | Crédito Real - 13 of 26</vt:lpstr>
      <vt:lpstr>Facebook Posts por taxa de engajamento (ordenar maior e menor) | Crédito Real - 14 of 26</vt:lpstr>
      <vt:lpstr>Facebook Posts por taxa de engajamento (ordenar maior e menor) | Crédito Real - 15 of 26</vt:lpstr>
      <vt:lpstr>Facebook Posts por taxa de engajamento (ordenar maior e menor) | Crédito Real - 16 of 26</vt:lpstr>
      <vt:lpstr>Facebook Posts por taxa de engajamento (ordenar maior e menor) | Crédito Real - 17 of 26</vt:lpstr>
      <vt:lpstr>Facebook Posts por taxa de engajamento (ordenar maior e menor) | Crédito Real - 18 of 26</vt:lpstr>
      <vt:lpstr>Facebook Posts por taxa de engajamento (ordenar maior e menor) | Crédito Real - 19 of 26</vt:lpstr>
      <vt:lpstr>Facebook Posts por taxa de engajamento (ordenar maior e menor) | Crédito Real - 20 of 26</vt:lpstr>
      <vt:lpstr>Facebook Posts por taxa de engajamento (ordenar maior e menor) | Crédito Real - 21 of 26</vt:lpstr>
      <vt:lpstr>Facebook Posts por taxa de engajamento (ordenar maior e menor) | Crédito Real - 22 of 26</vt:lpstr>
      <vt:lpstr>Facebook Posts por taxa de engajamento (ordenar maior e menor) | Crédito Real - 23 of 26</vt:lpstr>
      <vt:lpstr>Facebook Posts por taxa de engajamento (ordenar maior e menor) | Crédito Real - 24 of 26</vt:lpstr>
      <vt:lpstr>Facebook Posts por taxa de engajamento (ordenar maior e menor) | Crédito Real - 25 of 26</vt:lpstr>
      <vt:lpstr>Facebook Posts por taxa de engajamento (ordenar maior e menor) | Crédito Real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4</cp:revision>
  <dcterms:created xsi:type="dcterms:W3CDTF">2020-04-06T12:28:44Z</dcterms:created>
  <dcterms:modified xsi:type="dcterms:W3CDTF">2020-04-06T12:58:57Z</dcterms:modified>
</cp:coreProperties>
</file>