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7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0935C-5EFB-4F13-BC9B-0DB58D57598A}"/>
              </a:ext>
            </a:extLst>
          </p:cNvPr>
          <p:cNvSpPr>
            <a:spLocks noGrp="1"/>
          </p:cNvSpPr>
          <p:nvPr>
            <p:ph type="title"/>
          </p:nvPr>
        </p:nvSpPr>
        <p:spPr/>
        <p:txBody>
          <a:bodyPr/>
          <a:lstStyle/>
          <a:p>
            <a:r>
              <a:rPr lang="pt-BR"/>
              <a:t>Posts por taxa de engajamento | Casa Valduga - 1 of 26</a:t>
            </a:r>
            <a:endParaRPr lang="en-US"/>
          </a:p>
        </p:txBody>
      </p:sp>
      <p:graphicFrame>
        <p:nvGraphicFramePr>
          <p:cNvPr id="5" name="Table Placeholder 4">
            <a:extLst>
              <a:ext uri="{FF2B5EF4-FFF2-40B4-BE49-F238E27FC236}">
                <a16:creationId xmlns:a16="http://schemas.microsoft.com/office/drawing/2014/main" id="{A74138CB-3AD1-4FFF-9B28-AAB2D19B7846}"/>
              </a:ext>
            </a:extLst>
          </p:cNvPr>
          <p:cNvGraphicFramePr>
            <a:graphicFrameLocks noGrp="1"/>
          </p:cNvGraphicFramePr>
          <p:nvPr>
            <p:ph type="tbl" sz="quarter" idx="13"/>
            <p:extLst>
              <p:ext uri="{D42A27DB-BD31-4B8C-83A1-F6EECF244321}">
                <p14:modId xmlns:p14="http://schemas.microsoft.com/office/powerpoint/2010/main" val="1902811944"/>
              </p:ext>
            </p:extLst>
          </p:nvPr>
        </p:nvGraphicFramePr>
        <p:xfrm>
          <a:off x="457200" y="1731963"/>
          <a:ext cx="9452864" cy="374904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8947135"/>
                    </a:ext>
                  </a:extLst>
                </a:gridCol>
                <a:gridCol w="905256">
                  <a:extLst>
                    <a:ext uri="{9D8B030D-6E8A-4147-A177-3AD203B41FA5}">
                      <a16:colId xmlns:a16="http://schemas.microsoft.com/office/drawing/2014/main" val="544381769"/>
                    </a:ext>
                  </a:extLst>
                </a:gridCol>
                <a:gridCol w="246888">
                  <a:extLst>
                    <a:ext uri="{9D8B030D-6E8A-4147-A177-3AD203B41FA5}">
                      <a16:colId xmlns:a16="http://schemas.microsoft.com/office/drawing/2014/main" val="4165267346"/>
                    </a:ext>
                  </a:extLst>
                </a:gridCol>
                <a:gridCol w="208280">
                  <a:extLst>
                    <a:ext uri="{9D8B030D-6E8A-4147-A177-3AD203B41FA5}">
                      <a16:colId xmlns:a16="http://schemas.microsoft.com/office/drawing/2014/main" val="667572685"/>
                    </a:ext>
                  </a:extLst>
                </a:gridCol>
                <a:gridCol w="208280">
                  <a:extLst>
                    <a:ext uri="{9D8B030D-6E8A-4147-A177-3AD203B41FA5}">
                      <a16:colId xmlns:a16="http://schemas.microsoft.com/office/drawing/2014/main" val="4249173564"/>
                    </a:ext>
                  </a:extLst>
                </a:gridCol>
                <a:gridCol w="208280">
                  <a:extLst>
                    <a:ext uri="{9D8B030D-6E8A-4147-A177-3AD203B41FA5}">
                      <a16:colId xmlns:a16="http://schemas.microsoft.com/office/drawing/2014/main" val="1735680370"/>
                    </a:ext>
                  </a:extLst>
                </a:gridCol>
                <a:gridCol w="208280">
                  <a:extLst>
                    <a:ext uri="{9D8B030D-6E8A-4147-A177-3AD203B41FA5}">
                      <a16:colId xmlns:a16="http://schemas.microsoft.com/office/drawing/2014/main" val="1256861683"/>
                    </a:ext>
                  </a:extLst>
                </a:gridCol>
                <a:gridCol w="208280">
                  <a:extLst>
                    <a:ext uri="{9D8B030D-6E8A-4147-A177-3AD203B41FA5}">
                      <a16:colId xmlns:a16="http://schemas.microsoft.com/office/drawing/2014/main" val="138789099"/>
                    </a:ext>
                  </a:extLst>
                </a:gridCol>
                <a:gridCol w="208280">
                  <a:extLst>
                    <a:ext uri="{9D8B030D-6E8A-4147-A177-3AD203B41FA5}">
                      <a16:colId xmlns:a16="http://schemas.microsoft.com/office/drawing/2014/main" val="2859402743"/>
                    </a:ext>
                  </a:extLst>
                </a:gridCol>
                <a:gridCol w="208280">
                  <a:extLst>
                    <a:ext uri="{9D8B030D-6E8A-4147-A177-3AD203B41FA5}">
                      <a16:colId xmlns:a16="http://schemas.microsoft.com/office/drawing/2014/main" val="285919161"/>
                    </a:ext>
                  </a:extLst>
                </a:gridCol>
                <a:gridCol w="208280">
                  <a:extLst>
                    <a:ext uri="{9D8B030D-6E8A-4147-A177-3AD203B41FA5}">
                      <a16:colId xmlns:a16="http://schemas.microsoft.com/office/drawing/2014/main" val="3079469493"/>
                    </a:ext>
                  </a:extLst>
                </a:gridCol>
                <a:gridCol w="208280">
                  <a:extLst>
                    <a:ext uri="{9D8B030D-6E8A-4147-A177-3AD203B41FA5}">
                      <a16:colId xmlns:a16="http://schemas.microsoft.com/office/drawing/2014/main" val="1251323209"/>
                    </a:ext>
                  </a:extLst>
                </a:gridCol>
                <a:gridCol w="208280">
                  <a:extLst>
                    <a:ext uri="{9D8B030D-6E8A-4147-A177-3AD203B41FA5}">
                      <a16:colId xmlns:a16="http://schemas.microsoft.com/office/drawing/2014/main" val="3206035711"/>
                    </a:ext>
                  </a:extLst>
                </a:gridCol>
                <a:gridCol w="208280">
                  <a:extLst>
                    <a:ext uri="{9D8B030D-6E8A-4147-A177-3AD203B41FA5}">
                      <a16:colId xmlns:a16="http://schemas.microsoft.com/office/drawing/2014/main" val="2750775842"/>
                    </a:ext>
                  </a:extLst>
                </a:gridCol>
                <a:gridCol w="208280">
                  <a:extLst>
                    <a:ext uri="{9D8B030D-6E8A-4147-A177-3AD203B41FA5}">
                      <a16:colId xmlns:a16="http://schemas.microsoft.com/office/drawing/2014/main" val="250827222"/>
                    </a:ext>
                  </a:extLst>
                </a:gridCol>
                <a:gridCol w="208280">
                  <a:extLst>
                    <a:ext uri="{9D8B030D-6E8A-4147-A177-3AD203B41FA5}">
                      <a16:colId xmlns:a16="http://schemas.microsoft.com/office/drawing/2014/main" val="508673811"/>
                    </a:ext>
                  </a:extLst>
                </a:gridCol>
                <a:gridCol w="208280">
                  <a:extLst>
                    <a:ext uri="{9D8B030D-6E8A-4147-A177-3AD203B41FA5}">
                      <a16:colId xmlns:a16="http://schemas.microsoft.com/office/drawing/2014/main" val="4203088466"/>
                    </a:ext>
                  </a:extLst>
                </a:gridCol>
                <a:gridCol w="208280">
                  <a:extLst>
                    <a:ext uri="{9D8B030D-6E8A-4147-A177-3AD203B41FA5}">
                      <a16:colId xmlns:a16="http://schemas.microsoft.com/office/drawing/2014/main" val="1307589090"/>
                    </a:ext>
                  </a:extLst>
                </a:gridCol>
                <a:gridCol w="208280">
                  <a:extLst>
                    <a:ext uri="{9D8B030D-6E8A-4147-A177-3AD203B41FA5}">
                      <a16:colId xmlns:a16="http://schemas.microsoft.com/office/drawing/2014/main" val="1344922351"/>
                    </a:ext>
                  </a:extLst>
                </a:gridCol>
                <a:gridCol w="208280">
                  <a:extLst>
                    <a:ext uri="{9D8B030D-6E8A-4147-A177-3AD203B41FA5}">
                      <a16:colId xmlns:a16="http://schemas.microsoft.com/office/drawing/2014/main" val="1717038528"/>
                    </a:ext>
                  </a:extLst>
                </a:gridCol>
                <a:gridCol w="208280">
                  <a:extLst>
                    <a:ext uri="{9D8B030D-6E8A-4147-A177-3AD203B41FA5}">
                      <a16:colId xmlns:a16="http://schemas.microsoft.com/office/drawing/2014/main" val="4190304020"/>
                    </a:ext>
                  </a:extLst>
                </a:gridCol>
                <a:gridCol w="208280">
                  <a:extLst>
                    <a:ext uri="{9D8B030D-6E8A-4147-A177-3AD203B41FA5}">
                      <a16:colId xmlns:a16="http://schemas.microsoft.com/office/drawing/2014/main" val="1065111162"/>
                    </a:ext>
                  </a:extLst>
                </a:gridCol>
                <a:gridCol w="208280">
                  <a:extLst>
                    <a:ext uri="{9D8B030D-6E8A-4147-A177-3AD203B41FA5}">
                      <a16:colId xmlns:a16="http://schemas.microsoft.com/office/drawing/2014/main" val="35714082"/>
                    </a:ext>
                  </a:extLst>
                </a:gridCol>
                <a:gridCol w="208280">
                  <a:extLst>
                    <a:ext uri="{9D8B030D-6E8A-4147-A177-3AD203B41FA5}">
                      <a16:colId xmlns:a16="http://schemas.microsoft.com/office/drawing/2014/main" val="4084514466"/>
                    </a:ext>
                  </a:extLst>
                </a:gridCol>
                <a:gridCol w="208280">
                  <a:extLst>
                    <a:ext uri="{9D8B030D-6E8A-4147-A177-3AD203B41FA5}">
                      <a16:colId xmlns:a16="http://schemas.microsoft.com/office/drawing/2014/main" val="1619693535"/>
                    </a:ext>
                  </a:extLst>
                </a:gridCol>
                <a:gridCol w="208280">
                  <a:extLst>
                    <a:ext uri="{9D8B030D-6E8A-4147-A177-3AD203B41FA5}">
                      <a16:colId xmlns:a16="http://schemas.microsoft.com/office/drawing/2014/main" val="2205483363"/>
                    </a:ext>
                  </a:extLst>
                </a:gridCol>
                <a:gridCol w="208280">
                  <a:extLst>
                    <a:ext uri="{9D8B030D-6E8A-4147-A177-3AD203B41FA5}">
                      <a16:colId xmlns:a16="http://schemas.microsoft.com/office/drawing/2014/main" val="482818813"/>
                    </a:ext>
                  </a:extLst>
                </a:gridCol>
                <a:gridCol w="208280">
                  <a:extLst>
                    <a:ext uri="{9D8B030D-6E8A-4147-A177-3AD203B41FA5}">
                      <a16:colId xmlns:a16="http://schemas.microsoft.com/office/drawing/2014/main" val="4278096854"/>
                    </a:ext>
                  </a:extLst>
                </a:gridCol>
                <a:gridCol w="208280">
                  <a:extLst>
                    <a:ext uri="{9D8B030D-6E8A-4147-A177-3AD203B41FA5}">
                      <a16:colId xmlns:a16="http://schemas.microsoft.com/office/drawing/2014/main" val="2574098540"/>
                    </a:ext>
                  </a:extLst>
                </a:gridCol>
                <a:gridCol w="208280">
                  <a:extLst>
                    <a:ext uri="{9D8B030D-6E8A-4147-A177-3AD203B41FA5}">
                      <a16:colId xmlns:a16="http://schemas.microsoft.com/office/drawing/2014/main" val="1552436711"/>
                    </a:ext>
                  </a:extLst>
                </a:gridCol>
                <a:gridCol w="208280">
                  <a:extLst>
                    <a:ext uri="{9D8B030D-6E8A-4147-A177-3AD203B41FA5}">
                      <a16:colId xmlns:a16="http://schemas.microsoft.com/office/drawing/2014/main" val="379187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73190075"/>
                  </a:ext>
                </a:extLst>
              </a:tr>
            </a:tbl>
          </a:graphicData>
        </a:graphic>
      </p:graphicFrame>
      <p:sp>
        <p:nvSpPr>
          <p:cNvPr id="4" name="Text Placeholder 3">
            <a:extLst>
              <a:ext uri="{FF2B5EF4-FFF2-40B4-BE49-F238E27FC236}">
                <a16:creationId xmlns:a16="http://schemas.microsoft.com/office/drawing/2014/main" id="{50CAD7E2-CF09-49E6-AF02-608A6066C34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25870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05F0C-A6E6-4E7C-AD8A-CD0EEF1BC90D}"/>
              </a:ext>
            </a:extLst>
          </p:cNvPr>
          <p:cNvSpPr>
            <a:spLocks noGrp="1"/>
          </p:cNvSpPr>
          <p:nvPr>
            <p:ph type="title"/>
          </p:nvPr>
        </p:nvSpPr>
        <p:spPr/>
        <p:txBody>
          <a:bodyPr/>
          <a:lstStyle/>
          <a:p>
            <a:r>
              <a:rPr lang="pt-BR"/>
              <a:t>Posts por taxa de engajamento | Casa Valduga - 2 of 26</a:t>
            </a:r>
            <a:endParaRPr lang="en-US"/>
          </a:p>
        </p:txBody>
      </p:sp>
      <p:graphicFrame>
        <p:nvGraphicFramePr>
          <p:cNvPr id="5" name="Table Placeholder 4">
            <a:extLst>
              <a:ext uri="{FF2B5EF4-FFF2-40B4-BE49-F238E27FC236}">
                <a16:creationId xmlns:a16="http://schemas.microsoft.com/office/drawing/2014/main" id="{AF59E35F-CD63-47B6-8C1A-E2B516802510}"/>
              </a:ext>
            </a:extLst>
          </p:cNvPr>
          <p:cNvGraphicFramePr>
            <a:graphicFrameLocks noGrp="1"/>
          </p:cNvGraphicFramePr>
          <p:nvPr>
            <p:ph type="tbl" sz="quarter" idx="13"/>
            <p:extLst>
              <p:ext uri="{D42A27DB-BD31-4B8C-83A1-F6EECF244321}">
                <p14:modId xmlns:p14="http://schemas.microsoft.com/office/powerpoint/2010/main" val="2730465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3504494"/>
                    </a:ext>
                  </a:extLst>
                </a:gridCol>
                <a:gridCol w="905256">
                  <a:extLst>
                    <a:ext uri="{9D8B030D-6E8A-4147-A177-3AD203B41FA5}">
                      <a16:colId xmlns:a16="http://schemas.microsoft.com/office/drawing/2014/main" val="3387117957"/>
                    </a:ext>
                  </a:extLst>
                </a:gridCol>
                <a:gridCol w="246888">
                  <a:extLst>
                    <a:ext uri="{9D8B030D-6E8A-4147-A177-3AD203B41FA5}">
                      <a16:colId xmlns:a16="http://schemas.microsoft.com/office/drawing/2014/main" val="3842875686"/>
                    </a:ext>
                  </a:extLst>
                </a:gridCol>
                <a:gridCol w="208280">
                  <a:extLst>
                    <a:ext uri="{9D8B030D-6E8A-4147-A177-3AD203B41FA5}">
                      <a16:colId xmlns:a16="http://schemas.microsoft.com/office/drawing/2014/main" val="2695783472"/>
                    </a:ext>
                  </a:extLst>
                </a:gridCol>
                <a:gridCol w="208280">
                  <a:extLst>
                    <a:ext uri="{9D8B030D-6E8A-4147-A177-3AD203B41FA5}">
                      <a16:colId xmlns:a16="http://schemas.microsoft.com/office/drawing/2014/main" val="4116190821"/>
                    </a:ext>
                  </a:extLst>
                </a:gridCol>
                <a:gridCol w="208280">
                  <a:extLst>
                    <a:ext uri="{9D8B030D-6E8A-4147-A177-3AD203B41FA5}">
                      <a16:colId xmlns:a16="http://schemas.microsoft.com/office/drawing/2014/main" val="463892028"/>
                    </a:ext>
                  </a:extLst>
                </a:gridCol>
                <a:gridCol w="208280">
                  <a:extLst>
                    <a:ext uri="{9D8B030D-6E8A-4147-A177-3AD203B41FA5}">
                      <a16:colId xmlns:a16="http://schemas.microsoft.com/office/drawing/2014/main" val="3088495108"/>
                    </a:ext>
                  </a:extLst>
                </a:gridCol>
                <a:gridCol w="208280">
                  <a:extLst>
                    <a:ext uri="{9D8B030D-6E8A-4147-A177-3AD203B41FA5}">
                      <a16:colId xmlns:a16="http://schemas.microsoft.com/office/drawing/2014/main" val="2696771742"/>
                    </a:ext>
                  </a:extLst>
                </a:gridCol>
                <a:gridCol w="208280">
                  <a:extLst>
                    <a:ext uri="{9D8B030D-6E8A-4147-A177-3AD203B41FA5}">
                      <a16:colId xmlns:a16="http://schemas.microsoft.com/office/drawing/2014/main" val="350731806"/>
                    </a:ext>
                  </a:extLst>
                </a:gridCol>
                <a:gridCol w="208280">
                  <a:extLst>
                    <a:ext uri="{9D8B030D-6E8A-4147-A177-3AD203B41FA5}">
                      <a16:colId xmlns:a16="http://schemas.microsoft.com/office/drawing/2014/main" val="3940876565"/>
                    </a:ext>
                  </a:extLst>
                </a:gridCol>
                <a:gridCol w="208280">
                  <a:extLst>
                    <a:ext uri="{9D8B030D-6E8A-4147-A177-3AD203B41FA5}">
                      <a16:colId xmlns:a16="http://schemas.microsoft.com/office/drawing/2014/main" val="2065333650"/>
                    </a:ext>
                  </a:extLst>
                </a:gridCol>
                <a:gridCol w="208280">
                  <a:extLst>
                    <a:ext uri="{9D8B030D-6E8A-4147-A177-3AD203B41FA5}">
                      <a16:colId xmlns:a16="http://schemas.microsoft.com/office/drawing/2014/main" val="597967820"/>
                    </a:ext>
                  </a:extLst>
                </a:gridCol>
                <a:gridCol w="208280">
                  <a:extLst>
                    <a:ext uri="{9D8B030D-6E8A-4147-A177-3AD203B41FA5}">
                      <a16:colId xmlns:a16="http://schemas.microsoft.com/office/drawing/2014/main" val="2021066856"/>
                    </a:ext>
                  </a:extLst>
                </a:gridCol>
                <a:gridCol w="208280">
                  <a:extLst>
                    <a:ext uri="{9D8B030D-6E8A-4147-A177-3AD203B41FA5}">
                      <a16:colId xmlns:a16="http://schemas.microsoft.com/office/drawing/2014/main" val="445046757"/>
                    </a:ext>
                  </a:extLst>
                </a:gridCol>
                <a:gridCol w="208280">
                  <a:extLst>
                    <a:ext uri="{9D8B030D-6E8A-4147-A177-3AD203B41FA5}">
                      <a16:colId xmlns:a16="http://schemas.microsoft.com/office/drawing/2014/main" val="302496389"/>
                    </a:ext>
                  </a:extLst>
                </a:gridCol>
                <a:gridCol w="208280">
                  <a:extLst>
                    <a:ext uri="{9D8B030D-6E8A-4147-A177-3AD203B41FA5}">
                      <a16:colId xmlns:a16="http://schemas.microsoft.com/office/drawing/2014/main" val="1073548502"/>
                    </a:ext>
                  </a:extLst>
                </a:gridCol>
                <a:gridCol w="208280">
                  <a:extLst>
                    <a:ext uri="{9D8B030D-6E8A-4147-A177-3AD203B41FA5}">
                      <a16:colId xmlns:a16="http://schemas.microsoft.com/office/drawing/2014/main" val="989709411"/>
                    </a:ext>
                  </a:extLst>
                </a:gridCol>
                <a:gridCol w="208280">
                  <a:extLst>
                    <a:ext uri="{9D8B030D-6E8A-4147-A177-3AD203B41FA5}">
                      <a16:colId xmlns:a16="http://schemas.microsoft.com/office/drawing/2014/main" val="2682251383"/>
                    </a:ext>
                  </a:extLst>
                </a:gridCol>
                <a:gridCol w="208280">
                  <a:extLst>
                    <a:ext uri="{9D8B030D-6E8A-4147-A177-3AD203B41FA5}">
                      <a16:colId xmlns:a16="http://schemas.microsoft.com/office/drawing/2014/main" val="3552214823"/>
                    </a:ext>
                  </a:extLst>
                </a:gridCol>
                <a:gridCol w="208280">
                  <a:extLst>
                    <a:ext uri="{9D8B030D-6E8A-4147-A177-3AD203B41FA5}">
                      <a16:colId xmlns:a16="http://schemas.microsoft.com/office/drawing/2014/main" val="2931408298"/>
                    </a:ext>
                  </a:extLst>
                </a:gridCol>
                <a:gridCol w="208280">
                  <a:extLst>
                    <a:ext uri="{9D8B030D-6E8A-4147-A177-3AD203B41FA5}">
                      <a16:colId xmlns:a16="http://schemas.microsoft.com/office/drawing/2014/main" val="3121193358"/>
                    </a:ext>
                  </a:extLst>
                </a:gridCol>
                <a:gridCol w="208280">
                  <a:extLst>
                    <a:ext uri="{9D8B030D-6E8A-4147-A177-3AD203B41FA5}">
                      <a16:colId xmlns:a16="http://schemas.microsoft.com/office/drawing/2014/main" val="2874228567"/>
                    </a:ext>
                  </a:extLst>
                </a:gridCol>
                <a:gridCol w="208280">
                  <a:extLst>
                    <a:ext uri="{9D8B030D-6E8A-4147-A177-3AD203B41FA5}">
                      <a16:colId xmlns:a16="http://schemas.microsoft.com/office/drawing/2014/main" val="128003366"/>
                    </a:ext>
                  </a:extLst>
                </a:gridCol>
                <a:gridCol w="208280">
                  <a:extLst>
                    <a:ext uri="{9D8B030D-6E8A-4147-A177-3AD203B41FA5}">
                      <a16:colId xmlns:a16="http://schemas.microsoft.com/office/drawing/2014/main" val="3956582601"/>
                    </a:ext>
                  </a:extLst>
                </a:gridCol>
                <a:gridCol w="208280">
                  <a:extLst>
                    <a:ext uri="{9D8B030D-6E8A-4147-A177-3AD203B41FA5}">
                      <a16:colId xmlns:a16="http://schemas.microsoft.com/office/drawing/2014/main" val="1317522290"/>
                    </a:ext>
                  </a:extLst>
                </a:gridCol>
                <a:gridCol w="208280">
                  <a:extLst>
                    <a:ext uri="{9D8B030D-6E8A-4147-A177-3AD203B41FA5}">
                      <a16:colId xmlns:a16="http://schemas.microsoft.com/office/drawing/2014/main" val="2390105603"/>
                    </a:ext>
                  </a:extLst>
                </a:gridCol>
                <a:gridCol w="208280">
                  <a:extLst>
                    <a:ext uri="{9D8B030D-6E8A-4147-A177-3AD203B41FA5}">
                      <a16:colId xmlns:a16="http://schemas.microsoft.com/office/drawing/2014/main" val="3796038981"/>
                    </a:ext>
                  </a:extLst>
                </a:gridCol>
                <a:gridCol w="208280">
                  <a:extLst>
                    <a:ext uri="{9D8B030D-6E8A-4147-A177-3AD203B41FA5}">
                      <a16:colId xmlns:a16="http://schemas.microsoft.com/office/drawing/2014/main" val="1753861734"/>
                    </a:ext>
                  </a:extLst>
                </a:gridCol>
                <a:gridCol w="208280">
                  <a:extLst>
                    <a:ext uri="{9D8B030D-6E8A-4147-A177-3AD203B41FA5}">
                      <a16:colId xmlns:a16="http://schemas.microsoft.com/office/drawing/2014/main" val="2735080304"/>
                    </a:ext>
                  </a:extLst>
                </a:gridCol>
                <a:gridCol w="208280">
                  <a:extLst>
                    <a:ext uri="{9D8B030D-6E8A-4147-A177-3AD203B41FA5}">
                      <a16:colId xmlns:a16="http://schemas.microsoft.com/office/drawing/2014/main" val="3048993089"/>
                    </a:ext>
                  </a:extLst>
                </a:gridCol>
                <a:gridCol w="208280">
                  <a:extLst>
                    <a:ext uri="{9D8B030D-6E8A-4147-A177-3AD203B41FA5}">
                      <a16:colId xmlns:a16="http://schemas.microsoft.com/office/drawing/2014/main" val="4009097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3149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- 2019-09-29 22:00:01</a:t>
                      </a:r>
                      <a:r>
                        <a:rPr kumimoji="0" lang="pt-BR" sz="1000" b="0" i="0" u="none" strike="noStrike" kern="1200" cap="none" spc="0" normalizeH="0" baseline="0" noProof="0">
                          <a:ln>
                            <a:noFill/>
                          </a:ln>
                          <a:solidFill>
                            <a:prstClr val="black"/>
                          </a:solidFill>
                          <a:effectLst/>
                          <a:uLnTx/>
                          <a:uFillTx/>
                          <a:latin typeface="+mn-lt"/>
                          <a:ea typeface="+mn-ea"/>
                          <a:cs typeface="+mn-cs"/>
                        </a:rPr>
                        <a:t>
 Com um caráter disruptivo, o Chardonnay Era simboliza uma ideia completamente nova. Sem adição de SO2 em sua elaboração, o vinho representa uma conexão entre dois mundos, proporcionando o mais puro contato com a natureza. Disponível em nossas lojas próprias e online.  http://bit.ly/ChardonnayERA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https://scontent.xx.fbcdn.net/v/t1.0-9/s720x720/70606187_2604530932939685_6841099320104583168_o.jpg?_nc_cat=102&amp;_nc_oc=AQnp42sMaTX4TrTfCxKmSXah4f-miOKw_qjq-TMcSwfp3BN-0pWSzwvmVwzQuu4_Oqs&amp;_nc_ht=scontent.xx&amp;oh=9ccffc02f08e4f47788678c27d9a4375&amp;oe=5E27A741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39737569"/>
                  </a:ext>
                </a:extLst>
              </a:tr>
            </a:tbl>
          </a:graphicData>
        </a:graphic>
      </p:graphicFrame>
      <p:sp>
        <p:nvSpPr>
          <p:cNvPr id="4" name="Text Placeholder 3">
            <a:extLst>
              <a:ext uri="{FF2B5EF4-FFF2-40B4-BE49-F238E27FC236}">
                <a16:creationId xmlns:a16="http://schemas.microsoft.com/office/drawing/2014/main" id="{777E1EC6-8877-4DB5-8020-C5CE6834DFC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547612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BBE1B-3350-42E3-A55D-610CA17C595F}"/>
              </a:ext>
            </a:extLst>
          </p:cNvPr>
          <p:cNvSpPr>
            <a:spLocks noGrp="1"/>
          </p:cNvSpPr>
          <p:nvPr>
            <p:ph type="title"/>
          </p:nvPr>
        </p:nvSpPr>
        <p:spPr/>
        <p:txBody>
          <a:bodyPr/>
          <a:lstStyle/>
          <a:p>
            <a:r>
              <a:rPr lang="pt-BR"/>
              <a:t>Posts por taxa de engajamento | Casa Valduga - 3 of 26</a:t>
            </a:r>
            <a:endParaRPr lang="en-US"/>
          </a:p>
        </p:txBody>
      </p:sp>
      <p:graphicFrame>
        <p:nvGraphicFramePr>
          <p:cNvPr id="5" name="Table Placeholder 4">
            <a:extLst>
              <a:ext uri="{FF2B5EF4-FFF2-40B4-BE49-F238E27FC236}">
                <a16:creationId xmlns:a16="http://schemas.microsoft.com/office/drawing/2014/main" id="{96030438-17F2-41E0-813A-47BEB96E7B42}"/>
              </a:ext>
            </a:extLst>
          </p:cNvPr>
          <p:cNvGraphicFramePr>
            <a:graphicFrameLocks noGrp="1"/>
          </p:cNvGraphicFramePr>
          <p:nvPr>
            <p:ph type="tbl" sz="quarter" idx="13"/>
            <p:extLst>
              <p:ext uri="{D42A27DB-BD31-4B8C-83A1-F6EECF244321}">
                <p14:modId xmlns:p14="http://schemas.microsoft.com/office/powerpoint/2010/main" val="116996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48902004"/>
                    </a:ext>
                  </a:extLst>
                </a:gridCol>
                <a:gridCol w="905256">
                  <a:extLst>
                    <a:ext uri="{9D8B030D-6E8A-4147-A177-3AD203B41FA5}">
                      <a16:colId xmlns:a16="http://schemas.microsoft.com/office/drawing/2014/main" val="3446594024"/>
                    </a:ext>
                  </a:extLst>
                </a:gridCol>
                <a:gridCol w="246888">
                  <a:extLst>
                    <a:ext uri="{9D8B030D-6E8A-4147-A177-3AD203B41FA5}">
                      <a16:colId xmlns:a16="http://schemas.microsoft.com/office/drawing/2014/main" val="2553200252"/>
                    </a:ext>
                  </a:extLst>
                </a:gridCol>
                <a:gridCol w="208280">
                  <a:extLst>
                    <a:ext uri="{9D8B030D-6E8A-4147-A177-3AD203B41FA5}">
                      <a16:colId xmlns:a16="http://schemas.microsoft.com/office/drawing/2014/main" val="2714502894"/>
                    </a:ext>
                  </a:extLst>
                </a:gridCol>
                <a:gridCol w="208280">
                  <a:extLst>
                    <a:ext uri="{9D8B030D-6E8A-4147-A177-3AD203B41FA5}">
                      <a16:colId xmlns:a16="http://schemas.microsoft.com/office/drawing/2014/main" val="1059472136"/>
                    </a:ext>
                  </a:extLst>
                </a:gridCol>
                <a:gridCol w="208280">
                  <a:extLst>
                    <a:ext uri="{9D8B030D-6E8A-4147-A177-3AD203B41FA5}">
                      <a16:colId xmlns:a16="http://schemas.microsoft.com/office/drawing/2014/main" val="3819748332"/>
                    </a:ext>
                  </a:extLst>
                </a:gridCol>
                <a:gridCol w="208280">
                  <a:extLst>
                    <a:ext uri="{9D8B030D-6E8A-4147-A177-3AD203B41FA5}">
                      <a16:colId xmlns:a16="http://schemas.microsoft.com/office/drawing/2014/main" val="4279529914"/>
                    </a:ext>
                  </a:extLst>
                </a:gridCol>
                <a:gridCol w="208280">
                  <a:extLst>
                    <a:ext uri="{9D8B030D-6E8A-4147-A177-3AD203B41FA5}">
                      <a16:colId xmlns:a16="http://schemas.microsoft.com/office/drawing/2014/main" val="465110414"/>
                    </a:ext>
                  </a:extLst>
                </a:gridCol>
                <a:gridCol w="208280">
                  <a:extLst>
                    <a:ext uri="{9D8B030D-6E8A-4147-A177-3AD203B41FA5}">
                      <a16:colId xmlns:a16="http://schemas.microsoft.com/office/drawing/2014/main" val="124599097"/>
                    </a:ext>
                  </a:extLst>
                </a:gridCol>
                <a:gridCol w="208280">
                  <a:extLst>
                    <a:ext uri="{9D8B030D-6E8A-4147-A177-3AD203B41FA5}">
                      <a16:colId xmlns:a16="http://schemas.microsoft.com/office/drawing/2014/main" val="960974045"/>
                    </a:ext>
                  </a:extLst>
                </a:gridCol>
                <a:gridCol w="208280">
                  <a:extLst>
                    <a:ext uri="{9D8B030D-6E8A-4147-A177-3AD203B41FA5}">
                      <a16:colId xmlns:a16="http://schemas.microsoft.com/office/drawing/2014/main" val="3665692492"/>
                    </a:ext>
                  </a:extLst>
                </a:gridCol>
                <a:gridCol w="208280">
                  <a:extLst>
                    <a:ext uri="{9D8B030D-6E8A-4147-A177-3AD203B41FA5}">
                      <a16:colId xmlns:a16="http://schemas.microsoft.com/office/drawing/2014/main" val="3933300345"/>
                    </a:ext>
                  </a:extLst>
                </a:gridCol>
                <a:gridCol w="208280">
                  <a:extLst>
                    <a:ext uri="{9D8B030D-6E8A-4147-A177-3AD203B41FA5}">
                      <a16:colId xmlns:a16="http://schemas.microsoft.com/office/drawing/2014/main" val="592710640"/>
                    </a:ext>
                  </a:extLst>
                </a:gridCol>
                <a:gridCol w="208280">
                  <a:extLst>
                    <a:ext uri="{9D8B030D-6E8A-4147-A177-3AD203B41FA5}">
                      <a16:colId xmlns:a16="http://schemas.microsoft.com/office/drawing/2014/main" val="399835167"/>
                    </a:ext>
                  </a:extLst>
                </a:gridCol>
                <a:gridCol w="208280">
                  <a:extLst>
                    <a:ext uri="{9D8B030D-6E8A-4147-A177-3AD203B41FA5}">
                      <a16:colId xmlns:a16="http://schemas.microsoft.com/office/drawing/2014/main" val="630329530"/>
                    </a:ext>
                  </a:extLst>
                </a:gridCol>
                <a:gridCol w="208280">
                  <a:extLst>
                    <a:ext uri="{9D8B030D-6E8A-4147-A177-3AD203B41FA5}">
                      <a16:colId xmlns:a16="http://schemas.microsoft.com/office/drawing/2014/main" val="1879512728"/>
                    </a:ext>
                  </a:extLst>
                </a:gridCol>
                <a:gridCol w="208280">
                  <a:extLst>
                    <a:ext uri="{9D8B030D-6E8A-4147-A177-3AD203B41FA5}">
                      <a16:colId xmlns:a16="http://schemas.microsoft.com/office/drawing/2014/main" val="2450144939"/>
                    </a:ext>
                  </a:extLst>
                </a:gridCol>
                <a:gridCol w="208280">
                  <a:extLst>
                    <a:ext uri="{9D8B030D-6E8A-4147-A177-3AD203B41FA5}">
                      <a16:colId xmlns:a16="http://schemas.microsoft.com/office/drawing/2014/main" val="3626234610"/>
                    </a:ext>
                  </a:extLst>
                </a:gridCol>
                <a:gridCol w="208280">
                  <a:extLst>
                    <a:ext uri="{9D8B030D-6E8A-4147-A177-3AD203B41FA5}">
                      <a16:colId xmlns:a16="http://schemas.microsoft.com/office/drawing/2014/main" val="1906078818"/>
                    </a:ext>
                  </a:extLst>
                </a:gridCol>
                <a:gridCol w="208280">
                  <a:extLst>
                    <a:ext uri="{9D8B030D-6E8A-4147-A177-3AD203B41FA5}">
                      <a16:colId xmlns:a16="http://schemas.microsoft.com/office/drawing/2014/main" val="1861291224"/>
                    </a:ext>
                  </a:extLst>
                </a:gridCol>
                <a:gridCol w="208280">
                  <a:extLst>
                    <a:ext uri="{9D8B030D-6E8A-4147-A177-3AD203B41FA5}">
                      <a16:colId xmlns:a16="http://schemas.microsoft.com/office/drawing/2014/main" val="4236830075"/>
                    </a:ext>
                  </a:extLst>
                </a:gridCol>
                <a:gridCol w="208280">
                  <a:extLst>
                    <a:ext uri="{9D8B030D-6E8A-4147-A177-3AD203B41FA5}">
                      <a16:colId xmlns:a16="http://schemas.microsoft.com/office/drawing/2014/main" val="1169693454"/>
                    </a:ext>
                  </a:extLst>
                </a:gridCol>
                <a:gridCol w="208280">
                  <a:extLst>
                    <a:ext uri="{9D8B030D-6E8A-4147-A177-3AD203B41FA5}">
                      <a16:colId xmlns:a16="http://schemas.microsoft.com/office/drawing/2014/main" val="412145958"/>
                    </a:ext>
                  </a:extLst>
                </a:gridCol>
                <a:gridCol w="208280">
                  <a:extLst>
                    <a:ext uri="{9D8B030D-6E8A-4147-A177-3AD203B41FA5}">
                      <a16:colId xmlns:a16="http://schemas.microsoft.com/office/drawing/2014/main" val="1224976400"/>
                    </a:ext>
                  </a:extLst>
                </a:gridCol>
                <a:gridCol w="208280">
                  <a:extLst>
                    <a:ext uri="{9D8B030D-6E8A-4147-A177-3AD203B41FA5}">
                      <a16:colId xmlns:a16="http://schemas.microsoft.com/office/drawing/2014/main" val="177367445"/>
                    </a:ext>
                  </a:extLst>
                </a:gridCol>
                <a:gridCol w="208280">
                  <a:extLst>
                    <a:ext uri="{9D8B030D-6E8A-4147-A177-3AD203B41FA5}">
                      <a16:colId xmlns:a16="http://schemas.microsoft.com/office/drawing/2014/main" val="1920821341"/>
                    </a:ext>
                  </a:extLst>
                </a:gridCol>
                <a:gridCol w="208280">
                  <a:extLst>
                    <a:ext uri="{9D8B030D-6E8A-4147-A177-3AD203B41FA5}">
                      <a16:colId xmlns:a16="http://schemas.microsoft.com/office/drawing/2014/main" val="1857824757"/>
                    </a:ext>
                  </a:extLst>
                </a:gridCol>
                <a:gridCol w="208280">
                  <a:extLst>
                    <a:ext uri="{9D8B030D-6E8A-4147-A177-3AD203B41FA5}">
                      <a16:colId xmlns:a16="http://schemas.microsoft.com/office/drawing/2014/main" val="4175793757"/>
                    </a:ext>
                  </a:extLst>
                </a:gridCol>
                <a:gridCol w="208280">
                  <a:extLst>
                    <a:ext uri="{9D8B030D-6E8A-4147-A177-3AD203B41FA5}">
                      <a16:colId xmlns:a16="http://schemas.microsoft.com/office/drawing/2014/main" val="2247783831"/>
                    </a:ext>
                  </a:extLst>
                </a:gridCol>
                <a:gridCol w="208280">
                  <a:extLst>
                    <a:ext uri="{9D8B030D-6E8A-4147-A177-3AD203B41FA5}">
                      <a16:colId xmlns:a16="http://schemas.microsoft.com/office/drawing/2014/main" val="1393680557"/>
                    </a:ext>
                  </a:extLst>
                </a:gridCol>
                <a:gridCol w="208280">
                  <a:extLst>
                    <a:ext uri="{9D8B030D-6E8A-4147-A177-3AD203B41FA5}">
                      <a16:colId xmlns:a16="http://schemas.microsoft.com/office/drawing/2014/main" val="3485146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7204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- 2019-09-29 14:00:01</a:t>
                      </a:r>
                      <a:r>
                        <a:rPr kumimoji="0" lang="pt-BR" sz="1000" b="0" i="0" u="none" strike="noStrike" kern="1200" cap="none" spc="0" normalizeH="0" baseline="0" noProof="0">
                          <a:ln>
                            <a:noFill/>
                          </a:ln>
                          <a:solidFill>
                            <a:prstClr val="black"/>
                          </a:solidFill>
                          <a:effectLst/>
                          <a:uLnTx/>
                          <a:uFillTx/>
                          <a:latin typeface="+mn-lt"/>
                          <a:ea typeface="+mn-ea"/>
                          <a:cs typeface="+mn-cs"/>
                        </a:rPr>
                        <a:t>
 O espumante Gran Extra Brut, elaborado com as seletas uvas Chardonnay e Pinot Noir, passa por 60 meses de autólise em cave. O resultado é um exemplar marcante e expressivo.  http://bit.ly/2mRUNiQ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https://scontent.xx.fbcdn.net/v/t1.0-9/s720x720/71501607_2604545366271575_9078006407705395200_o.jpg?_nc_cat=104&amp;_nc_oc=AQlcguK43xls-HmDhIzptjr_t7fnaa17FYpjk0gAOetlLlrVBafgZxph-GDl7U2CnGo&amp;_nc_ht=scontent.xx&amp;oh=aff9e187396a57dc53378ea1330284fd&amp;oe=5E2D7576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52153832"/>
                  </a:ext>
                </a:extLst>
              </a:tr>
            </a:tbl>
          </a:graphicData>
        </a:graphic>
      </p:graphicFrame>
      <p:sp>
        <p:nvSpPr>
          <p:cNvPr id="4" name="Text Placeholder 3">
            <a:extLst>
              <a:ext uri="{FF2B5EF4-FFF2-40B4-BE49-F238E27FC236}">
                <a16:creationId xmlns:a16="http://schemas.microsoft.com/office/drawing/2014/main" id="{6A034DC9-F8F1-4B16-9F10-F449A9EAC1A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964127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0F49F-041D-41B4-BA3B-B6CE8D6E141A}"/>
              </a:ext>
            </a:extLst>
          </p:cNvPr>
          <p:cNvSpPr>
            <a:spLocks noGrp="1"/>
          </p:cNvSpPr>
          <p:nvPr>
            <p:ph type="title"/>
          </p:nvPr>
        </p:nvSpPr>
        <p:spPr/>
        <p:txBody>
          <a:bodyPr/>
          <a:lstStyle/>
          <a:p>
            <a:r>
              <a:rPr lang="pt-BR"/>
              <a:t>Posts por taxa de engajamento | Casa Valduga - 4 of 26</a:t>
            </a:r>
            <a:endParaRPr lang="en-US"/>
          </a:p>
        </p:txBody>
      </p:sp>
      <p:graphicFrame>
        <p:nvGraphicFramePr>
          <p:cNvPr id="5" name="Table Placeholder 4">
            <a:extLst>
              <a:ext uri="{FF2B5EF4-FFF2-40B4-BE49-F238E27FC236}">
                <a16:creationId xmlns:a16="http://schemas.microsoft.com/office/drawing/2014/main" id="{ED361CAF-F348-423B-B121-ABC6DA4EA235}"/>
              </a:ext>
            </a:extLst>
          </p:cNvPr>
          <p:cNvGraphicFramePr>
            <a:graphicFrameLocks noGrp="1"/>
          </p:cNvGraphicFramePr>
          <p:nvPr>
            <p:ph type="tbl" sz="quarter" idx="13"/>
            <p:extLst>
              <p:ext uri="{D42A27DB-BD31-4B8C-83A1-F6EECF244321}">
                <p14:modId xmlns:p14="http://schemas.microsoft.com/office/powerpoint/2010/main" val="2537154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16548028"/>
                    </a:ext>
                  </a:extLst>
                </a:gridCol>
                <a:gridCol w="905256">
                  <a:extLst>
                    <a:ext uri="{9D8B030D-6E8A-4147-A177-3AD203B41FA5}">
                      <a16:colId xmlns:a16="http://schemas.microsoft.com/office/drawing/2014/main" val="115471850"/>
                    </a:ext>
                  </a:extLst>
                </a:gridCol>
                <a:gridCol w="246888">
                  <a:extLst>
                    <a:ext uri="{9D8B030D-6E8A-4147-A177-3AD203B41FA5}">
                      <a16:colId xmlns:a16="http://schemas.microsoft.com/office/drawing/2014/main" val="2762505700"/>
                    </a:ext>
                  </a:extLst>
                </a:gridCol>
                <a:gridCol w="208280">
                  <a:extLst>
                    <a:ext uri="{9D8B030D-6E8A-4147-A177-3AD203B41FA5}">
                      <a16:colId xmlns:a16="http://schemas.microsoft.com/office/drawing/2014/main" val="429841906"/>
                    </a:ext>
                  </a:extLst>
                </a:gridCol>
                <a:gridCol w="208280">
                  <a:extLst>
                    <a:ext uri="{9D8B030D-6E8A-4147-A177-3AD203B41FA5}">
                      <a16:colId xmlns:a16="http://schemas.microsoft.com/office/drawing/2014/main" val="3064926221"/>
                    </a:ext>
                  </a:extLst>
                </a:gridCol>
                <a:gridCol w="208280">
                  <a:extLst>
                    <a:ext uri="{9D8B030D-6E8A-4147-A177-3AD203B41FA5}">
                      <a16:colId xmlns:a16="http://schemas.microsoft.com/office/drawing/2014/main" val="3072544911"/>
                    </a:ext>
                  </a:extLst>
                </a:gridCol>
                <a:gridCol w="208280">
                  <a:extLst>
                    <a:ext uri="{9D8B030D-6E8A-4147-A177-3AD203B41FA5}">
                      <a16:colId xmlns:a16="http://schemas.microsoft.com/office/drawing/2014/main" val="2942382521"/>
                    </a:ext>
                  </a:extLst>
                </a:gridCol>
                <a:gridCol w="208280">
                  <a:extLst>
                    <a:ext uri="{9D8B030D-6E8A-4147-A177-3AD203B41FA5}">
                      <a16:colId xmlns:a16="http://schemas.microsoft.com/office/drawing/2014/main" val="2087081951"/>
                    </a:ext>
                  </a:extLst>
                </a:gridCol>
                <a:gridCol w="208280">
                  <a:extLst>
                    <a:ext uri="{9D8B030D-6E8A-4147-A177-3AD203B41FA5}">
                      <a16:colId xmlns:a16="http://schemas.microsoft.com/office/drawing/2014/main" val="3796676283"/>
                    </a:ext>
                  </a:extLst>
                </a:gridCol>
                <a:gridCol w="208280">
                  <a:extLst>
                    <a:ext uri="{9D8B030D-6E8A-4147-A177-3AD203B41FA5}">
                      <a16:colId xmlns:a16="http://schemas.microsoft.com/office/drawing/2014/main" val="266024160"/>
                    </a:ext>
                  </a:extLst>
                </a:gridCol>
                <a:gridCol w="208280">
                  <a:extLst>
                    <a:ext uri="{9D8B030D-6E8A-4147-A177-3AD203B41FA5}">
                      <a16:colId xmlns:a16="http://schemas.microsoft.com/office/drawing/2014/main" val="3712873990"/>
                    </a:ext>
                  </a:extLst>
                </a:gridCol>
                <a:gridCol w="208280">
                  <a:extLst>
                    <a:ext uri="{9D8B030D-6E8A-4147-A177-3AD203B41FA5}">
                      <a16:colId xmlns:a16="http://schemas.microsoft.com/office/drawing/2014/main" val="4079034266"/>
                    </a:ext>
                  </a:extLst>
                </a:gridCol>
                <a:gridCol w="208280">
                  <a:extLst>
                    <a:ext uri="{9D8B030D-6E8A-4147-A177-3AD203B41FA5}">
                      <a16:colId xmlns:a16="http://schemas.microsoft.com/office/drawing/2014/main" val="3743272596"/>
                    </a:ext>
                  </a:extLst>
                </a:gridCol>
                <a:gridCol w="208280">
                  <a:extLst>
                    <a:ext uri="{9D8B030D-6E8A-4147-A177-3AD203B41FA5}">
                      <a16:colId xmlns:a16="http://schemas.microsoft.com/office/drawing/2014/main" val="2322631719"/>
                    </a:ext>
                  </a:extLst>
                </a:gridCol>
                <a:gridCol w="208280">
                  <a:extLst>
                    <a:ext uri="{9D8B030D-6E8A-4147-A177-3AD203B41FA5}">
                      <a16:colId xmlns:a16="http://schemas.microsoft.com/office/drawing/2014/main" val="3903003512"/>
                    </a:ext>
                  </a:extLst>
                </a:gridCol>
                <a:gridCol w="208280">
                  <a:extLst>
                    <a:ext uri="{9D8B030D-6E8A-4147-A177-3AD203B41FA5}">
                      <a16:colId xmlns:a16="http://schemas.microsoft.com/office/drawing/2014/main" val="4276293131"/>
                    </a:ext>
                  </a:extLst>
                </a:gridCol>
                <a:gridCol w="208280">
                  <a:extLst>
                    <a:ext uri="{9D8B030D-6E8A-4147-A177-3AD203B41FA5}">
                      <a16:colId xmlns:a16="http://schemas.microsoft.com/office/drawing/2014/main" val="1710251112"/>
                    </a:ext>
                  </a:extLst>
                </a:gridCol>
                <a:gridCol w="208280">
                  <a:extLst>
                    <a:ext uri="{9D8B030D-6E8A-4147-A177-3AD203B41FA5}">
                      <a16:colId xmlns:a16="http://schemas.microsoft.com/office/drawing/2014/main" val="4200297518"/>
                    </a:ext>
                  </a:extLst>
                </a:gridCol>
                <a:gridCol w="208280">
                  <a:extLst>
                    <a:ext uri="{9D8B030D-6E8A-4147-A177-3AD203B41FA5}">
                      <a16:colId xmlns:a16="http://schemas.microsoft.com/office/drawing/2014/main" val="319536173"/>
                    </a:ext>
                  </a:extLst>
                </a:gridCol>
                <a:gridCol w="208280">
                  <a:extLst>
                    <a:ext uri="{9D8B030D-6E8A-4147-A177-3AD203B41FA5}">
                      <a16:colId xmlns:a16="http://schemas.microsoft.com/office/drawing/2014/main" val="1559645153"/>
                    </a:ext>
                  </a:extLst>
                </a:gridCol>
                <a:gridCol w="208280">
                  <a:extLst>
                    <a:ext uri="{9D8B030D-6E8A-4147-A177-3AD203B41FA5}">
                      <a16:colId xmlns:a16="http://schemas.microsoft.com/office/drawing/2014/main" val="350061092"/>
                    </a:ext>
                  </a:extLst>
                </a:gridCol>
                <a:gridCol w="208280">
                  <a:extLst>
                    <a:ext uri="{9D8B030D-6E8A-4147-A177-3AD203B41FA5}">
                      <a16:colId xmlns:a16="http://schemas.microsoft.com/office/drawing/2014/main" val="3829780169"/>
                    </a:ext>
                  </a:extLst>
                </a:gridCol>
                <a:gridCol w="208280">
                  <a:extLst>
                    <a:ext uri="{9D8B030D-6E8A-4147-A177-3AD203B41FA5}">
                      <a16:colId xmlns:a16="http://schemas.microsoft.com/office/drawing/2014/main" val="3462630337"/>
                    </a:ext>
                  </a:extLst>
                </a:gridCol>
                <a:gridCol w="208280">
                  <a:extLst>
                    <a:ext uri="{9D8B030D-6E8A-4147-A177-3AD203B41FA5}">
                      <a16:colId xmlns:a16="http://schemas.microsoft.com/office/drawing/2014/main" val="1147604018"/>
                    </a:ext>
                  </a:extLst>
                </a:gridCol>
                <a:gridCol w="208280">
                  <a:extLst>
                    <a:ext uri="{9D8B030D-6E8A-4147-A177-3AD203B41FA5}">
                      <a16:colId xmlns:a16="http://schemas.microsoft.com/office/drawing/2014/main" val="3935076265"/>
                    </a:ext>
                  </a:extLst>
                </a:gridCol>
                <a:gridCol w="208280">
                  <a:extLst>
                    <a:ext uri="{9D8B030D-6E8A-4147-A177-3AD203B41FA5}">
                      <a16:colId xmlns:a16="http://schemas.microsoft.com/office/drawing/2014/main" val="2501970172"/>
                    </a:ext>
                  </a:extLst>
                </a:gridCol>
                <a:gridCol w="208280">
                  <a:extLst>
                    <a:ext uri="{9D8B030D-6E8A-4147-A177-3AD203B41FA5}">
                      <a16:colId xmlns:a16="http://schemas.microsoft.com/office/drawing/2014/main" val="425703466"/>
                    </a:ext>
                  </a:extLst>
                </a:gridCol>
                <a:gridCol w="208280">
                  <a:extLst>
                    <a:ext uri="{9D8B030D-6E8A-4147-A177-3AD203B41FA5}">
                      <a16:colId xmlns:a16="http://schemas.microsoft.com/office/drawing/2014/main" val="3525590171"/>
                    </a:ext>
                  </a:extLst>
                </a:gridCol>
                <a:gridCol w="208280">
                  <a:extLst>
                    <a:ext uri="{9D8B030D-6E8A-4147-A177-3AD203B41FA5}">
                      <a16:colId xmlns:a16="http://schemas.microsoft.com/office/drawing/2014/main" val="541872790"/>
                    </a:ext>
                  </a:extLst>
                </a:gridCol>
                <a:gridCol w="208280">
                  <a:extLst>
                    <a:ext uri="{9D8B030D-6E8A-4147-A177-3AD203B41FA5}">
                      <a16:colId xmlns:a16="http://schemas.microsoft.com/office/drawing/2014/main" val="4075043056"/>
                    </a:ext>
                  </a:extLst>
                </a:gridCol>
                <a:gridCol w="208280">
                  <a:extLst>
                    <a:ext uri="{9D8B030D-6E8A-4147-A177-3AD203B41FA5}">
                      <a16:colId xmlns:a16="http://schemas.microsoft.com/office/drawing/2014/main" val="3007573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9134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- 2019-09-28 20:00:01</a:t>
                      </a:r>
                      <a:r>
                        <a:rPr kumimoji="0" lang="pt-BR" sz="1000" b="0" i="0" u="none" strike="noStrike" kern="1200" cap="none" spc="0" normalizeH="0" baseline="0" noProof="0">
                          <a:ln>
                            <a:noFill/>
                          </a:ln>
                          <a:solidFill>
                            <a:prstClr val="black"/>
                          </a:solidFill>
                          <a:effectLst/>
                          <a:uLnTx/>
                          <a:uFillTx/>
                          <a:latin typeface="+mn-lt"/>
                          <a:ea typeface="+mn-ea"/>
                          <a:cs typeface="+mn-cs"/>
                        </a:rPr>
                        <a:t>
 As saladas são pratos leves e perfeitos para servir tanto como aperitivo, quanto como prato principal. E, se você gosta de temperar com molhos à base de vinagre, uma dica é harmonizar com vinhos das variedades Sauvignon Blanc e Viognier. Gostou? Escolha seu favorito: http://bit.ly/2kN6ZRg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https://scontent.xx.fbcdn.net/v/t1.0-9/s720x720/71029551_2604524242940354_43567409516249088_o.jpg?_nc_cat=100&amp;_nc_oc=AQmoNojcv7eDAeUbYqm0HuwPE3siyqjgMzbFFZ5qGhZz1cICR0xvhXPxDRGV95hjtxA&amp;_nc_ht=scontent.xx&amp;oh=309eaa2972ec2cd4373115e826cd0c3b&amp;oe=5E23D9C5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73805803"/>
                  </a:ext>
                </a:extLst>
              </a:tr>
            </a:tbl>
          </a:graphicData>
        </a:graphic>
      </p:graphicFrame>
      <p:sp>
        <p:nvSpPr>
          <p:cNvPr id="4" name="Text Placeholder 3">
            <a:extLst>
              <a:ext uri="{FF2B5EF4-FFF2-40B4-BE49-F238E27FC236}">
                <a16:creationId xmlns:a16="http://schemas.microsoft.com/office/drawing/2014/main" id="{5D6D7A8E-0623-4E7B-B1C3-5ACA62F6A55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530149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E78D7-1677-4147-B18D-DED3E64F3636}"/>
              </a:ext>
            </a:extLst>
          </p:cNvPr>
          <p:cNvSpPr>
            <a:spLocks noGrp="1"/>
          </p:cNvSpPr>
          <p:nvPr>
            <p:ph type="title"/>
          </p:nvPr>
        </p:nvSpPr>
        <p:spPr/>
        <p:txBody>
          <a:bodyPr/>
          <a:lstStyle/>
          <a:p>
            <a:r>
              <a:rPr lang="pt-BR"/>
              <a:t>Posts por taxa de engajamento | Casa Valduga - 5 of 26</a:t>
            </a:r>
            <a:endParaRPr lang="en-US"/>
          </a:p>
        </p:txBody>
      </p:sp>
      <p:graphicFrame>
        <p:nvGraphicFramePr>
          <p:cNvPr id="5" name="Table Placeholder 4">
            <a:extLst>
              <a:ext uri="{FF2B5EF4-FFF2-40B4-BE49-F238E27FC236}">
                <a16:creationId xmlns:a16="http://schemas.microsoft.com/office/drawing/2014/main" id="{A3905343-0EE6-4CA7-8A07-CAD4FC739211}"/>
              </a:ext>
            </a:extLst>
          </p:cNvPr>
          <p:cNvGraphicFramePr>
            <a:graphicFrameLocks noGrp="1"/>
          </p:cNvGraphicFramePr>
          <p:nvPr>
            <p:ph type="tbl" sz="quarter" idx="13"/>
            <p:extLst>
              <p:ext uri="{D42A27DB-BD31-4B8C-83A1-F6EECF244321}">
                <p14:modId xmlns:p14="http://schemas.microsoft.com/office/powerpoint/2010/main" val="2000718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80802023"/>
                    </a:ext>
                  </a:extLst>
                </a:gridCol>
                <a:gridCol w="905256">
                  <a:extLst>
                    <a:ext uri="{9D8B030D-6E8A-4147-A177-3AD203B41FA5}">
                      <a16:colId xmlns:a16="http://schemas.microsoft.com/office/drawing/2014/main" val="4037925244"/>
                    </a:ext>
                  </a:extLst>
                </a:gridCol>
                <a:gridCol w="246888">
                  <a:extLst>
                    <a:ext uri="{9D8B030D-6E8A-4147-A177-3AD203B41FA5}">
                      <a16:colId xmlns:a16="http://schemas.microsoft.com/office/drawing/2014/main" val="2909433234"/>
                    </a:ext>
                  </a:extLst>
                </a:gridCol>
                <a:gridCol w="208280">
                  <a:extLst>
                    <a:ext uri="{9D8B030D-6E8A-4147-A177-3AD203B41FA5}">
                      <a16:colId xmlns:a16="http://schemas.microsoft.com/office/drawing/2014/main" val="4170707928"/>
                    </a:ext>
                  </a:extLst>
                </a:gridCol>
                <a:gridCol w="208280">
                  <a:extLst>
                    <a:ext uri="{9D8B030D-6E8A-4147-A177-3AD203B41FA5}">
                      <a16:colId xmlns:a16="http://schemas.microsoft.com/office/drawing/2014/main" val="4248637070"/>
                    </a:ext>
                  </a:extLst>
                </a:gridCol>
                <a:gridCol w="208280">
                  <a:extLst>
                    <a:ext uri="{9D8B030D-6E8A-4147-A177-3AD203B41FA5}">
                      <a16:colId xmlns:a16="http://schemas.microsoft.com/office/drawing/2014/main" val="3878183560"/>
                    </a:ext>
                  </a:extLst>
                </a:gridCol>
                <a:gridCol w="208280">
                  <a:extLst>
                    <a:ext uri="{9D8B030D-6E8A-4147-A177-3AD203B41FA5}">
                      <a16:colId xmlns:a16="http://schemas.microsoft.com/office/drawing/2014/main" val="1836210628"/>
                    </a:ext>
                  </a:extLst>
                </a:gridCol>
                <a:gridCol w="208280">
                  <a:extLst>
                    <a:ext uri="{9D8B030D-6E8A-4147-A177-3AD203B41FA5}">
                      <a16:colId xmlns:a16="http://schemas.microsoft.com/office/drawing/2014/main" val="3390501359"/>
                    </a:ext>
                  </a:extLst>
                </a:gridCol>
                <a:gridCol w="208280">
                  <a:extLst>
                    <a:ext uri="{9D8B030D-6E8A-4147-A177-3AD203B41FA5}">
                      <a16:colId xmlns:a16="http://schemas.microsoft.com/office/drawing/2014/main" val="3851604798"/>
                    </a:ext>
                  </a:extLst>
                </a:gridCol>
                <a:gridCol w="208280">
                  <a:extLst>
                    <a:ext uri="{9D8B030D-6E8A-4147-A177-3AD203B41FA5}">
                      <a16:colId xmlns:a16="http://schemas.microsoft.com/office/drawing/2014/main" val="1680097009"/>
                    </a:ext>
                  </a:extLst>
                </a:gridCol>
                <a:gridCol w="208280">
                  <a:extLst>
                    <a:ext uri="{9D8B030D-6E8A-4147-A177-3AD203B41FA5}">
                      <a16:colId xmlns:a16="http://schemas.microsoft.com/office/drawing/2014/main" val="3746059868"/>
                    </a:ext>
                  </a:extLst>
                </a:gridCol>
                <a:gridCol w="208280">
                  <a:extLst>
                    <a:ext uri="{9D8B030D-6E8A-4147-A177-3AD203B41FA5}">
                      <a16:colId xmlns:a16="http://schemas.microsoft.com/office/drawing/2014/main" val="3597230654"/>
                    </a:ext>
                  </a:extLst>
                </a:gridCol>
                <a:gridCol w="208280">
                  <a:extLst>
                    <a:ext uri="{9D8B030D-6E8A-4147-A177-3AD203B41FA5}">
                      <a16:colId xmlns:a16="http://schemas.microsoft.com/office/drawing/2014/main" val="871801758"/>
                    </a:ext>
                  </a:extLst>
                </a:gridCol>
                <a:gridCol w="208280">
                  <a:extLst>
                    <a:ext uri="{9D8B030D-6E8A-4147-A177-3AD203B41FA5}">
                      <a16:colId xmlns:a16="http://schemas.microsoft.com/office/drawing/2014/main" val="3204651270"/>
                    </a:ext>
                  </a:extLst>
                </a:gridCol>
                <a:gridCol w="208280">
                  <a:extLst>
                    <a:ext uri="{9D8B030D-6E8A-4147-A177-3AD203B41FA5}">
                      <a16:colId xmlns:a16="http://schemas.microsoft.com/office/drawing/2014/main" val="2789174784"/>
                    </a:ext>
                  </a:extLst>
                </a:gridCol>
                <a:gridCol w="208280">
                  <a:extLst>
                    <a:ext uri="{9D8B030D-6E8A-4147-A177-3AD203B41FA5}">
                      <a16:colId xmlns:a16="http://schemas.microsoft.com/office/drawing/2014/main" val="2057919467"/>
                    </a:ext>
                  </a:extLst>
                </a:gridCol>
                <a:gridCol w="208280">
                  <a:extLst>
                    <a:ext uri="{9D8B030D-6E8A-4147-A177-3AD203B41FA5}">
                      <a16:colId xmlns:a16="http://schemas.microsoft.com/office/drawing/2014/main" val="3541903101"/>
                    </a:ext>
                  </a:extLst>
                </a:gridCol>
                <a:gridCol w="208280">
                  <a:extLst>
                    <a:ext uri="{9D8B030D-6E8A-4147-A177-3AD203B41FA5}">
                      <a16:colId xmlns:a16="http://schemas.microsoft.com/office/drawing/2014/main" val="968399997"/>
                    </a:ext>
                  </a:extLst>
                </a:gridCol>
                <a:gridCol w="208280">
                  <a:extLst>
                    <a:ext uri="{9D8B030D-6E8A-4147-A177-3AD203B41FA5}">
                      <a16:colId xmlns:a16="http://schemas.microsoft.com/office/drawing/2014/main" val="4069691778"/>
                    </a:ext>
                  </a:extLst>
                </a:gridCol>
                <a:gridCol w="208280">
                  <a:extLst>
                    <a:ext uri="{9D8B030D-6E8A-4147-A177-3AD203B41FA5}">
                      <a16:colId xmlns:a16="http://schemas.microsoft.com/office/drawing/2014/main" val="487868353"/>
                    </a:ext>
                  </a:extLst>
                </a:gridCol>
                <a:gridCol w="208280">
                  <a:extLst>
                    <a:ext uri="{9D8B030D-6E8A-4147-A177-3AD203B41FA5}">
                      <a16:colId xmlns:a16="http://schemas.microsoft.com/office/drawing/2014/main" val="3950695598"/>
                    </a:ext>
                  </a:extLst>
                </a:gridCol>
                <a:gridCol w="208280">
                  <a:extLst>
                    <a:ext uri="{9D8B030D-6E8A-4147-A177-3AD203B41FA5}">
                      <a16:colId xmlns:a16="http://schemas.microsoft.com/office/drawing/2014/main" val="3896000516"/>
                    </a:ext>
                  </a:extLst>
                </a:gridCol>
                <a:gridCol w="208280">
                  <a:extLst>
                    <a:ext uri="{9D8B030D-6E8A-4147-A177-3AD203B41FA5}">
                      <a16:colId xmlns:a16="http://schemas.microsoft.com/office/drawing/2014/main" val="3237138107"/>
                    </a:ext>
                  </a:extLst>
                </a:gridCol>
                <a:gridCol w="208280">
                  <a:extLst>
                    <a:ext uri="{9D8B030D-6E8A-4147-A177-3AD203B41FA5}">
                      <a16:colId xmlns:a16="http://schemas.microsoft.com/office/drawing/2014/main" val="3827814292"/>
                    </a:ext>
                  </a:extLst>
                </a:gridCol>
                <a:gridCol w="208280">
                  <a:extLst>
                    <a:ext uri="{9D8B030D-6E8A-4147-A177-3AD203B41FA5}">
                      <a16:colId xmlns:a16="http://schemas.microsoft.com/office/drawing/2014/main" val="3246118346"/>
                    </a:ext>
                  </a:extLst>
                </a:gridCol>
                <a:gridCol w="208280">
                  <a:extLst>
                    <a:ext uri="{9D8B030D-6E8A-4147-A177-3AD203B41FA5}">
                      <a16:colId xmlns:a16="http://schemas.microsoft.com/office/drawing/2014/main" val="3636600428"/>
                    </a:ext>
                  </a:extLst>
                </a:gridCol>
                <a:gridCol w="208280">
                  <a:extLst>
                    <a:ext uri="{9D8B030D-6E8A-4147-A177-3AD203B41FA5}">
                      <a16:colId xmlns:a16="http://schemas.microsoft.com/office/drawing/2014/main" val="2498610261"/>
                    </a:ext>
                  </a:extLst>
                </a:gridCol>
                <a:gridCol w="208280">
                  <a:extLst>
                    <a:ext uri="{9D8B030D-6E8A-4147-A177-3AD203B41FA5}">
                      <a16:colId xmlns:a16="http://schemas.microsoft.com/office/drawing/2014/main" val="462836954"/>
                    </a:ext>
                  </a:extLst>
                </a:gridCol>
                <a:gridCol w="208280">
                  <a:extLst>
                    <a:ext uri="{9D8B030D-6E8A-4147-A177-3AD203B41FA5}">
                      <a16:colId xmlns:a16="http://schemas.microsoft.com/office/drawing/2014/main" val="688383537"/>
                    </a:ext>
                  </a:extLst>
                </a:gridCol>
                <a:gridCol w="208280">
                  <a:extLst>
                    <a:ext uri="{9D8B030D-6E8A-4147-A177-3AD203B41FA5}">
                      <a16:colId xmlns:a16="http://schemas.microsoft.com/office/drawing/2014/main" val="1336768597"/>
                    </a:ext>
                  </a:extLst>
                </a:gridCol>
                <a:gridCol w="208280">
                  <a:extLst>
                    <a:ext uri="{9D8B030D-6E8A-4147-A177-3AD203B41FA5}">
                      <a16:colId xmlns:a16="http://schemas.microsoft.com/office/drawing/2014/main" val="921717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39169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- 2019-09-28 19:00:00</a:t>
                      </a:r>
                      <a:r>
                        <a:rPr kumimoji="0" lang="pt-BR" sz="1000" b="0" i="0" u="none" strike="noStrike" kern="1200" cap="none" spc="0" normalizeH="0" baseline="0" noProof="0">
                          <a:ln>
                            <a:noFill/>
                          </a:ln>
                          <a:solidFill>
                            <a:prstClr val="black"/>
                          </a:solidFill>
                          <a:effectLst/>
                          <a:uLnTx/>
                          <a:uFillTx/>
                          <a:latin typeface="+mn-lt"/>
                          <a:ea typeface="+mn-ea"/>
                          <a:cs typeface="+mn-cs"/>
                        </a:rPr>
                        <a:t>
 Mais uma vez a Casa Valduga tem motivos para brindar. O Vinho branco Chardonnay foi destaque na Avaliação Nacional de Vinhos, um dos maiores eventos do gênero no mundo, composta por enólogos de todo o país, que selecionam os vinhos mais representativos da Safra 2019. Um orgulho e uma conquista que merece um brinde.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https://scontent.xx.fbcdn.net/v/t1.0-9/s720x720/70936815_2610700985656013_5579562868585529344_o.png?_nc_cat=109&amp;_nc_oc=AQnu1wPMbczbQLyFlSeZHJjLGP4QYt-qZ-mT9VRgW2m2PdkO8tqT9XFR1taIjZM2hGA&amp;_nc_ht=scontent.xx&amp;oh=39b3aea4a3f12669e625d990d43bdcf7&amp;oe=5E168FE3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99304375"/>
                  </a:ext>
                </a:extLst>
              </a:tr>
            </a:tbl>
          </a:graphicData>
        </a:graphic>
      </p:graphicFrame>
      <p:sp>
        <p:nvSpPr>
          <p:cNvPr id="4" name="Text Placeholder 3">
            <a:extLst>
              <a:ext uri="{FF2B5EF4-FFF2-40B4-BE49-F238E27FC236}">
                <a16:creationId xmlns:a16="http://schemas.microsoft.com/office/drawing/2014/main" id="{C7E7BF9B-6968-48AD-A6F9-4FD9E31DFFC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746636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EA5AC-F1D2-4452-964D-ECFFBEE6DA56}"/>
              </a:ext>
            </a:extLst>
          </p:cNvPr>
          <p:cNvSpPr>
            <a:spLocks noGrp="1"/>
          </p:cNvSpPr>
          <p:nvPr>
            <p:ph type="title"/>
          </p:nvPr>
        </p:nvSpPr>
        <p:spPr/>
        <p:txBody>
          <a:bodyPr/>
          <a:lstStyle/>
          <a:p>
            <a:r>
              <a:rPr lang="pt-BR"/>
              <a:t>Posts por taxa de engajamento | Casa Valduga - 6 of 26</a:t>
            </a:r>
            <a:endParaRPr lang="en-US"/>
          </a:p>
        </p:txBody>
      </p:sp>
      <p:graphicFrame>
        <p:nvGraphicFramePr>
          <p:cNvPr id="5" name="Table Placeholder 4">
            <a:extLst>
              <a:ext uri="{FF2B5EF4-FFF2-40B4-BE49-F238E27FC236}">
                <a16:creationId xmlns:a16="http://schemas.microsoft.com/office/drawing/2014/main" id="{0C7DC287-56D4-4FD6-B0E0-5BB6DF643E20}"/>
              </a:ext>
            </a:extLst>
          </p:cNvPr>
          <p:cNvGraphicFramePr>
            <a:graphicFrameLocks noGrp="1"/>
          </p:cNvGraphicFramePr>
          <p:nvPr>
            <p:ph type="tbl" sz="quarter" idx="13"/>
            <p:extLst>
              <p:ext uri="{D42A27DB-BD31-4B8C-83A1-F6EECF244321}">
                <p14:modId xmlns:p14="http://schemas.microsoft.com/office/powerpoint/2010/main" val="1126866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48332171"/>
                    </a:ext>
                  </a:extLst>
                </a:gridCol>
                <a:gridCol w="905256">
                  <a:extLst>
                    <a:ext uri="{9D8B030D-6E8A-4147-A177-3AD203B41FA5}">
                      <a16:colId xmlns:a16="http://schemas.microsoft.com/office/drawing/2014/main" val="2670990085"/>
                    </a:ext>
                  </a:extLst>
                </a:gridCol>
                <a:gridCol w="246888">
                  <a:extLst>
                    <a:ext uri="{9D8B030D-6E8A-4147-A177-3AD203B41FA5}">
                      <a16:colId xmlns:a16="http://schemas.microsoft.com/office/drawing/2014/main" val="2260750350"/>
                    </a:ext>
                  </a:extLst>
                </a:gridCol>
                <a:gridCol w="208280">
                  <a:extLst>
                    <a:ext uri="{9D8B030D-6E8A-4147-A177-3AD203B41FA5}">
                      <a16:colId xmlns:a16="http://schemas.microsoft.com/office/drawing/2014/main" val="501785484"/>
                    </a:ext>
                  </a:extLst>
                </a:gridCol>
                <a:gridCol w="208280">
                  <a:extLst>
                    <a:ext uri="{9D8B030D-6E8A-4147-A177-3AD203B41FA5}">
                      <a16:colId xmlns:a16="http://schemas.microsoft.com/office/drawing/2014/main" val="1666287357"/>
                    </a:ext>
                  </a:extLst>
                </a:gridCol>
                <a:gridCol w="208280">
                  <a:extLst>
                    <a:ext uri="{9D8B030D-6E8A-4147-A177-3AD203B41FA5}">
                      <a16:colId xmlns:a16="http://schemas.microsoft.com/office/drawing/2014/main" val="3197413436"/>
                    </a:ext>
                  </a:extLst>
                </a:gridCol>
                <a:gridCol w="208280">
                  <a:extLst>
                    <a:ext uri="{9D8B030D-6E8A-4147-A177-3AD203B41FA5}">
                      <a16:colId xmlns:a16="http://schemas.microsoft.com/office/drawing/2014/main" val="500959977"/>
                    </a:ext>
                  </a:extLst>
                </a:gridCol>
                <a:gridCol w="208280">
                  <a:extLst>
                    <a:ext uri="{9D8B030D-6E8A-4147-A177-3AD203B41FA5}">
                      <a16:colId xmlns:a16="http://schemas.microsoft.com/office/drawing/2014/main" val="1998574584"/>
                    </a:ext>
                  </a:extLst>
                </a:gridCol>
                <a:gridCol w="208280">
                  <a:extLst>
                    <a:ext uri="{9D8B030D-6E8A-4147-A177-3AD203B41FA5}">
                      <a16:colId xmlns:a16="http://schemas.microsoft.com/office/drawing/2014/main" val="1448410903"/>
                    </a:ext>
                  </a:extLst>
                </a:gridCol>
                <a:gridCol w="208280">
                  <a:extLst>
                    <a:ext uri="{9D8B030D-6E8A-4147-A177-3AD203B41FA5}">
                      <a16:colId xmlns:a16="http://schemas.microsoft.com/office/drawing/2014/main" val="1019250463"/>
                    </a:ext>
                  </a:extLst>
                </a:gridCol>
                <a:gridCol w="208280">
                  <a:extLst>
                    <a:ext uri="{9D8B030D-6E8A-4147-A177-3AD203B41FA5}">
                      <a16:colId xmlns:a16="http://schemas.microsoft.com/office/drawing/2014/main" val="3469528585"/>
                    </a:ext>
                  </a:extLst>
                </a:gridCol>
                <a:gridCol w="208280">
                  <a:extLst>
                    <a:ext uri="{9D8B030D-6E8A-4147-A177-3AD203B41FA5}">
                      <a16:colId xmlns:a16="http://schemas.microsoft.com/office/drawing/2014/main" val="212109958"/>
                    </a:ext>
                  </a:extLst>
                </a:gridCol>
                <a:gridCol w="208280">
                  <a:extLst>
                    <a:ext uri="{9D8B030D-6E8A-4147-A177-3AD203B41FA5}">
                      <a16:colId xmlns:a16="http://schemas.microsoft.com/office/drawing/2014/main" val="3302283275"/>
                    </a:ext>
                  </a:extLst>
                </a:gridCol>
                <a:gridCol w="208280">
                  <a:extLst>
                    <a:ext uri="{9D8B030D-6E8A-4147-A177-3AD203B41FA5}">
                      <a16:colId xmlns:a16="http://schemas.microsoft.com/office/drawing/2014/main" val="1692699170"/>
                    </a:ext>
                  </a:extLst>
                </a:gridCol>
                <a:gridCol w="208280">
                  <a:extLst>
                    <a:ext uri="{9D8B030D-6E8A-4147-A177-3AD203B41FA5}">
                      <a16:colId xmlns:a16="http://schemas.microsoft.com/office/drawing/2014/main" val="3888262379"/>
                    </a:ext>
                  </a:extLst>
                </a:gridCol>
                <a:gridCol w="208280">
                  <a:extLst>
                    <a:ext uri="{9D8B030D-6E8A-4147-A177-3AD203B41FA5}">
                      <a16:colId xmlns:a16="http://schemas.microsoft.com/office/drawing/2014/main" val="3228382785"/>
                    </a:ext>
                  </a:extLst>
                </a:gridCol>
                <a:gridCol w="208280">
                  <a:extLst>
                    <a:ext uri="{9D8B030D-6E8A-4147-A177-3AD203B41FA5}">
                      <a16:colId xmlns:a16="http://schemas.microsoft.com/office/drawing/2014/main" val="1223002390"/>
                    </a:ext>
                  </a:extLst>
                </a:gridCol>
                <a:gridCol w="208280">
                  <a:extLst>
                    <a:ext uri="{9D8B030D-6E8A-4147-A177-3AD203B41FA5}">
                      <a16:colId xmlns:a16="http://schemas.microsoft.com/office/drawing/2014/main" val="3256801635"/>
                    </a:ext>
                  </a:extLst>
                </a:gridCol>
                <a:gridCol w="208280">
                  <a:extLst>
                    <a:ext uri="{9D8B030D-6E8A-4147-A177-3AD203B41FA5}">
                      <a16:colId xmlns:a16="http://schemas.microsoft.com/office/drawing/2014/main" val="1604343404"/>
                    </a:ext>
                  </a:extLst>
                </a:gridCol>
                <a:gridCol w="208280">
                  <a:extLst>
                    <a:ext uri="{9D8B030D-6E8A-4147-A177-3AD203B41FA5}">
                      <a16:colId xmlns:a16="http://schemas.microsoft.com/office/drawing/2014/main" val="2860343710"/>
                    </a:ext>
                  </a:extLst>
                </a:gridCol>
                <a:gridCol w="208280">
                  <a:extLst>
                    <a:ext uri="{9D8B030D-6E8A-4147-A177-3AD203B41FA5}">
                      <a16:colId xmlns:a16="http://schemas.microsoft.com/office/drawing/2014/main" val="2966856493"/>
                    </a:ext>
                  </a:extLst>
                </a:gridCol>
                <a:gridCol w="208280">
                  <a:extLst>
                    <a:ext uri="{9D8B030D-6E8A-4147-A177-3AD203B41FA5}">
                      <a16:colId xmlns:a16="http://schemas.microsoft.com/office/drawing/2014/main" val="3794468860"/>
                    </a:ext>
                  </a:extLst>
                </a:gridCol>
                <a:gridCol w="208280">
                  <a:extLst>
                    <a:ext uri="{9D8B030D-6E8A-4147-A177-3AD203B41FA5}">
                      <a16:colId xmlns:a16="http://schemas.microsoft.com/office/drawing/2014/main" val="4193584422"/>
                    </a:ext>
                  </a:extLst>
                </a:gridCol>
                <a:gridCol w="208280">
                  <a:extLst>
                    <a:ext uri="{9D8B030D-6E8A-4147-A177-3AD203B41FA5}">
                      <a16:colId xmlns:a16="http://schemas.microsoft.com/office/drawing/2014/main" val="2896931055"/>
                    </a:ext>
                  </a:extLst>
                </a:gridCol>
                <a:gridCol w="208280">
                  <a:extLst>
                    <a:ext uri="{9D8B030D-6E8A-4147-A177-3AD203B41FA5}">
                      <a16:colId xmlns:a16="http://schemas.microsoft.com/office/drawing/2014/main" val="734606042"/>
                    </a:ext>
                  </a:extLst>
                </a:gridCol>
                <a:gridCol w="208280">
                  <a:extLst>
                    <a:ext uri="{9D8B030D-6E8A-4147-A177-3AD203B41FA5}">
                      <a16:colId xmlns:a16="http://schemas.microsoft.com/office/drawing/2014/main" val="2334112513"/>
                    </a:ext>
                  </a:extLst>
                </a:gridCol>
                <a:gridCol w="208280">
                  <a:extLst>
                    <a:ext uri="{9D8B030D-6E8A-4147-A177-3AD203B41FA5}">
                      <a16:colId xmlns:a16="http://schemas.microsoft.com/office/drawing/2014/main" val="2249539579"/>
                    </a:ext>
                  </a:extLst>
                </a:gridCol>
                <a:gridCol w="208280">
                  <a:extLst>
                    <a:ext uri="{9D8B030D-6E8A-4147-A177-3AD203B41FA5}">
                      <a16:colId xmlns:a16="http://schemas.microsoft.com/office/drawing/2014/main" val="1401914884"/>
                    </a:ext>
                  </a:extLst>
                </a:gridCol>
                <a:gridCol w="208280">
                  <a:extLst>
                    <a:ext uri="{9D8B030D-6E8A-4147-A177-3AD203B41FA5}">
                      <a16:colId xmlns:a16="http://schemas.microsoft.com/office/drawing/2014/main" val="132162669"/>
                    </a:ext>
                  </a:extLst>
                </a:gridCol>
                <a:gridCol w="208280">
                  <a:extLst>
                    <a:ext uri="{9D8B030D-6E8A-4147-A177-3AD203B41FA5}">
                      <a16:colId xmlns:a16="http://schemas.microsoft.com/office/drawing/2014/main" val="4244450547"/>
                    </a:ext>
                  </a:extLst>
                </a:gridCol>
                <a:gridCol w="208280">
                  <a:extLst>
                    <a:ext uri="{9D8B030D-6E8A-4147-A177-3AD203B41FA5}">
                      <a16:colId xmlns:a16="http://schemas.microsoft.com/office/drawing/2014/main" val="2429981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20646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- 2019-09-28 13:00:01</a:t>
                      </a:r>
                      <a:r>
                        <a:rPr kumimoji="0" lang="pt-BR" sz="1000" b="0" i="0" u="none" strike="noStrike" kern="1200" cap="none" spc="0" normalizeH="0" baseline="0" noProof="0">
                          <a:ln>
                            <a:noFill/>
                          </a:ln>
                          <a:solidFill>
                            <a:prstClr val="black"/>
                          </a:solidFill>
                          <a:effectLst/>
                          <a:uLnTx/>
                          <a:uFillTx/>
                          <a:latin typeface="+mn-lt"/>
                          <a:ea typeface="+mn-ea"/>
                          <a:cs typeface="+mn-cs"/>
                        </a:rPr>
                        <a:t>
 A Casa Valduga foi a vinícola mais premiada da Grande Prova Vinhos do Brasil 2019. Garanta o seu kit com desconto em nossa loja online e receba em sua casa os três rótulos que foram destaque no concurso. Aproveite! http://bit.ly/2kRpowm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https://scontent.xx.fbcdn.net/v/t1.0-9/s720x720/70916525_2604550719604373_6802491429584109568_o.jpg?_nc_cat=101&amp;_nc_oc=AQnTjFAzqMdfxGbsiuH67U-t3Kd5hDfTuydl8UCyBMJz3HfnAxKvKss_kN9GnfDAKOg&amp;_nc_ht=scontent.xx&amp;oh=e9ad19fc525324c3b9ff4d340de90ce7&amp;oe=5E1A5036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9224471"/>
                  </a:ext>
                </a:extLst>
              </a:tr>
            </a:tbl>
          </a:graphicData>
        </a:graphic>
      </p:graphicFrame>
      <p:sp>
        <p:nvSpPr>
          <p:cNvPr id="4" name="Text Placeholder 3">
            <a:extLst>
              <a:ext uri="{FF2B5EF4-FFF2-40B4-BE49-F238E27FC236}">
                <a16:creationId xmlns:a16="http://schemas.microsoft.com/office/drawing/2014/main" id="{8797F358-835B-4B5C-AB77-0FF872BA497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116132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5EE5C-4F8E-4312-BC34-8AD23140B394}"/>
              </a:ext>
            </a:extLst>
          </p:cNvPr>
          <p:cNvSpPr>
            <a:spLocks noGrp="1"/>
          </p:cNvSpPr>
          <p:nvPr>
            <p:ph type="title"/>
          </p:nvPr>
        </p:nvSpPr>
        <p:spPr/>
        <p:txBody>
          <a:bodyPr/>
          <a:lstStyle/>
          <a:p>
            <a:r>
              <a:rPr lang="pt-BR"/>
              <a:t>Posts por taxa de engajamento | Casa Valduga - 7 of 26</a:t>
            </a:r>
            <a:endParaRPr lang="en-US"/>
          </a:p>
        </p:txBody>
      </p:sp>
      <p:graphicFrame>
        <p:nvGraphicFramePr>
          <p:cNvPr id="5" name="Table Placeholder 4">
            <a:extLst>
              <a:ext uri="{FF2B5EF4-FFF2-40B4-BE49-F238E27FC236}">
                <a16:creationId xmlns:a16="http://schemas.microsoft.com/office/drawing/2014/main" id="{A03F12CD-338F-4BA0-B968-06CB052778BD}"/>
              </a:ext>
            </a:extLst>
          </p:cNvPr>
          <p:cNvGraphicFramePr>
            <a:graphicFrameLocks noGrp="1"/>
          </p:cNvGraphicFramePr>
          <p:nvPr>
            <p:ph type="tbl" sz="quarter" idx="13"/>
            <p:extLst>
              <p:ext uri="{D42A27DB-BD31-4B8C-83A1-F6EECF244321}">
                <p14:modId xmlns:p14="http://schemas.microsoft.com/office/powerpoint/2010/main" val="3868042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93098569"/>
                    </a:ext>
                  </a:extLst>
                </a:gridCol>
                <a:gridCol w="905256">
                  <a:extLst>
                    <a:ext uri="{9D8B030D-6E8A-4147-A177-3AD203B41FA5}">
                      <a16:colId xmlns:a16="http://schemas.microsoft.com/office/drawing/2014/main" val="3978240698"/>
                    </a:ext>
                  </a:extLst>
                </a:gridCol>
                <a:gridCol w="246888">
                  <a:extLst>
                    <a:ext uri="{9D8B030D-6E8A-4147-A177-3AD203B41FA5}">
                      <a16:colId xmlns:a16="http://schemas.microsoft.com/office/drawing/2014/main" val="3633669738"/>
                    </a:ext>
                  </a:extLst>
                </a:gridCol>
                <a:gridCol w="208280">
                  <a:extLst>
                    <a:ext uri="{9D8B030D-6E8A-4147-A177-3AD203B41FA5}">
                      <a16:colId xmlns:a16="http://schemas.microsoft.com/office/drawing/2014/main" val="2288101881"/>
                    </a:ext>
                  </a:extLst>
                </a:gridCol>
                <a:gridCol w="208280">
                  <a:extLst>
                    <a:ext uri="{9D8B030D-6E8A-4147-A177-3AD203B41FA5}">
                      <a16:colId xmlns:a16="http://schemas.microsoft.com/office/drawing/2014/main" val="1346063529"/>
                    </a:ext>
                  </a:extLst>
                </a:gridCol>
                <a:gridCol w="208280">
                  <a:extLst>
                    <a:ext uri="{9D8B030D-6E8A-4147-A177-3AD203B41FA5}">
                      <a16:colId xmlns:a16="http://schemas.microsoft.com/office/drawing/2014/main" val="62028978"/>
                    </a:ext>
                  </a:extLst>
                </a:gridCol>
                <a:gridCol w="208280">
                  <a:extLst>
                    <a:ext uri="{9D8B030D-6E8A-4147-A177-3AD203B41FA5}">
                      <a16:colId xmlns:a16="http://schemas.microsoft.com/office/drawing/2014/main" val="3542748781"/>
                    </a:ext>
                  </a:extLst>
                </a:gridCol>
                <a:gridCol w="208280">
                  <a:extLst>
                    <a:ext uri="{9D8B030D-6E8A-4147-A177-3AD203B41FA5}">
                      <a16:colId xmlns:a16="http://schemas.microsoft.com/office/drawing/2014/main" val="409569489"/>
                    </a:ext>
                  </a:extLst>
                </a:gridCol>
                <a:gridCol w="208280">
                  <a:extLst>
                    <a:ext uri="{9D8B030D-6E8A-4147-A177-3AD203B41FA5}">
                      <a16:colId xmlns:a16="http://schemas.microsoft.com/office/drawing/2014/main" val="1874629872"/>
                    </a:ext>
                  </a:extLst>
                </a:gridCol>
                <a:gridCol w="208280">
                  <a:extLst>
                    <a:ext uri="{9D8B030D-6E8A-4147-A177-3AD203B41FA5}">
                      <a16:colId xmlns:a16="http://schemas.microsoft.com/office/drawing/2014/main" val="4118511171"/>
                    </a:ext>
                  </a:extLst>
                </a:gridCol>
                <a:gridCol w="208280">
                  <a:extLst>
                    <a:ext uri="{9D8B030D-6E8A-4147-A177-3AD203B41FA5}">
                      <a16:colId xmlns:a16="http://schemas.microsoft.com/office/drawing/2014/main" val="97419029"/>
                    </a:ext>
                  </a:extLst>
                </a:gridCol>
                <a:gridCol w="208280">
                  <a:extLst>
                    <a:ext uri="{9D8B030D-6E8A-4147-A177-3AD203B41FA5}">
                      <a16:colId xmlns:a16="http://schemas.microsoft.com/office/drawing/2014/main" val="3603994925"/>
                    </a:ext>
                  </a:extLst>
                </a:gridCol>
                <a:gridCol w="208280">
                  <a:extLst>
                    <a:ext uri="{9D8B030D-6E8A-4147-A177-3AD203B41FA5}">
                      <a16:colId xmlns:a16="http://schemas.microsoft.com/office/drawing/2014/main" val="3386379023"/>
                    </a:ext>
                  </a:extLst>
                </a:gridCol>
                <a:gridCol w="208280">
                  <a:extLst>
                    <a:ext uri="{9D8B030D-6E8A-4147-A177-3AD203B41FA5}">
                      <a16:colId xmlns:a16="http://schemas.microsoft.com/office/drawing/2014/main" val="564602482"/>
                    </a:ext>
                  </a:extLst>
                </a:gridCol>
                <a:gridCol w="208280">
                  <a:extLst>
                    <a:ext uri="{9D8B030D-6E8A-4147-A177-3AD203B41FA5}">
                      <a16:colId xmlns:a16="http://schemas.microsoft.com/office/drawing/2014/main" val="2514321414"/>
                    </a:ext>
                  </a:extLst>
                </a:gridCol>
                <a:gridCol w="208280">
                  <a:extLst>
                    <a:ext uri="{9D8B030D-6E8A-4147-A177-3AD203B41FA5}">
                      <a16:colId xmlns:a16="http://schemas.microsoft.com/office/drawing/2014/main" val="2205753840"/>
                    </a:ext>
                  </a:extLst>
                </a:gridCol>
                <a:gridCol w="208280">
                  <a:extLst>
                    <a:ext uri="{9D8B030D-6E8A-4147-A177-3AD203B41FA5}">
                      <a16:colId xmlns:a16="http://schemas.microsoft.com/office/drawing/2014/main" val="1975786416"/>
                    </a:ext>
                  </a:extLst>
                </a:gridCol>
                <a:gridCol w="208280">
                  <a:extLst>
                    <a:ext uri="{9D8B030D-6E8A-4147-A177-3AD203B41FA5}">
                      <a16:colId xmlns:a16="http://schemas.microsoft.com/office/drawing/2014/main" val="2028757281"/>
                    </a:ext>
                  </a:extLst>
                </a:gridCol>
                <a:gridCol w="208280">
                  <a:extLst>
                    <a:ext uri="{9D8B030D-6E8A-4147-A177-3AD203B41FA5}">
                      <a16:colId xmlns:a16="http://schemas.microsoft.com/office/drawing/2014/main" val="3971862309"/>
                    </a:ext>
                  </a:extLst>
                </a:gridCol>
                <a:gridCol w="208280">
                  <a:extLst>
                    <a:ext uri="{9D8B030D-6E8A-4147-A177-3AD203B41FA5}">
                      <a16:colId xmlns:a16="http://schemas.microsoft.com/office/drawing/2014/main" val="3525948044"/>
                    </a:ext>
                  </a:extLst>
                </a:gridCol>
                <a:gridCol w="208280">
                  <a:extLst>
                    <a:ext uri="{9D8B030D-6E8A-4147-A177-3AD203B41FA5}">
                      <a16:colId xmlns:a16="http://schemas.microsoft.com/office/drawing/2014/main" val="1940117123"/>
                    </a:ext>
                  </a:extLst>
                </a:gridCol>
                <a:gridCol w="208280">
                  <a:extLst>
                    <a:ext uri="{9D8B030D-6E8A-4147-A177-3AD203B41FA5}">
                      <a16:colId xmlns:a16="http://schemas.microsoft.com/office/drawing/2014/main" val="1961764614"/>
                    </a:ext>
                  </a:extLst>
                </a:gridCol>
                <a:gridCol w="208280">
                  <a:extLst>
                    <a:ext uri="{9D8B030D-6E8A-4147-A177-3AD203B41FA5}">
                      <a16:colId xmlns:a16="http://schemas.microsoft.com/office/drawing/2014/main" val="1449980934"/>
                    </a:ext>
                  </a:extLst>
                </a:gridCol>
                <a:gridCol w="208280">
                  <a:extLst>
                    <a:ext uri="{9D8B030D-6E8A-4147-A177-3AD203B41FA5}">
                      <a16:colId xmlns:a16="http://schemas.microsoft.com/office/drawing/2014/main" val="1165224083"/>
                    </a:ext>
                  </a:extLst>
                </a:gridCol>
                <a:gridCol w="208280">
                  <a:extLst>
                    <a:ext uri="{9D8B030D-6E8A-4147-A177-3AD203B41FA5}">
                      <a16:colId xmlns:a16="http://schemas.microsoft.com/office/drawing/2014/main" val="2966817125"/>
                    </a:ext>
                  </a:extLst>
                </a:gridCol>
                <a:gridCol w="208280">
                  <a:extLst>
                    <a:ext uri="{9D8B030D-6E8A-4147-A177-3AD203B41FA5}">
                      <a16:colId xmlns:a16="http://schemas.microsoft.com/office/drawing/2014/main" val="3879198336"/>
                    </a:ext>
                  </a:extLst>
                </a:gridCol>
                <a:gridCol w="208280">
                  <a:extLst>
                    <a:ext uri="{9D8B030D-6E8A-4147-A177-3AD203B41FA5}">
                      <a16:colId xmlns:a16="http://schemas.microsoft.com/office/drawing/2014/main" val="2320036562"/>
                    </a:ext>
                  </a:extLst>
                </a:gridCol>
                <a:gridCol w="208280">
                  <a:extLst>
                    <a:ext uri="{9D8B030D-6E8A-4147-A177-3AD203B41FA5}">
                      <a16:colId xmlns:a16="http://schemas.microsoft.com/office/drawing/2014/main" val="2680631634"/>
                    </a:ext>
                  </a:extLst>
                </a:gridCol>
                <a:gridCol w="208280">
                  <a:extLst>
                    <a:ext uri="{9D8B030D-6E8A-4147-A177-3AD203B41FA5}">
                      <a16:colId xmlns:a16="http://schemas.microsoft.com/office/drawing/2014/main" val="2916350819"/>
                    </a:ext>
                  </a:extLst>
                </a:gridCol>
                <a:gridCol w="208280">
                  <a:extLst>
                    <a:ext uri="{9D8B030D-6E8A-4147-A177-3AD203B41FA5}">
                      <a16:colId xmlns:a16="http://schemas.microsoft.com/office/drawing/2014/main" val="1404101693"/>
                    </a:ext>
                  </a:extLst>
                </a:gridCol>
                <a:gridCol w="208280">
                  <a:extLst>
                    <a:ext uri="{9D8B030D-6E8A-4147-A177-3AD203B41FA5}">
                      <a16:colId xmlns:a16="http://schemas.microsoft.com/office/drawing/2014/main" val="373196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46657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- 2019-09-27 19:00:00</a:t>
                      </a:r>
                      <a:r>
                        <a:rPr kumimoji="0" lang="pt-BR" sz="1000" b="0" i="0" u="none" strike="noStrike" kern="1200" cap="none" spc="0" normalizeH="0" baseline="0" noProof="0">
                          <a:ln>
                            <a:noFill/>
                          </a:ln>
                          <a:solidFill>
                            <a:prstClr val="black"/>
                          </a:solidFill>
                          <a:effectLst/>
                          <a:uLnTx/>
                          <a:uFillTx/>
                          <a:latin typeface="+mn-lt"/>
                          <a:ea typeface="+mn-ea"/>
                          <a:cs typeface="+mn-cs"/>
                        </a:rPr>
                        <a:t>
 Já está sabendo da nossa promoção especial? Na compra do Brandy XX ou do Brandy XV na loja online, você ganha um cantil de metal personalizado. Aproveite: http://bit.ly/2mOQYef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https://scontent.xx.fbcdn.net/v/t1.0-9/s720x720/71017793_2604517412941037_9043098910683299840_o.jpg?_nc_cat=101&amp;_nc_oc=AQkvKdRhgUBzR12folJ6iEGwaRCbshCsdhqCnP5e6Qhcz0nWoTxedRb8gbVl-WhQsNo&amp;_nc_ht=scontent.xx&amp;oh=52dae5eaacbf21f85cade7b664bc1c6b&amp;oe=5E33A738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5636515"/>
                  </a:ext>
                </a:extLst>
              </a:tr>
            </a:tbl>
          </a:graphicData>
        </a:graphic>
      </p:graphicFrame>
      <p:sp>
        <p:nvSpPr>
          <p:cNvPr id="4" name="Text Placeholder 3">
            <a:extLst>
              <a:ext uri="{FF2B5EF4-FFF2-40B4-BE49-F238E27FC236}">
                <a16:creationId xmlns:a16="http://schemas.microsoft.com/office/drawing/2014/main" id="{741FE014-C1D7-4BBA-B676-4B5D658710A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63214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A6471-281C-4D10-AE81-0AFF15817C23}"/>
              </a:ext>
            </a:extLst>
          </p:cNvPr>
          <p:cNvSpPr>
            <a:spLocks noGrp="1"/>
          </p:cNvSpPr>
          <p:nvPr>
            <p:ph type="title"/>
          </p:nvPr>
        </p:nvSpPr>
        <p:spPr/>
        <p:txBody>
          <a:bodyPr/>
          <a:lstStyle/>
          <a:p>
            <a:r>
              <a:rPr lang="pt-BR"/>
              <a:t>Posts por taxa de engajamento | Casa Valduga - 8 of 26</a:t>
            </a:r>
            <a:endParaRPr lang="en-US"/>
          </a:p>
        </p:txBody>
      </p:sp>
      <p:graphicFrame>
        <p:nvGraphicFramePr>
          <p:cNvPr id="5" name="Table Placeholder 4">
            <a:extLst>
              <a:ext uri="{FF2B5EF4-FFF2-40B4-BE49-F238E27FC236}">
                <a16:creationId xmlns:a16="http://schemas.microsoft.com/office/drawing/2014/main" id="{4689965F-7423-4E2F-93B1-166B13639D07}"/>
              </a:ext>
            </a:extLst>
          </p:cNvPr>
          <p:cNvGraphicFramePr>
            <a:graphicFrameLocks noGrp="1"/>
          </p:cNvGraphicFramePr>
          <p:nvPr>
            <p:ph type="tbl" sz="quarter" idx="13"/>
            <p:extLst>
              <p:ext uri="{D42A27DB-BD31-4B8C-83A1-F6EECF244321}">
                <p14:modId xmlns:p14="http://schemas.microsoft.com/office/powerpoint/2010/main" val="3871126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1848466"/>
                    </a:ext>
                  </a:extLst>
                </a:gridCol>
                <a:gridCol w="905256">
                  <a:extLst>
                    <a:ext uri="{9D8B030D-6E8A-4147-A177-3AD203B41FA5}">
                      <a16:colId xmlns:a16="http://schemas.microsoft.com/office/drawing/2014/main" val="2169589094"/>
                    </a:ext>
                  </a:extLst>
                </a:gridCol>
                <a:gridCol w="246888">
                  <a:extLst>
                    <a:ext uri="{9D8B030D-6E8A-4147-A177-3AD203B41FA5}">
                      <a16:colId xmlns:a16="http://schemas.microsoft.com/office/drawing/2014/main" val="2425288515"/>
                    </a:ext>
                  </a:extLst>
                </a:gridCol>
                <a:gridCol w="208280">
                  <a:extLst>
                    <a:ext uri="{9D8B030D-6E8A-4147-A177-3AD203B41FA5}">
                      <a16:colId xmlns:a16="http://schemas.microsoft.com/office/drawing/2014/main" val="197734472"/>
                    </a:ext>
                  </a:extLst>
                </a:gridCol>
                <a:gridCol w="208280">
                  <a:extLst>
                    <a:ext uri="{9D8B030D-6E8A-4147-A177-3AD203B41FA5}">
                      <a16:colId xmlns:a16="http://schemas.microsoft.com/office/drawing/2014/main" val="475163428"/>
                    </a:ext>
                  </a:extLst>
                </a:gridCol>
                <a:gridCol w="208280">
                  <a:extLst>
                    <a:ext uri="{9D8B030D-6E8A-4147-A177-3AD203B41FA5}">
                      <a16:colId xmlns:a16="http://schemas.microsoft.com/office/drawing/2014/main" val="3744587041"/>
                    </a:ext>
                  </a:extLst>
                </a:gridCol>
                <a:gridCol w="208280">
                  <a:extLst>
                    <a:ext uri="{9D8B030D-6E8A-4147-A177-3AD203B41FA5}">
                      <a16:colId xmlns:a16="http://schemas.microsoft.com/office/drawing/2014/main" val="2306244671"/>
                    </a:ext>
                  </a:extLst>
                </a:gridCol>
                <a:gridCol w="208280">
                  <a:extLst>
                    <a:ext uri="{9D8B030D-6E8A-4147-A177-3AD203B41FA5}">
                      <a16:colId xmlns:a16="http://schemas.microsoft.com/office/drawing/2014/main" val="1892637603"/>
                    </a:ext>
                  </a:extLst>
                </a:gridCol>
                <a:gridCol w="208280">
                  <a:extLst>
                    <a:ext uri="{9D8B030D-6E8A-4147-A177-3AD203B41FA5}">
                      <a16:colId xmlns:a16="http://schemas.microsoft.com/office/drawing/2014/main" val="4191515330"/>
                    </a:ext>
                  </a:extLst>
                </a:gridCol>
                <a:gridCol w="208280">
                  <a:extLst>
                    <a:ext uri="{9D8B030D-6E8A-4147-A177-3AD203B41FA5}">
                      <a16:colId xmlns:a16="http://schemas.microsoft.com/office/drawing/2014/main" val="1356597514"/>
                    </a:ext>
                  </a:extLst>
                </a:gridCol>
                <a:gridCol w="208280">
                  <a:extLst>
                    <a:ext uri="{9D8B030D-6E8A-4147-A177-3AD203B41FA5}">
                      <a16:colId xmlns:a16="http://schemas.microsoft.com/office/drawing/2014/main" val="2493800981"/>
                    </a:ext>
                  </a:extLst>
                </a:gridCol>
                <a:gridCol w="208280">
                  <a:extLst>
                    <a:ext uri="{9D8B030D-6E8A-4147-A177-3AD203B41FA5}">
                      <a16:colId xmlns:a16="http://schemas.microsoft.com/office/drawing/2014/main" val="635569801"/>
                    </a:ext>
                  </a:extLst>
                </a:gridCol>
                <a:gridCol w="208280">
                  <a:extLst>
                    <a:ext uri="{9D8B030D-6E8A-4147-A177-3AD203B41FA5}">
                      <a16:colId xmlns:a16="http://schemas.microsoft.com/office/drawing/2014/main" val="1466499895"/>
                    </a:ext>
                  </a:extLst>
                </a:gridCol>
                <a:gridCol w="208280">
                  <a:extLst>
                    <a:ext uri="{9D8B030D-6E8A-4147-A177-3AD203B41FA5}">
                      <a16:colId xmlns:a16="http://schemas.microsoft.com/office/drawing/2014/main" val="2828574516"/>
                    </a:ext>
                  </a:extLst>
                </a:gridCol>
                <a:gridCol w="208280">
                  <a:extLst>
                    <a:ext uri="{9D8B030D-6E8A-4147-A177-3AD203B41FA5}">
                      <a16:colId xmlns:a16="http://schemas.microsoft.com/office/drawing/2014/main" val="2654296999"/>
                    </a:ext>
                  </a:extLst>
                </a:gridCol>
                <a:gridCol w="208280">
                  <a:extLst>
                    <a:ext uri="{9D8B030D-6E8A-4147-A177-3AD203B41FA5}">
                      <a16:colId xmlns:a16="http://schemas.microsoft.com/office/drawing/2014/main" val="4181336684"/>
                    </a:ext>
                  </a:extLst>
                </a:gridCol>
                <a:gridCol w="208280">
                  <a:extLst>
                    <a:ext uri="{9D8B030D-6E8A-4147-A177-3AD203B41FA5}">
                      <a16:colId xmlns:a16="http://schemas.microsoft.com/office/drawing/2014/main" val="1177761117"/>
                    </a:ext>
                  </a:extLst>
                </a:gridCol>
                <a:gridCol w="208280">
                  <a:extLst>
                    <a:ext uri="{9D8B030D-6E8A-4147-A177-3AD203B41FA5}">
                      <a16:colId xmlns:a16="http://schemas.microsoft.com/office/drawing/2014/main" val="1679695172"/>
                    </a:ext>
                  </a:extLst>
                </a:gridCol>
                <a:gridCol w="208280">
                  <a:extLst>
                    <a:ext uri="{9D8B030D-6E8A-4147-A177-3AD203B41FA5}">
                      <a16:colId xmlns:a16="http://schemas.microsoft.com/office/drawing/2014/main" val="2779347942"/>
                    </a:ext>
                  </a:extLst>
                </a:gridCol>
                <a:gridCol w="208280">
                  <a:extLst>
                    <a:ext uri="{9D8B030D-6E8A-4147-A177-3AD203B41FA5}">
                      <a16:colId xmlns:a16="http://schemas.microsoft.com/office/drawing/2014/main" val="2443073513"/>
                    </a:ext>
                  </a:extLst>
                </a:gridCol>
                <a:gridCol w="208280">
                  <a:extLst>
                    <a:ext uri="{9D8B030D-6E8A-4147-A177-3AD203B41FA5}">
                      <a16:colId xmlns:a16="http://schemas.microsoft.com/office/drawing/2014/main" val="2666499904"/>
                    </a:ext>
                  </a:extLst>
                </a:gridCol>
                <a:gridCol w="208280">
                  <a:extLst>
                    <a:ext uri="{9D8B030D-6E8A-4147-A177-3AD203B41FA5}">
                      <a16:colId xmlns:a16="http://schemas.microsoft.com/office/drawing/2014/main" val="1595846327"/>
                    </a:ext>
                  </a:extLst>
                </a:gridCol>
                <a:gridCol w="208280">
                  <a:extLst>
                    <a:ext uri="{9D8B030D-6E8A-4147-A177-3AD203B41FA5}">
                      <a16:colId xmlns:a16="http://schemas.microsoft.com/office/drawing/2014/main" val="1724641456"/>
                    </a:ext>
                  </a:extLst>
                </a:gridCol>
                <a:gridCol w="208280">
                  <a:extLst>
                    <a:ext uri="{9D8B030D-6E8A-4147-A177-3AD203B41FA5}">
                      <a16:colId xmlns:a16="http://schemas.microsoft.com/office/drawing/2014/main" val="2792374548"/>
                    </a:ext>
                  </a:extLst>
                </a:gridCol>
                <a:gridCol w="208280">
                  <a:extLst>
                    <a:ext uri="{9D8B030D-6E8A-4147-A177-3AD203B41FA5}">
                      <a16:colId xmlns:a16="http://schemas.microsoft.com/office/drawing/2014/main" val="1174538434"/>
                    </a:ext>
                  </a:extLst>
                </a:gridCol>
                <a:gridCol w="208280">
                  <a:extLst>
                    <a:ext uri="{9D8B030D-6E8A-4147-A177-3AD203B41FA5}">
                      <a16:colId xmlns:a16="http://schemas.microsoft.com/office/drawing/2014/main" val="2244929102"/>
                    </a:ext>
                  </a:extLst>
                </a:gridCol>
                <a:gridCol w="208280">
                  <a:extLst>
                    <a:ext uri="{9D8B030D-6E8A-4147-A177-3AD203B41FA5}">
                      <a16:colId xmlns:a16="http://schemas.microsoft.com/office/drawing/2014/main" val="1677079397"/>
                    </a:ext>
                  </a:extLst>
                </a:gridCol>
                <a:gridCol w="208280">
                  <a:extLst>
                    <a:ext uri="{9D8B030D-6E8A-4147-A177-3AD203B41FA5}">
                      <a16:colId xmlns:a16="http://schemas.microsoft.com/office/drawing/2014/main" val="2729543565"/>
                    </a:ext>
                  </a:extLst>
                </a:gridCol>
                <a:gridCol w="208280">
                  <a:extLst>
                    <a:ext uri="{9D8B030D-6E8A-4147-A177-3AD203B41FA5}">
                      <a16:colId xmlns:a16="http://schemas.microsoft.com/office/drawing/2014/main" val="1282545846"/>
                    </a:ext>
                  </a:extLst>
                </a:gridCol>
                <a:gridCol w="208280">
                  <a:extLst>
                    <a:ext uri="{9D8B030D-6E8A-4147-A177-3AD203B41FA5}">
                      <a16:colId xmlns:a16="http://schemas.microsoft.com/office/drawing/2014/main" val="3597715554"/>
                    </a:ext>
                  </a:extLst>
                </a:gridCol>
                <a:gridCol w="208280">
                  <a:extLst>
                    <a:ext uri="{9D8B030D-6E8A-4147-A177-3AD203B41FA5}">
                      <a16:colId xmlns:a16="http://schemas.microsoft.com/office/drawing/2014/main" val="3574543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974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- 2019-09-27 14:00:02</a:t>
                      </a:r>
                      <a:r>
                        <a:rPr kumimoji="0" lang="pt-BR" sz="1000" b="0" i="0" u="none" strike="noStrike" kern="1200" cap="none" spc="0" normalizeH="0" baseline="0" noProof="0">
                          <a:ln>
                            <a:noFill/>
                          </a:ln>
                          <a:solidFill>
                            <a:prstClr val="black"/>
                          </a:solidFill>
                          <a:effectLst/>
                          <a:uLnTx/>
                          <a:uFillTx/>
                          <a:latin typeface="+mn-lt"/>
                          <a:ea typeface="+mn-ea"/>
                          <a:cs typeface="+mn-cs"/>
                        </a:rPr>
                        <a:t>
 Medalha de ouro na Grande Prova Vinhos do Brasil 2019, o Gran Raízes Corte tem passagem por barricas francesas de primeiro uso, resultando em uma grande complexidade aromática. Destaque para as notas de especiarias, café e frutas maduras, como amora e ameixa. http://bit.ly/2loCYHK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https://scontent.xx.fbcdn.net/v/t1.0-9/s720x720/71481672_2604522319607213_1598070289034379264_o.jpg?_nc_cat=109&amp;_nc_oc=AQmtFSy4TE4g98PXiLVIta475YNVa1Rb3EwohVNaxXx7tCsTuNIcoCl3AzR7ZGc9s98&amp;_nc_ht=scontent.xx&amp;oh=33747bcdec2c2be994d272d2f67214e0&amp;oe=5E653B81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37854466"/>
                  </a:ext>
                </a:extLst>
              </a:tr>
            </a:tbl>
          </a:graphicData>
        </a:graphic>
      </p:graphicFrame>
      <p:sp>
        <p:nvSpPr>
          <p:cNvPr id="4" name="Text Placeholder 3">
            <a:extLst>
              <a:ext uri="{FF2B5EF4-FFF2-40B4-BE49-F238E27FC236}">
                <a16:creationId xmlns:a16="http://schemas.microsoft.com/office/drawing/2014/main" id="{9B59CCDC-E630-49BC-8348-BDA930302EE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835402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277A7-E25F-4080-8427-0D94F4ED4654}"/>
              </a:ext>
            </a:extLst>
          </p:cNvPr>
          <p:cNvSpPr>
            <a:spLocks noGrp="1"/>
          </p:cNvSpPr>
          <p:nvPr>
            <p:ph type="title"/>
          </p:nvPr>
        </p:nvSpPr>
        <p:spPr/>
        <p:txBody>
          <a:bodyPr/>
          <a:lstStyle/>
          <a:p>
            <a:r>
              <a:rPr lang="pt-BR"/>
              <a:t>Posts por taxa de engajamento | Casa Valduga - 9 of 26</a:t>
            </a:r>
            <a:endParaRPr lang="en-US"/>
          </a:p>
        </p:txBody>
      </p:sp>
      <p:graphicFrame>
        <p:nvGraphicFramePr>
          <p:cNvPr id="5" name="Table Placeholder 4">
            <a:extLst>
              <a:ext uri="{FF2B5EF4-FFF2-40B4-BE49-F238E27FC236}">
                <a16:creationId xmlns:a16="http://schemas.microsoft.com/office/drawing/2014/main" id="{C76AA002-9A72-4E2C-9990-A4BF73E8EF0E}"/>
              </a:ext>
            </a:extLst>
          </p:cNvPr>
          <p:cNvGraphicFramePr>
            <a:graphicFrameLocks noGrp="1"/>
          </p:cNvGraphicFramePr>
          <p:nvPr>
            <p:ph type="tbl" sz="quarter" idx="13"/>
            <p:extLst>
              <p:ext uri="{D42A27DB-BD31-4B8C-83A1-F6EECF244321}">
                <p14:modId xmlns:p14="http://schemas.microsoft.com/office/powerpoint/2010/main" val="3121030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86146792"/>
                    </a:ext>
                  </a:extLst>
                </a:gridCol>
                <a:gridCol w="905256">
                  <a:extLst>
                    <a:ext uri="{9D8B030D-6E8A-4147-A177-3AD203B41FA5}">
                      <a16:colId xmlns:a16="http://schemas.microsoft.com/office/drawing/2014/main" val="4184054888"/>
                    </a:ext>
                  </a:extLst>
                </a:gridCol>
                <a:gridCol w="246888">
                  <a:extLst>
                    <a:ext uri="{9D8B030D-6E8A-4147-A177-3AD203B41FA5}">
                      <a16:colId xmlns:a16="http://schemas.microsoft.com/office/drawing/2014/main" val="3246759164"/>
                    </a:ext>
                  </a:extLst>
                </a:gridCol>
                <a:gridCol w="208280">
                  <a:extLst>
                    <a:ext uri="{9D8B030D-6E8A-4147-A177-3AD203B41FA5}">
                      <a16:colId xmlns:a16="http://schemas.microsoft.com/office/drawing/2014/main" val="1132479376"/>
                    </a:ext>
                  </a:extLst>
                </a:gridCol>
                <a:gridCol w="208280">
                  <a:extLst>
                    <a:ext uri="{9D8B030D-6E8A-4147-A177-3AD203B41FA5}">
                      <a16:colId xmlns:a16="http://schemas.microsoft.com/office/drawing/2014/main" val="1526474041"/>
                    </a:ext>
                  </a:extLst>
                </a:gridCol>
                <a:gridCol w="208280">
                  <a:extLst>
                    <a:ext uri="{9D8B030D-6E8A-4147-A177-3AD203B41FA5}">
                      <a16:colId xmlns:a16="http://schemas.microsoft.com/office/drawing/2014/main" val="3766019641"/>
                    </a:ext>
                  </a:extLst>
                </a:gridCol>
                <a:gridCol w="208280">
                  <a:extLst>
                    <a:ext uri="{9D8B030D-6E8A-4147-A177-3AD203B41FA5}">
                      <a16:colId xmlns:a16="http://schemas.microsoft.com/office/drawing/2014/main" val="3509677714"/>
                    </a:ext>
                  </a:extLst>
                </a:gridCol>
                <a:gridCol w="208280">
                  <a:extLst>
                    <a:ext uri="{9D8B030D-6E8A-4147-A177-3AD203B41FA5}">
                      <a16:colId xmlns:a16="http://schemas.microsoft.com/office/drawing/2014/main" val="1521125390"/>
                    </a:ext>
                  </a:extLst>
                </a:gridCol>
                <a:gridCol w="208280">
                  <a:extLst>
                    <a:ext uri="{9D8B030D-6E8A-4147-A177-3AD203B41FA5}">
                      <a16:colId xmlns:a16="http://schemas.microsoft.com/office/drawing/2014/main" val="4038831401"/>
                    </a:ext>
                  </a:extLst>
                </a:gridCol>
                <a:gridCol w="208280">
                  <a:extLst>
                    <a:ext uri="{9D8B030D-6E8A-4147-A177-3AD203B41FA5}">
                      <a16:colId xmlns:a16="http://schemas.microsoft.com/office/drawing/2014/main" val="974860395"/>
                    </a:ext>
                  </a:extLst>
                </a:gridCol>
                <a:gridCol w="208280">
                  <a:extLst>
                    <a:ext uri="{9D8B030D-6E8A-4147-A177-3AD203B41FA5}">
                      <a16:colId xmlns:a16="http://schemas.microsoft.com/office/drawing/2014/main" val="3535698190"/>
                    </a:ext>
                  </a:extLst>
                </a:gridCol>
                <a:gridCol w="208280">
                  <a:extLst>
                    <a:ext uri="{9D8B030D-6E8A-4147-A177-3AD203B41FA5}">
                      <a16:colId xmlns:a16="http://schemas.microsoft.com/office/drawing/2014/main" val="361032062"/>
                    </a:ext>
                  </a:extLst>
                </a:gridCol>
                <a:gridCol w="208280">
                  <a:extLst>
                    <a:ext uri="{9D8B030D-6E8A-4147-A177-3AD203B41FA5}">
                      <a16:colId xmlns:a16="http://schemas.microsoft.com/office/drawing/2014/main" val="533608363"/>
                    </a:ext>
                  </a:extLst>
                </a:gridCol>
                <a:gridCol w="208280">
                  <a:extLst>
                    <a:ext uri="{9D8B030D-6E8A-4147-A177-3AD203B41FA5}">
                      <a16:colId xmlns:a16="http://schemas.microsoft.com/office/drawing/2014/main" val="2071640690"/>
                    </a:ext>
                  </a:extLst>
                </a:gridCol>
                <a:gridCol w="208280">
                  <a:extLst>
                    <a:ext uri="{9D8B030D-6E8A-4147-A177-3AD203B41FA5}">
                      <a16:colId xmlns:a16="http://schemas.microsoft.com/office/drawing/2014/main" val="1130340411"/>
                    </a:ext>
                  </a:extLst>
                </a:gridCol>
                <a:gridCol w="208280">
                  <a:extLst>
                    <a:ext uri="{9D8B030D-6E8A-4147-A177-3AD203B41FA5}">
                      <a16:colId xmlns:a16="http://schemas.microsoft.com/office/drawing/2014/main" val="2266332187"/>
                    </a:ext>
                  </a:extLst>
                </a:gridCol>
                <a:gridCol w="208280">
                  <a:extLst>
                    <a:ext uri="{9D8B030D-6E8A-4147-A177-3AD203B41FA5}">
                      <a16:colId xmlns:a16="http://schemas.microsoft.com/office/drawing/2014/main" val="2988619748"/>
                    </a:ext>
                  </a:extLst>
                </a:gridCol>
                <a:gridCol w="208280">
                  <a:extLst>
                    <a:ext uri="{9D8B030D-6E8A-4147-A177-3AD203B41FA5}">
                      <a16:colId xmlns:a16="http://schemas.microsoft.com/office/drawing/2014/main" val="1884508754"/>
                    </a:ext>
                  </a:extLst>
                </a:gridCol>
                <a:gridCol w="208280">
                  <a:extLst>
                    <a:ext uri="{9D8B030D-6E8A-4147-A177-3AD203B41FA5}">
                      <a16:colId xmlns:a16="http://schemas.microsoft.com/office/drawing/2014/main" val="2173415206"/>
                    </a:ext>
                  </a:extLst>
                </a:gridCol>
                <a:gridCol w="208280">
                  <a:extLst>
                    <a:ext uri="{9D8B030D-6E8A-4147-A177-3AD203B41FA5}">
                      <a16:colId xmlns:a16="http://schemas.microsoft.com/office/drawing/2014/main" val="4118147895"/>
                    </a:ext>
                  </a:extLst>
                </a:gridCol>
                <a:gridCol w="208280">
                  <a:extLst>
                    <a:ext uri="{9D8B030D-6E8A-4147-A177-3AD203B41FA5}">
                      <a16:colId xmlns:a16="http://schemas.microsoft.com/office/drawing/2014/main" val="2309268652"/>
                    </a:ext>
                  </a:extLst>
                </a:gridCol>
                <a:gridCol w="208280">
                  <a:extLst>
                    <a:ext uri="{9D8B030D-6E8A-4147-A177-3AD203B41FA5}">
                      <a16:colId xmlns:a16="http://schemas.microsoft.com/office/drawing/2014/main" val="50239395"/>
                    </a:ext>
                  </a:extLst>
                </a:gridCol>
                <a:gridCol w="208280">
                  <a:extLst>
                    <a:ext uri="{9D8B030D-6E8A-4147-A177-3AD203B41FA5}">
                      <a16:colId xmlns:a16="http://schemas.microsoft.com/office/drawing/2014/main" val="2361918597"/>
                    </a:ext>
                  </a:extLst>
                </a:gridCol>
                <a:gridCol w="208280">
                  <a:extLst>
                    <a:ext uri="{9D8B030D-6E8A-4147-A177-3AD203B41FA5}">
                      <a16:colId xmlns:a16="http://schemas.microsoft.com/office/drawing/2014/main" val="1506915697"/>
                    </a:ext>
                  </a:extLst>
                </a:gridCol>
                <a:gridCol w="208280">
                  <a:extLst>
                    <a:ext uri="{9D8B030D-6E8A-4147-A177-3AD203B41FA5}">
                      <a16:colId xmlns:a16="http://schemas.microsoft.com/office/drawing/2014/main" val="551238936"/>
                    </a:ext>
                  </a:extLst>
                </a:gridCol>
                <a:gridCol w="208280">
                  <a:extLst>
                    <a:ext uri="{9D8B030D-6E8A-4147-A177-3AD203B41FA5}">
                      <a16:colId xmlns:a16="http://schemas.microsoft.com/office/drawing/2014/main" val="3004939726"/>
                    </a:ext>
                  </a:extLst>
                </a:gridCol>
                <a:gridCol w="208280">
                  <a:extLst>
                    <a:ext uri="{9D8B030D-6E8A-4147-A177-3AD203B41FA5}">
                      <a16:colId xmlns:a16="http://schemas.microsoft.com/office/drawing/2014/main" val="3838643928"/>
                    </a:ext>
                  </a:extLst>
                </a:gridCol>
                <a:gridCol w="208280">
                  <a:extLst>
                    <a:ext uri="{9D8B030D-6E8A-4147-A177-3AD203B41FA5}">
                      <a16:colId xmlns:a16="http://schemas.microsoft.com/office/drawing/2014/main" val="807694856"/>
                    </a:ext>
                  </a:extLst>
                </a:gridCol>
                <a:gridCol w="208280">
                  <a:extLst>
                    <a:ext uri="{9D8B030D-6E8A-4147-A177-3AD203B41FA5}">
                      <a16:colId xmlns:a16="http://schemas.microsoft.com/office/drawing/2014/main" val="1887264015"/>
                    </a:ext>
                  </a:extLst>
                </a:gridCol>
                <a:gridCol w="208280">
                  <a:extLst>
                    <a:ext uri="{9D8B030D-6E8A-4147-A177-3AD203B41FA5}">
                      <a16:colId xmlns:a16="http://schemas.microsoft.com/office/drawing/2014/main" val="2492637446"/>
                    </a:ext>
                  </a:extLst>
                </a:gridCol>
                <a:gridCol w="208280">
                  <a:extLst>
                    <a:ext uri="{9D8B030D-6E8A-4147-A177-3AD203B41FA5}">
                      <a16:colId xmlns:a16="http://schemas.microsoft.com/office/drawing/2014/main" val="259287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6507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- 2019-09-26 21:42:37</a:t>
                      </a:r>
                      <a:r>
                        <a:rPr kumimoji="0" lang="pt-BR" sz="1000" b="0" i="0" u="none" strike="noStrike" kern="1200" cap="none" spc="0" normalizeH="0" baseline="0" noProof="0">
                          <a:ln>
                            <a:noFill/>
                          </a:ln>
                          <a:solidFill>
                            <a:prstClr val="black"/>
                          </a:solidFill>
                          <a:effectLst/>
                          <a:uLnTx/>
                          <a:uFillTx/>
                          <a:latin typeface="+mn-lt"/>
                          <a:ea typeface="+mn-ea"/>
                          <a:cs typeface="+mn-cs"/>
                        </a:rPr>
                        <a:t>
 A Wine South America vai até amanhã, 27/09, aqui em Bento Gonçalves. E nós já fomos premiados com o Gran Villa-Lobos Cabernet Sauvignon, eleito um dos 10 melhores vinhos brasileiros da maior Feira Internacional de Vinhos da América Latina. Uma grande honra!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https://scontent.xx.fbcdn.net/v/t1.0-9/s720x720/71214213_2608730992519679_8174139138786721792_o.jpg?_nc_cat=109&amp;_nc_oc=AQld7N6rZV1rk83lsqcmprHrNUjcjMPT9YjsiLRp-XQOJjUcZkLqcZYSUe8ECRSvmIM&amp;_nc_ht=scontent.xx&amp;oh=2db18858002462d48ed19310d0a9a09d&amp;oe=5E2909BA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92262173"/>
                  </a:ext>
                </a:extLst>
              </a:tr>
            </a:tbl>
          </a:graphicData>
        </a:graphic>
      </p:graphicFrame>
      <p:sp>
        <p:nvSpPr>
          <p:cNvPr id="4" name="Text Placeholder 3">
            <a:extLst>
              <a:ext uri="{FF2B5EF4-FFF2-40B4-BE49-F238E27FC236}">
                <a16:creationId xmlns:a16="http://schemas.microsoft.com/office/drawing/2014/main" id="{FB9BBCEC-A4A5-4472-993A-3FB3E8C7935D}"/>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846587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E462E-4045-473C-A163-E464C36EE315}"/>
              </a:ext>
            </a:extLst>
          </p:cNvPr>
          <p:cNvSpPr>
            <a:spLocks noGrp="1"/>
          </p:cNvSpPr>
          <p:nvPr>
            <p:ph type="title"/>
          </p:nvPr>
        </p:nvSpPr>
        <p:spPr/>
        <p:txBody>
          <a:bodyPr/>
          <a:lstStyle/>
          <a:p>
            <a:r>
              <a:rPr lang="pt-BR"/>
              <a:t>Posts por taxa de engajamento | Casa Valduga - 10 of 26</a:t>
            </a:r>
            <a:endParaRPr lang="en-US"/>
          </a:p>
        </p:txBody>
      </p:sp>
      <p:graphicFrame>
        <p:nvGraphicFramePr>
          <p:cNvPr id="5" name="Table Placeholder 4">
            <a:extLst>
              <a:ext uri="{FF2B5EF4-FFF2-40B4-BE49-F238E27FC236}">
                <a16:creationId xmlns:a16="http://schemas.microsoft.com/office/drawing/2014/main" id="{BD7AAB90-B7DD-4CF9-BE8C-B4A56E63775E}"/>
              </a:ext>
            </a:extLst>
          </p:cNvPr>
          <p:cNvGraphicFramePr>
            <a:graphicFrameLocks noGrp="1"/>
          </p:cNvGraphicFramePr>
          <p:nvPr>
            <p:ph type="tbl" sz="quarter" idx="13"/>
            <p:extLst>
              <p:ext uri="{D42A27DB-BD31-4B8C-83A1-F6EECF244321}">
                <p14:modId xmlns:p14="http://schemas.microsoft.com/office/powerpoint/2010/main" val="313416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08225276"/>
                    </a:ext>
                  </a:extLst>
                </a:gridCol>
                <a:gridCol w="905256">
                  <a:extLst>
                    <a:ext uri="{9D8B030D-6E8A-4147-A177-3AD203B41FA5}">
                      <a16:colId xmlns:a16="http://schemas.microsoft.com/office/drawing/2014/main" val="1308590016"/>
                    </a:ext>
                  </a:extLst>
                </a:gridCol>
                <a:gridCol w="246888">
                  <a:extLst>
                    <a:ext uri="{9D8B030D-6E8A-4147-A177-3AD203B41FA5}">
                      <a16:colId xmlns:a16="http://schemas.microsoft.com/office/drawing/2014/main" val="3807899608"/>
                    </a:ext>
                  </a:extLst>
                </a:gridCol>
                <a:gridCol w="208280">
                  <a:extLst>
                    <a:ext uri="{9D8B030D-6E8A-4147-A177-3AD203B41FA5}">
                      <a16:colId xmlns:a16="http://schemas.microsoft.com/office/drawing/2014/main" val="981757170"/>
                    </a:ext>
                  </a:extLst>
                </a:gridCol>
                <a:gridCol w="208280">
                  <a:extLst>
                    <a:ext uri="{9D8B030D-6E8A-4147-A177-3AD203B41FA5}">
                      <a16:colId xmlns:a16="http://schemas.microsoft.com/office/drawing/2014/main" val="836680983"/>
                    </a:ext>
                  </a:extLst>
                </a:gridCol>
                <a:gridCol w="208280">
                  <a:extLst>
                    <a:ext uri="{9D8B030D-6E8A-4147-A177-3AD203B41FA5}">
                      <a16:colId xmlns:a16="http://schemas.microsoft.com/office/drawing/2014/main" val="1480881279"/>
                    </a:ext>
                  </a:extLst>
                </a:gridCol>
                <a:gridCol w="208280">
                  <a:extLst>
                    <a:ext uri="{9D8B030D-6E8A-4147-A177-3AD203B41FA5}">
                      <a16:colId xmlns:a16="http://schemas.microsoft.com/office/drawing/2014/main" val="578519228"/>
                    </a:ext>
                  </a:extLst>
                </a:gridCol>
                <a:gridCol w="208280">
                  <a:extLst>
                    <a:ext uri="{9D8B030D-6E8A-4147-A177-3AD203B41FA5}">
                      <a16:colId xmlns:a16="http://schemas.microsoft.com/office/drawing/2014/main" val="2341499956"/>
                    </a:ext>
                  </a:extLst>
                </a:gridCol>
                <a:gridCol w="208280">
                  <a:extLst>
                    <a:ext uri="{9D8B030D-6E8A-4147-A177-3AD203B41FA5}">
                      <a16:colId xmlns:a16="http://schemas.microsoft.com/office/drawing/2014/main" val="2711973525"/>
                    </a:ext>
                  </a:extLst>
                </a:gridCol>
                <a:gridCol w="208280">
                  <a:extLst>
                    <a:ext uri="{9D8B030D-6E8A-4147-A177-3AD203B41FA5}">
                      <a16:colId xmlns:a16="http://schemas.microsoft.com/office/drawing/2014/main" val="4132356054"/>
                    </a:ext>
                  </a:extLst>
                </a:gridCol>
                <a:gridCol w="208280">
                  <a:extLst>
                    <a:ext uri="{9D8B030D-6E8A-4147-A177-3AD203B41FA5}">
                      <a16:colId xmlns:a16="http://schemas.microsoft.com/office/drawing/2014/main" val="2413344900"/>
                    </a:ext>
                  </a:extLst>
                </a:gridCol>
                <a:gridCol w="208280">
                  <a:extLst>
                    <a:ext uri="{9D8B030D-6E8A-4147-A177-3AD203B41FA5}">
                      <a16:colId xmlns:a16="http://schemas.microsoft.com/office/drawing/2014/main" val="2938702906"/>
                    </a:ext>
                  </a:extLst>
                </a:gridCol>
                <a:gridCol w="208280">
                  <a:extLst>
                    <a:ext uri="{9D8B030D-6E8A-4147-A177-3AD203B41FA5}">
                      <a16:colId xmlns:a16="http://schemas.microsoft.com/office/drawing/2014/main" val="560649938"/>
                    </a:ext>
                  </a:extLst>
                </a:gridCol>
                <a:gridCol w="208280">
                  <a:extLst>
                    <a:ext uri="{9D8B030D-6E8A-4147-A177-3AD203B41FA5}">
                      <a16:colId xmlns:a16="http://schemas.microsoft.com/office/drawing/2014/main" val="2318994288"/>
                    </a:ext>
                  </a:extLst>
                </a:gridCol>
                <a:gridCol w="208280">
                  <a:extLst>
                    <a:ext uri="{9D8B030D-6E8A-4147-A177-3AD203B41FA5}">
                      <a16:colId xmlns:a16="http://schemas.microsoft.com/office/drawing/2014/main" val="3645300520"/>
                    </a:ext>
                  </a:extLst>
                </a:gridCol>
                <a:gridCol w="208280">
                  <a:extLst>
                    <a:ext uri="{9D8B030D-6E8A-4147-A177-3AD203B41FA5}">
                      <a16:colId xmlns:a16="http://schemas.microsoft.com/office/drawing/2014/main" val="2953762514"/>
                    </a:ext>
                  </a:extLst>
                </a:gridCol>
                <a:gridCol w="208280">
                  <a:extLst>
                    <a:ext uri="{9D8B030D-6E8A-4147-A177-3AD203B41FA5}">
                      <a16:colId xmlns:a16="http://schemas.microsoft.com/office/drawing/2014/main" val="1564403096"/>
                    </a:ext>
                  </a:extLst>
                </a:gridCol>
                <a:gridCol w="208280">
                  <a:extLst>
                    <a:ext uri="{9D8B030D-6E8A-4147-A177-3AD203B41FA5}">
                      <a16:colId xmlns:a16="http://schemas.microsoft.com/office/drawing/2014/main" val="3596831946"/>
                    </a:ext>
                  </a:extLst>
                </a:gridCol>
                <a:gridCol w="208280">
                  <a:extLst>
                    <a:ext uri="{9D8B030D-6E8A-4147-A177-3AD203B41FA5}">
                      <a16:colId xmlns:a16="http://schemas.microsoft.com/office/drawing/2014/main" val="4216222518"/>
                    </a:ext>
                  </a:extLst>
                </a:gridCol>
                <a:gridCol w="208280">
                  <a:extLst>
                    <a:ext uri="{9D8B030D-6E8A-4147-A177-3AD203B41FA5}">
                      <a16:colId xmlns:a16="http://schemas.microsoft.com/office/drawing/2014/main" val="2340542285"/>
                    </a:ext>
                  </a:extLst>
                </a:gridCol>
                <a:gridCol w="208280">
                  <a:extLst>
                    <a:ext uri="{9D8B030D-6E8A-4147-A177-3AD203B41FA5}">
                      <a16:colId xmlns:a16="http://schemas.microsoft.com/office/drawing/2014/main" val="621070206"/>
                    </a:ext>
                  </a:extLst>
                </a:gridCol>
                <a:gridCol w="208280">
                  <a:extLst>
                    <a:ext uri="{9D8B030D-6E8A-4147-A177-3AD203B41FA5}">
                      <a16:colId xmlns:a16="http://schemas.microsoft.com/office/drawing/2014/main" val="562956513"/>
                    </a:ext>
                  </a:extLst>
                </a:gridCol>
                <a:gridCol w="208280">
                  <a:extLst>
                    <a:ext uri="{9D8B030D-6E8A-4147-A177-3AD203B41FA5}">
                      <a16:colId xmlns:a16="http://schemas.microsoft.com/office/drawing/2014/main" val="2666108549"/>
                    </a:ext>
                  </a:extLst>
                </a:gridCol>
                <a:gridCol w="208280">
                  <a:extLst>
                    <a:ext uri="{9D8B030D-6E8A-4147-A177-3AD203B41FA5}">
                      <a16:colId xmlns:a16="http://schemas.microsoft.com/office/drawing/2014/main" val="4155172995"/>
                    </a:ext>
                  </a:extLst>
                </a:gridCol>
                <a:gridCol w="208280">
                  <a:extLst>
                    <a:ext uri="{9D8B030D-6E8A-4147-A177-3AD203B41FA5}">
                      <a16:colId xmlns:a16="http://schemas.microsoft.com/office/drawing/2014/main" val="863397968"/>
                    </a:ext>
                  </a:extLst>
                </a:gridCol>
                <a:gridCol w="208280">
                  <a:extLst>
                    <a:ext uri="{9D8B030D-6E8A-4147-A177-3AD203B41FA5}">
                      <a16:colId xmlns:a16="http://schemas.microsoft.com/office/drawing/2014/main" val="1842939130"/>
                    </a:ext>
                  </a:extLst>
                </a:gridCol>
                <a:gridCol w="208280">
                  <a:extLst>
                    <a:ext uri="{9D8B030D-6E8A-4147-A177-3AD203B41FA5}">
                      <a16:colId xmlns:a16="http://schemas.microsoft.com/office/drawing/2014/main" val="677153820"/>
                    </a:ext>
                  </a:extLst>
                </a:gridCol>
                <a:gridCol w="208280">
                  <a:extLst>
                    <a:ext uri="{9D8B030D-6E8A-4147-A177-3AD203B41FA5}">
                      <a16:colId xmlns:a16="http://schemas.microsoft.com/office/drawing/2014/main" val="1611376858"/>
                    </a:ext>
                  </a:extLst>
                </a:gridCol>
                <a:gridCol w="208280">
                  <a:extLst>
                    <a:ext uri="{9D8B030D-6E8A-4147-A177-3AD203B41FA5}">
                      <a16:colId xmlns:a16="http://schemas.microsoft.com/office/drawing/2014/main" val="3633558472"/>
                    </a:ext>
                  </a:extLst>
                </a:gridCol>
                <a:gridCol w="208280">
                  <a:extLst>
                    <a:ext uri="{9D8B030D-6E8A-4147-A177-3AD203B41FA5}">
                      <a16:colId xmlns:a16="http://schemas.microsoft.com/office/drawing/2014/main" val="3511773013"/>
                    </a:ext>
                  </a:extLst>
                </a:gridCol>
                <a:gridCol w="208280">
                  <a:extLst>
                    <a:ext uri="{9D8B030D-6E8A-4147-A177-3AD203B41FA5}">
                      <a16:colId xmlns:a16="http://schemas.microsoft.com/office/drawing/2014/main" val="1526558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4999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Casa Valduga - 2019-09-26 20:00:00</a:t>
                      </a:r>
                      <a:r>
                        <a:rPr kumimoji="0" lang="en-US" sz="1000" b="0" i="0" u="none" strike="noStrike" kern="1200" cap="none" spc="0" normalizeH="0" baseline="0" noProof="0">
                          <a:ln>
                            <a:noFill/>
                          </a:ln>
                          <a:solidFill>
                            <a:prstClr val="black"/>
                          </a:solidFill>
                          <a:effectLst/>
                          <a:uLnTx/>
                          <a:uFillTx/>
                          <a:latin typeface="+mn-lt"/>
                          <a:ea typeface="+mn-ea"/>
                          <a:cs typeface="+mn-cs"/>
                        </a:rPr>
                        <a:t>
 O kit especial de exemplares vencedores nos concursos europeus Virtus e Citadelles du Vin estão com desconto na nossa loja online. Leve para casa o Gran Villa-Lobos Cabernet Sauvignon, o Gran Leopoldina Chardonnay D.O. e o 130 Blanc de Noir e celebre conosco! http://bit.ly/2mu0weq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https://scontent.xx.fbcdn.net/v/t1.0-9/s720x720/71385791_2604514662941312_8389015674000769024_o.jpg?_nc_cat=102&amp;_nc_oc=AQmDb1wNnlI0Fc5BxltQt9qeFC5OQyY4tfFIgUwHv1_rcBRGGS5mXRMlblbRzfwXy-A&amp;_nc_ht=scontent.xx&amp;oh=6945961333d0dd66974c1721c1e642d9&amp;oe=5E18BAE9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28918139"/>
                  </a:ext>
                </a:extLst>
              </a:tr>
            </a:tbl>
          </a:graphicData>
        </a:graphic>
      </p:graphicFrame>
      <p:sp>
        <p:nvSpPr>
          <p:cNvPr id="4" name="Text Placeholder 3">
            <a:extLst>
              <a:ext uri="{FF2B5EF4-FFF2-40B4-BE49-F238E27FC236}">
                <a16:creationId xmlns:a16="http://schemas.microsoft.com/office/drawing/2014/main" id="{6E826FE6-A460-4D79-B6C7-995705B2738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352851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AE0E2-3BEA-4948-9C3B-CEA8888CE538}"/>
              </a:ext>
            </a:extLst>
          </p:cNvPr>
          <p:cNvSpPr>
            <a:spLocks noGrp="1"/>
          </p:cNvSpPr>
          <p:nvPr>
            <p:ph type="title"/>
          </p:nvPr>
        </p:nvSpPr>
        <p:spPr/>
        <p:txBody>
          <a:bodyPr/>
          <a:lstStyle/>
          <a:p>
            <a:r>
              <a:rPr lang="pt-BR"/>
              <a:t>Posts por taxa de engajamento | Casa Valduga - 11 of 26</a:t>
            </a:r>
            <a:endParaRPr lang="en-US"/>
          </a:p>
        </p:txBody>
      </p:sp>
      <p:graphicFrame>
        <p:nvGraphicFramePr>
          <p:cNvPr id="5" name="Table Placeholder 4">
            <a:extLst>
              <a:ext uri="{FF2B5EF4-FFF2-40B4-BE49-F238E27FC236}">
                <a16:creationId xmlns:a16="http://schemas.microsoft.com/office/drawing/2014/main" id="{782F4280-D87D-41C9-BCBC-11FD93EE36B1}"/>
              </a:ext>
            </a:extLst>
          </p:cNvPr>
          <p:cNvGraphicFramePr>
            <a:graphicFrameLocks noGrp="1"/>
          </p:cNvGraphicFramePr>
          <p:nvPr>
            <p:ph type="tbl" sz="quarter" idx="13"/>
            <p:extLst>
              <p:ext uri="{D42A27DB-BD31-4B8C-83A1-F6EECF244321}">
                <p14:modId xmlns:p14="http://schemas.microsoft.com/office/powerpoint/2010/main" val="3466152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68784287"/>
                    </a:ext>
                  </a:extLst>
                </a:gridCol>
                <a:gridCol w="905256">
                  <a:extLst>
                    <a:ext uri="{9D8B030D-6E8A-4147-A177-3AD203B41FA5}">
                      <a16:colId xmlns:a16="http://schemas.microsoft.com/office/drawing/2014/main" val="849228262"/>
                    </a:ext>
                  </a:extLst>
                </a:gridCol>
                <a:gridCol w="246888">
                  <a:extLst>
                    <a:ext uri="{9D8B030D-6E8A-4147-A177-3AD203B41FA5}">
                      <a16:colId xmlns:a16="http://schemas.microsoft.com/office/drawing/2014/main" val="544182641"/>
                    </a:ext>
                  </a:extLst>
                </a:gridCol>
                <a:gridCol w="208280">
                  <a:extLst>
                    <a:ext uri="{9D8B030D-6E8A-4147-A177-3AD203B41FA5}">
                      <a16:colId xmlns:a16="http://schemas.microsoft.com/office/drawing/2014/main" val="506911249"/>
                    </a:ext>
                  </a:extLst>
                </a:gridCol>
                <a:gridCol w="208280">
                  <a:extLst>
                    <a:ext uri="{9D8B030D-6E8A-4147-A177-3AD203B41FA5}">
                      <a16:colId xmlns:a16="http://schemas.microsoft.com/office/drawing/2014/main" val="2341927167"/>
                    </a:ext>
                  </a:extLst>
                </a:gridCol>
                <a:gridCol w="208280">
                  <a:extLst>
                    <a:ext uri="{9D8B030D-6E8A-4147-A177-3AD203B41FA5}">
                      <a16:colId xmlns:a16="http://schemas.microsoft.com/office/drawing/2014/main" val="541367831"/>
                    </a:ext>
                  </a:extLst>
                </a:gridCol>
                <a:gridCol w="208280">
                  <a:extLst>
                    <a:ext uri="{9D8B030D-6E8A-4147-A177-3AD203B41FA5}">
                      <a16:colId xmlns:a16="http://schemas.microsoft.com/office/drawing/2014/main" val="2212544081"/>
                    </a:ext>
                  </a:extLst>
                </a:gridCol>
                <a:gridCol w="208280">
                  <a:extLst>
                    <a:ext uri="{9D8B030D-6E8A-4147-A177-3AD203B41FA5}">
                      <a16:colId xmlns:a16="http://schemas.microsoft.com/office/drawing/2014/main" val="3427741573"/>
                    </a:ext>
                  </a:extLst>
                </a:gridCol>
                <a:gridCol w="208280">
                  <a:extLst>
                    <a:ext uri="{9D8B030D-6E8A-4147-A177-3AD203B41FA5}">
                      <a16:colId xmlns:a16="http://schemas.microsoft.com/office/drawing/2014/main" val="1113986996"/>
                    </a:ext>
                  </a:extLst>
                </a:gridCol>
                <a:gridCol w="208280">
                  <a:extLst>
                    <a:ext uri="{9D8B030D-6E8A-4147-A177-3AD203B41FA5}">
                      <a16:colId xmlns:a16="http://schemas.microsoft.com/office/drawing/2014/main" val="3759485369"/>
                    </a:ext>
                  </a:extLst>
                </a:gridCol>
                <a:gridCol w="208280">
                  <a:extLst>
                    <a:ext uri="{9D8B030D-6E8A-4147-A177-3AD203B41FA5}">
                      <a16:colId xmlns:a16="http://schemas.microsoft.com/office/drawing/2014/main" val="319228833"/>
                    </a:ext>
                  </a:extLst>
                </a:gridCol>
                <a:gridCol w="208280">
                  <a:extLst>
                    <a:ext uri="{9D8B030D-6E8A-4147-A177-3AD203B41FA5}">
                      <a16:colId xmlns:a16="http://schemas.microsoft.com/office/drawing/2014/main" val="2609449123"/>
                    </a:ext>
                  </a:extLst>
                </a:gridCol>
                <a:gridCol w="208280">
                  <a:extLst>
                    <a:ext uri="{9D8B030D-6E8A-4147-A177-3AD203B41FA5}">
                      <a16:colId xmlns:a16="http://schemas.microsoft.com/office/drawing/2014/main" val="1598017390"/>
                    </a:ext>
                  </a:extLst>
                </a:gridCol>
                <a:gridCol w="208280">
                  <a:extLst>
                    <a:ext uri="{9D8B030D-6E8A-4147-A177-3AD203B41FA5}">
                      <a16:colId xmlns:a16="http://schemas.microsoft.com/office/drawing/2014/main" val="3195880729"/>
                    </a:ext>
                  </a:extLst>
                </a:gridCol>
                <a:gridCol w="208280">
                  <a:extLst>
                    <a:ext uri="{9D8B030D-6E8A-4147-A177-3AD203B41FA5}">
                      <a16:colId xmlns:a16="http://schemas.microsoft.com/office/drawing/2014/main" val="1048770793"/>
                    </a:ext>
                  </a:extLst>
                </a:gridCol>
                <a:gridCol w="208280">
                  <a:extLst>
                    <a:ext uri="{9D8B030D-6E8A-4147-A177-3AD203B41FA5}">
                      <a16:colId xmlns:a16="http://schemas.microsoft.com/office/drawing/2014/main" val="1540926617"/>
                    </a:ext>
                  </a:extLst>
                </a:gridCol>
                <a:gridCol w="208280">
                  <a:extLst>
                    <a:ext uri="{9D8B030D-6E8A-4147-A177-3AD203B41FA5}">
                      <a16:colId xmlns:a16="http://schemas.microsoft.com/office/drawing/2014/main" val="1012146540"/>
                    </a:ext>
                  </a:extLst>
                </a:gridCol>
                <a:gridCol w="208280">
                  <a:extLst>
                    <a:ext uri="{9D8B030D-6E8A-4147-A177-3AD203B41FA5}">
                      <a16:colId xmlns:a16="http://schemas.microsoft.com/office/drawing/2014/main" val="1934269997"/>
                    </a:ext>
                  </a:extLst>
                </a:gridCol>
                <a:gridCol w="208280">
                  <a:extLst>
                    <a:ext uri="{9D8B030D-6E8A-4147-A177-3AD203B41FA5}">
                      <a16:colId xmlns:a16="http://schemas.microsoft.com/office/drawing/2014/main" val="200870845"/>
                    </a:ext>
                  </a:extLst>
                </a:gridCol>
                <a:gridCol w="208280">
                  <a:extLst>
                    <a:ext uri="{9D8B030D-6E8A-4147-A177-3AD203B41FA5}">
                      <a16:colId xmlns:a16="http://schemas.microsoft.com/office/drawing/2014/main" val="2928352580"/>
                    </a:ext>
                  </a:extLst>
                </a:gridCol>
                <a:gridCol w="208280">
                  <a:extLst>
                    <a:ext uri="{9D8B030D-6E8A-4147-A177-3AD203B41FA5}">
                      <a16:colId xmlns:a16="http://schemas.microsoft.com/office/drawing/2014/main" val="3196268841"/>
                    </a:ext>
                  </a:extLst>
                </a:gridCol>
                <a:gridCol w="208280">
                  <a:extLst>
                    <a:ext uri="{9D8B030D-6E8A-4147-A177-3AD203B41FA5}">
                      <a16:colId xmlns:a16="http://schemas.microsoft.com/office/drawing/2014/main" val="3934445904"/>
                    </a:ext>
                  </a:extLst>
                </a:gridCol>
                <a:gridCol w="208280">
                  <a:extLst>
                    <a:ext uri="{9D8B030D-6E8A-4147-A177-3AD203B41FA5}">
                      <a16:colId xmlns:a16="http://schemas.microsoft.com/office/drawing/2014/main" val="4131528210"/>
                    </a:ext>
                  </a:extLst>
                </a:gridCol>
                <a:gridCol w="208280">
                  <a:extLst>
                    <a:ext uri="{9D8B030D-6E8A-4147-A177-3AD203B41FA5}">
                      <a16:colId xmlns:a16="http://schemas.microsoft.com/office/drawing/2014/main" val="580697702"/>
                    </a:ext>
                  </a:extLst>
                </a:gridCol>
                <a:gridCol w="208280">
                  <a:extLst>
                    <a:ext uri="{9D8B030D-6E8A-4147-A177-3AD203B41FA5}">
                      <a16:colId xmlns:a16="http://schemas.microsoft.com/office/drawing/2014/main" val="2700943236"/>
                    </a:ext>
                  </a:extLst>
                </a:gridCol>
                <a:gridCol w="208280">
                  <a:extLst>
                    <a:ext uri="{9D8B030D-6E8A-4147-A177-3AD203B41FA5}">
                      <a16:colId xmlns:a16="http://schemas.microsoft.com/office/drawing/2014/main" val="3853745601"/>
                    </a:ext>
                  </a:extLst>
                </a:gridCol>
                <a:gridCol w="208280">
                  <a:extLst>
                    <a:ext uri="{9D8B030D-6E8A-4147-A177-3AD203B41FA5}">
                      <a16:colId xmlns:a16="http://schemas.microsoft.com/office/drawing/2014/main" val="2947845628"/>
                    </a:ext>
                  </a:extLst>
                </a:gridCol>
                <a:gridCol w="208280">
                  <a:extLst>
                    <a:ext uri="{9D8B030D-6E8A-4147-A177-3AD203B41FA5}">
                      <a16:colId xmlns:a16="http://schemas.microsoft.com/office/drawing/2014/main" val="2643211473"/>
                    </a:ext>
                  </a:extLst>
                </a:gridCol>
                <a:gridCol w="208280">
                  <a:extLst>
                    <a:ext uri="{9D8B030D-6E8A-4147-A177-3AD203B41FA5}">
                      <a16:colId xmlns:a16="http://schemas.microsoft.com/office/drawing/2014/main" val="1969612234"/>
                    </a:ext>
                  </a:extLst>
                </a:gridCol>
                <a:gridCol w="208280">
                  <a:extLst>
                    <a:ext uri="{9D8B030D-6E8A-4147-A177-3AD203B41FA5}">
                      <a16:colId xmlns:a16="http://schemas.microsoft.com/office/drawing/2014/main" val="1091749594"/>
                    </a:ext>
                  </a:extLst>
                </a:gridCol>
                <a:gridCol w="208280">
                  <a:extLst>
                    <a:ext uri="{9D8B030D-6E8A-4147-A177-3AD203B41FA5}">
                      <a16:colId xmlns:a16="http://schemas.microsoft.com/office/drawing/2014/main" val="3989699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4231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- 2019-09-26 18:16:02</a:t>
                      </a:r>
                      <a:r>
                        <a:rPr kumimoji="0" lang="pt-BR" sz="1000" b="0" i="0" u="none" strike="noStrike" kern="1200" cap="none" spc="0" normalizeH="0" baseline="0" noProof="0">
                          <a:ln>
                            <a:noFill/>
                          </a:ln>
                          <a:solidFill>
                            <a:prstClr val="black"/>
                          </a:solidFill>
                          <a:effectLst/>
                          <a:uLnTx/>
                          <a:uFillTx/>
                          <a:latin typeface="+mn-lt"/>
                          <a:ea typeface="+mn-ea"/>
                          <a:cs typeface="+mn-cs"/>
                        </a:rPr>
                        <a:t>
 Os vinhos e gastronomia andam lado a lado. E uma das iguarias mais deliciosas são as saborosas geleias, sempre bem-vindas em diversos pratos, sejam doces ou salgados. Neste conteúdo http://bit.ly/2nBQKI5 descubra o quão prático é produzir sua própria geleia e harmonizar com queijos e vinhos de sua escolha.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https://external.xx.fbcdn.net/safe_image.php?d=AQDcyIPsg7edkCDj&amp;w=720&amp;h=720&amp;url=https%3A%2F%2Fproxy.organicadigital.com%2Fimg-1ad63153e4dc64dc.jpeg%3Fthumb%3D1200x630%2523&amp;cfs=1&amp;_nc_hash=AQAQq_wsAOqKc9wW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09/26/2019 18:22:02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67750824"/>
                  </a:ext>
                </a:extLst>
              </a:tr>
            </a:tbl>
          </a:graphicData>
        </a:graphic>
      </p:graphicFrame>
      <p:sp>
        <p:nvSpPr>
          <p:cNvPr id="4" name="Text Placeholder 3">
            <a:extLst>
              <a:ext uri="{FF2B5EF4-FFF2-40B4-BE49-F238E27FC236}">
                <a16:creationId xmlns:a16="http://schemas.microsoft.com/office/drawing/2014/main" id="{F4E3FB4D-C322-4A3D-BD0F-31B716A5DF07}"/>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375667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0DF1-A583-473B-A125-3198E863692E}"/>
              </a:ext>
            </a:extLst>
          </p:cNvPr>
          <p:cNvSpPr>
            <a:spLocks noGrp="1"/>
          </p:cNvSpPr>
          <p:nvPr>
            <p:ph type="title"/>
          </p:nvPr>
        </p:nvSpPr>
        <p:spPr/>
        <p:txBody>
          <a:bodyPr/>
          <a:lstStyle/>
          <a:p>
            <a:r>
              <a:rPr lang="pt-BR"/>
              <a:t>Posts por taxa de engajamento | Casa Valduga - 12 of 26</a:t>
            </a:r>
            <a:endParaRPr lang="en-US"/>
          </a:p>
        </p:txBody>
      </p:sp>
      <p:graphicFrame>
        <p:nvGraphicFramePr>
          <p:cNvPr id="5" name="Table Placeholder 4">
            <a:extLst>
              <a:ext uri="{FF2B5EF4-FFF2-40B4-BE49-F238E27FC236}">
                <a16:creationId xmlns:a16="http://schemas.microsoft.com/office/drawing/2014/main" id="{E9D896B8-1C21-4AC6-92D9-3F0C37BBA35F}"/>
              </a:ext>
            </a:extLst>
          </p:cNvPr>
          <p:cNvGraphicFramePr>
            <a:graphicFrameLocks noGrp="1"/>
          </p:cNvGraphicFramePr>
          <p:nvPr>
            <p:ph type="tbl" sz="quarter" idx="13"/>
            <p:extLst>
              <p:ext uri="{D42A27DB-BD31-4B8C-83A1-F6EECF244321}">
                <p14:modId xmlns:p14="http://schemas.microsoft.com/office/powerpoint/2010/main" val="185476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66344831"/>
                    </a:ext>
                  </a:extLst>
                </a:gridCol>
                <a:gridCol w="905256">
                  <a:extLst>
                    <a:ext uri="{9D8B030D-6E8A-4147-A177-3AD203B41FA5}">
                      <a16:colId xmlns:a16="http://schemas.microsoft.com/office/drawing/2014/main" val="1515430035"/>
                    </a:ext>
                  </a:extLst>
                </a:gridCol>
                <a:gridCol w="246888">
                  <a:extLst>
                    <a:ext uri="{9D8B030D-6E8A-4147-A177-3AD203B41FA5}">
                      <a16:colId xmlns:a16="http://schemas.microsoft.com/office/drawing/2014/main" val="2859469964"/>
                    </a:ext>
                  </a:extLst>
                </a:gridCol>
                <a:gridCol w="208280">
                  <a:extLst>
                    <a:ext uri="{9D8B030D-6E8A-4147-A177-3AD203B41FA5}">
                      <a16:colId xmlns:a16="http://schemas.microsoft.com/office/drawing/2014/main" val="1747203178"/>
                    </a:ext>
                  </a:extLst>
                </a:gridCol>
                <a:gridCol w="208280">
                  <a:extLst>
                    <a:ext uri="{9D8B030D-6E8A-4147-A177-3AD203B41FA5}">
                      <a16:colId xmlns:a16="http://schemas.microsoft.com/office/drawing/2014/main" val="2068779298"/>
                    </a:ext>
                  </a:extLst>
                </a:gridCol>
                <a:gridCol w="208280">
                  <a:extLst>
                    <a:ext uri="{9D8B030D-6E8A-4147-A177-3AD203B41FA5}">
                      <a16:colId xmlns:a16="http://schemas.microsoft.com/office/drawing/2014/main" val="347577163"/>
                    </a:ext>
                  </a:extLst>
                </a:gridCol>
                <a:gridCol w="208280">
                  <a:extLst>
                    <a:ext uri="{9D8B030D-6E8A-4147-A177-3AD203B41FA5}">
                      <a16:colId xmlns:a16="http://schemas.microsoft.com/office/drawing/2014/main" val="1712540767"/>
                    </a:ext>
                  </a:extLst>
                </a:gridCol>
                <a:gridCol w="208280">
                  <a:extLst>
                    <a:ext uri="{9D8B030D-6E8A-4147-A177-3AD203B41FA5}">
                      <a16:colId xmlns:a16="http://schemas.microsoft.com/office/drawing/2014/main" val="510327374"/>
                    </a:ext>
                  </a:extLst>
                </a:gridCol>
                <a:gridCol w="208280">
                  <a:extLst>
                    <a:ext uri="{9D8B030D-6E8A-4147-A177-3AD203B41FA5}">
                      <a16:colId xmlns:a16="http://schemas.microsoft.com/office/drawing/2014/main" val="944290832"/>
                    </a:ext>
                  </a:extLst>
                </a:gridCol>
                <a:gridCol w="208280">
                  <a:extLst>
                    <a:ext uri="{9D8B030D-6E8A-4147-A177-3AD203B41FA5}">
                      <a16:colId xmlns:a16="http://schemas.microsoft.com/office/drawing/2014/main" val="2272695622"/>
                    </a:ext>
                  </a:extLst>
                </a:gridCol>
                <a:gridCol w="208280">
                  <a:extLst>
                    <a:ext uri="{9D8B030D-6E8A-4147-A177-3AD203B41FA5}">
                      <a16:colId xmlns:a16="http://schemas.microsoft.com/office/drawing/2014/main" val="1123818271"/>
                    </a:ext>
                  </a:extLst>
                </a:gridCol>
                <a:gridCol w="208280">
                  <a:extLst>
                    <a:ext uri="{9D8B030D-6E8A-4147-A177-3AD203B41FA5}">
                      <a16:colId xmlns:a16="http://schemas.microsoft.com/office/drawing/2014/main" val="2208604499"/>
                    </a:ext>
                  </a:extLst>
                </a:gridCol>
                <a:gridCol w="208280">
                  <a:extLst>
                    <a:ext uri="{9D8B030D-6E8A-4147-A177-3AD203B41FA5}">
                      <a16:colId xmlns:a16="http://schemas.microsoft.com/office/drawing/2014/main" val="3524651416"/>
                    </a:ext>
                  </a:extLst>
                </a:gridCol>
                <a:gridCol w="208280">
                  <a:extLst>
                    <a:ext uri="{9D8B030D-6E8A-4147-A177-3AD203B41FA5}">
                      <a16:colId xmlns:a16="http://schemas.microsoft.com/office/drawing/2014/main" val="4252030498"/>
                    </a:ext>
                  </a:extLst>
                </a:gridCol>
                <a:gridCol w="208280">
                  <a:extLst>
                    <a:ext uri="{9D8B030D-6E8A-4147-A177-3AD203B41FA5}">
                      <a16:colId xmlns:a16="http://schemas.microsoft.com/office/drawing/2014/main" val="649478740"/>
                    </a:ext>
                  </a:extLst>
                </a:gridCol>
                <a:gridCol w="208280">
                  <a:extLst>
                    <a:ext uri="{9D8B030D-6E8A-4147-A177-3AD203B41FA5}">
                      <a16:colId xmlns:a16="http://schemas.microsoft.com/office/drawing/2014/main" val="3246482217"/>
                    </a:ext>
                  </a:extLst>
                </a:gridCol>
                <a:gridCol w="208280">
                  <a:extLst>
                    <a:ext uri="{9D8B030D-6E8A-4147-A177-3AD203B41FA5}">
                      <a16:colId xmlns:a16="http://schemas.microsoft.com/office/drawing/2014/main" val="2697546212"/>
                    </a:ext>
                  </a:extLst>
                </a:gridCol>
                <a:gridCol w="208280">
                  <a:extLst>
                    <a:ext uri="{9D8B030D-6E8A-4147-A177-3AD203B41FA5}">
                      <a16:colId xmlns:a16="http://schemas.microsoft.com/office/drawing/2014/main" val="3921955108"/>
                    </a:ext>
                  </a:extLst>
                </a:gridCol>
                <a:gridCol w="208280">
                  <a:extLst>
                    <a:ext uri="{9D8B030D-6E8A-4147-A177-3AD203B41FA5}">
                      <a16:colId xmlns:a16="http://schemas.microsoft.com/office/drawing/2014/main" val="2252114388"/>
                    </a:ext>
                  </a:extLst>
                </a:gridCol>
                <a:gridCol w="208280">
                  <a:extLst>
                    <a:ext uri="{9D8B030D-6E8A-4147-A177-3AD203B41FA5}">
                      <a16:colId xmlns:a16="http://schemas.microsoft.com/office/drawing/2014/main" val="1725210244"/>
                    </a:ext>
                  </a:extLst>
                </a:gridCol>
                <a:gridCol w="208280">
                  <a:extLst>
                    <a:ext uri="{9D8B030D-6E8A-4147-A177-3AD203B41FA5}">
                      <a16:colId xmlns:a16="http://schemas.microsoft.com/office/drawing/2014/main" val="1962809088"/>
                    </a:ext>
                  </a:extLst>
                </a:gridCol>
                <a:gridCol w="208280">
                  <a:extLst>
                    <a:ext uri="{9D8B030D-6E8A-4147-A177-3AD203B41FA5}">
                      <a16:colId xmlns:a16="http://schemas.microsoft.com/office/drawing/2014/main" val="3474071159"/>
                    </a:ext>
                  </a:extLst>
                </a:gridCol>
                <a:gridCol w="208280">
                  <a:extLst>
                    <a:ext uri="{9D8B030D-6E8A-4147-A177-3AD203B41FA5}">
                      <a16:colId xmlns:a16="http://schemas.microsoft.com/office/drawing/2014/main" val="275824740"/>
                    </a:ext>
                  </a:extLst>
                </a:gridCol>
                <a:gridCol w="208280">
                  <a:extLst>
                    <a:ext uri="{9D8B030D-6E8A-4147-A177-3AD203B41FA5}">
                      <a16:colId xmlns:a16="http://schemas.microsoft.com/office/drawing/2014/main" val="3764026415"/>
                    </a:ext>
                  </a:extLst>
                </a:gridCol>
                <a:gridCol w="208280">
                  <a:extLst>
                    <a:ext uri="{9D8B030D-6E8A-4147-A177-3AD203B41FA5}">
                      <a16:colId xmlns:a16="http://schemas.microsoft.com/office/drawing/2014/main" val="575655115"/>
                    </a:ext>
                  </a:extLst>
                </a:gridCol>
                <a:gridCol w="208280">
                  <a:extLst>
                    <a:ext uri="{9D8B030D-6E8A-4147-A177-3AD203B41FA5}">
                      <a16:colId xmlns:a16="http://schemas.microsoft.com/office/drawing/2014/main" val="2933072005"/>
                    </a:ext>
                  </a:extLst>
                </a:gridCol>
                <a:gridCol w="208280">
                  <a:extLst>
                    <a:ext uri="{9D8B030D-6E8A-4147-A177-3AD203B41FA5}">
                      <a16:colId xmlns:a16="http://schemas.microsoft.com/office/drawing/2014/main" val="3618099447"/>
                    </a:ext>
                  </a:extLst>
                </a:gridCol>
                <a:gridCol w="208280">
                  <a:extLst>
                    <a:ext uri="{9D8B030D-6E8A-4147-A177-3AD203B41FA5}">
                      <a16:colId xmlns:a16="http://schemas.microsoft.com/office/drawing/2014/main" val="2727498050"/>
                    </a:ext>
                  </a:extLst>
                </a:gridCol>
                <a:gridCol w="208280">
                  <a:extLst>
                    <a:ext uri="{9D8B030D-6E8A-4147-A177-3AD203B41FA5}">
                      <a16:colId xmlns:a16="http://schemas.microsoft.com/office/drawing/2014/main" val="1454215991"/>
                    </a:ext>
                  </a:extLst>
                </a:gridCol>
                <a:gridCol w="208280">
                  <a:extLst>
                    <a:ext uri="{9D8B030D-6E8A-4147-A177-3AD203B41FA5}">
                      <a16:colId xmlns:a16="http://schemas.microsoft.com/office/drawing/2014/main" val="1038320803"/>
                    </a:ext>
                  </a:extLst>
                </a:gridCol>
                <a:gridCol w="208280">
                  <a:extLst>
                    <a:ext uri="{9D8B030D-6E8A-4147-A177-3AD203B41FA5}">
                      <a16:colId xmlns:a16="http://schemas.microsoft.com/office/drawing/2014/main" val="1071319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3293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- 2019-09-26 14:34:41</a:t>
                      </a:r>
                      <a:r>
                        <a:rPr kumimoji="0" lang="pt-BR" sz="1000" b="0" i="0" u="none" strike="noStrike" kern="1200" cap="none" spc="0" normalizeH="0" baseline="0" noProof="0">
                          <a:ln>
                            <a:noFill/>
                          </a:ln>
                          <a:solidFill>
                            <a:prstClr val="black"/>
                          </a:solidFill>
                          <a:effectLst/>
                          <a:uLnTx/>
                          <a:uFillTx/>
                          <a:latin typeface="+mn-lt"/>
                          <a:ea typeface="+mn-ea"/>
                          <a:cs typeface="+mn-cs"/>
                        </a:rPr>
                        <a:t>
 A Casa Valduga está em ritmo de velocidade! Nos dias 26, 27 e 28/09, você poderá fazer um test-drive do Mercedes-Benz GLA 200 e do Mercedes-Benz C 200 na estrada da vinícola. E ainda conhecer outros modelos em exposição na nossa Adega. Venha participar! Depois do test-drive, faça um tour completo por aqui.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https://scontent.xx.fbcdn.net/v/t1.0-9/s720x720/71303825_2608123712580407_6008941804412469248_o.jpg?_nc_cat=106&amp;_nc_oc=AQmMBViPTmzRiCHP2FwOhDVKU6SUv3WMceXWJOvQjvThcjH0VW9Gj1MYGi4NMXuUzM8&amp;_nc_ht=scontent.xx&amp;oh=1f3e3a98ca16fb9a81da0b4f1bb274a1&amp;oe=5E3818E4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6272866"/>
                  </a:ext>
                </a:extLst>
              </a:tr>
            </a:tbl>
          </a:graphicData>
        </a:graphic>
      </p:graphicFrame>
      <p:sp>
        <p:nvSpPr>
          <p:cNvPr id="4" name="Text Placeholder 3">
            <a:extLst>
              <a:ext uri="{FF2B5EF4-FFF2-40B4-BE49-F238E27FC236}">
                <a16:creationId xmlns:a16="http://schemas.microsoft.com/office/drawing/2014/main" id="{2029977E-5C4D-4296-8C75-C1B945070A03}"/>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895347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48431-8EB7-4C90-8F5A-4E1D88D780B7}"/>
              </a:ext>
            </a:extLst>
          </p:cNvPr>
          <p:cNvSpPr>
            <a:spLocks noGrp="1"/>
          </p:cNvSpPr>
          <p:nvPr>
            <p:ph type="title"/>
          </p:nvPr>
        </p:nvSpPr>
        <p:spPr/>
        <p:txBody>
          <a:bodyPr/>
          <a:lstStyle/>
          <a:p>
            <a:r>
              <a:rPr lang="pt-BR"/>
              <a:t>Posts por taxa de engajamento | Casa Valduga - 13 of 26</a:t>
            </a:r>
            <a:endParaRPr lang="en-US"/>
          </a:p>
        </p:txBody>
      </p:sp>
      <p:graphicFrame>
        <p:nvGraphicFramePr>
          <p:cNvPr id="5" name="Table Placeholder 4">
            <a:extLst>
              <a:ext uri="{FF2B5EF4-FFF2-40B4-BE49-F238E27FC236}">
                <a16:creationId xmlns:a16="http://schemas.microsoft.com/office/drawing/2014/main" id="{D6AEE456-0EE6-41C1-A2CD-9FD466920140}"/>
              </a:ext>
            </a:extLst>
          </p:cNvPr>
          <p:cNvGraphicFramePr>
            <a:graphicFrameLocks noGrp="1"/>
          </p:cNvGraphicFramePr>
          <p:nvPr>
            <p:ph type="tbl" sz="quarter" idx="13"/>
            <p:extLst>
              <p:ext uri="{D42A27DB-BD31-4B8C-83A1-F6EECF244321}">
                <p14:modId xmlns:p14="http://schemas.microsoft.com/office/powerpoint/2010/main" val="4222981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0998681"/>
                    </a:ext>
                  </a:extLst>
                </a:gridCol>
                <a:gridCol w="905256">
                  <a:extLst>
                    <a:ext uri="{9D8B030D-6E8A-4147-A177-3AD203B41FA5}">
                      <a16:colId xmlns:a16="http://schemas.microsoft.com/office/drawing/2014/main" val="684067087"/>
                    </a:ext>
                  </a:extLst>
                </a:gridCol>
                <a:gridCol w="246888">
                  <a:extLst>
                    <a:ext uri="{9D8B030D-6E8A-4147-A177-3AD203B41FA5}">
                      <a16:colId xmlns:a16="http://schemas.microsoft.com/office/drawing/2014/main" val="1171370417"/>
                    </a:ext>
                  </a:extLst>
                </a:gridCol>
                <a:gridCol w="208280">
                  <a:extLst>
                    <a:ext uri="{9D8B030D-6E8A-4147-A177-3AD203B41FA5}">
                      <a16:colId xmlns:a16="http://schemas.microsoft.com/office/drawing/2014/main" val="1263196196"/>
                    </a:ext>
                  </a:extLst>
                </a:gridCol>
                <a:gridCol w="208280">
                  <a:extLst>
                    <a:ext uri="{9D8B030D-6E8A-4147-A177-3AD203B41FA5}">
                      <a16:colId xmlns:a16="http://schemas.microsoft.com/office/drawing/2014/main" val="663654213"/>
                    </a:ext>
                  </a:extLst>
                </a:gridCol>
                <a:gridCol w="208280">
                  <a:extLst>
                    <a:ext uri="{9D8B030D-6E8A-4147-A177-3AD203B41FA5}">
                      <a16:colId xmlns:a16="http://schemas.microsoft.com/office/drawing/2014/main" val="2444365796"/>
                    </a:ext>
                  </a:extLst>
                </a:gridCol>
                <a:gridCol w="208280">
                  <a:extLst>
                    <a:ext uri="{9D8B030D-6E8A-4147-A177-3AD203B41FA5}">
                      <a16:colId xmlns:a16="http://schemas.microsoft.com/office/drawing/2014/main" val="1396402373"/>
                    </a:ext>
                  </a:extLst>
                </a:gridCol>
                <a:gridCol w="208280">
                  <a:extLst>
                    <a:ext uri="{9D8B030D-6E8A-4147-A177-3AD203B41FA5}">
                      <a16:colId xmlns:a16="http://schemas.microsoft.com/office/drawing/2014/main" val="2323387800"/>
                    </a:ext>
                  </a:extLst>
                </a:gridCol>
                <a:gridCol w="208280">
                  <a:extLst>
                    <a:ext uri="{9D8B030D-6E8A-4147-A177-3AD203B41FA5}">
                      <a16:colId xmlns:a16="http://schemas.microsoft.com/office/drawing/2014/main" val="2947724508"/>
                    </a:ext>
                  </a:extLst>
                </a:gridCol>
                <a:gridCol w="208280">
                  <a:extLst>
                    <a:ext uri="{9D8B030D-6E8A-4147-A177-3AD203B41FA5}">
                      <a16:colId xmlns:a16="http://schemas.microsoft.com/office/drawing/2014/main" val="521298011"/>
                    </a:ext>
                  </a:extLst>
                </a:gridCol>
                <a:gridCol w="208280">
                  <a:extLst>
                    <a:ext uri="{9D8B030D-6E8A-4147-A177-3AD203B41FA5}">
                      <a16:colId xmlns:a16="http://schemas.microsoft.com/office/drawing/2014/main" val="568207859"/>
                    </a:ext>
                  </a:extLst>
                </a:gridCol>
                <a:gridCol w="208280">
                  <a:extLst>
                    <a:ext uri="{9D8B030D-6E8A-4147-A177-3AD203B41FA5}">
                      <a16:colId xmlns:a16="http://schemas.microsoft.com/office/drawing/2014/main" val="1646247209"/>
                    </a:ext>
                  </a:extLst>
                </a:gridCol>
                <a:gridCol w="208280">
                  <a:extLst>
                    <a:ext uri="{9D8B030D-6E8A-4147-A177-3AD203B41FA5}">
                      <a16:colId xmlns:a16="http://schemas.microsoft.com/office/drawing/2014/main" val="783418099"/>
                    </a:ext>
                  </a:extLst>
                </a:gridCol>
                <a:gridCol w="208280">
                  <a:extLst>
                    <a:ext uri="{9D8B030D-6E8A-4147-A177-3AD203B41FA5}">
                      <a16:colId xmlns:a16="http://schemas.microsoft.com/office/drawing/2014/main" val="2700661587"/>
                    </a:ext>
                  </a:extLst>
                </a:gridCol>
                <a:gridCol w="208280">
                  <a:extLst>
                    <a:ext uri="{9D8B030D-6E8A-4147-A177-3AD203B41FA5}">
                      <a16:colId xmlns:a16="http://schemas.microsoft.com/office/drawing/2014/main" val="695459880"/>
                    </a:ext>
                  </a:extLst>
                </a:gridCol>
                <a:gridCol w="208280">
                  <a:extLst>
                    <a:ext uri="{9D8B030D-6E8A-4147-A177-3AD203B41FA5}">
                      <a16:colId xmlns:a16="http://schemas.microsoft.com/office/drawing/2014/main" val="1235416070"/>
                    </a:ext>
                  </a:extLst>
                </a:gridCol>
                <a:gridCol w="208280">
                  <a:extLst>
                    <a:ext uri="{9D8B030D-6E8A-4147-A177-3AD203B41FA5}">
                      <a16:colId xmlns:a16="http://schemas.microsoft.com/office/drawing/2014/main" val="680728780"/>
                    </a:ext>
                  </a:extLst>
                </a:gridCol>
                <a:gridCol w="208280">
                  <a:extLst>
                    <a:ext uri="{9D8B030D-6E8A-4147-A177-3AD203B41FA5}">
                      <a16:colId xmlns:a16="http://schemas.microsoft.com/office/drawing/2014/main" val="329867905"/>
                    </a:ext>
                  </a:extLst>
                </a:gridCol>
                <a:gridCol w="208280">
                  <a:extLst>
                    <a:ext uri="{9D8B030D-6E8A-4147-A177-3AD203B41FA5}">
                      <a16:colId xmlns:a16="http://schemas.microsoft.com/office/drawing/2014/main" val="3671874537"/>
                    </a:ext>
                  </a:extLst>
                </a:gridCol>
                <a:gridCol w="208280">
                  <a:extLst>
                    <a:ext uri="{9D8B030D-6E8A-4147-A177-3AD203B41FA5}">
                      <a16:colId xmlns:a16="http://schemas.microsoft.com/office/drawing/2014/main" val="1864774325"/>
                    </a:ext>
                  </a:extLst>
                </a:gridCol>
                <a:gridCol w="208280">
                  <a:extLst>
                    <a:ext uri="{9D8B030D-6E8A-4147-A177-3AD203B41FA5}">
                      <a16:colId xmlns:a16="http://schemas.microsoft.com/office/drawing/2014/main" val="2102026655"/>
                    </a:ext>
                  </a:extLst>
                </a:gridCol>
                <a:gridCol w="208280">
                  <a:extLst>
                    <a:ext uri="{9D8B030D-6E8A-4147-A177-3AD203B41FA5}">
                      <a16:colId xmlns:a16="http://schemas.microsoft.com/office/drawing/2014/main" val="2020188560"/>
                    </a:ext>
                  </a:extLst>
                </a:gridCol>
                <a:gridCol w="208280">
                  <a:extLst>
                    <a:ext uri="{9D8B030D-6E8A-4147-A177-3AD203B41FA5}">
                      <a16:colId xmlns:a16="http://schemas.microsoft.com/office/drawing/2014/main" val="1436315805"/>
                    </a:ext>
                  </a:extLst>
                </a:gridCol>
                <a:gridCol w="208280">
                  <a:extLst>
                    <a:ext uri="{9D8B030D-6E8A-4147-A177-3AD203B41FA5}">
                      <a16:colId xmlns:a16="http://schemas.microsoft.com/office/drawing/2014/main" val="936324593"/>
                    </a:ext>
                  </a:extLst>
                </a:gridCol>
                <a:gridCol w="208280">
                  <a:extLst>
                    <a:ext uri="{9D8B030D-6E8A-4147-A177-3AD203B41FA5}">
                      <a16:colId xmlns:a16="http://schemas.microsoft.com/office/drawing/2014/main" val="1849890721"/>
                    </a:ext>
                  </a:extLst>
                </a:gridCol>
                <a:gridCol w="208280">
                  <a:extLst>
                    <a:ext uri="{9D8B030D-6E8A-4147-A177-3AD203B41FA5}">
                      <a16:colId xmlns:a16="http://schemas.microsoft.com/office/drawing/2014/main" val="3535200601"/>
                    </a:ext>
                  </a:extLst>
                </a:gridCol>
                <a:gridCol w="208280">
                  <a:extLst>
                    <a:ext uri="{9D8B030D-6E8A-4147-A177-3AD203B41FA5}">
                      <a16:colId xmlns:a16="http://schemas.microsoft.com/office/drawing/2014/main" val="1111161845"/>
                    </a:ext>
                  </a:extLst>
                </a:gridCol>
                <a:gridCol w="208280">
                  <a:extLst>
                    <a:ext uri="{9D8B030D-6E8A-4147-A177-3AD203B41FA5}">
                      <a16:colId xmlns:a16="http://schemas.microsoft.com/office/drawing/2014/main" val="2010895451"/>
                    </a:ext>
                  </a:extLst>
                </a:gridCol>
                <a:gridCol w="208280">
                  <a:extLst>
                    <a:ext uri="{9D8B030D-6E8A-4147-A177-3AD203B41FA5}">
                      <a16:colId xmlns:a16="http://schemas.microsoft.com/office/drawing/2014/main" val="1113649973"/>
                    </a:ext>
                  </a:extLst>
                </a:gridCol>
                <a:gridCol w="208280">
                  <a:extLst>
                    <a:ext uri="{9D8B030D-6E8A-4147-A177-3AD203B41FA5}">
                      <a16:colId xmlns:a16="http://schemas.microsoft.com/office/drawing/2014/main" val="3211507197"/>
                    </a:ext>
                  </a:extLst>
                </a:gridCol>
                <a:gridCol w="208280">
                  <a:extLst>
                    <a:ext uri="{9D8B030D-6E8A-4147-A177-3AD203B41FA5}">
                      <a16:colId xmlns:a16="http://schemas.microsoft.com/office/drawing/2014/main" val="2165310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4855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- 2019-09-26 14:00:03</a:t>
                      </a:r>
                      <a:r>
                        <a:rPr kumimoji="0" lang="pt-BR" sz="1000" b="0" i="0" u="none" strike="noStrike" kern="1200" cap="none" spc="0" normalizeH="0" baseline="0" noProof="0">
                          <a:ln>
                            <a:noFill/>
                          </a:ln>
                          <a:solidFill>
                            <a:prstClr val="black"/>
                          </a:solidFill>
                          <a:effectLst/>
                          <a:uLnTx/>
                          <a:uFillTx/>
                          <a:latin typeface="+mn-lt"/>
                          <a:ea typeface="+mn-ea"/>
                          <a:cs typeface="+mn-cs"/>
                        </a:rPr>
                        <a:t>
 Preservando os pratos típicos de uma tradicional cantina italiana, o restaurante Maria Valduga possui um cardápio em sistema de sequência slow food. Além de um ambiente que une requinte e rusticidade em perfeita harmonia. Venha conhecer a vinícola e aproveite o almoço por aqui.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https://scontent.xx.fbcdn.net/v/t1.0-9/s720x720/71069376_2606394339420011_3494365592226365440_o.jpg?_nc_cat=107&amp;_nc_oc=AQmBHm1SdGsvgwEVE69qnfXPHTYg0R7e7FdLDZgHon1VXU3_iswj4ERW8IEaZLlxjKY&amp;_nc_ht=scontent.xx&amp;oh=129eb777ff554d91a4b048265090b7d7&amp;oe=5E1CDA75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27549333"/>
                  </a:ext>
                </a:extLst>
              </a:tr>
            </a:tbl>
          </a:graphicData>
        </a:graphic>
      </p:graphicFrame>
      <p:sp>
        <p:nvSpPr>
          <p:cNvPr id="4" name="Text Placeholder 3">
            <a:extLst>
              <a:ext uri="{FF2B5EF4-FFF2-40B4-BE49-F238E27FC236}">
                <a16:creationId xmlns:a16="http://schemas.microsoft.com/office/drawing/2014/main" id="{8D4C9D8D-6CA3-4F66-BB8F-857CD3B34AE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160945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905E6-9729-4C93-882F-CDAE1D87131F}"/>
              </a:ext>
            </a:extLst>
          </p:cNvPr>
          <p:cNvSpPr>
            <a:spLocks noGrp="1"/>
          </p:cNvSpPr>
          <p:nvPr>
            <p:ph type="title"/>
          </p:nvPr>
        </p:nvSpPr>
        <p:spPr/>
        <p:txBody>
          <a:bodyPr/>
          <a:lstStyle/>
          <a:p>
            <a:r>
              <a:rPr lang="pt-BR"/>
              <a:t>Posts por taxa de engajamento | Casa Valduga - 14 of 26</a:t>
            </a:r>
            <a:endParaRPr lang="en-US"/>
          </a:p>
        </p:txBody>
      </p:sp>
      <p:graphicFrame>
        <p:nvGraphicFramePr>
          <p:cNvPr id="5" name="Table Placeholder 4">
            <a:extLst>
              <a:ext uri="{FF2B5EF4-FFF2-40B4-BE49-F238E27FC236}">
                <a16:creationId xmlns:a16="http://schemas.microsoft.com/office/drawing/2014/main" id="{D2D3C0C2-CF4A-4075-8FB0-0A2385AFA3EB}"/>
              </a:ext>
            </a:extLst>
          </p:cNvPr>
          <p:cNvGraphicFramePr>
            <a:graphicFrameLocks noGrp="1"/>
          </p:cNvGraphicFramePr>
          <p:nvPr>
            <p:ph type="tbl" sz="quarter" idx="13"/>
            <p:extLst>
              <p:ext uri="{D42A27DB-BD31-4B8C-83A1-F6EECF244321}">
                <p14:modId xmlns:p14="http://schemas.microsoft.com/office/powerpoint/2010/main" val="683739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38877825"/>
                    </a:ext>
                  </a:extLst>
                </a:gridCol>
                <a:gridCol w="905256">
                  <a:extLst>
                    <a:ext uri="{9D8B030D-6E8A-4147-A177-3AD203B41FA5}">
                      <a16:colId xmlns:a16="http://schemas.microsoft.com/office/drawing/2014/main" val="3119547631"/>
                    </a:ext>
                  </a:extLst>
                </a:gridCol>
                <a:gridCol w="246888">
                  <a:extLst>
                    <a:ext uri="{9D8B030D-6E8A-4147-A177-3AD203B41FA5}">
                      <a16:colId xmlns:a16="http://schemas.microsoft.com/office/drawing/2014/main" val="2621577348"/>
                    </a:ext>
                  </a:extLst>
                </a:gridCol>
                <a:gridCol w="208280">
                  <a:extLst>
                    <a:ext uri="{9D8B030D-6E8A-4147-A177-3AD203B41FA5}">
                      <a16:colId xmlns:a16="http://schemas.microsoft.com/office/drawing/2014/main" val="3008311219"/>
                    </a:ext>
                  </a:extLst>
                </a:gridCol>
                <a:gridCol w="208280">
                  <a:extLst>
                    <a:ext uri="{9D8B030D-6E8A-4147-A177-3AD203B41FA5}">
                      <a16:colId xmlns:a16="http://schemas.microsoft.com/office/drawing/2014/main" val="2113121344"/>
                    </a:ext>
                  </a:extLst>
                </a:gridCol>
                <a:gridCol w="208280">
                  <a:extLst>
                    <a:ext uri="{9D8B030D-6E8A-4147-A177-3AD203B41FA5}">
                      <a16:colId xmlns:a16="http://schemas.microsoft.com/office/drawing/2014/main" val="541250600"/>
                    </a:ext>
                  </a:extLst>
                </a:gridCol>
                <a:gridCol w="208280">
                  <a:extLst>
                    <a:ext uri="{9D8B030D-6E8A-4147-A177-3AD203B41FA5}">
                      <a16:colId xmlns:a16="http://schemas.microsoft.com/office/drawing/2014/main" val="134045064"/>
                    </a:ext>
                  </a:extLst>
                </a:gridCol>
                <a:gridCol w="208280">
                  <a:extLst>
                    <a:ext uri="{9D8B030D-6E8A-4147-A177-3AD203B41FA5}">
                      <a16:colId xmlns:a16="http://schemas.microsoft.com/office/drawing/2014/main" val="1918386710"/>
                    </a:ext>
                  </a:extLst>
                </a:gridCol>
                <a:gridCol w="208280">
                  <a:extLst>
                    <a:ext uri="{9D8B030D-6E8A-4147-A177-3AD203B41FA5}">
                      <a16:colId xmlns:a16="http://schemas.microsoft.com/office/drawing/2014/main" val="1155647149"/>
                    </a:ext>
                  </a:extLst>
                </a:gridCol>
                <a:gridCol w="208280">
                  <a:extLst>
                    <a:ext uri="{9D8B030D-6E8A-4147-A177-3AD203B41FA5}">
                      <a16:colId xmlns:a16="http://schemas.microsoft.com/office/drawing/2014/main" val="3504027"/>
                    </a:ext>
                  </a:extLst>
                </a:gridCol>
                <a:gridCol w="208280">
                  <a:extLst>
                    <a:ext uri="{9D8B030D-6E8A-4147-A177-3AD203B41FA5}">
                      <a16:colId xmlns:a16="http://schemas.microsoft.com/office/drawing/2014/main" val="882048857"/>
                    </a:ext>
                  </a:extLst>
                </a:gridCol>
                <a:gridCol w="208280">
                  <a:extLst>
                    <a:ext uri="{9D8B030D-6E8A-4147-A177-3AD203B41FA5}">
                      <a16:colId xmlns:a16="http://schemas.microsoft.com/office/drawing/2014/main" val="2416388602"/>
                    </a:ext>
                  </a:extLst>
                </a:gridCol>
                <a:gridCol w="208280">
                  <a:extLst>
                    <a:ext uri="{9D8B030D-6E8A-4147-A177-3AD203B41FA5}">
                      <a16:colId xmlns:a16="http://schemas.microsoft.com/office/drawing/2014/main" val="741797977"/>
                    </a:ext>
                  </a:extLst>
                </a:gridCol>
                <a:gridCol w="208280">
                  <a:extLst>
                    <a:ext uri="{9D8B030D-6E8A-4147-A177-3AD203B41FA5}">
                      <a16:colId xmlns:a16="http://schemas.microsoft.com/office/drawing/2014/main" val="3665773091"/>
                    </a:ext>
                  </a:extLst>
                </a:gridCol>
                <a:gridCol w="208280">
                  <a:extLst>
                    <a:ext uri="{9D8B030D-6E8A-4147-A177-3AD203B41FA5}">
                      <a16:colId xmlns:a16="http://schemas.microsoft.com/office/drawing/2014/main" val="2127240688"/>
                    </a:ext>
                  </a:extLst>
                </a:gridCol>
                <a:gridCol w="208280">
                  <a:extLst>
                    <a:ext uri="{9D8B030D-6E8A-4147-A177-3AD203B41FA5}">
                      <a16:colId xmlns:a16="http://schemas.microsoft.com/office/drawing/2014/main" val="889046077"/>
                    </a:ext>
                  </a:extLst>
                </a:gridCol>
                <a:gridCol w="208280">
                  <a:extLst>
                    <a:ext uri="{9D8B030D-6E8A-4147-A177-3AD203B41FA5}">
                      <a16:colId xmlns:a16="http://schemas.microsoft.com/office/drawing/2014/main" val="186040399"/>
                    </a:ext>
                  </a:extLst>
                </a:gridCol>
                <a:gridCol w="208280">
                  <a:extLst>
                    <a:ext uri="{9D8B030D-6E8A-4147-A177-3AD203B41FA5}">
                      <a16:colId xmlns:a16="http://schemas.microsoft.com/office/drawing/2014/main" val="491721062"/>
                    </a:ext>
                  </a:extLst>
                </a:gridCol>
                <a:gridCol w="208280">
                  <a:extLst>
                    <a:ext uri="{9D8B030D-6E8A-4147-A177-3AD203B41FA5}">
                      <a16:colId xmlns:a16="http://schemas.microsoft.com/office/drawing/2014/main" val="4260287888"/>
                    </a:ext>
                  </a:extLst>
                </a:gridCol>
                <a:gridCol w="208280">
                  <a:extLst>
                    <a:ext uri="{9D8B030D-6E8A-4147-A177-3AD203B41FA5}">
                      <a16:colId xmlns:a16="http://schemas.microsoft.com/office/drawing/2014/main" val="2128125152"/>
                    </a:ext>
                  </a:extLst>
                </a:gridCol>
                <a:gridCol w="208280">
                  <a:extLst>
                    <a:ext uri="{9D8B030D-6E8A-4147-A177-3AD203B41FA5}">
                      <a16:colId xmlns:a16="http://schemas.microsoft.com/office/drawing/2014/main" val="3333543642"/>
                    </a:ext>
                  </a:extLst>
                </a:gridCol>
                <a:gridCol w="208280">
                  <a:extLst>
                    <a:ext uri="{9D8B030D-6E8A-4147-A177-3AD203B41FA5}">
                      <a16:colId xmlns:a16="http://schemas.microsoft.com/office/drawing/2014/main" val="2787711723"/>
                    </a:ext>
                  </a:extLst>
                </a:gridCol>
                <a:gridCol w="208280">
                  <a:extLst>
                    <a:ext uri="{9D8B030D-6E8A-4147-A177-3AD203B41FA5}">
                      <a16:colId xmlns:a16="http://schemas.microsoft.com/office/drawing/2014/main" val="2459005575"/>
                    </a:ext>
                  </a:extLst>
                </a:gridCol>
                <a:gridCol w="208280">
                  <a:extLst>
                    <a:ext uri="{9D8B030D-6E8A-4147-A177-3AD203B41FA5}">
                      <a16:colId xmlns:a16="http://schemas.microsoft.com/office/drawing/2014/main" val="2242234376"/>
                    </a:ext>
                  </a:extLst>
                </a:gridCol>
                <a:gridCol w="208280">
                  <a:extLst>
                    <a:ext uri="{9D8B030D-6E8A-4147-A177-3AD203B41FA5}">
                      <a16:colId xmlns:a16="http://schemas.microsoft.com/office/drawing/2014/main" val="218153736"/>
                    </a:ext>
                  </a:extLst>
                </a:gridCol>
                <a:gridCol w="208280">
                  <a:extLst>
                    <a:ext uri="{9D8B030D-6E8A-4147-A177-3AD203B41FA5}">
                      <a16:colId xmlns:a16="http://schemas.microsoft.com/office/drawing/2014/main" val="911870795"/>
                    </a:ext>
                  </a:extLst>
                </a:gridCol>
                <a:gridCol w="208280">
                  <a:extLst>
                    <a:ext uri="{9D8B030D-6E8A-4147-A177-3AD203B41FA5}">
                      <a16:colId xmlns:a16="http://schemas.microsoft.com/office/drawing/2014/main" val="3158601613"/>
                    </a:ext>
                  </a:extLst>
                </a:gridCol>
                <a:gridCol w="208280">
                  <a:extLst>
                    <a:ext uri="{9D8B030D-6E8A-4147-A177-3AD203B41FA5}">
                      <a16:colId xmlns:a16="http://schemas.microsoft.com/office/drawing/2014/main" val="491911211"/>
                    </a:ext>
                  </a:extLst>
                </a:gridCol>
                <a:gridCol w="208280">
                  <a:extLst>
                    <a:ext uri="{9D8B030D-6E8A-4147-A177-3AD203B41FA5}">
                      <a16:colId xmlns:a16="http://schemas.microsoft.com/office/drawing/2014/main" val="1835415873"/>
                    </a:ext>
                  </a:extLst>
                </a:gridCol>
                <a:gridCol w="208280">
                  <a:extLst>
                    <a:ext uri="{9D8B030D-6E8A-4147-A177-3AD203B41FA5}">
                      <a16:colId xmlns:a16="http://schemas.microsoft.com/office/drawing/2014/main" val="14976006"/>
                    </a:ext>
                  </a:extLst>
                </a:gridCol>
                <a:gridCol w="208280">
                  <a:extLst>
                    <a:ext uri="{9D8B030D-6E8A-4147-A177-3AD203B41FA5}">
                      <a16:colId xmlns:a16="http://schemas.microsoft.com/office/drawing/2014/main" val="3571086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58246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- 2019-09-25 23:00:00</a:t>
                      </a:r>
                      <a:r>
                        <a:rPr kumimoji="0" lang="pt-BR" sz="1000" b="0" i="0" u="none" strike="noStrike" kern="1200" cap="none" spc="0" normalizeH="0" baseline="0" noProof="0">
                          <a:ln>
                            <a:noFill/>
                          </a:ln>
                          <a:solidFill>
                            <a:prstClr val="black"/>
                          </a:solidFill>
                          <a:effectLst/>
                          <a:uLnTx/>
                          <a:uFillTx/>
                          <a:latin typeface="+mn-lt"/>
                          <a:ea typeface="+mn-ea"/>
                          <a:cs typeface="+mn-cs"/>
                        </a:rPr>
                        <a:t>
 Com a chegada da primavera e das temperaturas mais quentes, a combinação ideal para entradas e refeições leves são os vinhos rosés, famosos pelo seu frescor e harmonização versátil. Você também aprecia essa combinação?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https://scontent.xx.fbcdn.net/v/t1.0-9/s720x720/71530727_2606397779419667_7118810960571138048_o.jpg?_nc_cat=108&amp;_nc_oc=AQkjZwBIe48BzFkRBqdyXap-AYnVcpinTTDVaNVAcVNkUuuCnjMScbPVcGN-lNysN6w&amp;_nc_ht=scontent.xx&amp;oh=aaf16cd1eb7e7d0dda03d9892d2c795c&amp;oe=5E64BB25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5989831"/>
                  </a:ext>
                </a:extLst>
              </a:tr>
            </a:tbl>
          </a:graphicData>
        </a:graphic>
      </p:graphicFrame>
      <p:sp>
        <p:nvSpPr>
          <p:cNvPr id="4" name="Text Placeholder 3">
            <a:extLst>
              <a:ext uri="{FF2B5EF4-FFF2-40B4-BE49-F238E27FC236}">
                <a16:creationId xmlns:a16="http://schemas.microsoft.com/office/drawing/2014/main" id="{83D83A9C-FEE1-4DCE-A007-74B5C94588C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389705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945A3-0289-4A7A-8A52-9FE9BC9C40DB}"/>
              </a:ext>
            </a:extLst>
          </p:cNvPr>
          <p:cNvSpPr>
            <a:spLocks noGrp="1"/>
          </p:cNvSpPr>
          <p:nvPr>
            <p:ph type="title"/>
          </p:nvPr>
        </p:nvSpPr>
        <p:spPr/>
        <p:txBody>
          <a:bodyPr/>
          <a:lstStyle/>
          <a:p>
            <a:r>
              <a:rPr lang="pt-BR"/>
              <a:t>Posts por taxa de engajamento | Casa Valduga - 15 of 26</a:t>
            </a:r>
            <a:endParaRPr lang="en-US"/>
          </a:p>
        </p:txBody>
      </p:sp>
      <p:graphicFrame>
        <p:nvGraphicFramePr>
          <p:cNvPr id="5" name="Table Placeholder 4">
            <a:extLst>
              <a:ext uri="{FF2B5EF4-FFF2-40B4-BE49-F238E27FC236}">
                <a16:creationId xmlns:a16="http://schemas.microsoft.com/office/drawing/2014/main" id="{627C9943-3457-4DDD-B7D6-0DA2475233A0}"/>
              </a:ext>
            </a:extLst>
          </p:cNvPr>
          <p:cNvGraphicFramePr>
            <a:graphicFrameLocks noGrp="1"/>
          </p:cNvGraphicFramePr>
          <p:nvPr>
            <p:ph type="tbl" sz="quarter" idx="13"/>
            <p:extLst>
              <p:ext uri="{D42A27DB-BD31-4B8C-83A1-F6EECF244321}">
                <p14:modId xmlns:p14="http://schemas.microsoft.com/office/powerpoint/2010/main" val="4214218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6186374"/>
                    </a:ext>
                  </a:extLst>
                </a:gridCol>
                <a:gridCol w="905256">
                  <a:extLst>
                    <a:ext uri="{9D8B030D-6E8A-4147-A177-3AD203B41FA5}">
                      <a16:colId xmlns:a16="http://schemas.microsoft.com/office/drawing/2014/main" val="161321109"/>
                    </a:ext>
                  </a:extLst>
                </a:gridCol>
                <a:gridCol w="246888">
                  <a:extLst>
                    <a:ext uri="{9D8B030D-6E8A-4147-A177-3AD203B41FA5}">
                      <a16:colId xmlns:a16="http://schemas.microsoft.com/office/drawing/2014/main" val="570718838"/>
                    </a:ext>
                  </a:extLst>
                </a:gridCol>
                <a:gridCol w="208280">
                  <a:extLst>
                    <a:ext uri="{9D8B030D-6E8A-4147-A177-3AD203B41FA5}">
                      <a16:colId xmlns:a16="http://schemas.microsoft.com/office/drawing/2014/main" val="3512218408"/>
                    </a:ext>
                  </a:extLst>
                </a:gridCol>
                <a:gridCol w="208280">
                  <a:extLst>
                    <a:ext uri="{9D8B030D-6E8A-4147-A177-3AD203B41FA5}">
                      <a16:colId xmlns:a16="http://schemas.microsoft.com/office/drawing/2014/main" val="147065692"/>
                    </a:ext>
                  </a:extLst>
                </a:gridCol>
                <a:gridCol w="208280">
                  <a:extLst>
                    <a:ext uri="{9D8B030D-6E8A-4147-A177-3AD203B41FA5}">
                      <a16:colId xmlns:a16="http://schemas.microsoft.com/office/drawing/2014/main" val="3349340702"/>
                    </a:ext>
                  </a:extLst>
                </a:gridCol>
                <a:gridCol w="208280">
                  <a:extLst>
                    <a:ext uri="{9D8B030D-6E8A-4147-A177-3AD203B41FA5}">
                      <a16:colId xmlns:a16="http://schemas.microsoft.com/office/drawing/2014/main" val="1402867497"/>
                    </a:ext>
                  </a:extLst>
                </a:gridCol>
                <a:gridCol w="208280">
                  <a:extLst>
                    <a:ext uri="{9D8B030D-6E8A-4147-A177-3AD203B41FA5}">
                      <a16:colId xmlns:a16="http://schemas.microsoft.com/office/drawing/2014/main" val="3203646381"/>
                    </a:ext>
                  </a:extLst>
                </a:gridCol>
                <a:gridCol w="208280">
                  <a:extLst>
                    <a:ext uri="{9D8B030D-6E8A-4147-A177-3AD203B41FA5}">
                      <a16:colId xmlns:a16="http://schemas.microsoft.com/office/drawing/2014/main" val="923594632"/>
                    </a:ext>
                  </a:extLst>
                </a:gridCol>
                <a:gridCol w="208280">
                  <a:extLst>
                    <a:ext uri="{9D8B030D-6E8A-4147-A177-3AD203B41FA5}">
                      <a16:colId xmlns:a16="http://schemas.microsoft.com/office/drawing/2014/main" val="3845521582"/>
                    </a:ext>
                  </a:extLst>
                </a:gridCol>
                <a:gridCol w="208280">
                  <a:extLst>
                    <a:ext uri="{9D8B030D-6E8A-4147-A177-3AD203B41FA5}">
                      <a16:colId xmlns:a16="http://schemas.microsoft.com/office/drawing/2014/main" val="2450440880"/>
                    </a:ext>
                  </a:extLst>
                </a:gridCol>
                <a:gridCol w="208280">
                  <a:extLst>
                    <a:ext uri="{9D8B030D-6E8A-4147-A177-3AD203B41FA5}">
                      <a16:colId xmlns:a16="http://schemas.microsoft.com/office/drawing/2014/main" val="1797088556"/>
                    </a:ext>
                  </a:extLst>
                </a:gridCol>
                <a:gridCol w="208280">
                  <a:extLst>
                    <a:ext uri="{9D8B030D-6E8A-4147-A177-3AD203B41FA5}">
                      <a16:colId xmlns:a16="http://schemas.microsoft.com/office/drawing/2014/main" val="675253368"/>
                    </a:ext>
                  </a:extLst>
                </a:gridCol>
                <a:gridCol w="208280">
                  <a:extLst>
                    <a:ext uri="{9D8B030D-6E8A-4147-A177-3AD203B41FA5}">
                      <a16:colId xmlns:a16="http://schemas.microsoft.com/office/drawing/2014/main" val="1610948434"/>
                    </a:ext>
                  </a:extLst>
                </a:gridCol>
                <a:gridCol w="208280">
                  <a:extLst>
                    <a:ext uri="{9D8B030D-6E8A-4147-A177-3AD203B41FA5}">
                      <a16:colId xmlns:a16="http://schemas.microsoft.com/office/drawing/2014/main" val="1576508182"/>
                    </a:ext>
                  </a:extLst>
                </a:gridCol>
                <a:gridCol w="208280">
                  <a:extLst>
                    <a:ext uri="{9D8B030D-6E8A-4147-A177-3AD203B41FA5}">
                      <a16:colId xmlns:a16="http://schemas.microsoft.com/office/drawing/2014/main" val="610572015"/>
                    </a:ext>
                  </a:extLst>
                </a:gridCol>
                <a:gridCol w="208280">
                  <a:extLst>
                    <a:ext uri="{9D8B030D-6E8A-4147-A177-3AD203B41FA5}">
                      <a16:colId xmlns:a16="http://schemas.microsoft.com/office/drawing/2014/main" val="3991934357"/>
                    </a:ext>
                  </a:extLst>
                </a:gridCol>
                <a:gridCol w="208280">
                  <a:extLst>
                    <a:ext uri="{9D8B030D-6E8A-4147-A177-3AD203B41FA5}">
                      <a16:colId xmlns:a16="http://schemas.microsoft.com/office/drawing/2014/main" val="2445072527"/>
                    </a:ext>
                  </a:extLst>
                </a:gridCol>
                <a:gridCol w="208280">
                  <a:extLst>
                    <a:ext uri="{9D8B030D-6E8A-4147-A177-3AD203B41FA5}">
                      <a16:colId xmlns:a16="http://schemas.microsoft.com/office/drawing/2014/main" val="473831423"/>
                    </a:ext>
                  </a:extLst>
                </a:gridCol>
                <a:gridCol w="208280">
                  <a:extLst>
                    <a:ext uri="{9D8B030D-6E8A-4147-A177-3AD203B41FA5}">
                      <a16:colId xmlns:a16="http://schemas.microsoft.com/office/drawing/2014/main" val="3752852455"/>
                    </a:ext>
                  </a:extLst>
                </a:gridCol>
                <a:gridCol w="208280">
                  <a:extLst>
                    <a:ext uri="{9D8B030D-6E8A-4147-A177-3AD203B41FA5}">
                      <a16:colId xmlns:a16="http://schemas.microsoft.com/office/drawing/2014/main" val="3802342661"/>
                    </a:ext>
                  </a:extLst>
                </a:gridCol>
                <a:gridCol w="208280">
                  <a:extLst>
                    <a:ext uri="{9D8B030D-6E8A-4147-A177-3AD203B41FA5}">
                      <a16:colId xmlns:a16="http://schemas.microsoft.com/office/drawing/2014/main" val="1173360023"/>
                    </a:ext>
                  </a:extLst>
                </a:gridCol>
                <a:gridCol w="208280">
                  <a:extLst>
                    <a:ext uri="{9D8B030D-6E8A-4147-A177-3AD203B41FA5}">
                      <a16:colId xmlns:a16="http://schemas.microsoft.com/office/drawing/2014/main" val="192402198"/>
                    </a:ext>
                  </a:extLst>
                </a:gridCol>
                <a:gridCol w="208280">
                  <a:extLst>
                    <a:ext uri="{9D8B030D-6E8A-4147-A177-3AD203B41FA5}">
                      <a16:colId xmlns:a16="http://schemas.microsoft.com/office/drawing/2014/main" val="1566675512"/>
                    </a:ext>
                  </a:extLst>
                </a:gridCol>
                <a:gridCol w="208280">
                  <a:extLst>
                    <a:ext uri="{9D8B030D-6E8A-4147-A177-3AD203B41FA5}">
                      <a16:colId xmlns:a16="http://schemas.microsoft.com/office/drawing/2014/main" val="3340858408"/>
                    </a:ext>
                  </a:extLst>
                </a:gridCol>
                <a:gridCol w="208280">
                  <a:extLst>
                    <a:ext uri="{9D8B030D-6E8A-4147-A177-3AD203B41FA5}">
                      <a16:colId xmlns:a16="http://schemas.microsoft.com/office/drawing/2014/main" val="4149489754"/>
                    </a:ext>
                  </a:extLst>
                </a:gridCol>
                <a:gridCol w="208280">
                  <a:extLst>
                    <a:ext uri="{9D8B030D-6E8A-4147-A177-3AD203B41FA5}">
                      <a16:colId xmlns:a16="http://schemas.microsoft.com/office/drawing/2014/main" val="656164847"/>
                    </a:ext>
                  </a:extLst>
                </a:gridCol>
                <a:gridCol w="208280">
                  <a:extLst>
                    <a:ext uri="{9D8B030D-6E8A-4147-A177-3AD203B41FA5}">
                      <a16:colId xmlns:a16="http://schemas.microsoft.com/office/drawing/2014/main" val="635977079"/>
                    </a:ext>
                  </a:extLst>
                </a:gridCol>
                <a:gridCol w="208280">
                  <a:extLst>
                    <a:ext uri="{9D8B030D-6E8A-4147-A177-3AD203B41FA5}">
                      <a16:colId xmlns:a16="http://schemas.microsoft.com/office/drawing/2014/main" val="2734124053"/>
                    </a:ext>
                  </a:extLst>
                </a:gridCol>
                <a:gridCol w="208280">
                  <a:extLst>
                    <a:ext uri="{9D8B030D-6E8A-4147-A177-3AD203B41FA5}">
                      <a16:colId xmlns:a16="http://schemas.microsoft.com/office/drawing/2014/main" val="2305825665"/>
                    </a:ext>
                  </a:extLst>
                </a:gridCol>
                <a:gridCol w="208280">
                  <a:extLst>
                    <a:ext uri="{9D8B030D-6E8A-4147-A177-3AD203B41FA5}">
                      <a16:colId xmlns:a16="http://schemas.microsoft.com/office/drawing/2014/main" val="1275149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6231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- 2019-09-25 21:28:16</a:t>
                      </a:r>
                      <a:r>
                        <a:rPr kumimoji="0" lang="pt-BR" sz="1000" b="0" i="0" u="none" strike="noStrike" kern="1200" cap="none" spc="0" normalizeH="0" baseline="0" noProof="0">
                          <a:ln>
                            <a:noFill/>
                          </a:ln>
                          <a:solidFill>
                            <a:prstClr val="black"/>
                          </a:solidFill>
                          <a:effectLst/>
                          <a:uLnTx/>
                          <a:uFillTx/>
                          <a:latin typeface="+mn-lt"/>
                          <a:ea typeface="+mn-ea"/>
                          <a:cs typeface="+mn-cs"/>
                        </a:rPr>
                        <a:t>
 A Casa Valduga está em ritmo de velocidade! Nos dias 26, 27 e 28/09, você poderá fazer um test-drive do Mercedes-Benz GLA 200 e do Mercedes-Benz C 200 na estrada da vinícola. E ainda conhecer outros modelos em exposição na nossa Adega. Venha participar! É gratuito, por ordem de chegada. Depois do test-drive, faça um tour completo por aqui.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https://scontent.xx.fbcdn.net/v/t1.0-9/s720x720/71095443_2606738752718903_991719218640584704_o.jpg?_nc_cat=110&amp;_nc_oc=AQlJNpY4ORwoXolEYBN5886kznQd4zHdVvsn1aOccxlso7JH9zqvAVighCJNLL-rugA&amp;_nc_ht=scontent.xx&amp;oh=80289d7af6b292b57309ca312f7590c2&amp;oe=5DF4FCF0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09/26/2019 12:15:25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4375509"/>
                  </a:ext>
                </a:extLst>
              </a:tr>
            </a:tbl>
          </a:graphicData>
        </a:graphic>
      </p:graphicFrame>
      <p:sp>
        <p:nvSpPr>
          <p:cNvPr id="4" name="Text Placeholder 3">
            <a:extLst>
              <a:ext uri="{FF2B5EF4-FFF2-40B4-BE49-F238E27FC236}">
                <a16:creationId xmlns:a16="http://schemas.microsoft.com/office/drawing/2014/main" id="{558D2588-B939-4445-9595-2388ABB7804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0823744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96881-0A88-42BD-AF94-2D4128F0715B}"/>
              </a:ext>
            </a:extLst>
          </p:cNvPr>
          <p:cNvSpPr>
            <a:spLocks noGrp="1"/>
          </p:cNvSpPr>
          <p:nvPr>
            <p:ph type="title"/>
          </p:nvPr>
        </p:nvSpPr>
        <p:spPr/>
        <p:txBody>
          <a:bodyPr/>
          <a:lstStyle/>
          <a:p>
            <a:r>
              <a:rPr lang="pt-BR"/>
              <a:t>Posts por taxa de engajamento | Casa Valduga - 16 of 26</a:t>
            </a:r>
            <a:endParaRPr lang="en-US"/>
          </a:p>
        </p:txBody>
      </p:sp>
      <p:graphicFrame>
        <p:nvGraphicFramePr>
          <p:cNvPr id="5" name="Table Placeholder 4">
            <a:extLst>
              <a:ext uri="{FF2B5EF4-FFF2-40B4-BE49-F238E27FC236}">
                <a16:creationId xmlns:a16="http://schemas.microsoft.com/office/drawing/2014/main" id="{6658CB5F-9671-432C-8A45-8AE038599E0E}"/>
              </a:ext>
            </a:extLst>
          </p:cNvPr>
          <p:cNvGraphicFramePr>
            <a:graphicFrameLocks noGrp="1"/>
          </p:cNvGraphicFramePr>
          <p:nvPr>
            <p:ph type="tbl" sz="quarter" idx="13"/>
            <p:extLst>
              <p:ext uri="{D42A27DB-BD31-4B8C-83A1-F6EECF244321}">
                <p14:modId xmlns:p14="http://schemas.microsoft.com/office/powerpoint/2010/main" val="130206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37344869"/>
                    </a:ext>
                  </a:extLst>
                </a:gridCol>
                <a:gridCol w="905256">
                  <a:extLst>
                    <a:ext uri="{9D8B030D-6E8A-4147-A177-3AD203B41FA5}">
                      <a16:colId xmlns:a16="http://schemas.microsoft.com/office/drawing/2014/main" val="2943735188"/>
                    </a:ext>
                  </a:extLst>
                </a:gridCol>
                <a:gridCol w="246888">
                  <a:extLst>
                    <a:ext uri="{9D8B030D-6E8A-4147-A177-3AD203B41FA5}">
                      <a16:colId xmlns:a16="http://schemas.microsoft.com/office/drawing/2014/main" val="3460841749"/>
                    </a:ext>
                  </a:extLst>
                </a:gridCol>
                <a:gridCol w="208280">
                  <a:extLst>
                    <a:ext uri="{9D8B030D-6E8A-4147-A177-3AD203B41FA5}">
                      <a16:colId xmlns:a16="http://schemas.microsoft.com/office/drawing/2014/main" val="675036329"/>
                    </a:ext>
                  </a:extLst>
                </a:gridCol>
                <a:gridCol w="208280">
                  <a:extLst>
                    <a:ext uri="{9D8B030D-6E8A-4147-A177-3AD203B41FA5}">
                      <a16:colId xmlns:a16="http://schemas.microsoft.com/office/drawing/2014/main" val="3482098510"/>
                    </a:ext>
                  </a:extLst>
                </a:gridCol>
                <a:gridCol w="208280">
                  <a:extLst>
                    <a:ext uri="{9D8B030D-6E8A-4147-A177-3AD203B41FA5}">
                      <a16:colId xmlns:a16="http://schemas.microsoft.com/office/drawing/2014/main" val="1394457725"/>
                    </a:ext>
                  </a:extLst>
                </a:gridCol>
                <a:gridCol w="208280">
                  <a:extLst>
                    <a:ext uri="{9D8B030D-6E8A-4147-A177-3AD203B41FA5}">
                      <a16:colId xmlns:a16="http://schemas.microsoft.com/office/drawing/2014/main" val="2784844448"/>
                    </a:ext>
                  </a:extLst>
                </a:gridCol>
                <a:gridCol w="208280">
                  <a:extLst>
                    <a:ext uri="{9D8B030D-6E8A-4147-A177-3AD203B41FA5}">
                      <a16:colId xmlns:a16="http://schemas.microsoft.com/office/drawing/2014/main" val="3780213564"/>
                    </a:ext>
                  </a:extLst>
                </a:gridCol>
                <a:gridCol w="208280">
                  <a:extLst>
                    <a:ext uri="{9D8B030D-6E8A-4147-A177-3AD203B41FA5}">
                      <a16:colId xmlns:a16="http://schemas.microsoft.com/office/drawing/2014/main" val="2041593512"/>
                    </a:ext>
                  </a:extLst>
                </a:gridCol>
                <a:gridCol w="208280">
                  <a:extLst>
                    <a:ext uri="{9D8B030D-6E8A-4147-A177-3AD203B41FA5}">
                      <a16:colId xmlns:a16="http://schemas.microsoft.com/office/drawing/2014/main" val="3944422122"/>
                    </a:ext>
                  </a:extLst>
                </a:gridCol>
                <a:gridCol w="208280">
                  <a:extLst>
                    <a:ext uri="{9D8B030D-6E8A-4147-A177-3AD203B41FA5}">
                      <a16:colId xmlns:a16="http://schemas.microsoft.com/office/drawing/2014/main" val="1297992629"/>
                    </a:ext>
                  </a:extLst>
                </a:gridCol>
                <a:gridCol w="208280">
                  <a:extLst>
                    <a:ext uri="{9D8B030D-6E8A-4147-A177-3AD203B41FA5}">
                      <a16:colId xmlns:a16="http://schemas.microsoft.com/office/drawing/2014/main" val="3633558223"/>
                    </a:ext>
                  </a:extLst>
                </a:gridCol>
                <a:gridCol w="208280">
                  <a:extLst>
                    <a:ext uri="{9D8B030D-6E8A-4147-A177-3AD203B41FA5}">
                      <a16:colId xmlns:a16="http://schemas.microsoft.com/office/drawing/2014/main" val="1645224537"/>
                    </a:ext>
                  </a:extLst>
                </a:gridCol>
                <a:gridCol w="208280">
                  <a:extLst>
                    <a:ext uri="{9D8B030D-6E8A-4147-A177-3AD203B41FA5}">
                      <a16:colId xmlns:a16="http://schemas.microsoft.com/office/drawing/2014/main" val="1408801644"/>
                    </a:ext>
                  </a:extLst>
                </a:gridCol>
                <a:gridCol w="208280">
                  <a:extLst>
                    <a:ext uri="{9D8B030D-6E8A-4147-A177-3AD203B41FA5}">
                      <a16:colId xmlns:a16="http://schemas.microsoft.com/office/drawing/2014/main" val="301689289"/>
                    </a:ext>
                  </a:extLst>
                </a:gridCol>
                <a:gridCol w="208280">
                  <a:extLst>
                    <a:ext uri="{9D8B030D-6E8A-4147-A177-3AD203B41FA5}">
                      <a16:colId xmlns:a16="http://schemas.microsoft.com/office/drawing/2014/main" val="4121205700"/>
                    </a:ext>
                  </a:extLst>
                </a:gridCol>
                <a:gridCol w="208280">
                  <a:extLst>
                    <a:ext uri="{9D8B030D-6E8A-4147-A177-3AD203B41FA5}">
                      <a16:colId xmlns:a16="http://schemas.microsoft.com/office/drawing/2014/main" val="92268688"/>
                    </a:ext>
                  </a:extLst>
                </a:gridCol>
                <a:gridCol w="208280">
                  <a:extLst>
                    <a:ext uri="{9D8B030D-6E8A-4147-A177-3AD203B41FA5}">
                      <a16:colId xmlns:a16="http://schemas.microsoft.com/office/drawing/2014/main" val="1122543202"/>
                    </a:ext>
                  </a:extLst>
                </a:gridCol>
                <a:gridCol w="208280">
                  <a:extLst>
                    <a:ext uri="{9D8B030D-6E8A-4147-A177-3AD203B41FA5}">
                      <a16:colId xmlns:a16="http://schemas.microsoft.com/office/drawing/2014/main" val="2216174350"/>
                    </a:ext>
                  </a:extLst>
                </a:gridCol>
                <a:gridCol w="208280">
                  <a:extLst>
                    <a:ext uri="{9D8B030D-6E8A-4147-A177-3AD203B41FA5}">
                      <a16:colId xmlns:a16="http://schemas.microsoft.com/office/drawing/2014/main" val="838404066"/>
                    </a:ext>
                  </a:extLst>
                </a:gridCol>
                <a:gridCol w="208280">
                  <a:extLst>
                    <a:ext uri="{9D8B030D-6E8A-4147-A177-3AD203B41FA5}">
                      <a16:colId xmlns:a16="http://schemas.microsoft.com/office/drawing/2014/main" val="879327963"/>
                    </a:ext>
                  </a:extLst>
                </a:gridCol>
                <a:gridCol w="208280">
                  <a:extLst>
                    <a:ext uri="{9D8B030D-6E8A-4147-A177-3AD203B41FA5}">
                      <a16:colId xmlns:a16="http://schemas.microsoft.com/office/drawing/2014/main" val="865541244"/>
                    </a:ext>
                  </a:extLst>
                </a:gridCol>
                <a:gridCol w="208280">
                  <a:extLst>
                    <a:ext uri="{9D8B030D-6E8A-4147-A177-3AD203B41FA5}">
                      <a16:colId xmlns:a16="http://schemas.microsoft.com/office/drawing/2014/main" val="2516689302"/>
                    </a:ext>
                  </a:extLst>
                </a:gridCol>
                <a:gridCol w="208280">
                  <a:extLst>
                    <a:ext uri="{9D8B030D-6E8A-4147-A177-3AD203B41FA5}">
                      <a16:colId xmlns:a16="http://schemas.microsoft.com/office/drawing/2014/main" val="3898253846"/>
                    </a:ext>
                  </a:extLst>
                </a:gridCol>
                <a:gridCol w="208280">
                  <a:extLst>
                    <a:ext uri="{9D8B030D-6E8A-4147-A177-3AD203B41FA5}">
                      <a16:colId xmlns:a16="http://schemas.microsoft.com/office/drawing/2014/main" val="3923136467"/>
                    </a:ext>
                  </a:extLst>
                </a:gridCol>
                <a:gridCol w="208280">
                  <a:extLst>
                    <a:ext uri="{9D8B030D-6E8A-4147-A177-3AD203B41FA5}">
                      <a16:colId xmlns:a16="http://schemas.microsoft.com/office/drawing/2014/main" val="487400692"/>
                    </a:ext>
                  </a:extLst>
                </a:gridCol>
                <a:gridCol w="208280">
                  <a:extLst>
                    <a:ext uri="{9D8B030D-6E8A-4147-A177-3AD203B41FA5}">
                      <a16:colId xmlns:a16="http://schemas.microsoft.com/office/drawing/2014/main" val="1583107052"/>
                    </a:ext>
                  </a:extLst>
                </a:gridCol>
                <a:gridCol w="208280">
                  <a:extLst>
                    <a:ext uri="{9D8B030D-6E8A-4147-A177-3AD203B41FA5}">
                      <a16:colId xmlns:a16="http://schemas.microsoft.com/office/drawing/2014/main" val="1727873035"/>
                    </a:ext>
                  </a:extLst>
                </a:gridCol>
                <a:gridCol w="208280">
                  <a:extLst>
                    <a:ext uri="{9D8B030D-6E8A-4147-A177-3AD203B41FA5}">
                      <a16:colId xmlns:a16="http://schemas.microsoft.com/office/drawing/2014/main" val="1229552615"/>
                    </a:ext>
                  </a:extLst>
                </a:gridCol>
                <a:gridCol w="208280">
                  <a:extLst>
                    <a:ext uri="{9D8B030D-6E8A-4147-A177-3AD203B41FA5}">
                      <a16:colId xmlns:a16="http://schemas.microsoft.com/office/drawing/2014/main" val="2079890824"/>
                    </a:ext>
                  </a:extLst>
                </a:gridCol>
                <a:gridCol w="208280">
                  <a:extLst>
                    <a:ext uri="{9D8B030D-6E8A-4147-A177-3AD203B41FA5}">
                      <a16:colId xmlns:a16="http://schemas.microsoft.com/office/drawing/2014/main" val="1629545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33692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- 2019-09-25 19:36:17</a:t>
                      </a:r>
                      <a:r>
                        <a:rPr kumimoji="0" lang="pt-BR" sz="1000" b="0" i="0" u="none" strike="noStrike" kern="1200" cap="none" spc="0" normalizeH="0" baseline="0" noProof="0">
                          <a:ln>
                            <a:noFill/>
                          </a:ln>
                          <a:solidFill>
                            <a:prstClr val="black"/>
                          </a:solidFill>
                          <a:effectLst/>
                          <a:uLnTx/>
                          <a:uFillTx/>
                          <a:latin typeface="+mn-lt"/>
                          <a:ea typeface="+mn-ea"/>
                          <a:cs typeface="+mn-cs"/>
                        </a:rPr>
                        <a:t>
 Espumante ou vinho rosé? Enquanto o Arte Brut Rosé se destaca pelas notas florais, com nuances frutadas, lembrando pêssego e amora, o Naturelle Rosé apresenta notas de frutas frescas, como morango, goiaba, pêssego, cereja e leve nuance floral. Qual versão você escolheria?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71386758"/>
                  </a:ext>
                </a:extLst>
              </a:tr>
            </a:tbl>
          </a:graphicData>
        </a:graphic>
      </p:graphicFrame>
      <p:sp>
        <p:nvSpPr>
          <p:cNvPr id="4" name="Text Placeholder 3">
            <a:extLst>
              <a:ext uri="{FF2B5EF4-FFF2-40B4-BE49-F238E27FC236}">
                <a16:creationId xmlns:a16="http://schemas.microsoft.com/office/drawing/2014/main" id="{97F44B5E-D3EC-45AD-9CF7-FDD28707C4AA}"/>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14184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423C-2455-4F4C-B77D-8CBAB4EEF74E}"/>
              </a:ext>
            </a:extLst>
          </p:cNvPr>
          <p:cNvSpPr>
            <a:spLocks noGrp="1"/>
          </p:cNvSpPr>
          <p:nvPr>
            <p:ph type="title"/>
          </p:nvPr>
        </p:nvSpPr>
        <p:spPr/>
        <p:txBody>
          <a:bodyPr/>
          <a:lstStyle/>
          <a:p>
            <a:r>
              <a:rPr lang="pt-BR"/>
              <a:t>Posts por taxa de engajamento | Casa Valduga - 17 of 26</a:t>
            </a:r>
            <a:endParaRPr lang="en-US"/>
          </a:p>
        </p:txBody>
      </p:sp>
      <p:graphicFrame>
        <p:nvGraphicFramePr>
          <p:cNvPr id="5" name="Table Placeholder 4">
            <a:extLst>
              <a:ext uri="{FF2B5EF4-FFF2-40B4-BE49-F238E27FC236}">
                <a16:creationId xmlns:a16="http://schemas.microsoft.com/office/drawing/2014/main" id="{CC11E775-716C-4FFA-B1BA-258194202AE4}"/>
              </a:ext>
            </a:extLst>
          </p:cNvPr>
          <p:cNvGraphicFramePr>
            <a:graphicFrameLocks noGrp="1"/>
          </p:cNvGraphicFramePr>
          <p:nvPr>
            <p:ph type="tbl" sz="quarter" idx="13"/>
            <p:extLst>
              <p:ext uri="{D42A27DB-BD31-4B8C-83A1-F6EECF244321}">
                <p14:modId xmlns:p14="http://schemas.microsoft.com/office/powerpoint/2010/main" val="396043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1024524"/>
                    </a:ext>
                  </a:extLst>
                </a:gridCol>
                <a:gridCol w="905256">
                  <a:extLst>
                    <a:ext uri="{9D8B030D-6E8A-4147-A177-3AD203B41FA5}">
                      <a16:colId xmlns:a16="http://schemas.microsoft.com/office/drawing/2014/main" val="113676012"/>
                    </a:ext>
                  </a:extLst>
                </a:gridCol>
                <a:gridCol w="246888">
                  <a:extLst>
                    <a:ext uri="{9D8B030D-6E8A-4147-A177-3AD203B41FA5}">
                      <a16:colId xmlns:a16="http://schemas.microsoft.com/office/drawing/2014/main" val="1177556812"/>
                    </a:ext>
                  </a:extLst>
                </a:gridCol>
                <a:gridCol w="208280">
                  <a:extLst>
                    <a:ext uri="{9D8B030D-6E8A-4147-A177-3AD203B41FA5}">
                      <a16:colId xmlns:a16="http://schemas.microsoft.com/office/drawing/2014/main" val="750175114"/>
                    </a:ext>
                  </a:extLst>
                </a:gridCol>
                <a:gridCol w="208280">
                  <a:extLst>
                    <a:ext uri="{9D8B030D-6E8A-4147-A177-3AD203B41FA5}">
                      <a16:colId xmlns:a16="http://schemas.microsoft.com/office/drawing/2014/main" val="4190365437"/>
                    </a:ext>
                  </a:extLst>
                </a:gridCol>
                <a:gridCol w="208280">
                  <a:extLst>
                    <a:ext uri="{9D8B030D-6E8A-4147-A177-3AD203B41FA5}">
                      <a16:colId xmlns:a16="http://schemas.microsoft.com/office/drawing/2014/main" val="3479216036"/>
                    </a:ext>
                  </a:extLst>
                </a:gridCol>
                <a:gridCol w="208280">
                  <a:extLst>
                    <a:ext uri="{9D8B030D-6E8A-4147-A177-3AD203B41FA5}">
                      <a16:colId xmlns:a16="http://schemas.microsoft.com/office/drawing/2014/main" val="3502285974"/>
                    </a:ext>
                  </a:extLst>
                </a:gridCol>
                <a:gridCol w="208280">
                  <a:extLst>
                    <a:ext uri="{9D8B030D-6E8A-4147-A177-3AD203B41FA5}">
                      <a16:colId xmlns:a16="http://schemas.microsoft.com/office/drawing/2014/main" val="3049581255"/>
                    </a:ext>
                  </a:extLst>
                </a:gridCol>
                <a:gridCol w="208280">
                  <a:extLst>
                    <a:ext uri="{9D8B030D-6E8A-4147-A177-3AD203B41FA5}">
                      <a16:colId xmlns:a16="http://schemas.microsoft.com/office/drawing/2014/main" val="650694536"/>
                    </a:ext>
                  </a:extLst>
                </a:gridCol>
                <a:gridCol w="208280">
                  <a:extLst>
                    <a:ext uri="{9D8B030D-6E8A-4147-A177-3AD203B41FA5}">
                      <a16:colId xmlns:a16="http://schemas.microsoft.com/office/drawing/2014/main" val="3691157573"/>
                    </a:ext>
                  </a:extLst>
                </a:gridCol>
                <a:gridCol w="208280">
                  <a:extLst>
                    <a:ext uri="{9D8B030D-6E8A-4147-A177-3AD203B41FA5}">
                      <a16:colId xmlns:a16="http://schemas.microsoft.com/office/drawing/2014/main" val="559859601"/>
                    </a:ext>
                  </a:extLst>
                </a:gridCol>
                <a:gridCol w="208280">
                  <a:extLst>
                    <a:ext uri="{9D8B030D-6E8A-4147-A177-3AD203B41FA5}">
                      <a16:colId xmlns:a16="http://schemas.microsoft.com/office/drawing/2014/main" val="2969626235"/>
                    </a:ext>
                  </a:extLst>
                </a:gridCol>
                <a:gridCol w="208280">
                  <a:extLst>
                    <a:ext uri="{9D8B030D-6E8A-4147-A177-3AD203B41FA5}">
                      <a16:colId xmlns:a16="http://schemas.microsoft.com/office/drawing/2014/main" val="1092961507"/>
                    </a:ext>
                  </a:extLst>
                </a:gridCol>
                <a:gridCol w="208280">
                  <a:extLst>
                    <a:ext uri="{9D8B030D-6E8A-4147-A177-3AD203B41FA5}">
                      <a16:colId xmlns:a16="http://schemas.microsoft.com/office/drawing/2014/main" val="1316903877"/>
                    </a:ext>
                  </a:extLst>
                </a:gridCol>
                <a:gridCol w="208280">
                  <a:extLst>
                    <a:ext uri="{9D8B030D-6E8A-4147-A177-3AD203B41FA5}">
                      <a16:colId xmlns:a16="http://schemas.microsoft.com/office/drawing/2014/main" val="621154201"/>
                    </a:ext>
                  </a:extLst>
                </a:gridCol>
                <a:gridCol w="208280">
                  <a:extLst>
                    <a:ext uri="{9D8B030D-6E8A-4147-A177-3AD203B41FA5}">
                      <a16:colId xmlns:a16="http://schemas.microsoft.com/office/drawing/2014/main" val="3709318248"/>
                    </a:ext>
                  </a:extLst>
                </a:gridCol>
                <a:gridCol w="208280">
                  <a:extLst>
                    <a:ext uri="{9D8B030D-6E8A-4147-A177-3AD203B41FA5}">
                      <a16:colId xmlns:a16="http://schemas.microsoft.com/office/drawing/2014/main" val="275746609"/>
                    </a:ext>
                  </a:extLst>
                </a:gridCol>
                <a:gridCol w="208280">
                  <a:extLst>
                    <a:ext uri="{9D8B030D-6E8A-4147-A177-3AD203B41FA5}">
                      <a16:colId xmlns:a16="http://schemas.microsoft.com/office/drawing/2014/main" val="3306556334"/>
                    </a:ext>
                  </a:extLst>
                </a:gridCol>
                <a:gridCol w="208280">
                  <a:extLst>
                    <a:ext uri="{9D8B030D-6E8A-4147-A177-3AD203B41FA5}">
                      <a16:colId xmlns:a16="http://schemas.microsoft.com/office/drawing/2014/main" val="4219764212"/>
                    </a:ext>
                  </a:extLst>
                </a:gridCol>
                <a:gridCol w="208280">
                  <a:extLst>
                    <a:ext uri="{9D8B030D-6E8A-4147-A177-3AD203B41FA5}">
                      <a16:colId xmlns:a16="http://schemas.microsoft.com/office/drawing/2014/main" val="1589521521"/>
                    </a:ext>
                  </a:extLst>
                </a:gridCol>
                <a:gridCol w="208280">
                  <a:extLst>
                    <a:ext uri="{9D8B030D-6E8A-4147-A177-3AD203B41FA5}">
                      <a16:colId xmlns:a16="http://schemas.microsoft.com/office/drawing/2014/main" val="1839662516"/>
                    </a:ext>
                  </a:extLst>
                </a:gridCol>
                <a:gridCol w="208280">
                  <a:extLst>
                    <a:ext uri="{9D8B030D-6E8A-4147-A177-3AD203B41FA5}">
                      <a16:colId xmlns:a16="http://schemas.microsoft.com/office/drawing/2014/main" val="1412527663"/>
                    </a:ext>
                  </a:extLst>
                </a:gridCol>
                <a:gridCol w="208280">
                  <a:extLst>
                    <a:ext uri="{9D8B030D-6E8A-4147-A177-3AD203B41FA5}">
                      <a16:colId xmlns:a16="http://schemas.microsoft.com/office/drawing/2014/main" val="599369172"/>
                    </a:ext>
                  </a:extLst>
                </a:gridCol>
                <a:gridCol w="208280">
                  <a:extLst>
                    <a:ext uri="{9D8B030D-6E8A-4147-A177-3AD203B41FA5}">
                      <a16:colId xmlns:a16="http://schemas.microsoft.com/office/drawing/2014/main" val="313600257"/>
                    </a:ext>
                  </a:extLst>
                </a:gridCol>
                <a:gridCol w="208280">
                  <a:extLst>
                    <a:ext uri="{9D8B030D-6E8A-4147-A177-3AD203B41FA5}">
                      <a16:colId xmlns:a16="http://schemas.microsoft.com/office/drawing/2014/main" val="2642667954"/>
                    </a:ext>
                  </a:extLst>
                </a:gridCol>
                <a:gridCol w="208280">
                  <a:extLst>
                    <a:ext uri="{9D8B030D-6E8A-4147-A177-3AD203B41FA5}">
                      <a16:colId xmlns:a16="http://schemas.microsoft.com/office/drawing/2014/main" val="3652191546"/>
                    </a:ext>
                  </a:extLst>
                </a:gridCol>
                <a:gridCol w="208280">
                  <a:extLst>
                    <a:ext uri="{9D8B030D-6E8A-4147-A177-3AD203B41FA5}">
                      <a16:colId xmlns:a16="http://schemas.microsoft.com/office/drawing/2014/main" val="1191692533"/>
                    </a:ext>
                  </a:extLst>
                </a:gridCol>
                <a:gridCol w="208280">
                  <a:extLst>
                    <a:ext uri="{9D8B030D-6E8A-4147-A177-3AD203B41FA5}">
                      <a16:colId xmlns:a16="http://schemas.microsoft.com/office/drawing/2014/main" val="81297629"/>
                    </a:ext>
                  </a:extLst>
                </a:gridCol>
                <a:gridCol w="208280">
                  <a:extLst>
                    <a:ext uri="{9D8B030D-6E8A-4147-A177-3AD203B41FA5}">
                      <a16:colId xmlns:a16="http://schemas.microsoft.com/office/drawing/2014/main" val="1909820700"/>
                    </a:ext>
                  </a:extLst>
                </a:gridCol>
                <a:gridCol w="208280">
                  <a:extLst>
                    <a:ext uri="{9D8B030D-6E8A-4147-A177-3AD203B41FA5}">
                      <a16:colId xmlns:a16="http://schemas.microsoft.com/office/drawing/2014/main" val="1245327454"/>
                    </a:ext>
                  </a:extLst>
                </a:gridCol>
                <a:gridCol w="208280">
                  <a:extLst>
                    <a:ext uri="{9D8B030D-6E8A-4147-A177-3AD203B41FA5}">
                      <a16:colId xmlns:a16="http://schemas.microsoft.com/office/drawing/2014/main" val="588165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3967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- 2019-09-25 15:00:01</a:t>
                      </a:r>
                      <a:r>
                        <a:rPr kumimoji="0" lang="pt-BR" sz="1000" b="0" i="0" u="none" strike="noStrike" kern="1200" cap="none" spc="0" normalizeH="0" baseline="0" noProof="0">
                          <a:ln>
                            <a:noFill/>
                          </a:ln>
                          <a:solidFill>
                            <a:prstClr val="black"/>
                          </a:solidFill>
                          <a:effectLst/>
                          <a:uLnTx/>
                          <a:uFillTx/>
                          <a:latin typeface="+mn-lt"/>
                          <a:ea typeface="+mn-ea"/>
                          <a:cs typeface="+mn-cs"/>
                        </a:rPr>
                        <a:t>
 Além de aprender sobre o processo de elaboração de vinhos e espumantes, durante a nossa visitação tradicional você conhece as caves subterrâneas da vinícola. Incluindo a maior cave de espumantes da América Latina. Um passeio imperdível no Vale dos Vinhedos. Adquira seu ingresso antecipado através do site: http://bit.ly/2HeR9XD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https://scontent.xx.fbcdn.net/v/t1.0-9/s720x720/71299363_2604505792942199_6145267253253242880_o.jpg?_nc_cat=111&amp;_nc_oc=AQm8lRfPolEBt3IG2Opl63DGRJka6hIDegTO8jmzFBnwyk-BNVnHtJ1xUp4Xcnkb8OQ&amp;_nc_ht=scontent.xx&amp;oh=1cda75281850e812c1dc0df9549ea4a5&amp;oe=5E16F346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7785141"/>
                  </a:ext>
                </a:extLst>
              </a:tr>
            </a:tbl>
          </a:graphicData>
        </a:graphic>
      </p:graphicFrame>
      <p:sp>
        <p:nvSpPr>
          <p:cNvPr id="4" name="Text Placeholder 3">
            <a:extLst>
              <a:ext uri="{FF2B5EF4-FFF2-40B4-BE49-F238E27FC236}">
                <a16:creationId xmlns:a16="http://schemas.microsoft.com/office/drawing/2014/main" id="{EC765C91-89DE-48E9-8313-416E8DBEA5E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830323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7B0CB-AD60-436C-9F0C-1D984A18D983}"/>
              </a:ext>
            </a:extLst>
          </p:cNvPr>
          <p:cNvSpPr>
            <a:spLocks noGrp="1"/>
          </p:cNvSpPr>
          <p:nvPr>
            <p:ph type="title"/>
          </p:nvPr>
        </p:nvSpPr>
        <p:spPr/>
        <p:txBody>
          <a:bodyPr/>
          <a:lstStyle/>
          <a:p>
            <a:r>
              <a:rPr lang="pt-BR"/>
              <a:t>Posts por taxa de engajamento | Casa Valduga - 18 of 26</a:t>
            </a:r>
            <a:endParaRPr lang="en-US"/>
          </a:p>
        </p:txBody>
      </p:sp>
      <p:graphicFrame>
        <p:nvGraphicFramePr>
          <p:cNvPr id="5" name="Table Placeholder 4">
            <a:extLst>
              <a:ext uri="{FF2B5EF4-FFF2-40B4-BE49-F238E27FC236}">
                <a16:creationId xmlns:a16="http://schemas.microsoft.com/office/drawing/2014/main" id="{A3700D8C-39EA-438D-BF05-3503DCA4BED8}"/>
              </a:ext>
            </a:extLst>
          </p:cNvPr>
          <p:cNvGraphicFramePr>
            <a:graphicFrameLocks noGrp="1"/>
          </p:cNvGraphicFramePr>
          <p:nvPr>
            <p:ph type="tbl" sz="quarter" idx="13"/>
            <p:extLst>
              <p:ext uri="{D42A27DB-BD31-4B8C-83A1-F6EECF244321}">
                <p14:modId xmlns:p14="http://schemas.microsoft.com/office/powerpoint/2010/main" val="1469465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40181924"/>
                    </a:ext>
                  </a:extLst>
                </a:gridCol>
                <a:gridCol w="905256">
                  <a:extLst>
                    <a:ext uri="{9D8B030D-6E8A-4147-A177-3AD203B41FA5}">
                      <a16:colId xmlns:a16="http://schemas.microsoft.com/office/drawing/2014/main" val="2110748765"/>
                    </a:ext>
                  </a:extLst>
                </a:gridCol>
                <a:gridCol w="246888">
                  <a:extLst>
                    <a:ext uri="{9D8B030D-6E8A-4147-A177-3AD203B41FA5}">
                      <a16:colId xmlns:a16="http://schemas.microsoft.com/office/drawing/2014/main" val="1055941018"/>
                    </a:ext>
                  </a:extLst>
                </a:gridCol>
                <a:gridCol w="208280">
                  <a:extLst>
                    <a:ext uri="{9D8B030D-6E8A-4147-A177-3AD203B41FA5}">
                      <a16:colId xmlns:a16="http://schemas.microsoft.com/office/drawing/2014/main" val="1613008914"/>
                    </a:ext>
                  </a:extLst>
                </a:gridCol>
                <a:gridCol w="208280">
                  <a:extLst>
                    <a:ext uri="{9D8B030D-6E8A-4147-A177-3AD203B41FA5}">
                      <a16:colId xmlns:a16="http://schemas.microsoft.com/office/drawing/2014/main" val="1210854857"/>
                    </a:ext>
                  </a:extLst>
                </a:gridCol>
                <a:gridCol w="208280">
                  <a:extLst>
                    <a:ext uri="{9D8B030D-6E8A-4147-A177-3AD203B41FA5}">
                      <a16:colId xmlns:a16="http://schemas.microsoft.com/office/drawing/2014/main" val="1018468294"/>
                    </a:ext>
                  </a:extLst>
                </a:gridCol>
                <a:gridCol w="208280">
                  <a:extLst>
                    <a:ext uri="{9D8B030D-6E8A-4147-A177-3AD203B41FA5}">
                      <a16:colId xmlns:a16="http://schemas.microsoft.com/office/drawing/2014/main" val="370321944"/>
                    </a:ext>
                  </a:extLst>
                </a:gridCol>
                <a:gridCol w="208280">
                  <a:extLst>
                    <a:ext uri="{9D8B030D-6E8A-4147-A177-3AD203B41FA5}">
                      <a16:colId xmlns:a16="http://schemas.microsoft.com/office/drawing/2014/main" val="3237492267"/>
                    </a:ext>
                  </a:extLst>
                </a:gridCol>
                <a:gridCol w="208280">
                  <a:extLst>
                    <a:ext uri="{9D8B030D-6E8A-4147-A177-3AD203B41FA5}">
                      <a16:colId xmlns:a16="http://schemas.microsoft.com/office/drawing/2014/main" val="3246444719"/>
                    </a:ext>
                  </a:extLst>
                </a:gridCol>
                <a:gridCol w="208280">
                  <a:extLst>
                    <a:ext uri="{9D8B030D-6E8A-4147-A177-3AD203B41FA5}">
                      <a16:colId xmlns:a16="http://schemas.microsoft.com/office/drawing/2014/main" val="3367853820"/>
                    </a:ext>
                  </a:extLst>
                </a:gridCol>
                <a:gridCol w="208280">
                  <a:extLst>
                    <a:ext uri="{9D8B030D-6E8A-4147-A177-3AD203B41FA5}">
                      <a16:colId xmlns:a16="http://schemas.microsoft.com/office/drawing/2014/main" val="658993734"/>
                    </a:ext>
                  </a:extLst>
                </a:gridCol>
                <a:gridCol w="208280">
                  <a:extLst>
                    <a:ext uri="{9D8B030D-6E8A-4147-A177-3AD203B41FA5}">
                      <a16:colId xmlns:a16="http://schemas.microsoft.com/office/drawing/2014/main" val="543700409"/>
                    </a:ext>
                  </a:extLst>
                </a:gridCol>
                <a:gridCol w="208280">
                  <a:extLst>
                    <a:ext uri="{9D8B030D-6E8A-4147-A177-3AD203B41FA5}">
                      <a16:colId xmlns:a16="http://schemas.microsoft.com/office/drawing/2014/main" val="206126072"/>
                    </a:ext>
                  </a:extLst>
                </a:gridCol>
                <a:gridCol w="208280">
                  <a:extLst>
                    <a:ext uri="{9D8B030D-6E8A-4147-A177-3AD203B41FA5}">
                      <a16:colId xmlns:a16="http://schemas.microsoft.com/office/drawing/2014/main" val="847642089"/>
                    </a:ext>
                  </a:extLst>
                </a:gridCol>
                <a:gridCol w="208280">
                  <a:extLst>
                    <a:ext uri="{9D8B030D-6E8A-4147-A177-3AD203B41FA5}">
                      <a16:colId xmlns:a16="http://schemas.microsoft.com/office/drawing/2014/main" val="1138714900"/>
                    </a:ext>
                  </a:extLst>
                </a:gridCol>
                <a:gridCol w="208280">
                  <a:extLst>
                    <a:ext uri="{9D8B030D-6E8A-4147-A177-3AD203B41FA5}">
                      <a16:colId xmlns:a16="http://schemas.microsoft.com/office/drawing/2014/main" val="124678932"/>
                    </a:ext>
                  </a:extLst>
                </a:gridCol>
                <a:gridCol w="208280">
                  <a:extLst>
                    <a:ext uri="{9D8B030D-6E8A-4147-A177-3AD203B41FA5}">
                      <a16:colId xmlns:a16="http://schemas.microsoft.com/office/drawing/2014/main" val="1411962323"/>
                    </a:ext>
                  </a:extLst>
                </a:gridCol>
                <a:gridCol w="208280">
                  <a:extLst>
                    <a:ext uri="{9D8B030D-6E8A-4147-A177-3AD203B41FA5}">
                      <a16:colId xmlns:a16="http://schemas.microsoft.com/office/drawing/2014/main" val="1507916"/>
                    </a:ext>
                  </a:extLst>
                </a:gridCol>
                <a:gridCol w="208280">
                  <a:extLst>
                    <a:ext uri="{9D8B030D-6E8A-4147-A177-3AD203B41FA5}">
                      <a16:colId xmlns:a16="http://schemas.microsoft.com/office/drawing/2014/main" val="233392434"/>
                    </a:ext>
                  </a:extLst>
                </a:gridCol>
                <a:gridCol w="208280">
                  <a:extLst>
                    <a:ext uri="{9D8B030D-6E8A-4147-A177-3AD203B41FA5}">
                      <a16:colId xmlns:a16="http://schemas.microsoft.com/office/drawing/2014/main" val="1581830953"/>
                    </a:ext>
                  </a:extLst>
                </a:gridCol>
                <a:gridCol w="208280">
                  <a:extLst>
                    <a:ext uri="{9D8B030D-6E8A-4147-A177-3AD203B41FA5}">
                      <a16:colId xmlns:a16="http://schemas.microsoft.com/office/drawing/2014/main" val="3653464246"/>
                    </a:ext>
                  </a:extLst>
                </a:gridCol>
                <a:gridCol w="208280">
                  <a:extLst>
                    <a:ext uri="{9D8B030D-6E8A-4147-A177-3AD203B41FA5}">
                      <a16:colId xmlns:a16="http://schemas.microsoft.com/office/drawing/2014/main" val="3984910084"/>
                    </a:ext>
                  </a:extLst>
                </a:gridCol>
                <a:gridCol w="208280">
                  <a:extLst>
                    <a:ext uri="{9D8B030D-6E8A-4147-A177-3AD203B41FA5}">
                      <a16:colId xmlns:a16="http://schemas.microsoft.com/office/drawing/2014/main" val="2786701304"/>
                    </a:ext>
                  </a:extLst>
                </a:gridCol>
                <a:gridCol w="208280">
                  <a:extLst>
                    <a:ext uri="{9D8B030D-6E8A-4147-A177-3AD203B41FA5}">
                      <a16:colId xmlns:a16="http://schemas.microsoft.com/office/drawing/2014/main" val="3821098708"/>
                    </a:ext>
                  </a:extLst>
                </a:gridCol>
                <a:gridCol w="208280">
                  <a:extLst>
                    <a:ext uri="{9D8B030D-6E8A-4147-A177-3AD203B41FA5}">
                      <a16:colId xmlns:a16="http://schemas.microsoft.com/office/drawing/2014/main" val="3268871987"/>
                    </a:ext>
                  </a:extLst>
                </a:gridCol>
                <a:gridCol w="208280">
                  <a:extLst>
                    <a:ext uri="{9D8B030D-6E8A-4147-A177-3AD203B41FA5}">
                      <a16:colId xmlns:a16="http://schemas.microsoft.com/office/drawing/2014/main" val="1824195267"/>
                    </a:ext>
                  </a:extLst>
                </a:gridCol>
                <a:gridCol w="208280">
                  <a:extLst>
                    <a:ext uri="{9D8B030D-6E8A-4147-A177-3AD203B41FA5}">
                      <a16:colId xmlns:a16="http://schemas.microsoft.com/office/drawing/2014/main" val="1026222401"/>
                    </a:ext>
                  </a:extLst>
                </a:gridCol>
                <a:gridCol w="208280">
                  <a:extLst>
                    <a:ext uri="{9D8B030D-6E8A-4147-A177-3AD203B41FA5}">
                      <a16:colId xmlns:a16="http://schemas.microsoft.com/office/drawing/2014/main" val="3951169800"/>
                    </a:ext>
                  </a:extLst>
                </a:gridCol>
                <a:gridCol w="208280">
                  <a:extLst>
                    <a:ext uri="{9D8B030D-6E8A-4147-A177-3AD203B41FA5}">
                      <a16:colId xmlns:a16="http://schemas.microsoft.com/office/drawing/2014/main" val="4130605806"/>
                    </a:ext>
                  </a:extLst>
                </a:gridCol>
                <a:gridCol w="208280">
                  <a:extLst>
                    <a:ext uri="{9D8B030D-6E8A-4147-A177-3AD203B41FA5}">
                      <a16:colId xmlns:a16="http://schemas.microsoft.com/office/drawing/2014/main" val="2171289766"/>
                    </a:ext>
                  </a:extLst>
                </a:gridCol>
                <a:gridCol w="208280">
                  <a:extLst>
                    <a:ext uri="{9D8B030D-6E8A-4147-A177-3AD203B41FA5}">
                      <a16:colId xmlns:a16="http://schemas.microsoft.com/office/drawing/2014/main" val="1536675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8126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- 2019-09-24 21:00:02</a:t>
                      </a:r>
                      <a:r>
                        <a:rPr kumimoji="0" lang="pt-BR" sz="1000" b="0" i="0" u="none" strike="noStrike" kern="1200" cap="none" spc="0" normalizeH="0" baseline="0" noProof="0">
                          <a:ln>
                            <a:noFill/>
                          </a:ln>
                          <a:solidFill>
                            <a:prstClr val="black"/>
                          </a:solidFill>
                          <a:effectLst/>
                          <a:uLnTx/>
                          <a:uFillTx/>
                          <a:latin typeface="+mn-lt"/>
                          <a:ea typeface="+mn-ea"/>
                          <a:cs typeface="+mn-cs"/>
                        </a:rPr>
                        <a:t>
 Mais uma vez a Casa Valduga se destaca e conquista Ouro e Duplo Ouro em uma premiação internacional. Fomos premiados no prestigiado Concurso Vinus 2019, que ocorreu em Mendoza, Argentina. Celebre conosco mais essa conquista!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https://scontent.xx.fbcdn.net/v/t1.0-9/s720x720/71115177_2604553079604137_9158051661661339648_o.jpg?_nc_cat=102&amp;_nc_oc=AQl4yBGLApSSr6zeMRCk-LNQr3XGvd1Co2zi77gD7ntG8o7OZAcF0QlH2uQGypndIbw&amp;_nc_ht=scontent.xx&amp;oh=20571c55a07a140dc1932264b50d94af&amp;oe=5E26AB56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9209542"/>
                  </a:ext>
                </a:extLst>
              </a:tr>
            </a:tbl>
          </a:graphicData>
        </a:graphic>
      </p:graphicFrame>
      <p:sp>
        <p:nvSpPr>
          <p:cNvPr id="4" name="Text Placeholder 3">
            <a:extLst>
              <a:ext uri="{FF2B5EF4-FFF2-40B4-BE49-F238E27FC236}">
                <a16:creationId xmlns:a16="http://schemas.microsoft.com/office/drawing/2014/main" id="{86A41DA6-D529-43CB-A2FC-B18EBEBEAAD3}"/>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026220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5B984-3AE9-41E2-8949-6CBA231E6726}"/>
              </a:ext>
            </a:extLst>
          </p:cNvPr>
          <p:cNvSpPr>
            <a:spLocks noGrp="1"/>
          </p:cNvSpPr>
          <p:nvPr>
            <p:ph type="title"/>
          </p:nvPr>
        </p:nvSpPr>
        <p:spPr/>
        <p:txBody>
          <a:bodyPr/>
          <a:lstStyle/>
          <a:p>
            <a:r>
              <a:rPr lang="pt-BR"/>
              <a:t>Posts por taxa de engajamento | Casa Valduga - 19 of 26</a:t>
            </a:r>
            <a:endParaRPr lang="en-US"/>
          </a:p>
        </p:txBody>
      </p:sp>
      <p:graphicFrame>
        <p:nvGraphicFramePr>
          <p:cNvPr id="5" name="Table Placeholder 4">
            <a:extLst>
              <a:ext uri="{FF2B5EF4-FFF2-40B4-BE49-F238E27FC236}">
                <a16:creationId xmlns:a16="http://schemas.microsoft.com/office/drawing/2014/main" id="{67B1B5DF-D2B7-40DB-854F-9B1BE95AD515}"/>
              </a:ext>
            </a:extLst>
          </p:cNvPr>
          <p:cNvGraphicFramePr>
            <a:graphicFrameLocks noGrp="1"/>
          </p:cNvGraphicFramePr>
          <p:nvPr>
            <p:ph type="tbl" sz="quarter" idx="13"/>
            <p:extLst>
              <p:ext uri="{D42A27DB-BD31-4B8C-83A1-F6EECF244321}">
                <p14:modId xmlns:p14="http://schemas.microsoft.com/office/powerpoint/2010/main" val="3768276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77875596"/>
                    </a:ext>
                  </a:extLst>
                </a:gridCol>
                <a:gridCol w="905256">
                  <a:extLst>
                    <a:ext uri="{9D8B030D-6E8A-4147-A177-3AD203B41FA5}">
                      <a16:colId xmlns:a16="http://schemas.microsoft.com/office/drawing/2014/main" val="1968985243"/>
                    </a:ext>
                  </a:extLst>
                </a:gridCol>
                <a:gridCol w="246888">
                  <a:extLst>
                    <a:ext uri="{9D8B030D-6E8A-4147-A177-3AD203B41FA5}">
                      <a16:colId xmlns:a16="http://schemas.microsoft.com/office/drawing/2014/main" val="1212685052"/>
                    </a:ext>
                  </a:extLst>
                </a:gridCol>
                <a:gridCol w="208280">
                  <a:extLst>
                    <a:ext uri="{9D8B030D-6E8A-4147-A177-3AD203B41FA5}">
                      <a16:colId xmlns:a16="http://schemas.microsoft.com/office/drawing/2014/main" val="2868648684"/>
                    </a:ext>
                  </a:extLst>
                </a:gridCol>
                <a:gridCol w="208280">
                  <a:extLst>
                    <a:ext uri="{9D8B030D-6E8A-4147-A177-3AD203B41FA5}">
                      <a16:colId xmlns:a16="http://schemas.microsoft.com/office/drawing/2014/main" val="1092882826"/>
                    </a:ext>
                  </a:extLst>
                </a:gridCol>
                <a:gridCol w="208280">
                  <a:extLst>
                    <a:ext uri="{9D8B030D-6E8A-4147-A177-3AD203B41FA5}">
                      <a16:colId xmlns:a16="http://schemas.microsoft.com/office/drawing/2014/main" val="2113917755"/>
                    </a:ext>
                  </a:extLst>
                </a:gridCol>
                <a:gridCol w="208280">
                  <a:extLst>
                    <a:ext uri="{9D8B030D-6E8A-4147-A177-3AD203B41FA5}">
                      <a16:colId xmlns:a16="http://schemas.microsoft.com/office/drawing/2014/main" val="1099475949"/>
                    </a:ext>
                  </a:extLst>
                </a:gridCol>
                <a:gridCol w="208280">
                  <a:extLst>
                    <a:ext uri="{9D8B030D-6E8A-4147-A177-3AD203B41FA5}">
                      <a16:colId xmlns:a16="http://schemas.microsoft.com/office/drawing/2014/main" val="2842084567"/>
                    </a:ext>
                  </a:extLst>
                </a:gridCol>
                <a:gridCol w="208280">
                  <a:extLst>
                    <a:ext uri="{9D8B030D-6E8A-4147-A177-3AD203B41FA5}">
                      <a16:colId xmlns:a16="http://schemas.microsoft.com/office/drawing/2014/main" val="1209512120"/>
                    </a:ext>
                  </a:extLst>
                </a:gridCol>
                <a:gridCol w="208280">
                  <a:extLst>
                    <a:ext uri="{9D8B030D-6E8A-4147-A177-3AD203B41FA5}">
                      <a16:colId xmlns:a16="http://schemas.microsoft.com/office/drawing/2014/main" val="4200372846"/>
                    </a:ext>
                  </a:extLst>
                </a:gridCol>
                <a:gridCol w="208280">
                  <a:extLst>
                    <a:ext uri="{9D8B030D-6E8A-4147-A177-3AD203B41FA5}">
                      <a16:colId xmlns:a16="http://schemas.microsoft.com/office/drawing/2014/main" val="1176100173"/>
                    </a:ext>
                  </a:extLst>
                </a:gridCol>
                <a:gridCol w="208280">
                  <a:extLst>
                    <a:ext uri="{9D8B030D-6E8A-4147-A177-3AD203B41FA5}">
                      <a16:colId xmlns:a16="http://schemas.microsoft.com/office/drawing/2014/main" val="3400160064"/>
                    </a:ext>
                  </a:extLst>
                </a:gridCol>
                <a:gridCol w="208280">
                  <a:extLst>
                    <a:ext uri="{9D8B030D-6E8A-4147-A177-3AD203B41FA5}">
                      <a16:colId xmlns:a16="http://schemas.microsoft.com/office/drawing/2014/main" val="3341269963"/>
                    </a:ext>
                  </a:extLst>
                </a:gridCol>
                <a:gridCol w="208280">
                  <a:extLst>
                    <a:ext uri="{9D8B030D-6E8A-4147-A177-3AD203B41FA5}">
                      <a16:colId xmlns:a16="http://schemas.microsoft.com/office/drawing/2014/main" val="2127347752"/>
                    </a:ext>
                  </a:extLst>
                </a:gridCol>
                <a:gridCol w="208280">
                  <a:extLst>
                    <a:ext uri="{9D8B030D-6E8A-4147-A177-3AD203B41FA5}">
                      <a16:colId xmlns:a16="http://schemas.microsoft.com/office/drawing/2014/main" val="1229749974"/>
                    </a:ext>
                  </a:extLst>
                </a:gridCol>
                <a:gridCol w="208280">
                  <a:extLst>
                    <a:ext uri="{9D8B030D-6E8A-4147-A177-3AD203B41FA5}">
                      <a16:colId xmlns:a16="http://schemas.microsoft.com/office/drawing/2014/main" val="2197339080"/>
                    </a:ext>
                  </a:extLst>
                </a:gridCol>
                <a:gridCol w="208280">
                  <a:extLst>
                    <a:ext uri="{9D8B030D-6E8A-4147-A177-3AD203B41FA5}">
                      <a16:colId xmlns:a16="http://schemas.microsoft.com/office/drawing/2014/main" val="710079393"/>
                    </a:ext>
                  </a:extLst>
                </a:gridCol>
                <a:gridCol w="208280">
                  <a:extLst>
                    <a:ext uri="{9D8B030D-6E8A-4147-A177-3AD203B41FA5}">
                      <a16:colId xmlns:a16="http://schemas.microsoft.com/office/drawing/2014/main" val="649913452"/>
                    </a:ext>
                  </a:extLst>
                </a:gridCol>
                <a:gridCol w="208280">
                  <a:extLst>
                    <a:ext uri="{9D8B030D-6E8A-4147-A177-3AD203B41FA5}">
                      <a16:colId xmlns:a16="http://schemas.microsoft.com/office/drawing/2014/main" val="2627565319"/>
                    </a:ext>
                  </a:extLst>
                </a:gridCol>
                <a:gridCol w="208280">
                  <a:extLst>
                    <a:ext uri="{9D8B030D-6E8A-4147-A177-3AD203B41FA5}">
                      <a16:colId xmlns:a16="http://schemas.microsoft.com/office/drawing/2014/main" val="562092235"/>
                    </a:ext>
                  </a:extLst>
                </a:gridCol>
                <a:gridCol w="208280">
                  <a:extLst>
                    <a:ext uri="{9D8B030D-6E8A-4147-A177-3AD203B41FA5}">
                      <a16:colId xmlns:a16="http://schemas.microsoft.com/office/drawing/2014/main" val="53564073"/>
                    </a:ext>
                  </a:extLst>
                </a:gridCol>
                <a:gridCol w="208280">
                  <a:extLst>
                    <a:ext uri="{9D8B030D-6E8A-4147-A177-3AD203B41FA5}">
                      <a16:colId xmlns:a16="http://schemas.microsoft.com/office/drawing/2014/main" val="2500445132"/>
                    </a:ext>
                  </a:extLst>
                </a:gridCol>
                <a:gridCol w="208280">
                  <a:extLst>
                    <a:ext uri="{9D8B030D-6E8A-4147-A177-3AD203B41FA5}">
                      <a16:colId xmlns:a16="http://schemas.microsoft.com/office/drawing/2014/main" val="1961286390"/>
                    </a:ext>
                  </a:extLst>
                </a:gridCol>
                <a:gridCol w="208280">
                  <a:extLst>
                    <a:ext uri="{9D8B030D-6E8A-4147-A177-3AD203B41FA5}">
                      <a16:colId xmlns:a16="http://schemas.microsoft.com/office/drawing/2014/main" val="2425026779"/>
                    </a:ext>
                  </a:extLst>
                </a:gridCol>
                <a:gridCol w="208280">
                  <a:extLst>
                    <a:ext uri="{9D8B030D-6E8A-4147-A177-3AD203B41FA5}">
                      <a16:colId xmlns:a16="http://schemas.microsoft.com/office/drawing/2014/main" val="2395356241"/>
                    </a:ext>
                  </a:extLst>
                </a:gridCol>
                <a:gridCol w="208280">
                  <a:extLst>
                    <a:ext uri="{9D8B030D-6E8A-4147-A177-3AD203B41FA5}">
                      <a16:colId xmlns:a16="http://schemas.microsoft.com/office/drawing/2014/main" val="2058672410"/>
                    </a:ext>
                  </a:extLst>
                </a:gridCol>
                <a:gridCol w="208280">
                  <a:extLst>
                    <a:ext uri="{9D8B030D-6E8A-4147-A177-3AD203B41FA5}">
                      <a16:colId xmlns:a16="http://schemas.microsoft.com/office/drawing/2014/main" val="4165160850"/>
                    </a:ext>
                  </a:extLst>
                </a:gridCol>
                <a:gridCol w="208280">
                  <a:extLst>
                    <a:ext uri="{9D8B030D-6E8A-4147-A177-3AD203B41FA5}">
                      <a16:colId xmlns:a16="http://schemas.microsoft.com/office/drawing/2014/main" val="2800305637"/>
                    </a:ext>
                  </a:extLst>
                </a:gridCol>
                <a:gridCol w="208280">
                  <a:extLst>
                    <a:ext uri="{9D8B030D-6E8A-4147-A177-3AD203B41FA5}">
                      <a16:colId xmlns:a16="http://schemas.microsoft.com/office/drawing/2014/main" val="4165597582"/>
                    </a:ext>
                  </a:extLst>
                </a:gridCol>
                <a:gridCol w="208280">
                  <a:extLst>
                    <a:ext uri="{9D8B030D-6E8A-4147-A177-3AD203B41FA5}">
                      <a16:colId xmlns:a16="http://schemas.microsoft.com/office/drawing/2014/main" val="114940176"/>
                    </a:ext>
                  </a:extLst>
                </a:gridCol>
                <a:gridCol w="208280">
                  <a:extLst>
                    <a:ext uri="{9D8B030D-6E8A-4147-A177-3AD203B41FA5}">
                      <a16:colId xmlns:a16="http://schemas.microsoft.com/office/drawing/2014/main" val="4059242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44714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- 2019-09-24 17:28:09</a:t>
                      </a:r>
                      <a:r>
                        <a:rPr kumimoji="0" lang="pt-BR" sz="1000" b="0" i="0" u="none" strike="noStrike" kern="1200" cap="none" spc="0" normalizeH="0" baseline="0" noProof="0">
                          <a:ln>
                            <a:noFill/>
                          </a:ln>
                          <a:solidFill>
                            <a:prstClr val="black"/>
                          </a:solidFill>
                          <a:effectLst/>
                          <a:uLnTx/>
                          <a:uFillTx/>
                          <a:latin typeface="+mn-lt"/>
                          <a:ea typeface="+mn-ea"/>
                          <a:cs typeface="+mn-cs"/>
                        </a:rPr>
                        <a:t>
 O Sur Lie foi eleito ícone da América Latina pela revista britânica Decanter. Já pensou em levar esse rótulo para casa? Na nossa loja, você tem vantagem: na compra de 5 espumantes Sur Lie, você leva 6. Clique e aproveite: http://bit.ly/2ls3uQH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https://scontent.xx.fbcdn.net/v/t1.0-9/s720x720/70743248_2604499909609454_3647829700039933952_o.jpg?_nc_cat=100&amp;_nc_oc=AQmwYd8XmWKx3ooyOKO8pPQpEVVP5_wauL3BC72aOilVIk7lIgXq5jKyJB7CX9ml_Rs&amp;_nc_ht=scontent.xx&amp;oh=26274ead4f3f766fb24cfe6be602aeaa&amp;oe=5E261091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6359267"/>
                  </a:ext>
                </a:extLst>
              </a:tr>
            </a:tbl>
          </a:graphicData>
        </a:graphic>
      </p:graphicFrame>
      <p:sp>
        <p:nvSpPr>
          <p:cNvPr id="4" name="Text Placeholder 3">
            <a:extLst>
              <a:ext uri="{FF2B5EF4-FFF2-40B4-BE49-F238E27FC236}">
                <a16:creationId xmlns:a16="http://schemas.microsoft.com/office/drawing/2014/main" id="{C4F7914A-F8D1-482E-9328-E2B4E6B499C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348308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8C3F-3014-49C1-87B1-F12AAE90BC93}"/>
              </a:ext>
            </a:extLst>
          </p:cNvPr>
          <p:cNvSpPr>
            <a:spLocks noGrp="1"/>
          </p:cNvSpPr>
          <p:nvPr>
            <p:ph type="title"/>
          </p:nvPr>
        </p:nvSpPr>
        <p:spPr/>
        <p:txBody>
          <a:bodyPr/>
          <a:lstStyle/>
          <a:p>
            <a:r>
              <a:rPr lang="pt-BR"/>
              <a:t>Posts por taxa de engajamento | Casa Valduga - 20 of 26</a:t>
            </a:r>
            <a:endParaRPr lang="en-US"/>
          </a:p>
        </p:txBody>
      </p:sp>
      <p:graphicFrame>
        <p:nvGraphicFramePr>
          <p:cNvPr id="5" name="Table Placeholder 4">
            <a:extLst>
              <a:ext uri="{FF2B5EF4-FFF2-40B4-BE49-F238E27FC236}">
                <a16:creationId xmlns:a16="http://schemas.microsoft.com/office/drawing/2014/main" id="{0A511968-93FC-4730-95B3-2F89A7F12C95}"/>
              </a:ext>
            </a:extLst>
          </p:cNvPr>
          <p:cNvGraphicFramePr>
            <a:graphicFrameLocks noGrp="1"/>
          </p:cNvGraphicFramePr>
          <p:nvPr>
            <p:ph type="tbl" sz="quarter" idx="13"/>
            <p:extLst>
              <p:ext uri="{D42A27DB-BD31-4B8C-83A1-F6EECF244321}">
                <p14:modId xmlns:p14="http://schemas.microsoft.com/office/powerpoint/2010/main" val="1143108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75919352"/>
                    </a:ext>
                  </a:extLst>
                </a:gridCol>
                <a:gridCol w="905256">
                  <a:extLst>
                    <a:ext uri="{9D8B030D-6E8A-4147-A177-3AD203B41FA5}">
                      <a16:colId xmlns:a16="http://schemas.microsoft.com/office/drawing/2014/main" val="466263908"/>
                    </a:ext>
                  </a:extLst>
                </a:gridCol>
                <a:gridCol w="246888">
                  <a:extLst>
                    <a:ext uri="{9D8B030D-6E8A-4147-A177-3AD203B41FA5}">
                      <a16:colId xmlns:a16="http://schemas.microsoft.com/office/drawing/2014/main" val="1084536383"/>
                    </a:ext>
                  </a:extLst>
                </a:gridCol>
                <a:gridCol w="208280">
                  <a:extLst>
                    <a:ext uri="{9D8B030D-6E8A-4147-A177-3AD203B41FA5}">
                      <a16:colId xmlns:a16="http://schemas.microsoft.com/office/drawing/2014/main" val="2057821932"/>
                    </a:ext>
                  </a:extLst>
                </a:gridCol>
                <a:gridCol w="208280">
                  <a:extLst>
                    <a:ext uri="{9D8B030D-6E8A-4147-A177-3AD203B41FA5}">
                      <a16:colId xmlns:a16="http://schemas.microsoft.com/office/drawing/2014/main" val="1323546748"/>
                    </a:ext>
                  </a:extLst>
                </a:gridCol>
                <a:gridCol w="208280">
                  <a:extLst>
                    <a:ext uri="{9D8B030D-6E8A-4147-A177-3AD203B41FA5}">
                      <a16:colId xmlns:a16="http://schemas.microsoft.com/office/drawing/2014/main" val="3706508122"/>
                    </a:ext>
                  </a:extLst>
                </a:gridCol>
                <a:gridCol w="208280">
                  <a:extLst>
                    <a:ext uri="{9D8B030D-6E8A-4147-A177-3AD203B41FA5}">
                      <a16:colId xmlns:a16="http://schemas.microsoft.com/office/drawing/2014/main" val="3842987506"/>
                    </a:ext>
                  </a:extLst>
                </a:gridCol>
                <a:gridCol w="208280">
                  <a:extLst>
                    <a:ext uri="{9D8B030D-6E8A-4147-A177-3AD203B41FA5}">
                      <a16:colId xmlns:a16="http://schemas.microsoft.com/office/drawing/2014/main" val="137354200"/>
                    </a:ext>
                  </a:extLst>
                </a:gridCol>
                <a:gridCol w="208280">
                  <a:extLst>
                    <a:ext uri="{9D8B030D-6E8A-4147-A177-3AD203B41FA5}">
                      <a16:colId xmlns:a16="http://schemas.microsoft.com/office/drawing/2014/main" val="1673589441"/>
                    </a:ext>
                  </a:extLst>
                </a:gridCol>
                <a:gridCol w="208280">
                  <a:extLst>
                    <a:ext uri="{9D8B030D-6E8A-4147-A177-3AD203B41FA5}">
                      <a16:colId xmlns:a16="http://schemas.microsoft.com/office/drawing/2014/main" val="1121952629"/>
                    </a:ext>
                  </a:extLst>
                </a:gridCol>
                <a:gridCol w="208280">
                  <a:extLst>
                    <a:ext uri="{9D8B030D-6E8A-4147-A177-3AD203B41FA5}">
                      <a16:colId xmlns:a16="http://schemas.microsoft.com/office/drawing/2014/main" val="3430968620"/>
                    </a:ext>
                  </a:extLst>
                </a:gridCol>
                <a:gridCol w="208280">
                  <a:extLst>
                    <a:ext uri="{9D8B030D-6E8A-4147-A177-3AD203B41FA5}">
                      <a16:colId xmlns:a16="http://schemas.microsoft.com/office/drawing/2014/main" val="1860767189"/>
                    </a:ext>
                  </a:extLst>
                </a:gridCol>
                <a:gridCol w="208280">
                  <a:extLst>
                    <a:ext uri="{9D8B030D-6E8A-4147-A177-3AD203B41FA5}">
                      <a16:colId xmlns:a16="http://schemas.microsoft.com/office/drawing/2014/main" val="2183419823"/>
                    </a:ext>
                  </a:extLst>
                </a:gridCol>
                <a:gridCol w="208280">
                  <a:extLst>
                    <a:ext uri="{9D8B030D-6E8A-4147-A177-3AD203B41FA5}">
                      <a16:colId xmlns:a16="http://schemas.microsoft.com/office/drawing/2014/main" val="4051042178"/>
                    </a:ext>
                  </a:extLst>
                </a:gridCol>
                <a:gridCol w="208280">
                  <a:extLst>
                    <a:ext uri="{9D8B030D-6E8A-4147-A177-3AD203B41FA5}">
                      <a16:colId xmlns:a16="http://schemas.microsoft.com/office/drawing/2014/main" val="1183331050"/>
                    </a:ext>
                  </a:extLst>
                </a:gridCol>
                <a:gridCol w="208280">
                  <a:extLst>
                    <a:ext uri="{9D8B030D-6E8A-4147-A177-3AD203B41FA5}">
                      <a16:colId xmlns:a16="http://schemas.microsoft.com/office/drawing/2014/main" val="65399979"/>
                    </a:ext>
                  </a:extLst>
                </a:gridCol>
                <a:gridCol w="208280">
                  <a:extLst>
                    <a:ext uri="{9D8B030D-6E8A-4147-A177-3AD203B41FA5}">
                      <a16:colId xmlns:a16="http://schemas.microsoft.com/office/drawing/2014/main" val="1976894157"/>
                    </a:ext>
                  </a:extLst>
                </a:gridCol>
                <a:gridCol w="208280">
                  <a:extLst>
                    <a:ext uri="{9D8B030D-6E8A-4147-A177-3AD203B41FA5}">
                      <a16:colId xmlns:a16="http://schemas.microsoft.com/office/drawing/2014/main" val="528061420"/>
                    </a:ext>
                  </a:extLst>
                </a:gridCol>
                <a:gridCol w="208280">
                  <a:extLst>
                    <a:ext uri="{9D8B030D-6E8A-4147-A177-3AD203B41FA5}">
                      <a16:colId xmlns:a16="http://schemas.microsoft.com/office/drawing/2014/main" val="1399166620"/>
                    </a:ext>
                  </a:extLst>
                </a:gridCol>
                <a:gridCol w="208280">
                  <a:extLst>
                    <a:ext uri="{9D8B030D-6E8A-4147-A177-3AD203B41FA5}">
                      <a16:colId xmlns:a16="http://schemas.microsoft.com/office/drawing/2014/main" val="442005505"/>
                    </a:ext>
                  </a:extLst>
                </a:gridCol>
                <a:gridCol w="208280">
                  <a:extLst>
                    <a:ext uri="{9D8B030D-6E8A-4147-A177-3AD203B41FA5}">
                      <a16:colId xmlns:a16="http://schemas.microsoft.com/office/drawing/2014/main" val="967569486"/>
                    </a:ext>
                  </a:extLst>
                </a:gridCol>
                <a:gridCol w="208280">
                  <a:extLst>
                    <a:ext uri="{9D8B030D-6E8A-4147-A177-3AD203B41FA5}">
                      <a16:colId xmlns:a16="http://schemas.microsoft.com/office/drawing/2014/main" val="2161055316"/>
                    </a:ext>
                  </a:extLst>
                </a:gridCol>
                <a:gridCol w="208280">
                  <a:extLst>
                    <a:ext uri="{9D8B030D-6E8A-4147-A177-3AD203B41FA5}">
                      <a16:colId xmlns:a16="http://schemas.microsoft.com/office/drawing/2014/main" val="3532809448"/>
                    </a:ext>
                  </a:extLst>
                </a:gridCol>
                <a:gridCol w="208280">
                  <a:extLst>
                    <a:ext uri="{9D8B030D-6E8A-4147-A177-3AD203B41FA5}">
                      <a16:colId xmlns:a16="http://schemas.microsoft.com/office/drawing/2014/main" val="789884231"/>
                    </a:ext>
                  </a:extLst>
                </a:gridCol>
                <a:gridCol w="208280">
                  <a:extLst>
                    <a:ext uri="{9D8B030D-6E8A-4147-A177-3AD203B41FA5}">
                      <a16:colId xmlns:a16="http://schemas.microsoft.com/office/drawing/2014/main" val="4031178000"/>
                    </a:ext>
                  </a:extLst>
                </a:gridCol>
                <a:gridCol w="208280">
                  <a:extLst>
                    <a:ext uri="{9D8B030D-6E8A-4147-A177-3AD203B41FA5}">
                      <a16:colId xmlns:a16="http://schemas.microsoft.com/office/drawing/2014/main" val="543815944"/>
                    </a:ext>
                  </a:extLst>
                </a:gridCol>
                <a:gridCol w="208280">
                  <a:extLst>
                    <a:ext uri="{9D8B030D-6E8A-4147-A177-3AD203B41FA5}">
                      <a16:colId xmlns:a16="http://schemas.microsoft.com/office/drawing/2014/main" val="3649066105"/>
                    </a:ext>
                  </a:extLst>
                </a:gridCol>
                <a:gridCol w="208280">
                  <a:extLst>
                    <a:ext uri="{9D8B030D-6E8A-4147-A177-3AD203B41FA5}">
                      <a16:colId xmlns:a16="http://schemas.microsoft.com/office/drawing/2014/main" val="2783918608"/>
                    </a:ext>
                  </a:extLst>
                </a:gridCol>
                <a:gridCol w="208280">
                  <a:extLst>
                    <a:ext uri="{9D8B030D-6E8A-4147-A177-3AD203B41FA5}">
                      <a16:colId xmlns:a16="http://schemas.microsoft.com/office/drawing/2014/main" val="658637747"/>
                    </a:ext>
                  </a:extLst>
                </a:gridCol>
                <a:gridCol w="208280">
                  <a:extLst>
                    <a:ext uri="{9D8B030D-6E8A-4147-A177-3AD203B41FA5}">
                      <a16:colId xmlns:a16="http://schemas.microsoft.com/office/drawing/2014/main" val="1135625116"/>
                    </a:ext>
                  </a:extLst>
                </a:gridCol>
                <a:gridCol w="208280">
                  <a:extLst>
                    <a:ext uri="{9D8B030D-6E8A-4147-A177-3AD203B41FA5}">
                      <a16:colId xmlns:a16="http://schemas.microsoft.com/office/drawing/2014/main" val="774800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4941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- 2019-09-24 11:50:15</a:t>
                      </a:r>
                      <a:r>
                        <a:rPr kumimoji="0" lang="pt-BR" sz="1000" b="0" i="0" u="none" strike="noStrike" kern="1200" cap="none" spc="0" normalizeH="0" baseline="0" noProof="0">
                          <a:ln>
                            <a:noFill/>
                          </a:ln>
                          <a:solidFill>
                            <a:prstClr val="black"/>
                          </a:solidFill>
                          <a:effectLst/>
                          <a:uLnTx/>
                          <a:uFillTx/>
                          <a:latin typeface="+mn-lt"/>
                          <a:ea typeface="+mn-ea"/>
                          <a:cs typeface="+mn-cs"/>
                        </a:rPr>
                        <a:t>
 Não existe nada melhor do que assistir a série favorita enquanto degusta uma boa taça de vinho. Diversas produções abordam ou têm como plano de fundo o vinho — alguns personagens, inclusive, adoram apreciar uma taça da bebida. Preparamos este post http://bit.ly/2liV0uY com algumas dicas de séries para você aproveitar o momento em grande estilo.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https://external.xx.fbcdn.net/safe_image.php?d=AQCvi5sM_6s7QQAB&amp;w=630&amp;h=630&amp;url=https%3A%2F%2Fproxy.organicadigital.com%2Fimg-811233f51ea5b138.png%3Fthumb%3D1200x630%2523&amp;cfs=1&amp;sx=49&amp;sy=0&amp;sw=630&amp;sh=630&amp;_nc_hash=AQCTtwlX9ASRI2KN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74103640"/>
                  </a:ext>
                </a:extLst>
              </a:tr>
            </a:tbl>
          </a:graphicData>
        </a:graphic>
      </p:graphicFrame>
      <p:sp>
        <p:nvSpPr>
          <p:cNvPr id="4" name="Text Placeholder 3">
            <a:extLst>
              <a:ext uri="{FF2B5EF4-FFF2-40B4-BE49-F238E27FC236}">
                <a16:creationId xmlns:a16="http://schemas.microsoft.com/office/drawing/2014/main" id="{BA5CB07E-64F3-4A23-8604-21C108277281}"/>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077654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B8981-4C4D-48B8-9FE6-0CF1DEADF94A}"/>
              </a:ext>
            </a:extLst>
          </p:cNvPr>
          <p:cNvSpPr>
            <a:spLocks noGrp="1"/>
          </p:cNvSpPr>
          <p:nvPr>
            <p:ph type="title"/>
          </p:nvPr>
        </p:nvSpPr>
        <p:spPr/>
        <p:txBody>
          <a:bodyPr/>
          <a:lstStyle/>
          <a:p>
            <a:r>
              <a:rPr lang="pt-BR"/>
              <a:t>Posts por taxa de engajamento | Casa Valduga - 21 of 26</a:t>
            </a:r>
            <a:endParaRPr lang="en-US"/>
          </a:p>
        </p:txBody>
      </p:sp>
      <p:graphicFrame>
        <p:nvGraphicFramePr>
          <p:cNvPr id="5" name="Table Placeholder 4">
            <a:extLst>
              <a:ext uri="{FF2B5EF4-FFF2-40B4-BE49-F238E27FC236}">
                <a16:creationId xmlns:a16="http://schemas.microsoft.com/office/drawing/2014/main" id="{AE9DB9A3-71EC-4413-98CF-CFED92AB3FF9}"/>
              </a:ext>
            </a:extLst>
          </p:cNvPr>
          <p:cNvGraphicFramePr>
            <a:graphicFrameLocks noGrp="1"/>
          </p:cNvGraphicFramePr>
          <p:nvPr>
            <p:ph type="tbl" sz="quarter" idx="13"/>
            <p:extLst>
              <p:ext uri="{D42A27DB-BD31-4B8C-83A1-F6EECF244321}">
                <p14:modId xmlns:p14="http://schemas.microsoft.com/office/powerpoint/2010/main" val="636335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48218696"/>
                    </a:ext>
                  </a:extLst>
                </a:gridCol>
                <a:gridCol w="905256">
                  <a:extLst>
                    <a:ext uri="{9D8B030D-6E8A-4147-A177-3AD203B41FA5}">
                      <a16:colId xmlns:a16="http://schemas.microsoft.com/office/drawing/2014/main" val="3535946477"/>
                    </a:ext>
                  </a:extLst>
                </a:gridCol>
                <a:gridCol w="246888">
                  <a:extLst>
                    <a:ext uri="{9D8B030D-6E8A-4147-A177-3AD203B41FA5}">
                      <a16:colId xmlns:a16="http://schemas.microsoft.com/office/drawing/2014/main" val="1103943935"/>
                    </a:ext>
                  </a:extLst>
                </a:gridCol>
                <a:gridCol w="208280">
                  <a:extLst>
                    <a:ext uri="{9D8B030D-6E8A-4147-A177-3AD203B41FA5}">
                      <a16:colId xmlns:a16="http://schemas.microsoft.com/office/drawing/2014/main" val="2270838181"/>
                    </a:ext>
                  </a:extLst>
                </a:gridCol>
                <a:gridCol w="208280">
                  <a:extLst>
                    <a:ext uri="{9D8B030D-6E8A-4147-A177-3AD203B41FA5}">
                      <a16:colId xmlns:a16="http://schemas.microsoft.com/office/drawing/2014/main" val="1200560592"/>
                    </a:ext>
                  </a:extLst>
                </a:gridCol>
                <a:gridCol w="208280">
                  <a:extLst>
                    <a:ext uri="{9D8B030D-6E8A-4147-A177-3AD203B41FA5}">
                      <a16:colId xmlns:a16="http://schemas.microsoft.com/office/drawing/2014/main" val="53704914"/>
                    </a:ext>
                  </a:extLst>
                </a:gridCol>
                <a:gridCol w="208280">
                  <a:extLst>
                    <a:ext uri="{9D8B030D-6E8A-4147-A177-3AD203B41FA5}">
                      <a16:colId xmlns:a16="http://schemas.microsoft.com/office/drawing/2014/main" val="3672871897"/>
                    </a:ext>
                  </a:extLst>
                </a:gridCol>
                <a:gridCol w="208280">
                  <a:extLst>
                    <a:ext uri="{9D8B030D-6E8A-4147-A177-3AD203B41FA5}">
                      <a16:colId xmlns:a16="http://schemas.microsoft.com/office/drawing/2014/main" val="2333764577"/>
                    </a:ext>
                  </a:extLst>
                </a:gridCol>
                <a:gridCol w="208280">
                  <a:extLst>
                    <a:ext uri="{9D8B030D-6E8A-4147-A177-3AD203B41FA5}">
                      <a16:colId xmlns:a16="http://schemas.microsoft.com/office/drawing/2014/main" val="59376326"/>
                    </a:ext>
                  </a:extLst>
                </a:gridCol>
                <a:gridCol w="208280">
                  <a:extLst>
                    <a:ext uri="{9D8B030D-6E8A-4147-A177-3AD203B41FA5}">
                      <a16:colId xmlns:a16="http://schemas.microsoft.com/office/drawing/2014/main" val="661244997"/>
                    </a:ext>
                  </a:extLst>
                </a:gridCol>
                <a:gridCol w="208280">
                  <a:extLst>
                    <a:ext uri="{9D8B030D-6E8A-4147-A177-3AD203B41FA5}">
                      <a16:colId xmlns:a16="http://schemas.microsoft.com/office/drawing/2014/main" val="676807230"/>
                    </a:ext>
                  </a:extLst>
                </a:gridCol>
                <a:gridCol w="208280">
                  <a:extLst>
                    <a:ext uri="{9D8B030D-6E8A-4147-A177-3AD203B41FA5}">
                      <a16:colId xmlns:a16="http://schemas.microsoft.com/office/drawing/2014/main" val="2392379734"/>
                    </a:ext>
                  </a:extLst>
                </a:gridCol>
                <a:gridCol w="208280">
                  <a:extLst>
                    <a:ext uri="{9D8B030D-6E8A-4147-A177-3AD203B41FA5}">
                      <a16:colId xmlns:a16="http://schemas.microsoft.com/office/drawing/2014/main" val="715757399"/>
                    </a:ext>
                  </a:extLst>
                </a:gridCol>
                <a:gridCol w="208280">
                  <a:extLst>
                    <a:ext uri="{9D8B030D-6E8A-4147-A177-3AD203B41FA5}">
                      <a16:colId xmlns:a16="http://schemas.microsoft.com/office/drawing/2014/main" val="3623240310"/>
                    </a:ext>
                  </a:extLst>
                </a:gridCol>
                <a:gridCol w="208280">
                  <a:extLst>
                    <a:ext uri="{9D8B030D-6E8A-4147-A177-3AD203B41FA5}">
                      <a16:colId xmlns:a16="http://schemas.microsoft.com/office/drawing/2014/main" val="842852499"/>
                    </a:ext>
                  </a:extLst>
                </a:gridCol>
                <a:gridCol w="208280">
                  <a:extLst>
                    <a:ext uri="{9D8B030D-6E8A-4147-A177-3AD203B41FA5}">
                      <a16:colId xmlns:a16="http://schemas.microsoft.com/office/drawing/2014/main" val="4256570601"/>
                    </a:ext>
                  </a:extLst>
                </a:gridCol>
                <a:gridCol w="208280">
                  <a:extLst>
                    <a:ext uri="{9D8B030D-6E8A-4147-A177-3AD203B41FA5}">
                      <a16:colId xmlns:a16="http://schemas.microsoft.com/office/drawing/2014/main" val="801864105"/>
                    </a:ext>
                  </a:extLst>
                </a:gridCol>
                <a:gridCol w="208280">
                  <a:extLst>
                    <a:ext uri="{9D8B030D-6E8A-4147-A177-3AD203B41FA5}">
                      <a16:colId xmlns:a16="http://schemas.microsoft.com/office/drawing/2014/main" val="4140108352"/>
                    </a:ext>
                  </a:extLst>
                </a:gridCol>
                <a:gridCol w="208280">
                  <a:extLst>
                    <a:ext uri="{9D8B030D-6E8A-4147-A177-3AD203B41FA5}">
                      <a16:colId xmlns:a16="http://schemas.microsoft.com/office/drawing/2014/main" val="358483054"/>
                    </a:ext>
                  </a:extLst>
                </a:gridCol>
                <a:gridCol w="208280">
                  <a:extLst>
                    <a:ext uri="{9D8B030D-6E8A-4147-A177-3AD203B41FA5}">
                      <a16:colId xmlns:a16="http://schemas.microsoft.com/office/drawing/2014/main" val="553324886"/>
                    </a:ext>
                  </a:extLst>
                </a:gridCol>
                <a:gridCol w="208280">
                  <a:extLst>
                    <a:ext uri="{9D8B030D-6E8A-4147-A177-3AD203B41FA5}">
                      <a16:colId xmlns:a16="http://schemas.microsoft.com/office/drawing/2014/main" val="3502252581"/>
                    </a:ext>
                  </a:extLst>
                </a:gridCol>
                <a:gridCol w="208280">
                  <a:extLst>
                    <a:ext uri="{9D8B030D-6E8A-4147-A177-3AD203B41FA5}">
                      <a16:colId xmlns:a16="http://schemas.microsoft.com/office/drawing/2014/main" val="222459066"/>
                    </a:ext>
                  </a:extLst>
                </a:gridCol>
                <a:gridCol w="208280">
                  <a:extLst>
                    <a:ext uri="{9D8B030D-6E8A-4147-A177-3AD203B41FA5}">
                      <a16:colId xmlns:a16="http://schemas.microsoft.com/office/drawing/2014/main" val="929400409"/>
                    </a:ext>
                  </a:extLst>
                </a:gridCol>
                <a:gridCol w="208280">
                  <a:extLst>
                    <a:ext uri="{9D8B030D-6E8A-4147-A177-3AD203B41FA5}">
                      <a16:colId xmlns:a16="http://schemas.microsoft.com/office/drawing/2014/main" val="691850516"/>
                    </a:ext>
                  </a:extLst>
                </a:gridCol>
                <a:gridCol w="208280">
                  <a:extLst>
                    <a:ext uri="{9D8B030D-6E8A-4147-A177-3AD203B41FA5}">
                      <a16:colId xmlns:a16="http://schemas.microsoft.com/office/drawing/2014/main" val="1765478996"/>
                    </a:ext>
                  </a:extLst>
                </a:gridCol>
                <a:gridCol w="208280">
                  <a:extLst>
                    <a:ext uri="{9D8B030D-6E8A-4147-A177-3AD203B41FA5}">
                      <a16:colId xmlns:a16="http://schemas.microsoft.com/office/drawing/2014/main" val="3994066146"/>
                    </a:ext>
                  </a:extLst>
                </a:gridCol>
                <a:gridCol w="208280">
                  <a:extLst>
                    <a:ext uri="{9D8B030D-6E8A-4147-A177-3AD203B41FA5}">
                      <a16:colId xmlns:a16="http://schemas.microsoft.com/office/drawing/2014/main" val="1868928036"/>
                    </a:ext>
                  </a:extLst>
                </a:gridCol>
                <a:gridCol w="208280">
                  <a:extLst>
                    <a:ext uri="{9D8B030D-6E8A-4147-A177-3AD203B41FA5}">
                      <a16:colId xmlns:a16="http://schemas.microsoft.com/office/drawing/2014/main" val="1929001887"/>
                    </a:ext>
                  </a:extLst>
                </a:gridCol>
                <a:gridCol w="208280">
                  <a:extLst>
                    <a:ext uri="{9D8B030D-6E8A-4147-A177-3AD203B41FA5}">
                      <a16:colId xmlns:a16="http://schemas.microsoft.com/office/drawing/2014/main" val="3539149852"/>
                    </a:ext>
                  </a:extLst>
                </a:gridCol>
                <a:gridCol w="208280">
                  <a:extLst>
                    <a:ext uri="{9D8B030D-6E8A-4147-A177-3AD203B41FA5}">
                      <a16:colId xmlns:a16="http://schemas.microsoft.com/office/drawing/2014/main" val="3912741031"/>
                    </a:ext>
                  </a:extLst>
                </a:gridCol>
                <a:gridCol w="208280">
                  <a:extLst>
                    <a:ext uri="{9D8B030D-6E8A-4147-A177-3AD203B41FA5}">
                      <a16:colId xmlns:a16="http://schemas.microsoft.com/office/drawing/2014/main" val="1168178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09770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- 2019-09-22 19:00:01</a:t>
                      </a:r>
                      <a:r>
                        <a:rPr kumimoji="0" lang="pt-BR" sz="1000" b="0" i="0" u="none" strike="noStrike" kern="1200" cap="none" spc="0" normalizeH="0" baseline="0" noProof="0">
                          <a:ln>
                            <a:noFill/>
                          </a:ln>
                          <a:solidFill>
                            <a:prstClr val="black"/>
                          </a:solidFill>
                          <a:effectLst/>
                          <a:uLnTx/>
                          <a:uFillTx/>
                          <a:latin typeface="+mn-lt"/>
                          <a:ea typeface="+mn-ea"/>
                          <a:cs typeface="+mn-cs"/>
                        </a:rPr>
                        <a:t>
 O Terroir Syrah é mais uma novidade da Casa Valduga, resultando em um exemplar com aromas que revelam um perfil frutado, além das deliciosas notas de especiarias. Os oito meses em barricas de carvalho francês aparecem de forma harmônica e elegante, culminando na sutil presença de cacau, couro e tabaco. Incrível! http://bit.ly/2me7STf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https://scontent.xx.fbcdn.net/v/t1.0-9/s720x720/70322251_2589144777811634_7067791761321492480_o.jpg?_nc_cat=109&amp;_nc_oc=AQlCvq0Otjq5J-9JBI4v_jTQgR8b5XapbiKkP5MUP0PXqanDpJJEn5QCW9iJOYu5o8Q&amp;_nc_ht=scontent.xx&amp;oh=f0c2ea13dcb1863fc827cc3c5790744d&amp;oe=5E625F26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50485476"/>
                  </a:ext>
                </a:extLst>
              </a:tr>
            </a:tbl>
          </a:graphicData>
        </a:graphic>
      </p:graphicFrame>
      <p:sp>
        <p:nvSpPr>
          <p:cNvPr id="4" name="Text Placeholder 3">
            <a:extLst>
              <a:ext uri="{FF2B5EF4-FFF2-40B4-BE49-F238E27FC236}">
                <a16:creationId xmlns:a16="http://schemas.microsoft.com/office/drawing/2014/main" id="{91211666-3927-4C62-9CD4-9E73F2FA145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90043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22F5D-970F-4530-BBC8-EAE24340D617}"/>
              </a:ext>
            </a:extLst>
          </p:cNvPr>
          <p:cNvSpPr>
            <a:spLocks noGrp="1"/>
          </p:cNvSpPr>
          <p:nvPr>
            <p:ph type="title"/>
          </p:nvPr>
        </p:nvSpPr>
        <p:spPr/>
        <p:txBody>
          <a:bodyPr/>
          <a:lstStyle/>
          <a:p>
            <a:r>
              <a:rPr lang="pt-BR"/>
              <a:t>Posts por taxa de engajamento | Casa Valduga - 22 of 26</a:t>
            </a:r>
            <a:endParaRPr lang="en-US"/>
          </a:p>
        </p:txBody>
      </p:sp>
      <p:graphicFrame>
        <p:nvGraphicFramePr>
          <p:cNvPr id="5" name="Table Placeholder 4">
            <a:extLst>
              <a:ext uri="{FF2B5EF4-FFF2-40B4-BE49-F238E27FC236}">
                <a16:creationId xmlns:a16="http://schemas.microsoft.com/office/drawing/2014/main" id="{EB321740-8F1D-45FC-9AC8-1BFE562E0B56}"/>
              </a:ext>
            </a:extLst>
          </p:cNvPr>
          <p:cNvGraphicFramePr>
            <a:graphicFrameLocks noGrp="1"/>
          </p:cNvGraphicFramePr>
          <p:nvPr>
            <p:ph type="tbl" sz="quarter" idx="13"/>
            <p:extLst>
              <p:ext uri="{D42A27DB-BD31-4B8C-83A1-F6EECF244321}">
                <p14:modId xmlns:p14="http://schemas.microsoft.com/office/powerpoint/2010/main" val="1279492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3571269"/>
                    </a:ext>
                  </a:extLst>
                </a:gridCol>
                <a:gridCol w="905256">
                  <a:extLst>
                    <a:ext uri="{9D8B030D-6E8A-4147-A177-3AD203B41FA5}">
                      <a16:colId xmlns:a16="http://schemas.microsoft.com/office/drawing/2014/main" val="806818392"/>
                    </a:ext>
                  </a:extLst>
                </a:gridCol>
                <a:gridCol w="246888">
                  <a:extLst>
                    <a:ext uri="{9D8B030D-6E8A-4147-A177-3AD203B41FA5}">
                      <a16:colId xmlns:a16="http://schemas.microsoft.com/office/drawing/2014/main" val="2936807123"/>
                    </a:ext>
                  </a:extLst>
                </a:gridCol>
                <a:gridCol w="208280">
                  <a:extLst>
                    <a:ext uri="{9D8B030D-6E8A-4147-A177-3AD203B41FA5}">
                      <a16:colId xmlns:a16="http://schemas.microsoft.com/office/drawing/2014/main" val="1921873787"/>
                    </a:ext>
                  </a:extLst>
                </a:gridCol>
                <a:gridCol w="208280">
                  <a:extLst>
                    <a:ext uri="{9D8B030D-6E8A-4147-A177-3AD203B41FA5}">
                      <a16:colId xmlns:a16="http://schemas.microsoft.com/office/drawing/2014/main" val="3757155999"/>
                    </a:ext>
                  </a:extLst>
                </a:gridCol>
                <a:gridCol w="208280">
                  <a:extLst>
                    <a:ext uri="{9D8B030D-6E8A-4147-A177-3AD203B41FA5}">
                      <a16:colId xmlns:a16="http://schemas.microsoft.com/office/drawing/2014/main" val="3203813766"/>
                    </a:ext>
                  </a:extLst>
                </a:gridCol>
                <a:gridCol w="208280">
                  <a:extLst>
                    <a:ext uri="{9D8B030D-6E8A-4147-A177-3AD203B41FA5}">
                      <a16:colId xmlns:a16="http://schemas.microsoft.com/office/drawing/2014/main" val="1113416058"/>
                    </a:ext>
                  </a:extLst>
                </a:gridCol>
                <a:gridCol w="208280">
                  <a:extLst>
                    <a:ext uri="{9D8B030D-6E8A-4147-A177-3AD203B41FA5}">
                      <a16:colId xmlns:a16="http://schemas.microsoft.com/office/drawing/2014/main" val="2069297698"/>
                    </a:ext>
                  </a:extLst>
                </a:gridCol>
                <a:gridCol w="208280">
                  <a:extLst>
                    <a:ext uri="{9D8B030D-6E8A-4147-A177-3AD203B41FA5}">
                      <a16:colId xmlns:a16="http://schemas.microsoft.com/office/drawing/2014/main" val="606128207"/>
                    </a:ext>
                  </a:extLst>
                </a:gridCol>
                <a:gridCol w="208280">
                  <a:extLst>
                    <a:ext uri="{9D8B030D-6E8A-4147-A177-3AD203B41FA5}">
                      <a16:colId xmlns:a16="http://schemas.microsoft.com/office/drawing/2014/main" val="166076809"/>
                    </a:ext>
                  </a:extLst>
                </a:gridCol>
                <a:gridCol w="208280">
                  <a:extLst>
                    <a:ext uri="{9D8B030D-6E8A-4147-A177-3AD203B41FA5}">
                      <a16:colId xmlns:a16="http://schemas.microsoft.com/office/drawing/2014/main" val="2889318626"/>
                    </a:ext>
                  </a:extLst>
                </a:gridCol>
                <a:gridCol w="208280">
                  <a:extLst>
                    <a:ext uri="{9D8B030D-6E8A-4147-A177-3AD203B41FA5}">
                      <a16:colId xmlns:a16="http://schemas.microsoft.com/office/drawing/2014/main" val="2467037264"/>
                    </a:ext>
                  </a:extLst>
                </a:gridCol>
                <a:gridCol w="208280">
                  <a:extLst>
                    <a:ext uri="{9D8B030D-6E8A-4147-A177-3AD203B41FA5}">
                      <a16:colId xmlns:a16="http://schemas.microsoft.com/office/drawing/2014/main" val="3579286666"/>
                    </a:ext>
                  </a:extLst>
                </a:gridCol>
                <a:gridCol w="208280">
                  <a:extLst>
                    <a:ext uri="{9D8B030D-6E8A-4147-A177-3AD203B41FA5}">
                      <a16:colId xmlns:a16="http://schemas.microsoft.com/office/drawing/2014/main" val="717938870"/>
                    </a:ext>
                  </a:extLst>
                </a:gridCol>
                <a:gridCol w="208280">
                  <a:extLst>
                    <a:ext uri="{9D8B030D-6E8A-4147-A177-3AD203B41FA5}">
                      <a16:colId xmlns:a16="http://schemas.microsoft.com/office/drawing/2014/main" val="3576599806"/>
                    </a:ext>
                  </a:extLst>
                </a:gridCol>
                <a:gridCol w="208280">
                  <a:extLst>
                    <a:ext uri="{9D8B030D-6E8A-4147-A177-3AD203B41FA5}">
                      <a16:colId xmlns:a16="http://schemas.microsoft.com/office/drawing/2014/main" val="2523965718"/>
                    </a:ext>
                  </a:extLst>
                </a:gridCol>
                <a:gridCol w="208280">
                  <a:extLst>
                    <a:ext uri="{9D8B030D-6E8A-4147-A177-3AD203B41FA5}">
                      <a16:colId xmlns:a16="http://schemas.microsoft.com/office/drawing/2014/main" val="2019205106"/>
                    </a:ext>
                  </a:extLst>
                </a:gridCol>
                <a:gridCol w="208280">
                  <a:extLst>
                    <a:ext uri="{9D8B030D-6E8A-4147-A177-3AD203B41FA5}">
                      <a16:colId xmlns:a16="http://schemas.microsoft.com/office/drawing/2014/main" val="2084417159"/>
                    </a:ext>
                  </a:extLst>
                </a:gridCol>
                <a:gridCol w="208280">
                  <a:extLst>
                    <a:ext uri="{9D8B030D-6E8A-4147-A177-3AD203B41FA5}">
                      <a16:colId xmlns:a16="http://schemas.microsoft.com/office/drawing/2014/main" val="2492843049"/>
                    </a:ext>
                  </a:extLst>
                </a:gridCol>
                <a:gridCol w="208280">
                  <a:extLst>
                    <a:ext uri="{9D8B030D-6E8A-4147-A177-3AD203B41FA5}">
                      <a16:colId xmlns:a16="http://schemas.microsoft.com/office/drawing/2014/main" val="198313520"/>
                    </a:ext>
                  </a:extLst>
                </a:gridCol>
                <a:gridCol w="208280">
                  <a:extLst>
                    <a:ext uri="{9D8B030D-6E8A-4147-A177-3AD203B41FA5}">
                      <a16:colId xmlns:a16="http://schemas.microsoft.com/office/drawing/2014/main" val="1626504126"/>
                    </a:ext>
                  </a:extLst>
                </a:gridCol>
                <a:gridCol w="208280">
                  <a:extLst>
                    <a:ext uri="{9D8B030D-6E8A-4147-A177-3AD203B41FA5}">
                      <a16:colId xmlns:a16="http://schemas.microsoft.com/office/drawing/2014/main" val="2923644322"/>
                    </a:ext>
                  </a:extLst>
                </a:gridCol>
                <a:gridCol w="208280">
                  <a:extLst>
                    <a:ext uri="{9D8B030D-6E8A-4147-A177-3AD203B41FA5}">
                      <a16:colId xmlns:a16="http://schemas.microsoft.com/office/drawing/2014/main" val="3728243724"/>
                    </a:ext>
                  </a:extLst>
                </a:gridCol>
                <a:gridCol w="208280">
                  <a:extLst>
                    <a:ext uri="{9D8B030D-6E8A-4147-A177-3AD203B41FA5}">
                      <a16:colId xmlns:a16="http://schemas.microsoft.com/office/drawing/2014/main" val="2110354626"/>
                    </a:ext>
                  </a:extLst>
                </a:gridCol>
                <a:gridCol w="208280">
                  <a:extLst>
                    <a:ext uri="{9D8B030D-6E8A-4147-A177-3AD203B41FA5}">
                      <a16:colId xmlns:a16="http://schemas.microsoft.com/office/drawing/2014/main" val="2071041371"/>
                    </a:ext>
                  </a:extLst>
                </a:gridCol>
                <a:gridCol w="208280">
                  <a:extLst>
                    <a:ext uri="{9D8B030D-6E8A-4147-A177-3AD203B41FA5}">
                      <a16:colId xmlns:a16="http://schemas.microsoft.com/office/drawing/2014/main" val="814874103"/>
                    </a:ext>
                  </a:extLst>
                </a:gridCol>
                <a:gridCol w="208280">
                  <a:extLst>
                    <a:ext uri="{9D8B030D-6E8A-4147-A177-3AD203B41FA5}">
                      <a16:colId xmlns:a16="http://schemas.microsoft.com/office/drawing/2014/main" val="59347587"/>
                    </a:ext>
                  </a:extLst>
                </a:gridCol>
                <a:gridCol w="208280">
                  <a:extLst>
                    <a:ext uri="{9D8B030D-6E8A-4147-A177-3AD203B41FA5}">
                      <a16:colId xmlns:a16="http://schemas.microsoft.com/office/drawing/2014/main" val="3862721648"/>
                    </a:ext>
                  </a:extLst>
                </a:gridCol>
                <a:gridCol w="208280">
                  <a:extLst>
                    <a:ext uri="{9D8B030D-6E8A-4147-A177-3AD203B41FA5}">
                      <a16:colId xmlns:a16="http://schemas.microsoft.com/office/drawing/2014/main" val="3011243017"/>
                    </a:ext>
                  </a:extLst>
                </a:gridCol>
                <a:gridCol w="208280">
                  <a:extLst>
                    <a:ext uri="{9D8B030D-6E8A-4147-A177-3AD203B41FA5}">
                      <a16:colId xmlns:a16="http://schemas.microsoft.com/office/drawing/2014/main" val="4275630524"/>
                    </a:ext>
                  </a:extLst>
                </a:gridCol>
                <a:gridCol w="208280">
                  <a:extLst>
                    <a:ext uri="{9D8B030D-6E8A-4147-A177-3AD203B41FA5}">
                      <a16:colId xmlns:a16="http://schemas.microsoft.com/office/drawing/2014/main" val="576663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92225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- 2019-09-21 21:00:00</a:t>
                      </a:r>
                      <a:r>
                        <a:rPr kumimoji="0" lang="pt-BR" sz="1000" b="0" i="0" u="none" strike="noStrike" kern="1200" cap="none" spc="0" normalizeH="0" baseline="0" noProof="0">
                          <a:ln>
                            <a:noFill/>
                          </a:ln>
                          <a:solidFill>
                            <a:prstClr val="black"/>
                          </a:solidFill>
                          <a:effectLst/>
                          <a:uLnTx/>
                          <a:uFillTx/>
                          <a:latin typeface="+mn-lt"/>
                          <a:ea typeface="+mn-ea"/>
                          <a:cs typeface="+mn-cs"/>
                        </a:rPr>
                        <a:t>
 Elaborado no coração do Vale Central Chileno, conhecido por verões secos e quentes, o Origem Carménère Casa Valduga representa a excelência máxima em sabor e tradição. O rótulo apresenta intensas notas de amoras e groselhas, combinadas com nuances de mentol e especiarias. Já experimentou? http://bit.ly/2kjJSO2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https://scontent.xx.fbcdn.net/v/t1.0-9/s720x720/70118492_2589143791145066_5064153835149197312_o.jpg?_nc_cat=111&amp;_nc_oc=AQki0fo9CM3yyeirW2WQbr6sxw-a1pavoH7OkAZJkRiFSi7X_Ywip8n1v8og-q8UNEE&amp;_nc_ht=scontent.xx&amp;oh=312a93d9ed8e7b00d65a7aaca1ebe661&amp;oe=5E1967D4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22745242"/>
                  </a:ext>
                </a:extLst>
              </a:tr>
            </a:tbl>
          </a:graphicData>
        </a:graphic>
      </p:graphicFrame>
      <p:sp>
        <p:nvSpPr>
          <p:cNvPr id="4" name="Text Placeholder 3">
            <a:extLst>
              <a:ext uri="{FF2B5EF4-FFF2-40B4-BE49-F238E27FC236}">
                <a16:creationId xmlns:a16="http://schemas.microsoft.com/office/drawing/2014/main" id="{DFC05ADE-DC7F-4299-8F90-52371540F60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566131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0CD5A-8489-4516-AC50-E8A5B54BB3BD}"/>
              </a:ext>
            </a:extLst>
          </p:cNvPr>
          <p:cNvSpPr>
            <a:spLocks noGrp="1"/>
          </p:cNvSpPr>
          <p:nvPr>
            <p:ph type="title"/>
          </p:nvPr>
        </p:nvSpPr>
        <p:spPr/>
        <p:txBody>
          <a:bodyPr/>
          <a:lstStyle/>
          <a:p>
            <a:r>
              <a:rPr lang="pt-BR"/>
              <a:t>Posts por taxa de engajamento | Casa Valduga - 23 of 26</a:t>
            </a:r>
            <a:endParaRPr lang="en-US"/>
          </a:p>
        </p:txBody>
      </p:sp>
      <p:graphicFrame>
        <p:nvGraphicFramePr>
          <p:cNvPr id="5" name="Table Placeholder 4">
            <a:extLst>
              <a:ext uri="{FF2B5EF4-FFF2-40B4-BE49-F238E27FC236}">
                <a16:creationId xmlns:a16="http://schemas.microsoft.com/office/drawing/2014/main" id="{EAF3214D-8F49-4B48-BE9F-410992D83650}"/>
              </a:ext>
            </a:extLst>
          </p:cNvPr>
          <p:cNvGraphicFramePr>
            <a:graphicFrameLocks noGrp="1"/>
          </p:cNvGraphicFramePr>
          <p:nvPr>
            <p:ph type="tbl" sz="quarter" idx="13"/>
            <p:extLst>
              <p:ext uri="{D42A27DB-BD31-4B8C-83A1-F6EECF244321}">
                <p14:modId xmlns:p14="http://schemas.microsoft.com/office/powerpoint/2010/main" val="3443035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89634402"/>
                    </a:ext>
                  </a:extLst>
                </a:gridCol>
                <a:gridCol w="905256">
                  <a:extLst>
                    <a:ext uri="{9D8B030D-6E8A-4147-A177-3AD203B41FA5}">
                      <a16:colId xmlns:a16="http://schemas.microsoft.com/office/drawing/2014/main" val="4104416538"/>
                    </a:ext>
                  </a:extLst>
                </a:gridCol>
                <a:gridCol w="246888">
                  <a:extLst>
                    <a:ext uri="{9D8B030D-6E8A-4147-A177-3AD203B41FA5}">
                      <a16:colId xmlns:a16="http://schemas.microsoft.com/office/drawing/2014/main" val="2392467188"/>
                    </a:ext>
                  </a:extLst>
                </a:gridCol>
                <a:gridCol w="208280">
                  <a:extLst>
                    <a:ext uri="{9D8B030D-6E8A-4147-A177-3AD203B41FA5}">
                      <a16:colId xmlns:a16="http://schemas.microsoft.com/office/drawing/2014/main" val="127661601"/>
                    </a:ext>
                  </a:extLst>
                </a:gridCol>
                <a:gridCol w="208280">
                  <a:extLst>
                    <a:ext uri="{9D8B030D-6E8A-4147-A177-3AD203B41FA5}">
                      <a16:colId xmlns:a16="http://schemas.microsoft.com/office/drawing/2014/main" val="1409057720"/>
                    </a:ext>
                  </a:extLst>
                </a:gridCol>
                <a:gridCol w="208280">
                  <a:extLst>
                    <a:ext uri="{9D8B030D-6E8A-4147-A177-3AD203B41FA5}">
                      <a16:colId xmlns:a16="http://schemas.microsoft.com/office/drawing/2014/main" val="147899972"/>
                    </a:ext>
                  </a:extLst>
                </a:gridCol>
                <a:gridCol w="208280">
                  <a:extLst>
                    <a:ext uri="{9D8B030D-6E8A-4147-A177-3AD203B41FA5}">
                      <a16:colId xmlns:a16="http://schemas.microsoft.com/office/drawing/2014/main" val="657186041"/>
                    </a:ext>
                  </a:extLst>
                </a:gridCol>
                <a:gridCol w="208280">
                  <a:extLst>
                    <a:ext uri="{9D8B030D-6E8A-4147-A177-3AD203B41FA5}">
                      <a16:colId xmlns:a16="http://schemas.microsoft.com/office/drawing/2014/main" val="2471064804"/>
                    </a:ext>
                  </a:extLst>
                </a:gridCol>
                <a:gridCol w="208280">
                  <a:extLst>
                    <a:ext uri="{9D8B030D-6E8A-4147-A177-3AD203B41FA5}">
                      <a16:colId xmlns:a16="http://schemas.microsoft.com/office/drawing/2014/main" val="4030240399"/>
                    </a:ext>
                  </a:extLst>
                </a:gridCol>
                <a:gridCol w="208280">
                  <a:extLst>
                    <a:ext uri="{9D8B030D-6E8A-4147-A177-3AD203B41FA5}">
                      <a16:colId xmlns:a16="http://schemas.microsoft.com/office/drawing/2014/main" val="4149404381"/>
                    </a:ext>
                  </a:extLst>
                </a:gridCol>
                <a:gridCol w="208280">
                  <a:extLst>
                    <a:ext uri="{9D8B030D-6E8A-4147-A177-3AD203B41FA5}">
                      <a16:colId xmlns:a16="http://schemas.microsoft.com/office/drawing/2014/main" val="3369483354"/>
                    </a:ext>
                  </a:extLst>
                </a:gridCol>
                <a:gridCol w="208280">
                  <a:extLst>
                    <a:ext uri="{9D8B030D-6E8A-4147-A177-3AD203B41FA5}">
                      <a16:colId xmlns:a16="http://schemas.microsoft.com/office/drawing/2014/main" val="1136763300"/>
                    </a:ext>
                  </a:extLst>
                </a:gridCol>
                <a:gridCol w="208280">
                  <a:extLst>
                    <a:ext uri="{9D8B030D-6E8A-4147-A177-3AD203B41FA5}">
                      <a16:colId xmlns:a16="http://schemas.microsoft.com/office/drawing/2014/main" val="1584016924"/>
                    </a:ext>
                  </a:extLst>
                </a:gridCol>
                <a:gridCol w="208280">
                  <a:extLst>
                    <a:ext uri="{9D8B030D-6E8A-4147-A177-3AD203B41FA5}">
                      <a16:colId xmlns:a16="http://schemas.microsoft.com/office/drawing/2014/main" val="2904288134"/>
                    </a:ext>
                  </a:extLst>
                </a:gridCol>
                <a:gridCol w="208280">
                  <a:extLst>
                    <a:ext uri="{9D8B030D-6E8A-4147-A177-3AD203B41FA5}">
                      <a16:colId xmlns:a16="http://schemas.microsoft.com/office/drawing/2014/main" val="3590333315"/>
                    </a:ext>
                  </a:extLst>
                </a:gridCol>
                <a:gridCol w="208280">
                  <a:extLst>
                    <a:ext uri="{9D8B030D-6E8A-4147-A177-3AD203B41FA5}">
                      <a16:colId xmlns:a16="http://schemas.microsoft.com/office/drawing/2014/main" val="4011856415"/>
                    </a:ext>
                  </a:extLst>
                </a:gridCol>
                <a:gridCol w="208280">
                  <a:extLst>
                    <a:ext uri="{9D8B030D-6E8A-4147-A177-3AD203B41FA5}">
                      <a16:colId xmlns:a16="http://schemas.microsoft.com/office/drawing/2014/main" val="1201167251"/>
                    </a:ext>
                  </a:extLst>
                </a:gridCol>
                <a:gridCol w="208280">
                  <a:extLst>
                    <a:ext uri="{9D8B030D-6E8A-4147-A177-3AD203B41FA5}">
                      <a16:colId xmlns:a16="http://schemas.microsoft.com/office/drawing/2014/main" val="887601555"/>
                    </a:ext>
                  </a:extLst>
                </a:gridCol>
                <a:gridCol w="208280">
                  <a:extLst>
                    <a:ext uri="{9D8B030D-6E8A-4147-A177-3AD203B41FA5}">
                      <a16:colId xmlns:a16="http://schemas.microsoft.com/office/drawing/2014/main" val="3642319513"/>
                    </a:ext>
                  </a:extLst>
                </a:gridCol>
                <a:gridCol w="208280">
                  <a:extLst>
                    <a:ext uri="{9D8B030D-6E8A-4147-A177-3AD203B41FA5}">
                      <a16:colId xmlns:a16="http://schemas.microsoft.com/office/drawing/2014/main" val="2365387628"/>
                    </a:ext>
                  </a:extLst>
                </a:gridCol>
                <a:gridCol w="208280">
                  <a:extLst>
                    <a:ext uri="{9D8B030D-6E8A-4147-A177-3AD203B41FA5}">
                      <a16:colId xmlns:a16="http://schemas.microsoft.com/office/drawing/2014/main" val="4007909786"/>
                    </a:ext>
                  </a:extLst>
                </a:gridCol>
                <a:gridCol w="208280">
                  <a:extLst>
                    <a:ext uri="{9D8B030D-6E8A-4147-A177-3AD203B41FA5}">
                      <a16:colId xmlns:a16="http://schemas.microsoft.com/office/drawing/2014/main" val="1454586719"/>
                    </a:ext>
                  </a:extLst>
                </a:gridCol>
                <a:gridCol w="208280">
                  <a:extLst>
                    <a:ext uri="{9D8B030D-6E8A-4147-A177-3AD203B41FA5}">
                      <a16:colId xmlns:a16="http://schemas.microsoft.com/office/drawing/2014/main" val="503003017"/>
                    </a:ext>
                  </a:extLst>
                </a:gridCol>
                <a:gridCol w="208280">
                  <a:extLst>
                    <a:ext uri="{9D8B030D-6E8A-4147-A177-3AD203B41FA5}">
                      <a16:colId xmlns:a16="http://schemas.microsoft.com/office/drawing/2014/main" val="2979942176"/>
                    </a:ext>
                  </a:extLst>
                </a:gridCol>
                <a:gridCol w="208280">
                  <a:extLst>
                    <a:ext uri="{9D8B030D-6E8A-4147-A177-3AD203B41FA5}">
                      <a16:colId xmlns:a16="http://schemas.microsoft.com/office/drawing/2014/main" val="2261906058"/>
                    </a:ext>
                  </a:extLst>
                </a:gridCol>
                <a:gridCol w="208280">
                  <a:extLst>
                    <a:ext uri="{9D8B030D-6E8A-4147-A177-3AD203B41FA5}">
                      <a16:colId xmlns:a16="http://schemas.microsoft.com/office/drawing/2014/main" val="538878948"/>
                    </a:ext>
                  </a:extLst>
                </a:gridCol>
                <a:gridCol w="208280">
                  <a:extLst>
                    <a:ext uri="{9D8B030D-6E8A-4147-A177-3AD203B41FA5}">
                      <a16:colId xmlns:a16="http://schemas.microsoft.com/office/drawing/2014/main" val="794205801"/>
                    </a:ext>
                  </a:extLst>
                </a:gridCol>
                <a:gridCol w="208280">
                  <a:extLst>
                    <a:ext uri="{9D8B030D-6E8A-4147-A177-3AD203B41FA5}">
                      <a16:colId xmlns:a16="http://schemas.microsoft.com/office/drawing/2014/main" val="2850592215"/>
                    </a:ext>
                  </a:extLst>
                </a:gridCol>
                <a:gridCol w="208280">
                  <a:extLst>
                    <a:ext uri="{9D8B030D-6E8A-4147-A177-3AD203B41FA5}">
                      <a16:colId xmlns:a16="http://schemas.microsoft.com/office/drawing/2014/main" val="3599440369"/>
                    </a:ext>
                  </a:extLst>
                </a:gridCol>
                <a:gridCol w="208280">
                  <a:extLst>
                    <a:ext uri="{9D8B030D-6E8A-4147-A177-3AD203B41FA5}">
                      <a16:colId xmlns:a16="http://schemas.microsoft.com/office/drawing/2014/main" val="3830024878"/>
                    </a:ext>
                  </a:extLst>
                </a:gridCol>
                <a:gridCol w="208280">
                  <a:extLst>
                    <a:ext uri="{9D8B030D-6E8A-4147-A177-3AD203B41FA5}">
                      <a16:colId xmlns:a16="http://schemas.microsoft.com/office/drawing/2014/main" val="228980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7088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- 2019-09-20 13:00:01</a:t>
                      </a:r>
                      <a:r>
                        <a:rPr kumimoji="0" lang="pt-BR" sz="1000" b="0" i="0" u="none" strike="noStrike" kern="1200" cap="none" spc="0" normalizeH="0" baseline="0" noProof="0">
                          <a:ln>
                            <a:noFill/>
                          </a:ln>
                          <a:solidFill>
                            <a:prstClr val="black"/>
                          </a:solidFill>
                          <a:effectLst/>
                          <a:uLnTx/>
                          <a:uFillTx/>
                          <a:latin typeface="+mn-lt"/>
                          <a:ea typeface="+mn-ea"/>
                          <a:cs typeface="+mn-cs"/>
                        </a:rPr>
                        <a:t>
 A alma do vinho está conectada ao clima, solo, relevo e à constante mudança dos ventos. Em homenagem a todos esses fatores, criamos a linha Terroir, valorizando a essência de tudo que nos inspira.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https://scontent.xx.fbcdn.net/v/t1.0-9/s720x720/70538839_2589141617811950_8444090168486395904_o.jpg?_nc_cat=107&amp;_nc_oc=AQmHogTjcoADYztogFQ3lTyVD1J9YO1lVrpcMz2V-KydCDqZbTk4HC0og1OGpImVhF8&amp;_nc_ht=scontent.xx&amp;oh=04e7d188c1eae74f6d23310307d8b343&amp;oe=5E309233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25305570"/>
                  </a:ext>
                </a:extLst>
              </a:tr>
            </a:tbl>
          </a:graphicData>
        </a:graphic>
      </p:graphicFrame>
      <p:sp>
        <p:nvSpPr>
          <p:cNvPr id="4" name="Text Placeholder 3">
            <a:extLst>
              <a:ext uri="{FF2B5EF4-FFF2-40B4-BE49-F238E27FC236}">
                <a16:creationId xmlns:a16="http://schemas.microsoft.com/office/drawing/2014/main" id="{54C08BB0-505B-4C3B-91D7-044E65FC3353}"/>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916488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97753-4C1A-4D93-96EB-B7D360E339C5}"/>
              </a:ext>
            </a:extLst>
          </p:cNvPr>
          <p:cNvSpPr>
            <a:spLocks noGrp="1"/>
          </p:cNvSpPr>
          <p:nvPr>
            <p:ph type="title"/>
          </p:nvPr>
        </p:nvSpPr>
        <p:spPr/>
        <p:txBody>
          <a:bodyPr/>
          <a:lstStyle/>
          <a:p>
            <a:r>
              <a:rPr lang="pt-BR"/>
              <a:t>Posts por taxa de engajamento | Casa Valduga - 24 of 26</a:t>
            </a:r>
            <a:endParaRPr lang="en-US"/>
          </a:p>
        </p:txBody>
      </p:sp>
      <p:graphicFrame>
        <p:nvGraphicFramePr>
          <p:cNvPr id="5" name="Table Placeholder 4">
            <a:extLst>
              <a:ext uri="{FF2B5EF4-FFF2-40B4-BE49-F238E27FC236}">
                <a16:creationId xmlns:a16="http://schemas.microsoft.com/office/drawing/2014/main" id="{F07B7725-F40F-429A-B64C-A67F55A445CC}"/>
              </a:ext>
            </a:extLst>
          </p:cNvPr>
          <p:cNvGraphicFramePr>
            <a:graphicFrameLocks noGrp="1"/>
          </p:cNvGraphicFramePr>
          <p:nvPr>
            <p:ph type="tbl" sz="quarter" idx="13"/>
            <p:extLst>
              <p:ext uri="{D42A27DB-BD31-4B8C-83A1-F6EECF244321}">
                <p14:modId xmlns:p14="http://schemas.microsoft.com/office/powerpoint/2010/main" val="369128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53214073"/>
                    </a:ext>
                  </a:extLst>
                </a:gridCol>
                <a:gridCol w="905256">
                  <a:extLst>
                    <a:ext uri="{9D8B030D-6E8A-4147-A177-3AD203B41FA5}">
                      <a16:colId xmlns:a16="http://schemas.microsoft.com/office/drawing/2014/main" val="3983577675"/>
                    </a:ext>
                  </a:extLst>
                </a:gridCol>
                <a:gridCol w="246888">
                  <a:extLst>
                    <a:ext uri="{9D8B030D-6E8A-4147-A177-3AD203B41FA5}">
                      <a16:colId xmlns:a16="http://schemas.microsoft.com/office/drawing/2014/main" val="1451824992"/>
                    </a:ext>
                  </a:extLst>
                </a:gridCol>
                <a:gridCol w="208280">
                  <a:extLst>
                    <a:ext uri="{9D8B030D-6E8A-4147-A177-3AD203B41FA5}">
                      <a16:colId xmlns:a16="http://schemas.microsoft.com/office/drawing/2014/main" val="3377563694"/>
                    </a:ext>
                  </a:extLst>
                </a:gridCol>
                <a:gridCol w="208280">
                  <a:extLst>
                    <a:ext uri="{9D8B030D-6E8A-4147-A177-3AD203B41FA5}">
                      <a16:colId xmlns:a16="http://schemas.microsoft.com/office/drawing/2014/main" val="1594813447"/>
                    </a:ext>
                  </a:extLst>
                </a:gridCol>
                <a:gridCol w="208280">
                  <a:extLst>
                    <a:ext uri="{9D8B030D-6E8A-4147-A177-3AD203B41FA5}">
                      <a16:colId xmlns:a16="http://schemas.microsoft.com/office/drawing/2014/main" val="239544444"/>
                    </a:ext>
                  </a:extLst>
                </a:gridCol>
                <a:gridCol w="208280">
                  <a:extLst>
                    <a:ext uri="{9D8B030D-6E8A-4147-A177-3AD203B41FA5}">
                      <a16:colId xmlns:a16="http://schemas.microsoft.com/office/drawing/2014/main" val="3430948866"/>
                    </a:ext>
                  </a:extLst>
                </a:gridCol>
                <a:gridCol w="208280">
                  <a:extLst>
                    <a:ext uri="{9D8B030D-6E8A-4147-A177-3AD203B41FA5}">
                      <a16:colId xmlns:a16="http://schemas.microsoft.com/office/drawing/2014/main" val="3652548476"/>
                    </a:ext>
                  </a:extLst>
                </a:gridCol>
                <a:gridCol w="208280">
                  <a:extLst>
                    <a:ext uri="{9D8B030D-6E8A-4147-A177-3AD203B41FA5}">
                      <a16:colId xmlns:a16="http://schemas.microsoft.com/office/drawing/2014/main" val="1836621342"/>
                    </a:ext>
                  </a:extLst>
                </a:gridCol>
                <a:gridCol w="208280">
                  <a:extLst>
                    <a:ext uri="{9D8B030D-6E8A-4147-A177-3AD203B41FA5}">
                      <a16:colId xmlns:a16="http://schemas.microsoft.com/office/drawing/2014/main" val="2193235340"/>
                    </a:ext>
                  </a:extLst>
                </a:gridCol>
                <a:gridCol w="208280">
                  <a:extLst>
                    <a:ext uri="{9D8B030D-6E8A-4147-A177-3AD203B41FA5}">
                      <a16:colId xmlns:a16="http://schemas.microsoft.com/office/drawing/2014/main" val="971585517"/>
                    </a:ext>
                  </a:extLst>
                </a:gridCol>
                <a:gridCol w="208280">
                  <a:extLst>
                    <a:ext uri="{9D8B030D-6E8A-4147-A177-3AD203B41FA5}">
                      <a16:colId xmlns:a16="http://schemas.microsoft.com/office/drawing/2014/main" val="1802987568"/>
                    </a:ext>
                  </a:extLst>
                </a:gridCol>
                <a:gridCol w="208280">
                  <a:extLst>
                    <a:ext uri="{9D8B030D-6E8A-4147-A177-3AD203B41FA5}">
                      <a16:colId xmlns:a16="http://schemas.microsoft.com/office/drawing/2014/main" val="632042297"/>
                    </a:ext>
                  </a:extLst>
                </a:gridCol>
                <a:gridCol w="208280">
                  <a:extLst>
                    <a:ext uri="{9D8B030D-6E8A-4147-A177-3AD203B41FA5}">
                      <a16:colId xmlns:a16="http://schemas.microsoft.com/office/drawing/2014/main" val="2020684705"/>
                    </a:ext>
                  </a:extLst>
                </a:gridCol>
                <a:gridCol w="208280">
                  <a:extLst>
                    <a:ext uri="{9D8B030D-6E8A-4147-A177-3AD203B41FA5}">
                      <a16:colId xmlns:a16="http://schemas.microsoft.com/office/drawing/2014/main" val="64044851"/>
                    </a:ext>
                  </a:extLst>
                </a:gridCol>
                <a:gridCol w="208280">
                  <a:extLst>
                    <a:ext uri="{9D8B030D-6E8A-4147-A177-3AD203B41FA5}">
                      <a16:colId xmlns:a16="http://schemas.microsoft.com/office/drawing/2014/main" val="2096959925"/>
                    </a:ext>
                  </a:extLst>
                </a:gridCol>
                <a:gridCol w="208280">
                  <a:extLst>
                    <a:ext uri="{9D8B030D-6E8A-4147-A177-3AD203B41FA5}">
                      <a16:colId xmlns:a16="http://schemas.microsoft.com/office/drawing/2014/main" val="1106889574"/>
                    </a:ext>
                  </a:extLst>
                </a:gridCol>
                <a:gridCol w="208280">
                  <a:extLst>
                    <a:ext uri="{9D8B030D-6E8A-4147-A177-3AD203B41FA5}">
                      <a16:colId xmlns:a16="http://schemas.microsoft.com/office/drawing/2014/main" val="1513899624"/>
                    </a:ext>
                  </a:extLst>
                </a:gridCol>
                <a:gridCol w="208280">
                  <a:extLst>
                    <a:ext uri="{9D8B030D-6E8A-4147-A177-3AD203B41FA5}">
                      <a16:colId xmlns:a16="http://schemas.microsoft.com/office/drawing/2014/main" val="3583376550"/>
                    </a:ext>
                  </a:extLst>
                </a:gridCol>
                <a:gridCol w="208280">
                  <a:extLst>
                    <a:ext uri="{9D8B030D-6E8A-4147-A177-3AD203B41FA5}">
                      <a16:colId xmlns:a16="http://schemas.microsoft.com/office/drawing/2014/main" val="3816192028"/>
                    </a:ext>
                  </a:extLst>
                </a:gridCol>
                <a:gridCol w="208280">
                  <a:extLst>
                    <a:ext uri="{9D8B030D-6E8A-4147-A177-3AD203B41FA5}">
                      <a16:colId xmlns:a16="http://schemas.microsoft.com/office/drawing/2014/main" val="2710505778"/>
                    </a:ext>
                  </a:extLst>
                </a:gridCol>
                <a:gridCol w="208280">
                  <a:extLst>
                    <a:ext uri="{9D8B030D-6E8A-4147-A177-3AD203B41FA5}">
                      <a16:colId xmlns:a16="http://schemas.microsoft.com/office/drawing/2014/main" val="2625053373"/>
                    </a:ext>
                  </a:extLst>
                </a:gridCol>
                <a:gridCol w="208280">
                  <a:extLst>
                    <a:ext uri="{9D8B030D-6E8A-4147-A177-3AD203B41FA5}">
                      <a16:colId xmlns:a16="http://schemas.microsoft.com/office/drawing/2014/main" val="3616714651"/>
                    </a:ext>
                  </a:extLst>
                </a:gridCol>
                <a:gridCol w="208280">
                  <a:extLst>
                    <a:ext uri="{9D8B030D-6E8A-4147-A177-3AD203B41FA5}">
                      <a16:colId xmlns:a16="http://schemas.microsoft.com/office/drawing/2014/main" val="2739100811"/>
                    </a:ext>
                  </a:extLst>
                </a:gridCol>
                <a:gridCol w="208280">
                  <a:extLst>
                    <a:ext uri="{9D8B030D-6E8A-4147-A177-3AD203B41FA5}">
                      <a16:colId xmlns:a16="http://schemas.microsoft.com/office/drawing/2014/main" val="3538810619"/>
                    </a:ext>
                  </a:extLst>
                </a:gridCol>
                <a:gridCol w="208280">
                  <a:extLst>
                    <a:ext uri="{9D8B030D-6E8A-4147-A177-3AD203B41FA5}">
                      <a16:colId xmlns:a16="http://schemas.microsoft.com/office/drawing/2014/main" val="3951023774"/>
                    </a:ext>
                  </a:extLst>
                </a:gridCol>
                <a:gridCol w="208280">
                  <a:extLst>
                    <a:ext uri="{9D8B030D-6E8A-4147-A177-3AD203B41FA5}">
                      <a16:colId xmlns:a16="http://schemas.microsoft.com/office/drawing/2014/main" val="2350707722"/>
                    </a:ext>
                  </a:extLst>
                </a:gridCol>
                <a:gridCol w="208280">
                  <a:extLst>
                    <a:ext uri="{9D8B030D-6E8A-4147-A177-3AD203B41FA5}">
                      <a16:colId xmlns:a16="http://schemas.microsoft.com/office/drawing/2014/main" val="1571124666"/>
                    </a:ext>
                  </a:extLst>
                </a:gridCol>
                <a:gridCol w="208280">
                  <a:extLst>
                    <a:ext uri="{9D8B030D-6E8A-4147-A177-3AD203B41FA5}">
                      <a16:colId xmlns:a16="http://schemas.microsoft.com/office/drawing/2014/main" val="336852211"/>
                    </a:ext>
                  </a:extLst>
                </a:gridCol>
                <a:gridCol w="208280">
                  <a:extLst>
                    <a:ext uri="{9D8B030D-6E8A-4147-A177-3AD203B41FA5}">
                      <a16:colId xmlns:a16="http://schemas.microsoft.com/office/drawing/2014/main" val="2112441573"/>
                    </a:ext>
                  </a:extLst>
                </a:gridCol>
                <a:gridCol w="208280">
                  <a:extLst>
                    <a:ext uri="{9D8B030D-6E8A-4147-A177-3AD203B41FA5}">
                      <a16:colId xmlns:a16="http://schemas.microsoft.com/office/drawing/2014/main" val="223652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6581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- 2019-09-19 17:07:24</a:t>
                      </a:r>
                      <a:r>
                        <a:rPr kumimoji="0" lang="pt-BR" sz="1000" b="0" i="0" u="none" strike="noStrike" kern="1200" cap="none" spc="0" normalizeH="0" baseline="0" noProof="0">
                          <a:ln>
                            <a:noFill/>
                          </a:ln>
                          <a:solidFill>
                            <a:prstClr val="black"/>
                          </a:solidFill>
                          <a:effectLst/>
                          <a:uLnTx/>
                          <a:uFillTx/>
                          <a:latin typeface="+mn-lt"/>
                          <a:ea typeface="+mn-ea"/>
                          <a:cs typeface="+mn-cs"/>
                        </a:rPr>
                        <a:t>
 Para que a degustação de vinhos seja completa é preciso, além de sentir os sabores e aromas, observar algumas características visuais. Já reparou que quando giramos o líquido, delicadas gotas se formam na parede da taça? Essas são as famosas lágrimas do vinho e se você quer entender o que elas significam, confira este conteúdo completo http://bit.ly/2lXrdrW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https://external.xx.fbcdn.net/safe_image.php?d=AQAUBVMeKqQfGylD&amp;w=720&amp;h=720&amp;url=https%3A%2F%2Fproxy.organicadigital.com%2Fimg-d23e36034c2675a4.png%3Fthumb%3D1200x630%2523&amp;cfs=1&amp;_nc_hash=AQAnLjV0QTaSR7ei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02922422"/>
                  </a:ext>
                </a:extLst>
              </a:tr>
            </a:tbl>
          </a:graphicData>
        </a:graphic>
      </p:graphicFrame>
      <p:sp>
        <p:nvSpPr>
          <p:cNvPr id="4" name="Text Placeholder 3">
            <a:extLst>
              <a:ext uri="{FF2B5EF4-FFF2-40B4-BE49-F238E27FC236}">
                <a16:creationId xmlns:a16="http://schemas.microsoft.com/office/drawing/2014/main" id="{E7BD43A0-A08E-47DC-B4CC-D7A6DB653BED}"/>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2704500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27150-EBD5-4CFE-9A89-CEDFDA77BCC9}"/>
              </a:ext>
            </a:extLst>
          </p:cNvPr>
          <p:cNvSpPr>
            <a:spLocks noGrp="1"/>
          </p:cNvSpPr>
          <p:nvPr>
            <p:ph type="title"/>
          </p:nvPr>
        </p:nvSpPr>
        <p:spPr/>
        <p:txBody>
          <a:bodyPr/>
          <a:lstStyle/>
          <a:p>
            <a:r>
              <a:rPr lang="pt-BR"/>
              <a:t>Posts por taxa de engajamento | Casa Valduga - 25 of 26</a:t>
            </a:r>
            <a:endParaRPr lang="en-US"/>
          </a:p>
        </p:txBody>
      </p:sp>
      <p:graphicFrame>
        <p:nvGraphicFramePr>
          <p:cNvPr id="5" name="Table Placeholder 4">
            <a:extLst>
              <a:ext uri="{FF2B5EF4-FFF2-40B4-BE49-F238E27FC236}">
                <a16:creationId xmlns:a16="http://schemas.microsoft.com/office/drawing/2014/main" id="{967AFE84-2D48-43A3-B7B2-8489DCF9F59D}"/>
              </a:ext>
            </a:extLst>
          </p:cNvPr>
          <p:cNvGraphicFramePr>
            <a:graphicFrameLocks noGrp="1"/>
          </p:cNvGraphicFramePr>
          <p:nvPr>
            <p:ph type="tbl" sz="quarter" idx="13"/>
            <p:extLst>
              <p:ext uri="{D42A27DB-BD31-4B8C-83A1-F6EECF244321}">
                <p14:modId xmlns:p14="http://schemas.microsoft.com/office/powerpoint/2010/main" val="1558275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70064370"/>
                    </a:ext>
                  </a:extLst>
                </a:gridCol>
                <a:gridCol w="905256">
                  <a:extLst>
                    <a:ext uri="{9D8B030D-6E8A-4147-A177-3AD203B41FA5}">
                      <a16:colId xmlns:a16="http://schemas.microsoft.com/office/drawing/2014/main" val="2355881761"/>
                    </a:ext>
                  </a:extLst>
                </a:gridCol>
                <a:gridCol w="246888">
                  <a:extLst>
                    <a:ext uri="{9D8B030D-6E8A-4147-A177-3AD203B41FA5}">
                      <a16:colId xmlns:a16="http://schemas.microsoft.com/office/drawing/2014/main" val="3859121402"/>
                    </a:ext>
                  </a:extLst>
                </a:gridCol>
                <a:gridCol w="208280">
                  <a:extLst>
                    <a:ext uri="{9D8B030D-6E8A-4147-A177-3AD203B41FA5}">
                      <a16:colId xmlns:a16="http://schemas.microsoft.com/office/drawing/2014/main" val="3480434287"/>
                    </a:ext>
                  </a:extLst>
                </a:gridCol>
                <a:gridCol w="208280">
                  <a:extLst>
                    <a:ext uri="{9D8B030D-6E8A-4147-A177-3AD203B41FA5}">
                      <a16:colId xmlns:a16="http://schemas.microsoft.com/office/drawing/2014/main" val="1785740025"/>
                    </a:ext>
                  </a:extLst>
                </a:gridCol>
                <a:gridCol w="208280">
                  <a:extLst>
                    <a:ext uri="{9D8B030D-6E8A-4147-A177-3AD203B41FA5}">
                      <a16:colId xmlns:a16="http://schemas.microsoft.com/office/drawing/2014/main" val="2437397433"/>
                    </a:ext>
                  </a:extLst>
                </a:gridCol>
                <a:gridCol w="208280">
                  <a:extLst>
                    <a:ext uri="{9D8B030D-6E8A-4147-A177-3AD203B41FA5}">
                      <a16:colId xmlns:a16="http://schemas.microsoft.com/office/drawing/2014/main" val="1402104605"/>
                    </a:ext>
                  </a:extLst>
                </a:gridCol>
                <a:gridCol w="208280">
                  <a:extLst>
                    <a:ext uri="{9D8B030D-6E8A-4147-A177-3AD203B41FA5}">
                      <a16:colId xmlns:a16="http://schemas.microsoft.com/office/drawing/2014/main" val="2281215152"/>
                    </a:ext>
                  </a:extLst>
                </a:gridCol>
                <a:gridCol w="208280">
                  <a:extLst>
                    <a:ext uri="{9D8B030D-6E8A-4147-A177-3AD203B41FA5}">
                      <a16:colId xmlns:a16="http://schemas.microsoft.com/office/drawing/2014/main" val="3629482436"/>
                    </a:ext>
                  </a:extLst>
                </a:gridCol>
                <a:gridCol w="208280">
                  <a:extLst>
                    <a:ext uri="{9D8B030D-6E8A-4147-A177-3AD203B41FA5}">
                      <a16:colId xmlns:a16="http://schemas.microsoft.com/office/drawing/2014/main" val="2221367886"/>
                    </a:ext>
                  </a:extLst>
                </a:gridCol>
                <a:gridCol w="208280">
                  <a:extLst>
                    <a:ext uri="{9D8B030D-6E8A-4147-A177-3AD203B41FA5}">
                      <a16:colId xmlns:a16="http://schemas.microsoft.com/office/drawing/2014/main" val="4033403513"/>
                    </a:ext>
                  </a:extLst>
                </a:gridCol>
                <a:gridCol w="208280">
                  <a:extLst>
                    <a:ext uri="{9D8B030D-6E8A-4147-A177-3AD203B41FA5}">
                      <a16:colId xmlns:a16="http://schemas.microsoft.com/office/drawing/2014/main" val="3621577252"/>
                    </a:ext>
                  </a:extLst>
                </a:gridCol>
                <a:gridCol w="208280">
                  <a:extLst>
                    <a:ext uri="{9D8B030D-6E8A-4147-A177-3AD203B41FA5}">
                      <a16:colId xmlns:a16="http://schemas.microsoft.com/office/drawing/2014/main" val="2894520668"/>
                    </a:ext>
                  </a:extLst>
                </a:gridCol>
                <a:gridCol w="208280">
                  <a:extLst>
                    <a:ext uri="{9D8B030D-6E8A-4147-A177-3AD203B41FA5}">
                      <a16:colId xmlns:a16="http://schemas.microsoft.com/office/drawing/2014/main" val="4007255876"/>
                    </a:ext>
                  </a:extLst>
                </a:gridCol>
                <a:gridCol w="208280">
                  <a:extLst>
                    <a:ext uri="{9D8B030D-6E8A-4147-A177-3AD203B41FA5}">
                      <a16:colId xmlns:a16="http://schemas.microsoft.com/office/drawing/2014/main" val="1751566966"/>
                    </a:ext>
                  </a:extLst>
                </a:gridCol>
                <a:gridCol w="208280">
                  <a:extLst>
                    <a:ext uri="{9D8B030D-6E8A-4147-A177-3AD203B41FA5}">
                      <a16:colId xmlns:a16="http://schemas.microsoft.com/office/drawing/2014/main" val="2230542957"/>
                    </a:ext>
                  </a:extLst>
                </a:gridCol>
                <a:gridCol w="208280">
                  <a:extLst>
                    <a:ext uri="{9D8B030D-6E8A-4147-A177-3AD203B41FA5}">
                      <a16:colId xmlns:a16="http://schemas.microsoft.com/office/drawing/2014/main" val="852932755"/>
                    </a:ext>
                  </a:extLst>
                </a:gridCol>
                <a:gridCol w="208280">
                  <a:extLst>
                    <a:ext uri="{9D8B030D-6E8A-4147-A177-3AD203B41FA5}">
                      <a16:colId xmlns:a16="http://schemas.microsoft.com/office/drawing/2014/main" val="2058034228"/>
                    </a:ext>
                  </a:extLst>
                </a:gridCol>
                <a:gridCol w="208280">
                  <a:extLst>
                    <a:ext uri="{9D8B030D-6E8A-4147-A177-3AD203B41FA5}">
                      <a16:colId xmlns:a16="http://schemas.microsoft.com/office/drawing/2014/main" val="3599066353"/>
                    </a:ext>
                  </a:extLst>
                </a:gridCol>
                <a:gridCol w="208280">
                  <a:extLst>
                    <a:ext uri="{9D8B030D-6E8A-4147-A177-3AD203B41FA5}">
                      <a16:colId xmlns:a16="http://schemas.microsoft.com/office/drawing/2014/main" val="384177511"/>
                    </a:ext>
                  </a:extLst>
                </a:gridCol>
                <a:gridCol w="208280">
                  <a:extLst>
                    <a:ext uri="{9D8B030D-6E8A-4147-A177-3AD203B41FA5}">
                      <a16:colId xmlns:a16="http://schemas.microsoft.com/office/drawing/2014/main" val="2651498042"/>
                    </a:ext>
                  </a:extLst>
                </a:gridCol>
                <a:gridCol w="208280">
                  <a:extLst>
                    <a:ext uri="{9D8B030D-6E8A-4147-A177-3AD203B41FA5}">
                      <a16:colId xmlns:a16="http://schemas.microsoft.com/office/drawing/2014/main" val="1491172480"/>
                    </a:ext>
                  </a:extLst>
                </a:gridCol>
                <a:gridCol w="208280">
                  <a:extLst>
                    <a:ext uri="{9D8B030D-6E8A-4147-A177-3AD203B41FA5}">
                      <a16:colId xmlns:a16="http://schemas.microsoft.com/office/drawing/2014/main" val="291343631"/>
                    </a:ext>
                  </a:extLst>
                </a:gridCol>
                <a:gridCol w="208280">
                  <a:extLst>
                    <a:ext uri="{9D8B030D-6E8A-4147-A177-3AD203B41FA5}">
                      <a16:colId xmlns:a16="http://schemas.microsoft.com/office/drawing/2014/main" val="99159068"/>
                    </a:ext>
                  </a:extLst>
                </a:gridCol>
                <a:gridCol w="208280">
                  <a:extLst>
                    <a:ext uri="{9D8B030D-6E8A-4147-A177-3AD203B41FA5}">
                      <a16:colId xmlns:a16="http://schemas.microsoft.com/office/drawing/2014/main" val="1310070221"/>
                    </a:ext>
                  </a:extLst>
                </a:gridCol>
                <a:gridCol w="208280">
                  <a:extLst>
                    <a:ext uri="{9D8B030D-6E8A-4147-A177-3AD203B41FA5}">
                      <a16:colId xmlns:a16="http://schemas.microsoft.com/office/drawing/2014/main" val="42851462"/>
                    </a:ext>
                  </a:extLst>
                </a:gridCol>
                <a:gridCol w="208280">
                  <a:extLst>
                    <a:ext uri="{9D8B030D-6E8A-4147-A177-3AD203B41FA5}">
                      <a16:colId xmlns:a16="http://schemas.microsoft.com/office/drawing/2014/main" val="3980510349"/>
                    </a:ext>
                  </a:extLst>
                </a:gridCol>
                <a:gridCol w="208280">
                  <a:extLst>
                    <a:ext uri="{9D8B030D-6E8A-4147-A177-3AD203B41FA5}">
                      <a16:colId xmlns:a16="http://schemas.microsoft.com/office/drawing/2014/main" val="1986838171"/>
                    </a:ext>
                  </a:extLst>
                </a:gridCol>
                <a:gridCol w="208280">
                  <a:extLst>
                    <a:ext uri="{9D8B030D-6E8A-4147-A177-3AD203B41FA5}">
                      <a16:colId xmlns:a16="http://schemas.microsoft.com/office/drawing/2014/main" val="1190720394"/>
                    </a:ext>
                  </a:extLst>
                </a:gridCol>
                <a:gridCol w="208280">
                  <a:extLst>
                    <a:ext uri="{9D8B030D-6E8A-4147-A177-3AD203B41FA5}">
                      <a16:colId xmlns:a16="http://schemas.microsoft.com/office/drawing/2014/main" val="3807062800"/>
                    </a:ext>
                  </a:extLst>
                </a:gridCol>
                <a:gridCol w="208280">
                  <a:extLst>
                    <a:ext uri="{9D8B030D-6E8A-4147-A177-3AD203B41FA5}">
                      <a16:colId xmlns:a16="http://schemas.microsoft.com/office/drawing/2014/main" val="884137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0257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- 2019-09-19 14:00:02</a:t>
                      </a:r>
                      <a:r>
                        <a:rPr kumimoji="0" lang="pt-BR" sz="1000" b="0" i="0" u="none" strike="noStrike" kern="1200" cap="none" spc="0" normalizeH="0" baseline="0" noProof="0">
                          <a:ln>
                            <a:noFill/>
                          </a:ln>
                          <a:solidFill>
                            <a:prstClr val="black"/>
                          </a:solidFill>
                          <a:effectLst/>
                          <a:uLnTx/>
                          <a:uFillTx/>
                          <a:latin typeface="+mn-lt"/>
                          <a:ea typeface="+mn-ea"/>
                          <a:cs typeface="+mn-cs"/>
                        </a:rPr>
                        <a:t>
 O Terroir Sauvignon Blanc destaca-se pelas notas de frutas tropicais, como goiaba e maracujá, características do varietal. O resultado é um exemplar leve e perfeitamente equilibrado. Deguste! http://bit.ly/2me80SJ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https://scontent.xx.fbcdn.net/v/t1.0-9/s720x720/71042593_2589585774434201_2870379137007091712_o.jpg?_nc_cat=100&amp;_nc_oc=AQlHCV2mOm8VZcRLjU_tLbSjfUw6hZI_0iiYCIH5QHSTxGe8W486D364ho1ZpMJeHxo&amp;_nc_ht=scontent.xx&amp;oh=5fe1b9378d02f702a7b5919c68d00368&amp;oe=5E639296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94821423"/>
                  </a:ext>
                </a:extLst>
              </a:tr>
            </a:tbl>
          </a:graphicData>
        </a:graphic>
      </p:graphicFrame>
      <p:sp>
        <p:nvSpPr>
          <p:cNvPr id="4" name="Text Placeholder 3">
            <a:extLst>
              <a:ext uri="{FF2B5EF4-FFF2-40B4-BE49-F238E27FC236}">
                <a16:creationId xmlns:a16="http://schemas.microsoft.com/office/drawing/2014/main" id="{39558D40-D9B7-412B-8C20-4EACC922D7B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173003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91EA6-73CA-4C9A-8D1E-601A126C6B99}"/>
              </a:ext>
            </a:extLst>
          </p:cNvPr>
          <p:cNvSpPr>
            <a:spLocks noGrp="1"/>
          </p:cNvSpPr>
          <p:nvPr>
            <p:ph type="title"/>
          </p:nvPr>
        </p:nvSpPr>
        <p:spPr/>
        <p:txBody>
          <a:bodyPr/>
          <a:lstStyle/>
          <a:p>
            <a:r>
              <a:rPr lang="pt-BR"/>
              <a:t>Posts por taxa de engajamento | Casa Valduga - 26 of 26</a:t>
            </a:r>
            <a:endParaRPr lang="en-US"/>
          </a:p>
        </p:txBody>
      </p:sp>
      <p:graphicFrame>
        <p:nvGraphicFramePr>
          <p:cNvPr id="5" name="Table Placeholder 4">
            <a:extLst>
              <a:ext uri="{FF2B5EF4-FFF2-40B4-BE49-F238E27FC236}">
                <a16:creationId xmlns:a16="http://schemas.microsoft.com/office/drawing/2014/main" id="{B127890D-7CD4-444D-BA70-2EC8FC013BEB}"/>
              </a:ext>
            </a:extLst>
          </p:cNvPr>
          <p:cNvGraphicFramePr>
            <a:graphicFrameLocks noGrp="1"/>
          </p:cNvGraphicFramePr>
          <p:nvPr>
            <p:ph type="tbl" sz="quarter" idx="13"/>
            <p:extLst>
              <p:ext uri="{D42A27DB-BD31-4B8C-83A1-F6EECF244321}">
                <p14:modId xmlns:p14="http://schemas.microsoft.com/office/powerpoint/2010/main" val="2909314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71499189"/>
                    </a:ext>
                  </a:extLst>
                </a:gridCol>
                <a:gridCol w="905256">
                  <a:extLst>
                    <a:ext uri="{9D8B030D-6E8A-4147-A177-3AD203B41FA5}">
                      <a16:colId xmlns:a16="http://schemas.microsoft.com/office/drawing/2014/main" val="2650940639"/>
                    </a:ext>
                  </a:extLst>
                </a:gridCol>
                <a:gridCol w="246888">
                  <a:extLst>
                    <a:ext uri="{9D8B030D-6E8A-4147-A177-3AD203B41FA5}">
                      <a16:colId xmlns:a16="http://schemas.microsoft.com/office/drawing/2014/main" val="1453695469"/>
                    </a:ext>
                  </a:extLst>
                </a:gridCol>
                <a:gridCol w="208280">
                  <a:extLst>
                    <a:ext uri="{9D8B030D-6E8A-4147-A177-3AD203B41FA5}">
                      <a16:colId xmlns:a16="http://schemas.microsoft.com/office/drawing/2014/main" val="444187634"/>
                    </a:ext>
                  </a:extLst>
                </a:gridCol>
                <a:gridCol w="208280">
                  <a:extLst>
                    <a:ext uri="{9D8B030D-6E8A-4147-A177-3AD203B41FA5}">
                      <a16:colId xmlns:a16="http://schemas.microsoft.com/office/drawing/2014/main" val="2810788594"/>
                    </a:ext>
                  </a:extLst>
                </a:gridCol>
                <a:gridCol w="208280">
                  <a:extLst>
                    <a:ext uri="{9D8B030D-6E8A-4147-A177-3AD203B41FA5}">
                      <a16:colId xmlns:a16="http://schemas.microsoft.com/office/drawing/2014/main" val="1108934706"/>
                    </a:ext>
                  </a:extLst>
                </a:gridCol>
                <a:gridCol w="208280">
                  <a:extLst>
                    <a:ext uri="{9D8B030D-6E8A-4147-A177-3AD203B41FA5}">
                      <a16:colId xmlns:a16="http://schemas.microsoft.com/office/drawing/2014/main" val="1148653123"/>
                    </a:ext>
                  </a:extLst>
                </a:gridCol>
                <a:gridCol w="208280">
                  <a:extLst>
                    <a:ext uri="{9D8B030D-6E8A-4147-A177-3AD203B41FA5}">
                      <a16:colId xmlns:a16="http://schemas.microsoft.com/office/drawing/2014/main" val="14959142"/>
                    </a:ext>
                  </a:extLst>
                </a:gridCol>
                <a:gridCol w="208280">
                  <a:extLst>
                    <a:ext uri="{9D8B030D-6E8A-4147-A177-3AD203B41FA5}">
                      <a16:colId xmlns:a16="http://schemas.microsoft.com/office/drawing/2014/main" val="1127302464"/>
                    </a:ext>
                  </a:extLst>
                </a:gridCol>
                <a:gridCol w="208280">
                  <a:extLst>
                    <a:ext uri="{9D8B030D-6E8A-4147-A177-3AD203B41FA5}">
                      <a16:colId xmlns:a16="http://schemas.microsoft.com/office/drawing/2014/main" val="2335281908"/>
                    </a:ext>
                  </a:extLst>
                </a:gridCol>
                <a:gridCol w="208280">
                  <a:extLst>
                    <a:ext uri="{9D8B030D-6E8A-4147-A177-3AD203B41FA5}">
                      <a16:colId xmlns:a16="http://schemas.microsoft.com/office/drawing/2014/main" val="1145859103"/>
                    </a:ext>
                  </a:extLst>
                </a:gridCol>
                <a:gridCol w="208280">
                  <a:extLst>
                    <a:ext uri="{9D8B030D-6E8A-4147-A177-3AD203B41FA5}">
                      <a16:colId xmlns:a16="http://schemas.microsoft.com/office/drawing/2014/main" val="2318977473"/>
                    </a:ext>
                  </a:extLst>
                </a:gridCol>
                <a:gridCol w="208280">
                  <a:extLst>
                    <a:ext uri="{9D8B030D-6E8A-4147-A177-3AD203B41FA5}">
                      <a16:colId xmlns:a16="http://schemas.microsoft.com/office/drawing/2014/main" val="1945299875"/>
                    </a:ext>
                  </a:extLst>
                </a:gridCol>
                <a:gridCol w="208280">
                  <a:extLst>
                    <a:ext uri="{9D8B030D-6E8A-4147-A177-3AD203B41FA5}">
                      <a16:colId xmlns:a16="http://schemas.microsoft.com/office/drawing/2014/main" val="3964748934"/>
                    </a:ext>
                  </a:extLst>
                </a:gridCol>
                <a:gridCol w="208280">
                  <a:extLst>
                    <a:ext uri="{9D8B030D-6E8A-4147-A177-3AD203B41FA5}">
                      <a16:colId xmlns:a16="http://schemas.microsoft.com/office/drawing/2014/main" val="3152325820"/>
                    </a:ext>
                  </a:extLst>
                </a:gridCol>
                <a:gridCol w="208280">
                  <a:extLst>
                    <a:ext uri="{9D8B030D-6E8A-4147-A177-3AD203B41FA5}">
                      <a16:colId xmlns:a16="http://schemas.microsoft.com/office/drawing/2014/main" val="1060898660"/>
                    </a:ext>
                  </a:extLst>
                </a:gridCol>
                <a:gridCol w="208280">
                  <a:extLst>
                    <a:ext uri="{9D8B030D-6E8A-4147-A177-3AD203B41FA5}">
                      <a16:colId xmlns:a16="http://schemas.microsoft.com/office/drawing/2014/main" val="1934100560"/>
                    </a:ext>
                  </a:extLst>
                </a:gridCol>
                <a:gridCol w="208280">
                  <a:extLst>
                    <a:ext uri="{9D8B030D-6E8A-4147-A177-3AD203B41FA5}">
                      <a16:colId xmlns:a16="http://schemas.microsoft.com/office/drawing/2014/main" val="837909039"/>
                    </a:ext>
                  </a:extLst>
                </a:gridCol>
                <a:gridCol w="208280">
                  <a:extLst>
                    <a:ext uri="{9D8B030D-6E8A-4147-A177-3AD203B41FA5}">
                      <a16:colId xmlns:a16="http://schemas.microsoft.com/office/drawing/2014/main" val="2089101220"/>
                    </a:ext>
                  </a:extLst>
                </a:gridCol>
                <a:gridCol w="208280">
                  <a:extLst>
                    <a:ext uri="{9D8B030D-6E8A-4147-A177-3AD203B41FA5}">
                      <a16:colId xmlns:a16="http://schemas.microsoft.com/office/drawing/2014/main" val="2851833587"/>
                    </a:ext>
                  </a:extLst>
                </a:gridCol>
                <a:gridCol w="208280">
                  <a:extLst>
                    <a:ext uri="{9D8B030D-6E8A-4147-A177-3AD203B41FA5}">
                      <a16:colId xmlns:a16="http://schemas.microsoft.com/office/drawing/2014/main" val="1378565430"/>
                    </a:ext>
                  </a:extLst>
                </a:gridCol>
                <a:gridCol w="208280">
                  <a:extLst>
                    <a:ext uri="{9D8B030D-6E8A-4147-A177-3AD203B41FA5}">
                      <a16:colId xmlns:a16="http://schemas.microsoft.com/office/drawing/2014/main" val="149072409"/>
                    </a:ext>
                  </a:extLst>
                </a:gridCol>
                <a:gridCol w="208280">
                  <a:extLst>
                    <a:ext uri="{9D8B030D-6E8A-4147-A177-3AD203B41FA5}">
                      <a16:colId xmlns:a16="http://schemas.microsoft.com/office/drawing/2014/main" val="659881578"/>
                    </a:ext>
                  </a:extLst>
                </a:gridCol>
                <a:gridCol w="208280">
                  <a:extLst>
                    <a:ext uri="{9D8B030D-6E8A-4147-A177-3AD203B41FA5}">
                      <a16:colId xmlns:a16="http://schemas.microsoft.com/office/drawing/2014/main" val="2579712258"/>
                    </a:ext>
                  </a:extLst>
                </a:gridCol>
                <a:gridCol w="208280">
                  <a:extLst>
                    <a:ext uri="{9D8B030D-6E8A-4147-A177-3AD203B41FA5}">
                      <a16:colId xmlns:a16="http://schemas.microsoft.com/office/drawing/2014/main" val="2761748287"/>
                    </a:ext>
                  </a:extLst>
                </a:gridCol>
                <a:gridCol w="208280">
                  <a:extLst>
                    <a:ext uri="{9D8B030D-6E8A-4147-A177-3AD203B41FA5}">
                      <a16:colId xmlns:a16="http://schemas.microsoft.com/office/drawing/2014/main" val="1997527650"/>
                    </a:ext>
                  </a:extLst>
                </a:gridCol>
                <a:gridCol w="208280">
                  <a:extLst>
                    <a:ext uri="{9D8B030D-6E8A-4147-A177-3AD203B41FA5}">
                      <a16:colId xmlns:a16="http://schemas.microsoft.com/office/drawing/2014/main" val="2053921878"/>
                    </a:ext>
                  </a:extLst>
                </a:gridCol>
                <a:gridCol w="208280">
                  <a:extLst>
                    <a:ext uri="{9D8B030D-6E8A-4147-A177-3AD203B41FA5}">
                      <a16:colId xmlns:a16="http://schemas.microsoft.com/office/drawing/2014/main" val="1282831630"/>
                    </a:ext>
                  </a:extLst>
                </a:gridCol>
                <a:gridCol w="208280">
                  <a:extLst>
                    <a:ext uri="{9D8B030D-6E8A-4147-A177-3AD203B41FA5}">
                      <a16:colId xmlns:a16="http://schemas.microsoft.com/office/drawing/2014/main" val="3339557082"/>
                    </a:ext>
                  </a:extLst>
                </a:gridCol>
                <a:gridCol w="208280">
                  <a:extLst>
                    <a:ext uri="{9D8B030D-6E8A-4147-A177-3AD203B41FA5}">
                      <a16:colId xmlns:a16="http://schemas.microsoft.com/office/drawing/2014/main" val="412496189"/>
                    </a:ext>
                  </a:extLst>
                </a:gridCol>
                <a:gridCol w="208280">
                  <a:extLst>
                    <a:ext uri="{9D8B030D-6E8A-4147-A177-3AD203B41FA5}">
                      <a16:colId xmlns:a16="http://schemas.microsoft.com/office/drawing/2014/main" val="4101159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3985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Casa Valduga - 2019-09-18 21:00:00</a:t>
                      </a:r>
                      <a:r>
                        <a:rPr kumimoji="0" lang="pt-BR" sz="1000" b="0" i="0" u="none" strike="noStrike" kern="1200" cap="none" spc="0" normalizeH="0" baseline="0" noProof="0">
                          <a:ln>
                            <a:noFill/>
                          </a:ln>
                          <a:solidFill>
                            <a:prstClr val="black"/>
                          </a:solidFill>
                          <a:effectLst/>
                          <a:uLnTx/>
                          <a:uFillTx/>
                          <a:latin typeface="+mn-lt"/>
                          <a:ea typeface="+mn-ea"/>
                          <a:cs typeface="+mn-cs"/>
                        </a:rPr>
                        <a:t>
 A Casa Valduga foi a primeira vinícola a introduzir o Enoturismo no Vale dos Vinhedos. Você já particiou do nosso Wine Experience? Na programação, é possível conhecer o processo de vinificação, degustar vinhos diretamente das barricas de carvalho e experimentar espumantes com 12, 25 e 60 meses de maturação nas caves subterrâneas. Adquira seu ingresso antecipado através do site: http://bit.ly/33CRNYt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https://scontent.xx.fbcdn.net/v/t1.0-9/s720x720/70180029_2589137597812352_1186195659926011904_o.jpg?_nc_cat=107&amp;_nc_oc=AQnu370Y_4p2EmeRGg5e2cKwuInxw_2xkoM8o-CKQ6bvE9S8UFPc6gC7GA7AfPzQ_WI&amp;_nc_ht=scontent.xx&amp;oh=9b51d1becf2fa229fb7453c3a572bc98&amp;oe=5E217AC7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10/14/2019 18:22:18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6890476"/>
                  </a:ext>
                </a:extLst>
              </a:tr>
            </a:tbl>
          </a:graphicData>
        </a:graphic>
      </p:graphicFrame>
      <p:sp>
        <p:nvSpPr>
          <p:cNvPr id="4" name="Text Placeholder 3">
            <a:extLst>
              <a:ext uri="{FF2B5EF4-FFF2-40B4-BE49-F238E27FC236}">
                <a16:creationId xmlns:a16="http://schemas.microsoft.com/office/drawing/2014/main" id="{F5CFA6AA-77BF-42E9-9A8A-A25621A4CDFA}"/>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137584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29</TotalTime>
  <Words>3936</Words>
  <Application>Microsoft Office PowerPoint</Application>
  <PresentationFormat>On-screen Show (4:3)</PresentationFormat>
  <Paragraphs>1633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Posts por taxa de engajamento | Casa Valduga - 1 of 26</vt:lpstr>
      <vt:lpstr>Posts por taxa de engajamento | Casa Valduga - 2 of 26</vt:lpstr>
      <vt:lpstr>Posts por taxa de engajamento | Casa Valduga - 3 of 26</vt:lpstr>
      <vt:lpstr>Posts por taxa de engajamento | Casa Valduga - 4 of 26</vt:lpstr>
      <vt:lpstr>Posts por taxa de engajamento | Casa Valduga - 5 of 26</vt:lpstr>
      <vt:lpstr>Posts por taxa de engajamento | Casa Valduga - 6 of 26</vt:lpstr>
      <vt:lpstr>Posts por taxa de engajamento | Casa Valduga - 7 of 26</vt:lpstr>
      <vt:lpstr>Posts por taxa de engajamento | Casa Valduga - 8 of 26</vt:lpstr>
      <vt:lpstr>Posts por taxa de engajamento | Casa Valduga - 9 of 26</vt:lpstr>
      <vt:lpstr>Posts por taxa de engajamento | Casa Valduga - 10 of 26</vt:lpstr>
      <vt:lpstr>Posts por taxa de engajamento | Casa Valduga - 11 of 26</vt:lpstr>
      <vt:lpstr>Posts por taxa de engajamento | Casa Valduga - 12 of 26</vt:lpstr>
      <vt:lpstr>Posts por taxa de engajamento | Casa Valduga - 13 of 26</vt:lpstr>
      <vt:lpstr>Posts por taxa de engajamento | Casa Valduga - 14 of 26</vt:lpstr>
      <vt:lpstr>Posts por taxa de engajamento | Casa Valduga - 15 of 26</vt:lpstr>
      <vt:lpstr>Posts por taxa de engajamento | Casa Valduga - 16 of 26</vt:lpstr>
      <vt:lpstr>Posts por taxa de engajamento | Casa Valduga - 17 of 26</vt:lpstr>
      <vt:lpstr>Posts por taxa de engajamento | Casa Valduga - 18 of 26</vt:lpstr>
      <vt:lpstr>Posts por taxa de engajamento | Casa Valduga - 19 of 26</vt:lpstr>
      <vt:lpstr>Posts por taxa de engajamento | Casa Valduga - 20 of 26</vt:lpstr>
      <vt:lpstr>Posts por taxa de engajamento | Casa Valduga - 21 of 26</vt:lpstr>
      <vt:lpstr>Posts por taxa de engajamento | Casa Valduga - 22 of 26</vt:lpstr>
      <vt:lpstr>Posts por taxa de engajamento | Casa Valduga - 23 of 26</vt:lpstr>
      <vt:lpstr>Posts por taxa de engajamento | Casa Valduga - 24 of 26</vt:lpstr>
      <vt:lpstr>Posts por taxa de engajamento | Casa Valduga - 25 of 26</vt:lpstr>
      <vt:lpstr>Posts por taxa de engajamento | Casa Valduga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2019-10-14T21:07:47Z</dcterms:created>
  <dcterms:modified xsi:type="dcterms:W3CDTF">2019-10-14T21:37:18Z</dcterms:modified>
</cp:coreProperties>
</file>