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5A24-45F4-405E-A43C-26ADB3506EC0}"/>
              </a:ext>
            </a:extLst>
          </p:cNvPr>
          <p:cNvSpPr>
            <a:spLocks noGrp="1"/>
          </p:cNvSpPr>
          <p:nvPr>
            <p:ph type="title"/>
          </p:nvPr>
        </p:nvSpPr>
        <p:spPr/>
        <p:txBody>
          <a:bodyPr/>
          <a:lstStyle/>
          <a:p>
            <a:r>
              <a:rPr lang="pt-BR"/>
              <a:t>Posts taxa  de engajamento (ordenar menor e maior) | Casa Valduga - 1 of 26</a:t>
            </a:r>
            <a:endParaRPr lang="en-US"/>
          </a:p>
        </p:txBody>
      </p:sp>
      <p:graphicFrame>
        <p:nvGraphicFramePr>
          <p:cNvPr id="5" name="Table Placeholder 4">
            <a:extLst>
              <a:ext uri="{FF2B5EF4-FFF2-40B4-BE49-F238E27FC236}">
                <a16:creationId xmlns:a16="http://schemas.microsoft.com/office/drawing/2014/main" id="{3F05B933-7022-4AE7-BFCF-B2826D065E19}"/>
              </a:ext>
            </a:extLst>
          </p:cNvPr>
          <p:cNvGraphicFramePr>
            <a:graphicFrameLocks noGrp="1"/>
          </p:cNvGraphicFramePr>
          <p:nvPr>
            <p:ph type="tbl" sz="quarter" idx="13"/>
            <p:extLst>
              <p:ext uri="{D42A27DB-BD31-4B8C-83A1-F6EECF244321}">
                <p14:modId xmlns:p14="http://schemas.microsoft.com/office/powerpoint/2010/main" val="1695649488"/>
              </p:ext>
            </p:extLst>
          </p:nvPr>
        </p:nvGraphicFramePr>
        <p:xfrm>
          <a:off x="457200" y="1731963"/>
          <a:ext cx="8221371" cy="374904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46228144"/>
                    </a:ext>
                  </a:extLst>
                </a:gridCol>
                <a:gridCol w="822960">
                  <a:extLst>
                    <a:ext uri="{9D8B030D-6E8A-4147-A177-3AD203B41FA5}">
                      <a16:colId xmlns:a16="http://schemas.microsoft.com/office/drawing/2014/main" val="538301283"/>
                    </a:ext>
                  </a:extLst>
                </a:gridCol>
                <a:gridCol w="246888">
                  <a:extLst>
                    <a:ext uri="{9D8B030D-6E8A-4147-A177-3AD203B41FA5}">
                      <a16:colId xmlns:a16="http://schemas.microsoft.com/office/drawing/2014/main" val="210966219"/>
                    </a:ext>
                  </a:extLst>
                </a:gridCol>
                <a:gridCol w="271577">
                  <a:extLst>
                    <a:ext uri="{9D8B030D-6E8A-4147-A177-3AD203B41FA5}">
                      <a16:colId xmlns:a16="http://schemas.microsoft.com/office/drawing/2014/main" val="1693896306"/>
                    </a:ext>
                  </a:extLst>
                </a:gridCol>
                <a:gridCol w="271577">
                  <a:extLst>
                    <a:ext uri="{9D8B030D-6E8A-4147-A177-3AD203B41FA5}">
                      <a16:colId xmlns:a16="http://schemas.microsoft.com/office/drawing/2014/main" val="365708180"/>
                    </a:ext>
                  </a:extLst>
                </a:gridCol>
                <a:gridCol w="271577">
                  <a:extLst>
                    <a:ext uri="{9D8B030D-6E8A-4147-A177-3AD203B41FA5}">
                      <a16:colId xmlns:a16="http://schemas.microsoft.com/office/drawing/2014/main" val="4086804667"/>
                    </a:ext>
                  </a:extLst>
                </a:gridCol>
                <a:gridCol w="246888">
                  <a:extLst>
                    <a:ext uri="{9D8B030D-6E8A-4147-A177-3AD203B41FA5}">
                      <a16:colId xmlns:a16="http://schemas.microsoft.com/office/drawing/2014/main" val="2409079202"/>
                    </a:ext>
                  </a:extLst>
                </a:gridCol>
                <a:gridCol w="246888">
                  <a:extLst>
                    <a:ext uri="{9D8B030D-6E8A-4147-A177-3AD203B41FA5}">
                      <a16:colId xmlns:a16="http://schemas.microsoft.com/office/drawing/2014/main" val="3966610281"/>
                    </a:ext>
                  </a:extLst>
                </a:gridCol>
                <a:gridCol w="246888">
                  <a:extLst>
                    <a:ext uri="{9D8B030D-6E8A-4147-A177-3AD203B41FA5}">
                      <a16:colId xmlns:a16="http://schemas.microsoft.com/office/drawing/2014/main" val="1092019433"/>
                    </a:ext>
                  </a:extLst>
                </a:gridCol>
                <a:gridCol w="246888">
                  <a:extLst>
                    <a:ext uri="{9D8B030D-6E8A-4147-A177-3AD203B41FA5}">
                      <a16:colId xmlns:a16="http://schemas.microsoft.com/office/drawing/2014/main" val="89325515"/>
                    </a:ext>
                  </a:extLst>
                </a:gridCol>
                <a:gridCol w="246888">
                  <a:extLst>
                    <a:ext uri="{9D8B030D-6E8A-4147-A177-3AD203B41FA5}">
                      <a16:colId xmlns:a16="http://schemas.microsoft.com/office/drawing/2014/main" val="1732729394"/>
                    </a:ext>
                  </a:extLst>
                </a:gridCol>
                <a:gridCol w="246888">
                  <a:extLst>
                    <a:ext uri="{9D8B030D-6E8A-4147-A177-3AD203B41FA5}">
                      <a16:colId xmlns:a16="http://schemas.microsoft.com/office/drawing/2014/main" val="4192915005"/>
                    </a:ext>
                  </a:extLst>
                </a:gridCol>
                <a:gridCol w="246888">
                  <a:extLst>
                    <a:ext uri="{9D8B030D-6E8A-4147-A177-3AD203B41FA5}">
                      <a16:colId xmlns:a16="http://schemas.microsoft.com/office/drawing/2014/main" val="1230818878"/>
                    </a:ext>
                  </a:extLst>
                </a:gridCol>
                <a:gridCol w="246888">
                  <a:extLst>
                    <a:ext uri="{9D8B030D-6E8A-4147-A177-3AD203B41FA5}">
                      <a16:colId xmlns:a16="http://schemas.microsoft.com/office/drawing/2014/main" val="1949006598"/>
                    </a:ext>
                  </a:extLst>
                </a:gridCol>
                <a:gridCol w="246888">
                  <a:extLst>
                    <a:ext uri="{9D8B030D-6E8A-4147-A177-3AD203B41FA5}">
                      <a16:colId xmlns:a16="http://schemas.microsoft.com/office/drawing/2014/main" val="2112340419"/>
                    </a:ext>
                  </a:extLst>
                </a:gridCol>
                <a:gridCol w="246888">
                  <a:extLst>
                    <a:ext uri="{9D8B030D-6E8A-4147-A177-3AD203B41FA5}">
                      <a16:colId xmlns:a16="http://schemas.microsoft.com/office/drawing/2014/main" val="40379688"/>
                    </a:ext>
                  </a:extLst>
                </a:gridCol>
                <a:gridCol w="246888">
                  <a:extLst>
                    <a:ext uri="{9D8B030D-6E8A-4147-A177-3AD203B41FA5}">
                      <a16:colId xmlns:a16="http://schemas.microsoft.com/office/drawing/2014/main" val="787108269"/>
                    </a:ext>
                  </a:extLst>
                </a:gridCol>
                <a:gridCol w="246888">
                  <a:extLst>
                    <a:ext uri="{9D8B030D-6E8A-4147-A177-3AD203B41FA5}">
                      <a16:colId xmlns:a16="http://schemas.microsoft.com/office/drawing/2014/main" val="384569294"/>
                    </a:ext>
                  </a:extLst>
                </a:gridCol>
                <a:gridCol w="246888">
                  <a:extLst>
                    <a:ext uri="{9D8B030D-6E8A-4147-A177-3AD203B41FA5}">
                      <a16:colId xmlns:a16="http://schemas.microsoft.com/office/drawing/2014/main" val="705095728"/>
                    </a:ext>
                  </a:extLst>
                </a:gridCol>
                <a:gridCol w="246888">
                  <a:extLst>
                    <a:ext uri="{9D8B030D-6E8A-4147-A177-3AD203B41FA5}">
                      <a16:colId xmlns:a16="http://schemas.microsoft.com/office/drawing/2014/main" val="2717929722"/>
                    </a:ext>
                  </a:extLst>
                </a:gridCol>
                <a:gridCol w="246888">
                  <a:extLst>
                    <a:ext uri="{9D8B030D-6E8A-4147-A177-3AD203B41FA5}">
                      <a16:colId xmlns:a16="http://schemas.microsoft.com/office/drawing/2014/main" val="1520658490"/>
                    </a:ext>
                  </a:extLst>
                </a:gridCol>
                <a:gridCol w="246888">
                  <a:extLst>
                    <a:ext uri="{9D8B030D-6E8A-4147-A177-3AD203B41FA5}">
                      <a16:colId xmlns:a16="http://schemas.microsoft.com/office/drawing/2014/main" val="3481023723"/>
                    </a:ext>
                  </a:extLst>
                </a:gridCol>
                <a:gridCol w="246888">
                  <a:extLst>
                    <a:ext uri="{9D8B030D-6E8A-4147-A177-3AD203B41FA5}">
                      <a16:colId xmlns:a16="http://schemas.microsoft.com/office/drawing/2014/main" val="1026543558"/>
                    </a:ext>
                  </a:extLst>
                </a:gridCol>
                <a:gridCol w="246888">
                  <a:extLst>
                    <a:ext uri="{9D8B030D-6E8A-4147-A177-3AD203B41FA5}">
                      <a16:colId xmlns:a16="http://schemas.microsoft.com/office/drawing/2014/main" val="4220895502"/>
                    </a:ext>
                  </a:extLst>
                </a:gridCol>
                <a:gridCol w="246888">
                  <a:extLst>
                    <a:ext uri="{9D8B030D-6E8A-4147-A177-3AD203B41FA5}">
                      <a16:colId xmlns:a16="http://schemas.microsoft.com/office/drawing/2014/main" val="1244370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2374926"/>
                  </a:ext>
                </a:extLst>
              </a:tr>
            </a:tbl>
          </a:graphicData>
        </a:graphic>
      </p:graphicFrame>
      <p:sp>
        <p:nvSpPr>
          <p:cNvPr id="4" name="Text Placeholder 3">
            <a:extLst>
              <a:ext uri="{FF2B5EF4-FFF2-40B4-BE49-F238E27FC236}">
                <a16:creationId xmlns:a16="http://schemas.microsoft.com/office/drawing/2014/main" id="{8F6FE93D-B966-4539-AEE9-716FB511164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280088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8F4B-CC50-4FBD-8C91-6102E0F0DCB3}"/>
              </a:ext>
            </a:extLst>
          </p:cNvPr>
          <p:cNvSpPr>
            <a:spLocks noGrp="1"/>
          </p:cNvSpPr>
          <p:nvPr>
            <p:ph type="title"/>
          </p:nvPr>
        </p:nvSpPr>
        <p:spPr/>
        <p:txBody>
          <a:bodyPr/>
          <a:lstStyle/>
          <a:p>
            <a:r>
              <a:rPr lang="pt-BR"/>
              <a:t>Posts taxa  de engajamento (ordenar menor e maior) | Casa Valduga - 2 of 26</a:t>
            </a:r>
            <a:endParaRPr lang="en-US"/>
          </a:p>
        </p:txBody>
      </p:sp>
      <p:graphicFrame>
        <p:nvGraphicFramePr>
          <p:cNvPr id="5" name="Table Placeholder 4">
            <a:extLst>
              <a:ext uri="{FF2B5EF4-FFF2-40B4-BE49-F238E27FC236}">
                <a16:creationId xmlns:a16="http://schemas.microsoft.com/office/drawing/2014/main" id="{16A721E8-B425-4D0D-82AE-9E49306EE86B}"/>
              </a:ext>
            </a:extLst>
          </p:cNvPr>
          <p:cNvGraphicFramePr>
            <a:graphicFrameLocks noGrp="1"/>
          </p:cNvGraphicFramePr>
          <p:nvPr>
            <p:ph type="tbl" sz="quarter" idx="13"/>
            <p:extLst>
              <p:ext uri="{D42A27DB-BD31-4B8C-83A1-F6EECF244321}">
                <p14:modId xmlns:p14="http://schemas.microsoft.com/office/powerpoint/2010/main" val="263767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5706348"/>
                    </a:ext>
                  </a:extLst>
                </a:gridCol>
                <a:gridCol w="822960">
                  <a:extLst>
                    <a:ext uri="{9D8B030D-6E8A-4147-A177-3AD203B41FA5}">
                      <a16:colId xmlns:a16="http://schemas.microsoft.com/office/drawing/2014/main" val="3992620661"/>
                    </a:ext>
                  </a:extLst>
                </a:gridCol>
                <a:gridCol w="246888">
                  <a:extLst>
                    <a:ext uri="{9D8B030D-6E8A-4147-A177-3AD203B41FA5}">
                      <a16:colId xmlns:a16="http://schemas.microsoft.com/office/drawing/2014/main" val="1372163523"/>
                    </a:ext>
                  </a:extLst>
                </a:gridCol>
                <a:gridCol w="271577">
                  <a:extLst>
                    <a:ext uri="{9D8B030D-6E8A-4147-A177-3AD203B41FA5}">
                      <a16:colId xmlns:a16="http://schemas.microsoft.com/office/drawing/2014/main" val="1739006346"/>
                    </a:ext>
                  </a:extLst>
                </a:gridCol>
                <a:gridCol w="271577">
                  <a:extLst>
                    <a:ext uri="{9D8B030D-6E8A-4147-A177-3AD203B41FA5}">
                      <a16:colId xmlns:a16="http://schemas.microsoft.com/office/drawing/2014/main" val="2318891261"/>
                    </a:ext>
                  </a:extLst>
                </a:gridCol>
                <a:gridCol w="271577">
                  <a:extLst>
                    <a:ext uri="{9D8B030D-6E8A-4147-A177-3AD203B41FA5}">
                      <a16:colId xmlns:a16="http://schemas.microsoft.com/office/drawing/2014/main" val="2344963952"/>
                    </a:ext>
                  </a:extLst>
                </a:gridCol>
                <a:gridCol w="246888">
                  <a:extLst>
                    <a:ext uri="{9D8B030D-6E8A-4147-A177-3AD203B41FA5}">
                      <a16:colId xmlns:a16="http://schemas.microsoft.com/office/drawing/2014/main" val="2727520375"/>
                    </a:ext>
                  </a:extLst>
                </a:gridCol>
                <a:gridCol w="246888">
                  <a:extLst>
                    <a:ext uri="{9D8B030D-6E8A-4147-A177-3AD203B41FA5}">
                      <a16:colId xmlns:a16="http://schemas.microsoft.com/office/drawing/2014/main" val="2745621044"/>
                    </a:ext>
                  </a:extLst>
                </a:gridCol>
                <a:gridCol w="246888">
                  <a:extLst>
                    <a:ext uri="{9D8B030D-6E8A-4147-A177-3AD203B41FA5}">
                      <a16:colId xmlns:a16="http://schemas.microsoft.com/office/drawing/2014/main" val="3124724224"/>
                    </a:ext>
                  </a:extLst>
                </a:gridCol>
                <a:gridCol w="246888">
                  <a:extLst>
                    <a:ext uri="{9D8B030D-6E8A-4147-A177-3AD203B41FA5}">
                      <a16:colId xmlns:a16="http://schemas.microsoft.com/office/drawing/2014/main" val="2215281137"/>
                    </a:ext>
                  </a:extLst>
                </a:gridCol>
                <a:gridCol w="246888">
                  <a:extLst>
                    <a:ext uri="{9D8B030D-6E8A-4147-A177-3AD203B41FA5}">
                      <a16:colId xmlns:a16="http://schemas.microsoft.com/office/drawing/2014/main" val="520206278"/>
                    </a:ext>
                  </a:extLst>
                </a:gridCol>
                <a:gridCol w="246888">
                  <a:extLst>
                    <a:ext uri="{9D8B030D-6E8A-4147-A177-3AD203B41FA5}">
                      <a16:colId xmlns:a16="http://schemas.microsoft.com/office/drawing/2014/main" val="1007785281"/>
                    </a:ext>
                  </a:extLst>
                </a:gridCol>
                <a:gridCol w="246888">
                  <a:extLst>
                    <a:ext uri="{9D8B030D-6E8A-4147-A177-3AD203B41FA5}">
                      <a16:colId xmlns:a16="http://schemas.microsoft.com/office/drawing/2014/main" val="60883831"/>
                    </a:ext>
                  </a:extLst>
                </a:gridCol>
                <a:gridCol w="246888">
                  <a:extLst>
                    <a:ext uri="{9D8B030D-6E8A-4147-A177-3AD203B41FA5}">
                      <a16:colId xmlns:a16="http://schemas.microsoft.com/office/drawing/2014/main" val="1119308306"/>
                    </a:ext>
                  </a:extLst>
                </a:gridCol>
                <a:gridCol w="246888">
                  <a:extLst>
                    <a:ext uri="{9D8B030D-6E8A-4147-A177-3AD203B41FA5}">
                      <a16:colId xmlns:a16="http://schemas.microsoft.com/office/drawing/2014/main" val="3235356702"/>
                    </a:ext>
                  </a:extLst>
                </a:gridCol>
                <a:gridCol w="246888">
                  <a:extLst>
                    <a:ext uri="{9D8B030D-6E8A-4147-A177-3AD203B41FA5}">
                      <a16:colId xmlns:a16="http://schemas.microsoft.com/office/drawing/2014/main" val="3591510578"/>
                    </a:ext>
                  </a:extLst>
                </a:gridCol>
                <a:gridCol w="246888">
                  <a:extLst>
                    <a:ext uri="{9D8B030D-6E8A-4147-A177-3AD203B41FA5}">
                      <a16:colId xmlns:a16="http://schemas.microsoft.com/office/drawing/2014/main" val="3603562827"/>
                    </a:ext>
                  </a:extLst>
                </a:gridCol>
                <a:gridCol w="246888">
                  <a:extLst>
                    <a:ext uri="{9D8B030D-6E8A-4147-A177-3AD203B41FA5}">
                      <a16:colId xmlns:a16="http://schemas.microsoft.com/office/drawing/2014/main" val="3068032680"/>
                    </a:ext>
                  </a:extLst>
                </a:gridCol>
                <a:gridCol w="246888">
                  <a:extLst>
                    <a:ext uri="{9D8B030D-6E8A-4147-A177-3AD203B41FA5}">
                      <a16:colId xmlns:a16="http://schemas.microsoft.com/office/drawing/2014/main" val="746128529"/>
                    </a:ext>
                  </a:extLst>
                </a:gridCol>
                <a:gridCol w="246888">
                  <a:extLst>
                    <a:ext uri="{9D8B030D-6E8A-4147-A177-3AD203B41FA5}">
                      <a16:colId xmlns:a16="http://schemas.microsoft.com/office/drawing/2014/main" val="4191310160"/>
                    </a:ext>
                  </a:extLst>
                </a:gridCol>
                <a:gridCol w="246888">
                  <a:extLst>
                    <a:ext uri="{9D8B030D-6E8A-4147-A177-3AD203B41FA5}">
                      <a16:colId xmlns:a16="http://schemas.microsoft.com/office/drawing/2014/main" val="2644247935"/>
                    </a:ext>
                  </a:extLst>
                </a:gridCol>
                <a:gridCol w="246888">
                  <a:extLst>
                    <a:ext uri="{9D8B030D-6E8A-4147-A177-3AD203B41FA5}">
                      <a16:colId xmlns:a16="http://schemas.microsoft.com/office/drawing/2014/main" val="2066296777"/>
                    </a:ext>
                  </a:extLst>
                </a:gridCol>
                <a:gridCol w="246888">
                  <a:extLst>
                    <a:ext uri="{9D8B030D-6E8A-4147-A177-3AD203B41FA5}">
                      <a16:colId xmlns:a16="http://schemas.microsoft.com/office/drawing/2014/main" val="653375326"/>
                    </a:ext>
                  </a:extLst>
                </a:gridCol>
                <a:gridCol w="246888">
                  <a:extLst>
                    <a:ext uri="{9D8B030D-6E8A-4147-A177-3AD203B41FA5}">
                      <a16:colId xmlns:a16="http://schemas.microsoft.com/office/drawing/2014/main" val="798205265"/>
                    </a:ext>
                  </a:extLst>
                </a:gridCol>
                <a:gridCol w="246888">
                  <a:extLst>
                    <a:ext uri="{9D8B030D-6E8A-4147-A177-3AD203B41FA5}">
                      <a16:colId xmlns:a16="http://schemas.microsoft.com/office/drawing/2014/main" val="1543563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507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- 2019-07-07 14:30:00</a:t>
                      </a:r>
                      <a:r>
                        <a:rPr kumimoji="0" lang="pt-BR" sz="1000" b="0" i="0" u="none" strike="noStrike" kern="1200" cap="none" spc="0" normalizeH="0" baseline="0" noProof="0">
                          <a:ln>
                            <a:noFill/>
                          </a:ln>
                          <a:solidFill>
                            <a:prstClr val="black"/>
                          </a:solidFill>
                          <a:effectLst/>
                          <a:uLnTx/>
                          <a:uFillTx/>
                          <a:latin typeface="+mn-lt"/>
                          <a:ea typeface="+mn-ea"/>
                          <a:cs typeface="+mn-cs"/>
                        </a:rPr>
                        <a:t> 
 Com a chegada do inverno, uma ótima opção gastronômica é o fondue. Aconchegante para os dias mais frios, esse prato pode harmonizar com nosso vinho Terroir Pinot Noir, uma opção mais delicada entre os tintos. Para conhecê-lo melhor, acesse nossa loja virtual:  https://loja.famigliavalduga.com.br/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https://scontent.xx.fbcdn.net/v/t1.0-9/s720x720/66471501_2461381357254644_4603378082798108672_o.jpg?_nc_cat=101&amp;_nc_oc=AQm3sEAXd0YMNZ-Kdzh-FXCWgh6Up84fwY7tZUyw7Enn0a4e20pJbUhfM4v41C5UBMU&amp;_nc_ht=scontent.xx&amp;oh=06b71f82e957684ac224dfc43d679ac7&amp;oe=5DE2229C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09:03:53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4256493"/>
                  </a:ext>
                </a:extLst>
              </a:tr>
            </a:tbl>
          </a:graphicData>
        </a:graphic>
      </p:graphicFrame>
      <p:sp>
        <p:nvSpPr>
          <p:cNvPr id="4" name="Text Placeholder 3">
            <a:extLst>
              <a:ext uri="{FF2B5EF4-FFF2-40B4-BE49-F238E27FC236}">
                <a16:creationId xmlns:a16="http://schemas.microsoft.com/office/drawing/2014/main" id="{5DE7D4FE-9103-406C-84AB-957A6FDE65C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338017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99175-70A8-4327-9A7C-3861422D1940}"/>
              </a:ext>
            </a:extLst>
          </p:cNvPr>
          <p:cNvSpPr>
            <a:spLocks noGrp="1"/>
          </p:cNvSpPr>
          <p:nvPr>
            <p:ph type="title"/>
          </p:nvPr>
        </p:nvSpPr>
        <p:spPr/>
        <p:txBody>
          <a:bodyPr/>
          <a:lstStyle/>
          <a:p>
            <a:r>
              <a:rPr lang="pt-BR"/>
              <a:t>Posts taxa  de engajamento (ordenar menor e maior) | Casa Valduga - 3 of 26</a:t>
            </a:r>
            <a:endParaRPr lang="en-US"/>
          </a:p>
        </p:txBody>
      </p:sp>
      <p:graphicFrame>
        <p:nvGraphicFramePr>
          <p:cNvPr id="5" name="Table Placeholder 4">
            <a:extLst>
              <a:ext uri="{FF2B5EF4-FFF2-40B4-BE49-F238E27FC236}">
                <a16:creationId xmlns:a16="http://schemas.microsoft.com/office/drawing/2014/main" id="{1B6485E0-08D4-4D8B-9C9A-7C864F2A32A4}"/>
              </a:ext>
            </a:extLst>
          </p:cNvPr>
          <p:cNvGraphicFramePr>
            <a:graphicFrameLocks noGrp="1"/>
          </p:cNvGraphicFramePr>
          <p:nvPr>
            <p:ph type="tbl" sz="quarter" idx="13"/>
            <p:extLst>
              <p:ext uri="{D42A27DB-BD31-4B8C-83A1-F6EECF244321}">
                <p14:modId xmlns:p14="http://schemas.microsoft.com/office/powerpoint/2010/main" val="277921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15858280"/>
                    </a:ext>
                  </a:extLst>
                </a:gridCol>
                <a:gridCol w="822960">
                  <a:extLst>
                    <a:ext uri="{9D8B030D-6E8A-4147-A177-3AD203B41FA5}">
                      <a16:colId xmlns:a16="http://schemas.microsoft.com/office/drawing/2014/main" val="3099431970"/>
                    </a:ext>
                  </a:extLst>
                </a:gridCol>
                <a:gridCol w="246888">
                  <a:extLst>
                    <a:ext uri="{9D8B030D-6E8A-4147-A177-3AD203B41FA5}">
                      <a16:colId xmlns:a16="http://schemas.microsoft.com/office/drawing/2014/main" val="2219536534"/>
                    </a:ext>
                  </a:extLst>
                </a:gridCol>
                <a:gridCol w="271577">
                  <a:extLst>
                    <a:ext uri="{9D8B030D-6E8A-4147-A177-3AD203B41FA5}">
                      <a16:colId xmlns:a16="http://schemas.microsoft.com/office/drawing/2014/main" val="2805482112"/>
                    </a:ext>
                  </a:extLst>
                </a:gridCol>
                <a:gridCol w="271577">
                  <a:extLst>
                    <a:ext uri="{9D8B030D-6E8A-4147-A177-3AD203B41FA5}">
                      <a16:colId xmlns:a16="http://schemas.microsoft.com/office/drawing/2014/main" val="4047157320"/>
                    </a:ext>
                  </a:extLst>
                </a:gridCol>
                <a:gridCol w="271577">
                  <a:extLst>
                    <a:ext uri="{9D8B030D-6E8A-4147-A177-3AD203B41FA5}">
                      <a16:colId xmlns:a16="http://schemas.microsoft.com/office/drawing/2014/main" val="501327760"/>
                    </a:ext>
                  </a:extLst>
                </a:gridCol>
                <a:gridCol w="246888">
                  <a:extLst>
                    <a:ext uri="{9D8B030D-6E8A-4147-A177-3AD203B41FA5}">
                      <a16:colId xmlns:a16="http://schemas.microsoft.com/office/drawing/2014/main" val="3661437552"/>
                    </a:ext>
                  </a:extLst>
                </a:gridCol>
                <a:gridCol w="246888">
                  <a:extLst>
                    <a:ext uri="{9D8B030D-6E8A-4147-A177-3AD203B41FA5}">
                      <a16:colId xmlns:a16="http://schemas.microsoft.com/office/drawing/2014/main" val="3918298951"/>
                    </a:ext>
                  </a:extLst>
                </a:gridCol>
                <a:gridCol w="246888">
                  <a:extLst>
                    <a:ext uri="{9D8B030D-6E8A-4147-A177-3AD203B41FA5}">
                      <a16:colId xmlns:a16="http://schemas.microsoft.com/office/drawing/2014/main" val="746868705"/>
                    </a:ext>
                  </a:extLst>
                </a:gridCol>
                <a:gridCol w="246888">
                  <a:extLst>
                    <a:ext uri="{9D8B030D-6E8A-4147-A177-3AD203B41FA5}">
                      <a16:colId xmlns:a16="http://schemas.microsoft.com/office/drawing/2014/main" val="2862686853"/>
                    </a:ext>
                  </a:extLst>
                </a:gridCol>
                <a:gridCol w="246888">
                  <a:extLst>
                    <a:ext uri="{9D8B030D-6E8A-4147-A177-3AD203B41FA5}">
                      <a16:colId xmlns:a16="http://schemas.microsoft.com/office/drawing/2014/main" val="3974466440"/>
                    </a:ext>
                  </a:extLst>
                </a:gridCol>
                <a:gridCol w="246888">
                  <a:extLst>
                    <a:ext uri="{9D8B030D-6E8A-4147-A177-3AD203B41FA5}">
                      <a16:colId xmlns:a16="http://schemas.microsoft.com/office/drawing/2014/main" val="538244567"/>
                    </a:ext>
                  </a:extLst>
                </a:gridCol>
                <a:gridCol w="246888">
                  <a:extLst>
                    <a:ext uri="{9D8B030D-6E8A-4147-A177-3AD203B41FA5}">
                      <a16:colId xmlns:a16="http://schemas.microsoft.com/office/drawing/2014/main" val="1777643326"/>
                    </a:ext>
                  </a:extLst>
                </a:gridCol>
                <a:gridCol w="246888">
                  <a:extLst>
                    <a:ext uri="{9D8B030D-6E8A-4147-A177-3AD203B41FA5}">
                      <a16:colId xmlns:a16="http://schemas.microsoft.com/office/drawing/2014/main" val="1803243166"/>
                    </a:ext>
                  </a:extLst>
                </a:gridCol>
                <a:gridCol w="246888">
                  <a:extLst>
                    <a:ext uri="{9D8B030D-6E8A-4147-A177-3AD203B41FA5}">
                      <a16:colId xmlns:a16="http://schemas.microsoft.com/office/drawing/2014/main" val="957542227"/>
                    </a:ext>
                  </a:extLst>
                </a:gridCol>
                <a:gridCol w="246888">
                  <a:extLst>
                    <a:ext uri="{9D8B030D-6E8A-4147-A177-3AD203B41FA5}">
                      <a16:colId xmlns:a16="http://schemas.microsoft.com/office/drawing/2014/main" val="363141472"/>
                    </a:ext>
                  </a:extLst>
                </a:gridCol>
                <a:gridCol w="246888">
                  <a:extLst>
                    <a:ext uri="{9D8B030D-6E8A-4147-A177-3AD203B41FA5}">
                      <a16:colId xmlns:a16="http://schemas.microsoft.com/office/drawing/2014/main" val="293921901"/>
                    </a:ext>
                  </a:extLst>
                </a:gridCol>
                <a:gridCol w="246888">
                  <a:extLst>
                    <a:ext uri="{9D8B030D-6E8A-4147-A177-3AD203B41FA5}">
                      <a16:colId xmlns:a16="http://schemas.microsoft.com/office/drawing/2014/main" val="154034342"/>
                    </a:ext>
                  </a:extLst>
                </a:gridCol>
                <a:gridCol w="246888">
                  <a:extLst>
                    <a:ext uri="{9D8B030D-6E8A-4147-A177-3AD203B41FA5}">
                      <a16:colId xmlns:a16="http://schemas.microsoft.com/office/drawing/2014/main" val="2436696677"/>
                    </a:ext>
                  </a:extLst>
                </a:gridCol>
                <a:gridCol w="246888">
                  <a:extLst>
                    <a:ext uri="{9D8B030D-6E8A-4147-A177-3AD203B41FA5}">
                      <a16:colId xmlns:a16="http://schemas.microsoft.com/office/drawing/2014/main" val="3927533324"/>
                    </a:ext>
                  </a:extLst>
                </a:gridCol>
                <a:gridCol w="246888">
                  <a:extLst>
                    <a:ext uri="{9D8B030D-6E8A-4147-A177-3AD203B41FA5}">
                      <a16:colId xmlns:a16="http://schemas.microsoft.com/office/drawing/2014/main" val="3607082517"/>
                    </a:ext>
                  </a:extLst>
                </a:gridCol>
                <a:gridCol w="246888">
                  <a:extLst>
                    <a:ext uri="{9D8B030D-6E8A-4147-A177-3AD203B41FA5}">
                      <a16:colId xmlns:a16="http://schemas.microsoft.com/office/drawing/2014/main" val="4092653220"/>
                    </a:ext>
                  </a:extLst>
                </a:gridCol>
                <a:gridCol w="246888">
                  <a:extLst>
                    <a:ext uri="{9D8B030D-6E8A-4147-A177-3AD203B41FA5}">
                      <a16:colId xmlns:a16="http://schemas.microsoft.com/office/drawing/2014/main" val="148009109"/>
                    </a:ext>
                  </a:extLst>
                </a:gridCol>
                <a:gridCol w="246888">
                  <a:extLst>
                    <a:ext uri="{9D8B030D-6E8A-4147-A177-3AD203B41FA5}">
                      <a16:colId xmlns:a16="http://schemas.microsoft.com/office/drawing/2014/main" val="1302220515"/>
                    </a:ext>
                  </a:extLst>
                </a:gridCol>
                <a:gridCol w="246888">
                  <a:extLst>
                    <a:ext uri="{9D8B030D-6E8A-4147-A177-3AD203B41FA5}">
                      <a16:colId xmlns:a16="http://schemas.microsoft.com/office/drawing/2014/main" val="58696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905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- 2019-07-12 11:11:00</a:t>
                      </a:r>
                      <a:r>
                        <a:rPr kumimoji="0" lang="pt-BR" sz="1000" b="0" i="0" u="none" strike="noStrike" kern="1200" cap="none" spc="0" normalizeH="0" baseline="0" noProof="0">
                          <a:ln>
                            <a:noFill/>
                          </a:ln>
                          <a:solidFill>
                            <a:prstClr val="black"/>
                          </a:solidFill>
                          <a:effectLst/>
                          <a:uLnTx/>
                          <a:uFillTx/>
                          <a:latin typeface="+mn-lt"/>
                          <a:ea typeface="+mn-ea"/>
                          <a:cs typeface="+mn-cs"/>
                        </a:rPr>
                        <a:t> 
 Na Serra do Sudeste Gaúcho surgiram os primeiros estabelecimentos pastoris, formados por missionários e índios. Eles lutaram pela proteção da província das invasões espanholas. Para homenageá-los, o nome Identidade vem da busca por conquista e fortalecimento da identidade territorial daquela época. Límpido e brilhante, é intenso e possui equilibrada acidez, harmonizando com queijos maduros e carnes de caça. Comprove!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https://scontent.xx.fbcdn.net/v/t1.0-9/s720x720/66470528_2471366286256151_6386067897533333504_o.png?_nc_cat=110&amp;_nc_oc=AQkim2uyAqUblQrh5ltlGCs1LCGtJ99oDT9bgYSGvb3reAR3ipDWfuoJ6kuhuTxHdH0&amp;_nc_ht=scontent.xx&amp;oh=ecc71a7eb06812d87258be593bca6518&amp;oe=5DDC47BD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7114629"/>
                  </a:ext>
                </a:extLst>
              </a:tr>
            </a:tbl>
          </a:graphicData>
        </a:graphic>
      </p:graphicFrame>
      <p:sp>
        <p:nvSpPr>
          <p:cNvPr id="4" name="Text Placeholder 3">
            <a:extLst>
              <a:ext uri="{FF2B5EF4-FFF2-40B4-BE49-F238E27FC236}">
                <a16:creationId xmlns:a16="http://schemas.microsoft.com/office/drawing/2014/main" id="{5C2075E4-45D5-4817-9BB0-419263EBDC1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3513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76A0F-6140-46CE-B0BF-9DE55A6D6FAB}"/>
              </a:ext>
            </a:extLst>
          </p:cNvPr>
          <p:cNvSpPr>
            <a:spLocks noGrp="1"/>
          </p:cNvSpPr>
          <p:nvPr>
            <p:ph type="title"/>
          </p:nvPr>
        </p:nvSpPr>
        <p:spPr/>
        <p:txBody>
          <a:bodyPr/>
          <a:lstStyle/>
          <a:p>
            <a:r>
              <a:rPr lang="pt-BR"/>
              <a:t>Posts taxa  de engajamento (ordenar menor e maior) | Casa Valduga - 4 of 26</a:t>
            </a:r>
            <a:endParaRPr lang="en-US"/>
          </a:p>
        </p:txBody>
      </p:sp>
      <p:graphicFrame>
        <p:nvGraphicFramePr>
          <p:cNvPr id="5" name="Table Placeholder 4">
            <a:extLst>
              <a:ext uri="{FF2B5EF4-FFF2-40B4-BE49-F238E27FC236}">
                <a16:creationId xmlns:a16="http://schemas.microsoft.com/office/drawing/2014/main" id="{669FD7C7-FFB6-4F83-9F59-C8945D6C95B7}"/>
              </a:ext>
            </a:extLst>
          </p:cNvPr>
          <p:cNvGraphicFramePr>
            <a:graphicFrameLocks noGrp="1"/>
          </p:cNvGraphicFramePr>
          <p:nvPr>
            <p:ph type="tbl" sz="quarter" idx="13"/>
            <p:extLst>
              <p:ext uri="{D42A27DB-BD31-4B8C-83A1-F6EECF244321}">
                <p14:modId xmlns:p14="http://schemas.microsoft.com/office/powerpoint/2010/main" val="145550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6116896"/>
                    </a:ext>
                  </a:extLst>
                </a:gridCol>
                <a:gridCol w="822960">
                  <a:extLst>
                    <a:ext uri="{9D8B030D-6E8A-4147-A177-3AD203B41FA5}">
                      <a16:colId xmlns:a16="http://schemas.microsoft.com/office/drawing/2014/main" val="1521042936"/>
                    </a:ext>
                  </a:extLst>
                </a:gridCol>
                <a:gridCol w="246888">
                  <a:extLst>
                    <a:ext uri="{9D8B030D-6E8A-4147-A177-3AD203B41FA5}">
                      <a16:colId xmlns:a16="http://schemas.microsoft.com/office/drawing/2014/main" val="2229018353"/>
                    </a:ext>
                  </a:extLst>
                </a:gridCol>
                <a:gridCol w="271577">
                  <a:extLst>
                    <a:ext uri="{9D8B030D-6E8A-4147-A177-3AD203B41FA5}">
                      <a16:colId xmlns:a16="http://schemas.microsoft.com/office/drawing/2014/main" val="932932758"/>
                    </a:ext>
                  </a:extLst>
                </a:gridCol>
                <a:gridCol w="271577">
                  <a:extLst>
                    <a:ext uri="{9D8B030D-6E8A-4147-A177-3AD203B41FA5}">
                      <a16:colId xmlns:a16="http://schemas.microsoft.com/office/drawing/2014/main" val="3279189159"/>
                    </a:ext>
                  </a:extLst>
                </a:gridCol>
                <a:gridCol w="271577">
                  <a:extLst>
                    <a:ext uri="{9D8B030D-6E8A-4147-A177-3AD203B41FA5}">
                      <a16:colId xmlns:a16="http://schemas.microsoft.com/office/drawing/2014/main" val="1443711592"/>
                    </a:ext>
                  </a:extLst>
                </a:gridCol>
                <a:gridCol w="246888">
                  <a:extLst>
                    <a:ext uri="{9D8B030D-6E8A-4147-A177-3AD203B41FA5}">
                      <a16:colId xmlns:a16="http://schemas.microsoft.com/office/drawing/2014/main" val="1268380124"/>
                    </a:ext>
                  </a:extLst>
                </a:gridCol>
                <a:gridCol w="246888">
                  <a:extLst>
                    <a:ext uri="{9D8B030D-6E8A-4147-A177-3AD203B41FA5}">
                      <a16:colId xmlns:a16="http://schemas.microsoft.com/office/drawing/2014/main" val="1701405846"/>
                    </a:ext>
                  </a:extLst>
                </a:gridCol>
                <a:gridCol w="246888">
                  <a:extLst>
                    <a:ext uri="{9D8B030D-6E8A-4147-A177-3AD203B41FA5}">
                      <a16:colId xmlns:a16="http://schemas.microsoft.com/office/drawing/2014/main" val="2436221027"/>
                    </a:ext>
                  </a:extLst>
                </a:gridCol>
                <a:gridCol w="246888">
                  <a:extLst>
                    <a:ext uri="{9D8B030D-6E8A-4147-A177-3AD203B41FA5}">
                      <a16:colId xmlns:a16="http://schemas.microsoft.com/office/drawing/2014/main" val="3215836088"/>
                    </a:ext>
                  </a:extLst>
                </a:gridCol>
                <a:gridCol w="246888">
                  <a:extLst>
                    <a:ext uri="{9D8B030D-6E8A-4147-A177-3AD203B41FA5}">
                      <a16:colId xmlns:a16="http://schemas.microsoft.com/office/drawing/2014/main" val="1470353403"/>
                    </a:ext>
                  </a:extLst>
                </a:gridCol>
                <a:gridCol w="246888">
                  <a:extLst>
                    <a:ext uri="{9D8B030D-6E8A-4147-A177-3AD203B41FA5}">
                      <a16:colId xmlns:a16="http://schemas.microsoft.com/office/drawing/2014/main" val="2573527561"/>
                    </a:ext>
                  </a:extLst>
                </a:gridCol>
                <a:gridCol w="246888">
                  <a:extLst>
                    <a:ext uri="{9D8B030D-6E8A-4147-A177-3AD203B41FA5}">
                      <a16:colId xmlns:a16="http://schemas.microsoft.com/office/drawing/2014/main" val="1892741202"/>
                    </a:ext>
                  </a:extLst>
                </a:gridCol>
                <a:gridCol w="246888">
                  <a:extLst>
                    <a:ext uri="{9D8B030D-6E8A-4147-A177-3AD203B41FA5}">
                      <a16:colId xmlns:a16="http://schemas.microsoft.com/office/drawing/2014/main" val="1344049684"/>
                    </a:ext>
                  </a:extLst>
                </a:gridCol>
                <a:gridCol w="246888">
                  <a:extLst>
                    <a:ext uri="{9D8B030D-6E8A-4147-A177-3AD203B41FA5}">
                      <a16:colId xmlns:a16="http://schemas.microsoft.com/office/drawing/2014/main" val="646549328"/>
                    </a:ext>
                  </a:extLst>
                </a:gridCol>
                <a:gridCol w="246888">
                  <a:extLst>
                    <a:ext uri="{9D8B030D-6E8A-4147-A177-3AD203B41FA5}">
                      <a16:colId xmlns:a16="http://schemas.microsoft.com/office/drawing/2014/main" val="2525883526"/>
                    </a:ext>
                  </a:extLst>
                </a:gridCol>
                <a:gridCol w="246888">
                  <a:extLst>
                    <a:ext uri="{9D8B030D-6E8A-4147-A177-3AD203B41FA5}">
                      <a16:colId xmlns:a16="http://schemas.microsoft.com/office/drawing/2014/main" val="2064682938"/>
                    </a:ext>
                  </a:extLst>
                </a:gridCol>
                <a:gridCol w="246888">
                  <a:extLst>
                    <a:ext uri="{9D8B030D-6E8A-4147-A177-3AD203B41FA5}">
                      <a16:colId xmlns:a16="http://schemas.microsoft.com/office/drawing/2014/main" val="2770401253"/>
                    </a:ext>
                  </a:extLst>
                </a:gridCol>
                <a:gridCol w="246888">
                  <a:extLst>
                    <a:ext uri="{9D8B030D-6E8A-4147-A177-3AD203B41FA5}">
                      <a16:colId xmlns:a16="http://schemas.microsoft.com/office/drawing/2014/main" val="4059315074"/>
                    </a:ext>
                  </a:extLst>
                </a:gridCol>
                <a:gridCol w="246888">
                  <a:extLst>
                    <a:ext uri="{9D8B030D-6E8A-4147-A177-3AD203B41FA5}">
                      <a16:colId xmlns:a16="http://schemas.microsoft.com/office/drawing/2014/main" val="1300585998"/>
                    </a:ext>
                  </a:extLst>
                </a:gridCol>
                <a:gridCol w="246888">
                  <a:extLst>
                    <a:ext uri="{9D8B030D-6E8A-4147-A177-3AD203B41FA5}">
                      <a16:colId xmlns:a16="http://schemas.microsoft.com/office/drawing/2014/main" val="220368"/>
                    </a:ext>
                  </a:extLst>
                </a:gridCol>
                <a:gridCol w="246888">
                  <a:extLst>
                    <a:ext uri="{9D8B030D-6E8A-4147-A177-3AD203B41FA5}">
                      <a16:colId xmlns:a16="http://schemas.microsoft.com/office/drawing/2014/main" val="3505543500"/>
                    </a:ext>
                  </a:extLst>
                </a:gridCol>
                <a:gridCol w="246888">
                  <a:extLst>
                    <a:ext uri="{9D8B030D-6E8A-4147-A177-3AD203B41FA5}">
                      <a16:colId xmlns:a16="http://schemas.microsoft.com/office/drawing/2014/main" val="813162946"/>
                    </a:ext>
                  </a:extLst>
                </a:gridCol>
                <a:gridCol w="246888">
                  <a:extLst>
                    <a:ext uri="{9D8B030D-6E8A-4147-A177-3AD203B41FA5}">
                      <a16:colId xmlns:a16="http://schemas.microsoft.com/office/drawing/2014/main" val="1002621648"/>
                    </a:ext>
                  </a:extLst>
                </a:gridCol>
                <a:gridCol w="246888">
                  <a:extLst>
                    <a:ext uri="{9D8B030D-6E8A-4147-A177-3AD203B41FA5}">
                      <a16:colId xmlns:a16="http://schemas.microsoft.com/office/drawing/2014/main" val="901169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122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- 2019-07-06 14:25:00</a:t>
                      </a:r>
                      <a:r>
                        <a:rPr kumimoji="0" lang="pt-BR" sz="1000" b="0" i="0" u="none" strike="noStrike" kern="1200" cap="none" spc="0" normalizeH="0" baseline="0" noProof="0">
                          <a:ln>
                            <a:noFill/>
                          </a:ln>
                          <a:solidFill>
                            <a:prstClr val="black"/>
                          </a:solidFill>
                          <a:effectLst/>
                          <a:uLnTx/>
                          <a:uFillTx/>
                          <a:latin typeface="+mn-lt"/>
                          <a:ea typeface="+mn-ea"/>
                          <a:cs typeface="+mn-cs"/>
                        </a:rPr>
                        <a:t> 
 Primeira pousada a ser construída, a Raízes possui arquitetura e mobiliário rústicos. Seu nome provém da linha de vinhos elaborada com uvas de excelência do extremo Sul do Estado. Para ter uma ótima experiência neste final de semana, entre em contato através do e-mailreservas@famigliavalduga.com.br e faça a sua reserva.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09:12:32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6806091"/>
                  </a:ext>
                </a:extLst>
              </a:tr>
            </a:tbl>
          </a:graphicData>
        </a:graphic>
      </p:graphicFrame>
      <p:sp>
        <p:nvSpPr>
          <p:cNvPr id="4" name="Text Placeholder 3">
            <a:extLst>
              <a:ext uri="{FF2B5EF4-FFF2-40B4-BE49-F238E27FC236}">
                <a16:creationId xmlns:a16="http://schemas.microsoft.com/office/drawing/2014/main" id="{1A2343DA-693B-4EA9-ABEB-99A5D59ACE9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091751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777BC-3ACE-4145-B959-6F7668CB9217}"/>
              </a:ext>
            </a:extLst>
          </p:cNvPr>
          <p:cNvSpPr>
            <a:spLocks noGrp="1"/>
          </p:cNvSpPr>
          <p:nvPr>
            <p:ph type="title"/>
          </p:nvPr>
        </p:nvSpPr>
        <p:spPr/>
        <p:txBody>
          <a:bodyPr/>
          <a:lstStyle/>
          <a:p>
            <a:r>
              <a:rPr lang="pt-BR"/>
              <a:t>Posts taxa  de engajamento (ordenar menor e maior) | Casa Valduga - 5 of 26</a:t>
            </a:r>
            <a:endParaRPr lang="en-US"/>
          </a:p>
        </p:txBody>
      </p:sp>
      <p:graphicFrame>
        <p:nvGraphicFramePr>
          <p:cNvPr id="5" name="Table Placeholder 4">
            <a:extLst>
              <a:ext uri="{FF2B5EF4-FFF2-40B4-BE49-F238E27FC236}">
                <a16:creationId xmlns:a16="http://schemas.microsoft.com/office/drawing/2014/main" id="{FCFAD162-7F52-4F97-A71D-0BC85CC041E2}"/>
              </a:ext>
            </a:extLst>
          </p:cNvPr>
          <p:cNvGraphicFramePr>
            <a:graphicFrameLocks noGrp="1"/>
          </p:cNvGraphicFramePr>
          <p:nvPr>
            <p:ph type="tbl" sz="quarter" idx="13"/>
            <p:extLst>
              <p:ext uri="{D42A27DB-BD31-4B8C-83A1-F6EECF244321}">
                <p14:modId xmlns:p14="http://schemas.microsoft.com/office/powerpoint/2010/main" val="259780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8837860"/>
                    </a:ext>
                  </a:extLst>
                </a:gridCol>
                <a:gridCol w="822960">
                  <a:extLst>
                    <a:ext uri="{9D8B030D-6E8A-4147-A177-3AD203B41FA5}">
                      <a16:colId xmlns:a16="http://schemas.microsoft.com/office/drawing/2014/main" val="2808521854"/>
                    </a:ext>
                  </a:extLst>
                </a:gridCol>
                <a:gridCol w="246888">
                  <a:extLst>
                    <a:ext uri="{9D8B030D-6E8A-4147-A177-3AD203B41FA5}">
                      <a16:colId xmlns:a16="http://schemas.microsoft.com/office/drawing/2014/main" val="2546373427"/>
                    </a:ext>
                  </a:extLst>
                </a:gridCol>
                <a:gridCol w="271577">
                  <a:extLst>
                    <a:ext uri="{9D8B030D-6E8A-4147-A177-3AD203B41FA5}">
                      <a16:colId xmlns:a16="http://schemas.microsoft.com/office/drawing/2014/main" val="687816659"/>
                    </a:ext>
                  </a:extLst>
                </a:gridCol>
                <a:gridCol w="271577">
                  <a:extLst>
                    <a:ext uri="{9D8B030D-6E8A-4147-A177-3AD203B41FA5}">
                      <a16:colId xmlns:a16="http://schemas.microsoft.com/office/drawing/2014/main" val="3148908115"/>
                    </a:ext>
                  </a:extLst>
                </a:gridCol>
                <a:gridCol w="271577">
                  <a:extLst>
                    <a:ext uri="{9D8B030D-6E8A-4147-A177-3AD203B41FA5}">
                      <a16:colId xmlns:a16="http://schemas.microsoft.com/office/drawing/2014/main" val="2994151094"/>
                    </a:ext>
                  </a:extLst>
                </a:gridCol>
                <a:gridCol w="246888">
                  <a:extLst>
                    <a:ext uri="{9D8B030D-6E8A-4147-A177-3AD203B41FA5}">
                      <a16:colId xmlns:a16="http://schemas.microsoft.com/office/drawing/2014/main" val="122756395"/>
                    </a:ext>
                  </a:extLst>
                </a:gridCol>
                <a:gridCol w="246888">
                  <a:extLst>
                    <a:ext uri="{9D8B030D-6E8A-4147-A177-3AD203B41FA5}">
                      <a16:colId xmlns:a16="http://schemas.microsoft.com/office/drawing/2014/main" val="4246495101"/>
                    </a:ext>
                  </a:extLst>
                </a:gridCol>
                <a:gridCol w="246888">
                  <a:extLst>
                    <a:ext uri="{9D8B030D-6E8A-4147-A177-3AD203B41FA5}">
                      <a16:colId xmlns:a16="http://schemas.microsoft.com/office/drawing/2014/main" val="3634766260"/>
                    </a:ext>
                  </a:extLst>
                </a:gridCol>
                <a:gridCol w="246888">
                  <a:extLst>
                    <a:ext uri="{9D8B030D-6E8A-4147-A177-3AD203B41FA5}">
                      <a16:colId xmlns:a16="http://schemas.microsoft.com/office/drawing/2014/main" val="3514652170"/>
                    </a:ext>
                  </a:extLst>
                </a:gridCol>
                <a:gridCol w="246888">
                  <a:extLst>
                    <a:ext uri="{9D8B030D-6E8A-4147-A177-3AD203B41FA5}">
                      <a16:colId xmlns:a16="http://schemas.microsoft.com/office/drawing/2014/main" val="606466456"/>
                    </a:ext>
                  </a:extLst>
                </a:gridCol>
                <a:gridCol w="246888">
                  <a:extLst>
                    <a:ext uri="{9D8B030D-6E8A-4147-A177-3AD203B41FA5}">
                      <a16:colId xmlns:a16="http://schemas.microsoft.com/office/drawing/2014/main" val="4218979114"/>
                    </a:ext>
                  </a:extLst>
                </a:gridCol>
                <a:gridCol w="246888">
                  <a:extLst>
                    <a:ext uri="{9D8B030D-6E8A-4147-A177-3AD203B41FA5}">
                      <a16:colId xmlns:a16="http://schemas.microsoft.com/office/drawing/2014/main" val="3630824336"/>
                    </a:ext>
                  </a:extLst>
                </a:gridCol>
                <a:gridCol w="246888">
                  <a:extLst>
                    <a:ext uri="{9D8B030D-6E8A-4147-A177-3AD203B41FA5}">
                      <a16:colId xmlns:a16="http://schemas.microsoft.com/office/drawing/2014/main" val="1711905565"/>
                    </a:ext>
                  </a:extLst>
                </a:gridCol>
                <a:gridCol w="246888">
                  <a:extLst>
                    <a:ext uri="{9D8B030D-6E8A-4147-A177-3AD203B41FA5}">
                      <a16:colId xmlns:a16="http://schemas.microsoft.com/office/drawing/2014/main" val="9733499"/>
                    </a:ext>
                  </a:extLst>
                </a:gridCol>
                <a:gridCol w="246888">
                  <a:extLst>
                    <a:ext uri="{9D8B030D-6E8A-4147-A177-3AD203B41FA5}">
                      <a16:colId xmlns:a16="http://schemas.microsoft.com/office/drawing/2014/main" val="4053267881"/>
                    </a:ext>
                  </a:extLst>
                </a:gridCol>
                <a:gridCol w="246888">
                  <a:extLst>
                    <a:ext uri="{9D8B030D-6E8A-4147-A177-3AD203B41FA5}">
                      <a16:colId xmlns:a16="http://schemas.microsoft.com/office/drawing/2014/main" val="978571891"/>
                    </a:ext>
                  </a:extLst>
                </a:gridCol>
                <a:gridCol w="246888">
                  <a:extLst>
                    <a:ext uri="{9D8B030D-6E8A-4147-A177-3AD203B41FA5}">
                      <a16:colId xmlns:a16="http://schemas.microsoft.com/office/drawing/2014/main" val="3745244397"/>
                    </a:ext>
                  </a:extLst>
                </a:gridCol>
                <a:gridCol w="246888">
                  <a:extLst>
                    <a:ext uri="{9D8B030D-6E8A-4147-A177-3AD203B41FA5}">
                      <a16:colId xmlns:a16="http://schemas.microsoft.com/office/drawing/2014/main" val="2270621418"/>
                    </a:ext>
                  </a:extLst>
                </a:gridCol>
                <a:gridCol w="246888">
                  <a:extLst>
                    <a:ext uri="{9D8B030D-6E8A-4147-A177-3AD203B41FA5}">
                      <a16:colId xmlns:a16="http://schemas.microsoft.com/office/drawing/2014/main" val="2334407357"/>
                    </a:ext>
                  </a:extLst>
                </a:gridCol>
                <a:gridCol w="246888">
                  <a:extLst>
                    <a:ext uri="{9D8B030D-6E8A-4147-A177-3AD203B41FA5}">
                      <a16:colId xmlns:a16="http://schemas.microsoft.com/office/drawing/2014/main" val="4110465220"/>
                    </a:ext>
                  </a:extLst>
                </a:gridCol>
                <a:gridCol w="246888">
                  <a:extLst>
                    <a:ext uri="{9D8B030D-6E8A-4147-A177-3AD203B41FA5}">
                      <a16:colId xmlns:a16="http://schemas.microsoft.com/office/drawing/2014/main" val="2388733026"/>
                    </a:ext>
                  </a:extLst>
                </a:gridCol>
                <a:gridCol w="246888">
                  <a:extLst>
                    <a:ext uri="{9D8B030D-6E8A-4147-A177-3AD203B41FA5}">
                      <a16:colId xmlns:a16="http://schemas.microsoft.com/office/drawing/2014/main" val="1341020198"/>
                    </a:ext>
                  </a:extLst>
                </a:gridCol>
                <a:gridCol w="246888">
                  <a:extLst>
                    <a:ext uri="{9D8B030D-6E8A-4147-A177-3AD203B41FA5}">
                      <a16:colId xmlns:a16="http://schemas.microsoft.com/office/drawing/2014/main" val="2084925236"/>
                    </a:ext>
                  </a:extLst>
                </a:gridCol>
                <a:gridCol w="246888">
                  <a:extLst>
                    <a:ext uri="{9D8B030D-6E8A-4147-A177-3AD203B41FA5}">
                      <a16:colId xmlns:a16="http://schemas.microsoft.com/office/drawing/2014/main" val="3618843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989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- 2019-07-22 18:17:15</a:t>
                      </a:r>
                      <a:r>
                        <a:rPr kumimoji="0" lang="pt-BR" sz="1000" b="0" i="0" u="none" strike="noStrike" kern="1200" cap="none" spc="0" normalizeH="0" baseline="0" noProof="0">
                          <a:ln>
                            <a:noFill/>
                          </a:ln>
                          <a:solidFill>
                            <a:prstClr val="black"/>
                          </a:solidFill>
                          <a:effectLst/>
                          <a:uLnTx/>
                          <a:uFillTx/>
                          <a:latin typeface="+mn-lt"/>
                          <a:ea typeface="+mn-ea"/>
                          <a:cs typeface="+mn-cs"/>
                        </a:rPr>
                        <a:t> 
 Pensando na melhor harmonização para um risoto de funghi? A nossa escolha é o Pinot Noir. O Terroir Pinot Noir possui taninos macios e excelente acidez, tal combinação nos apresenta um resultado leve e fresco, onde as características varietais são ainda mais evidentes em seu retrogosto essencialmente frutado. Experimente!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https://scontent.xx.fbcdn.net/v/t1.0-9/s720x720/67402019_2490658800993566_1433340366039285760_o.jpg?_nc_cat=100&amp;_nc_oc=AQn6fgNRGcct3ZwlT6qqQ2DUM0HohqNowL6g8d7GsWHtdmtxC-Ieg9EX0v5xgQT4USQ&amp;_nc_ht=scontent.xx&amp;oh=eb507f574e25550a6d982b7eef2e1335&amp;oe=5DD08776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4138987"/>
                  </a:ext>
                </a:extLst>
              </a:tr>
            </a:tbl>
          </a:graphicData>
        </a:graphic>
      </p:graphicFrame>
      <p:sp>
        <p:nvSpPr>
          <p:cNvPr id="4" name="Text Placeholder 3">
            <a:extLst>
              <a:ext uri="{FF2B5EF4-FFF2-40B4-BE49-F238E27FC236}">
                <a16:creationId xmlns:a16="http://schemas.microsoft.com/office/drawing/2014/main" id="{F7091571-3E07-46F0-9CD6-84392B3B938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8284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61F33-FB5F-4CDA-8B28-07CBEA000C67}"/>
              </a:ext>
            </a:extLst>
          </p:cNvPr>
          <p:cNvSpPr>
            <a:spLocks noGrp="1"/>
          </p:cNvSpPr>
          <p:nvPr>
            <p:ph type="title"/>
          </p:nvPr>
        </p:nvSpPr>
        <p:spPr/>
        <p:txBody>
          <a:bodyPr/>
          <a:lstStyle/>
          <a:p>
            <a:r>
              <a:rPr lang="pt-BR"/>
              <a:t>Posts taxa  de engajamento (ordenar menor e maior) | Casa Valduga - 6 of 26</a:t>
            </a:r>
            <a:endParaRPr lang="en-US"/>
          </a:p>
        </p:txBody>
      </p:sp>
      <p:graphicFrame>
        <p:nvGraphicFramePr>
          <p:cNvPr id="5" name="Table Placeholder 4">
            <a:extLst>
              <a:ext uri="{FF2B5EF4-FFF2-40B4-BE49-F238E27FC236}">
                <a16:creationId xmlns:a16="http://schemas.microsoft.com/office/drawing/2014/main" id="{08612590-6B00-4F4C-9ACD-CBB61DEC0C3C}"/>
              </a:ext>
            </a:extLst>
          </p:cNvPr>
          <p:cNvGraphicFramePr>
            <a:graphicFrameLocks noGrp="1"/>
          </p:cNvGraphicFramePr>
          <p:nvPr>
            <p:ph type="tbl" sz="quarter" idx="13"/>
            <p:extLst>
              <p:ext uri="{D42A27DB-BD31-4B8C-83A1-F6EECF244321}">
                <p14:modId xmlns:p14="http://schemas.microsoft.com/office/powerpoint/2010/main" val="160644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5767929"/>
                    </a:ext>
                  </a:extLst>
                </a:gridCol>
                <a:gridCol w="822960">
                  <a:extLst>
                    <a:ext uri="{9D8B030D-6E8A-4147-A177-3AD203B41FA5}">
                      <a16:colId xmlns:a16="http://schemas.microsoft.com/office/drawing/2014/main" val="4169307886"/>
                    </a:ext>
                  </a:extLst>
                </a:gridCol>
                <a:gridCol w="246888">
                  <a:extLst>
                    <a:ext uri="{9D8B030D-6E8A-4147-A177-3AD203B41FA5}">
                      <a16:colId xmlns:a16="http://schemas.microsoft.com/office/drawing/2014/main" val="319053609"/>
                    </a:ext>
                  </a:extLst>
                </a:gridCol>
                <a:gridCol w="271577">
                  <a:extLst>
                    <a:ext uri="{9D8B030D-6E8A-4147-A177-3AD203B41FA5}">
                      <a16:colId xmlns:a16="http://schemas.microsoft.com/office/drawing/2014/main" val="801048246"/>
                    </a:ext>
                  </a:extLst>
                </a:gridCol>
                <a:gridCol w="271577">
                  <a:extLst>
                    <a:ext uri="{9D8B030D-6E8A-4147-A177-3AD203B41FA5}">
                      <a16:colId xmlns:a16="http://schemas.microsoft.com/office/drawing/2014/main" val="3291618259"/>
                    </a:ext>
                  </a:extLst>
                </a:gridCol>
                <a:gridCol w="271577">
                  <a:extLst>
                    <a:ext uri="{9D8B030D-6E8A-4147-A177-3AD203B41FA5}">
                      <a16:colId xmlns:a16="http://schemas.microsoft.com/office/drawing/2014/main" val="1487091947"/>
                    </a:ext>
                  </a:extLst>
                </a:gridCol>
                <a:gridCol w="246888">
                  <a:extLst>
                    <a:ext uri="{9D8B030D-6E8A-4147-A177-3AD203B41FA5}">
                      <a16:colId xmlns:a16="http://schemas.microsoft.com/office/drawing/2014/main" val="1048577293"/>
                    </a:ext>
                  </a:extLst>
                </a:gridCol>
                <a:gridCol w="246888">
                  <a:extLst>
                    <a:ext uri="{9D8B030D-6E8A-4147-A177-3AD203B41FA5}">
                      <a16:colId xmlns:a16="http://schemas.microsoft.com/office/drawing/2014/main" val="4284192391"/>
                    </a:ext>
                  </a:extLst>
                </a:gridCol>
                <a:gridCol w="246888">
                  <a:extLst>
                    <a:ext uri="{9D8B030D-6E8A-4147-A177-3AD203B41FA5}">
                      <a16:colId xmlns:a16="http://schemas.microsoft.com/office/drawing/2014/main" val="1632805371"/>
                    </a:ext>
                  </a:extLst>
                </a:gridCol>
                <a:gridCol w="246888">
                  <a:extLst>
                    <a:ext uri="{9D8B030D-6E8A-4147-A177-3AD203B41FA5}">
                      <a16:colId xmlns:a16="http://schemas.microsoft.com/office/drawing/2014/main" val="2912649567"/>
                    </a:ext>
                  </a:extLst>
                </a:gridCol>
                <a:gridCol w="246888">
                  <a:extLst>
                    <a:ext uri="{9D8B030D-6E8A-4147-A177-3AD203B41FA5}">
                      <a16:colId xmlns:a16="http://schemas.microsoft.com/office/drawing/2014/main" val="3364848871"/>
                    </a:ext>
                  </a:extLst>
                </a:gridCol>
                <a:gridCol w="246888">
                  <a:extLst>
                    <a:ext uri="{9D8B030D-6E8A-4147-A177-3AD203B41FA5}">
                      <a16:colId xmlns:a16="http://schemas.microsoft.com/office/drawing/2014/main" val="1912854490"/>
                    </a:ext>
                  </a:extLst>
                </a:gridCol>
                <a:gridCol w="246888">
                  <a:extLst>
                    <a:ext uri="{9D8B030D-6E8A-4147-A177-3AD203B41FA5}">
                      <a16:colId xmlns:a16="http://schemas.microsoft.com/office/drawing/2014/main" val="195438366"/>
                    </a:ext>
                  </a:extLst>
                </a:gridCol>
                <a:gridCol w="246888">
                  <a:extLst>
                    <a:ext uri="{9D8B030D-6E8A-4147-A177-3AD203B41FA5}">
                      <a16:colId xmlns:a16="http://schemas.microsoft.com/office/drawing/2014/main" val="2779635277"/>
                    </a:ext>
                  </a:extLst>
                </a:gridCol>
                <a:gridCol w="246888">
                  <a:extLst>
                    <a:ext uri="{9D8B030D-6E8A-4147-A177-3AD203B41FA5}">
                      <a16:colId xmlns:a16="http://schemas.microsoft.com/office/drawing/2014/main" val="1204452536"/>
                    </a:ext>
                  </a:extLst>
                </a:gridCol>
                <a:gridCol w="246888">
                  <a:extLst>
                    <a:ext uri="{9D8B030D-6E8A-4147-A177-3AD203B41FA5}">
                      <a16:colId xmlns:a16="http://schemas.microsoft.com/office/drawing/2014/main" val="99609658"/>
                    </a:ext>
                  </a:extLst>
                </a:gridCol>
                <a:gridCol w="246888">
                  <a:extLst>
                    <a:ext uri="{9D8B030D-6E8A-4147-A177-3AD203B41FA5}">
                      <a16:colId xmlns:a16="http://schemas.microsoft.com/office/drawing/2014/main" val="1542052642"/>
                    </a:ext>
                  </a:extLst>
                </a:gridCol>
                <a:gridCol w="246888">
                  <a:extLst>
                    <a:ext uri="{9D8B030D-6E8A-4147-A177-3AD203B41FA5}">
                      <a16:colId xmlns:a16="http://schemas.microsoft.com/office/drawing/2014/main" val="437232148"/>
                    </a:ext>
                  </a:extLst>
                </a:gridCol>
                <a:gridCol w="246888">
                  <a:extLst>
                    <a:ext uri="{9D8B030D-6E8A-4147-A177-3AD203B41FA5}">
                      <a16:colId xmlns:a16="http://schemas.microsoft.com/office/drawing/2014/main" val="689229045"/>
                    </a:ext>
                  </a:extLst>
                </a:gridCol>
                <a:gridCol w="246888">
                  <a:extLst>
                    <a:ext uri="{9D8B030D-6E8A-4147-A177-3AD203B41FA5}">
                      <a16:colId xmlns:a16="http://schemas.microsoft.com/office/drawing/2014/main" val="3971353508"/>
                    </a:ext>
                  </a:extLst>
                </a:gridCol>
                <a:gridCol w="246888">
                  <a:extLst>
                    <a:ext uri="{9D8B030D-6E8A-4147-A177-3AD203B41FA5}">
                      <a16:colId xmlns:a16="http://schemas.microsoft.com/office/drawing/2014/main" val="3024403815"/>
                    </a:ext>
                  </a:extLst>
                </a:gridCol>
                <a:gridCol w="246888">
                  <a:extLst>
                    <a:ext uri="{9D8B030D-6E8A-4147-A177-3AD203B41FA5}">
                      <a16:colId xmlns:a16="http://schemas.microsoft.com/office/drawing/2014/main" val="2219117073"/>
                    </a:ext>
                  </a:extLst>
                </a:gridCol>
                <a:gridCol w="246888">
                  <a:extLst>
                    <a:ext uri="{9D8B030D-6E8A-4147-A177-3AD203B41FA5}">
                      <a16:colId xmlns:a16="http://schemas.microsoft.com/office/drawing/2014/main" val="3817569901"/>
                    </a:ext>
                  </a:extLst>
                </a:gridCol>
                <a:gridCol w="246888">
                  <a:extLst>
                    <a:ext uri="{9D8B030D-6E8A-4147-A177-3AD203B41FA5}">
                      <a16:colId xmlns:a16="http://schemas.microsoft.com/office/drawing/2014/main" val="2061141883"/>
                    </a:ext>
                  </a:extLst>
                </a:gridCol>
                <a:gridCol w="246888">
                  <a:extLst>
                    <a:ext uri="{9D8B030D-6E8A-4147-A177-3AD203B41FA5}">
                      <a16:colId xmlns:a16="http://schemas.microsoft.com/office/drawing/2014/main" val="413385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593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- 2019-07-05 17:47:10</a:t>
                      </a:r>
                      <a:r>
                        <a:rPr kumimoji="0" lang="pt-BR" sz="1000" b="0" i="0" u="none" strike="noStrike" kern="1200" cap="none" spc="0" normalizeH="0" baseline="0" noProof="0">
                          <a:ln>
                            <a:noFill/>
                          </a:ln>
                          <a:solidFill>
                            <a:prstClr val="black"/>
                          </a:solidFill>
                          <a:effectLst/>
                          <a:uLnTx/>
                          <a:uFillTx/>
                          <a:latin typeface="+mn-lt"/>
                          <a:ea typeface="+mn-ea"/>
                          <a:cs typeface="+mn-cs"/>
                        </a:rPr>
                        <a:t> 
 Hoje apresentamos o Merlot Storia. Ícone da nossa vinícola, o seu  aroma é intenso e complexo. Já no paladar, apresenta-se envolvente e viscoso, harmonizando com carnes de caça e queijos picantes.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15:23:11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3550545"/>
                  </a:ext>
                </a:extLst>
              </a:tr>
            </a:tbl>
          </a:graphicData>
        </a:graphic>
      </p:graphicFrame>
      <p:sp>
        <p:nvSpPr>
          <p:cNvPr id="4" name="Text Placeholder 3">
            <a:extLst>
              <a:ext uri="{FF2B5EF4-FFF2-40B4-BE49-F238E27FC236}">
                <a16:creationId xmlns:a16="http://schemas.microsoft.com/office/drawing/2014/main" id="{E7A56159-5DF5-4E27-9660-CFFCD3C1185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08382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7E84-384E-4F79-8D8E-BE959CB497D8}"/>
              </a:ext>
            </a:extLst>
          </p:cNvPr>
          <p:cNvSpPr>
            <a:spLocks noGrp="1"/>
          </p:cNvSpPr>
          <p:nvPr>
            <p:ph type="title"/>
          </p:nvPr>
        </p:nvSpPr>
        <p:spPr/>
        <p:txBody>
          <a:bodyPr/>
          <a:lstStyle/>
          <a:p>
            <a:r>
              <a:rPr lang="pt-BR"/>
              <a:t>Posts taxa  de engajamento (ordenar menor e maior) | Casa Valduga - 7 of 26</a:t>
            </a:r>
            <a:endParaRPr lang="en-US"/>
          </a:p>
        </p:txBody>
      </p:sp>
      <p:graphicFrame>
        <p:nvGraphicFramePr>
          <p:cNvPr id="5" name="Table Placeholder 4">
            <a:extLst>
              <a:ext uri="{FF2B5EF4-FFF2-40B4-BE49-F238E27FC236}">
                <a16:creationId xmlns:a16="http://schemas.microsoft.com/office/drawing/2014/main" id="{7308B546-A70A-4018-8160-BDEF64C80F0A}"/>
              </a:ext>
            </a:extLst>
          </p:cNvPr>
          <p:cNvGraphicFramePr>
            <a:graphicFrameLocks noGrp="1"/>
          </p:cNvGraphicFramePr>
          <p:nvPr>
            <p:ph type="tbl" sz="quarter" idx="13"/>
            <p:extLst>
              <p:ext uri="{D42A27DB-BD31-4B8C-83A1-F6EECF244321}">
                <p14:modId xmlns:p14="http://schemas.microsoft.com/office/powerpoint/2010/main" val="772146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19277033"/>
                    </a:ext>
                  </a:extLst>
                </a:gridCol>
                <a:gridCol w="822960">
                  <a:extLst>
                    <a:ext uri="{9D8B030D-6E8A-4147-A177-3AD203B41FA5}">
                      <a16:colId xmlns:a16="http://schemas.microsoft.com/office/drawing/2014/main" val="3377755079"/>
                    </a:ext>
                  </a:extLst>
                </a:gridCol>
                <a:gridCol w="246888">
                  <a:extLst>
                    <a:ext uri="{9D8B030D-6E8A-4147-A177-3AD203B41FA5}">
                      <a16:colId xmlns:a16="http://schemas.microsoft.com/office/drawing/2014/main" val="3995369809"/>
                    </a:ext>
                  </a:extLst>
                </a:gridCol>
                <a:gridCol w="271577">
                  <a:extLst>
                    <a:ext uri="{9D8B030D-6E8A-4147-A177-3AD203B41FA5}">
                      <a16:colId xmlns:a16="http://schemas.microsoft.com/office/drawing/2014/main" val="1752453191"/>
                    </a:ext>
                  </a:extLst>
                </a:gridCol>
                <a:gridCol w="271577">
                  <a:extLst>
                    <a:ext uri="{9D8B030D-6E8A-4147-A177-3AD203B41FA5}">
                      <a16:colId xmlns:a16="http://schemas.microsoft.com/office/drawing/2014/main" val="415038781"/>
                    </a:ext>
                  </a:extLst>
                </a:gridCol>
                <a:gridCol w="271577">
                  <a:extLst>
                    <a:ext uri="{9D8B030D-6E8A-4147-A177-3AD203B41FA5}">
                      <a16:colId xmlns:a16="http://schemas.microsoft.com/office/drawing/2014/main" val="4069223798"/>
                    </a:ext>
                  </a:extLst>
                </a:gridCol>
                <a:gridCol w="246888">
                  <a:extLst>
                    <a:ext uri="{9D8B030D-6E8A-4147-A177-3AD203B41FA5}">
                      <a16:colId xmlns:a16="http://schemas.microsoft.com/office/drawing/2014/main" val="3315123440"/>
                    </a:ext>
                  </a:extLst>
                </a:gridCol>
                <a:gridCol w="246888">
                  <a:extLst>
                    <a:ext uri="{9D8B030D-6E8A-4147-A177-3AD203B41FA5}">
                      <a16:colId xmlns:a16="http://schemas.microsoft.com/office/drawing/2014/main" val="633642249"/>
                    </a:ext>
                  </a:extLst>
                </a:gridCol>
                <a:gridCol w="246888">
                  <a:extLst>
                    <a:ext uri="{9D8B030D-6E8A-4147-A177-3AD203B41FA5}">
                      <a16:colId xmlns:a16="http://schemas.microsoft.com/office/drawing/2014/main" val="2701711021"/>
                    </a:ext>
                  </a:extLst>
                </a:gridCol>
                <a:gridCol w="246888">
                  <a:extLst>
                    <a:ext uri="{9D8B030D-6E8A-4147-A177-3AD203B41FA5}">
                      <a16:colId xmlns:a16="http://schemas.microsoft.com/office/drawing/2014/main" val="2875507692"/>
                    </a:ext>
                  </a:extLst>
                </a:gridCol>
                <a:gridCol w="246888">
                  <a:extLst>
                    <a:ext uri="{9D8B030D-6E8A-4147-A177-3AD203B41FA5}">
                      <a16:colId xmlns:a16="http://schemas.microsoft.com/office/drawing/2014/main" val="2360085433"/>
                    </a:ext>
                  </a:extLst>
                </a:gridCol>
                <a:gridCol w="246888">
                  <a:extLst>
                    <a:ext uri="{9D8B030D-6E8A-4147-A177-3AD203B41FA5}">
                      <a16:colId xmlns:a16="http://schemas.microsoft.com/office/drawing/2014/main" val="3634428819"/>
                    </a:ext>
                  </a:extLst>
                </a:gridCol>
                <a:gridCol w="246888">
                  <a:extLst>
                    <a:ext uri="{9D8B030D-6E8A-4147-A177-3AD203B41FA5}">
                      <a16:colId xmlns:a16="http://schemas.microsoft.com/office/drawing/2014/main" val="1102482176"/>
                    </a:ext>
                  </a:extLst>
                </a:gridCol>
                <a:gridCol w="246888">
                  <a:extLst>
                    <a:ext uri="{9D8B030D-6E8A-4147-A177-3AD203B41FA5}">
                      <a16:colId xmlns:a16="http://schemas.microsoft.com/office/drawing/2014/main" val="1115816383"/>
                    </a:ext>
                  </a:extLst>
                </a:gridCol>
                <a:gridCol w="246888">
                  <a:extLst>
                    <a:ext uri="{9D8B030D-6E8A-4147-A177-3AD203B41FA5}">
                      <a16:colId xmlns:a16="http://schemas.microsoft.com/office/drawing/2014/main" val="2610408650"/>
                    </a:ext>
                  </a:extLst>
                </a:gridCol>
                <a:gridCol w="246888">
                  <a:extLst>
                    <a:ext uri="{9D8B030D-6E8A-4147-A177-3AD203B41FA5}">
                      <a16:colId xmlns:a16="http://schemas.microsoft.com/office/drawing/2014/main" val="1966884882"/>
                    </a:ext>
                  </a:extLst>
                </a:gridCol>
                <a:gridCol w="246888">
                  <a:extLst>
                    <a:ext uri="{9D8B030D-6E8A-4147-A177-3AD203B41FA5}">
                      <a16:colId xmlns:a16="http://schemas.microsoft.com/office/drawing/2014/main" val="2130196941"/>
                    </a:ext>
                  </a:extLst>
                </a:gridCol>
                <a:gridCol w="246888">
                  <a:extLst>
                    <a:ext uri="{9D8B030D-6E8A-4147-A177-3AD203B41FA5}">
                      <a16:colId xmlns:a16="http://schemas.microsoft.com/office/drawing/2014/main" val="31524770"/>
                    </a:ext>
                  </a:extLst>
                </a:gridCol>
                <a:gridCol w="246888">
                  <a:extLst>
                    <a:ext uri="{9D8B030D-6E8A-4147-A177-3AD203B41FA5}">
                      <a16:colId xmlns:a16="http://schemas.microsoft.com/office/drawing/2014/main" val="2334579097"/>
                    </a:ext>
                  </a:extLst>
                </a:gridCol>
                <a:gridCol w="246888">
                  <a:extLst>
                    <a:ext uri="{9D8B030D-6E8A-4147-A177-3AD203B41FA5}">
                      <a16:colId xmlns:a16="http://schemas.microsoft.com/office/drawing/2014/main" val="2480595508"/>
                    </a:ext>
                  </a:extLst>
                </a:gridCol>
                <a:gridCol w="246888">
                  <a:extLst>
                    <a:ext uri="{9D8B030D-6E8A-4147-A177-3AD203B41FA5}">
                      <a16:colId xmlns:a16="http://schemas.microsoft.com/office/drawing/2014/main" val="2858721454"/>
                    </a:ext>
                  </a:extLst>
                </a:gridCol>
                <a:gridCol w="246888">
                  <a:extLst>
                    <a:ext uri="{9D8B030D-6E8A-4147-A177-3AD203B41FA5}">
                      <a16:colId xmlns:a16="http://schemas.microsoft.com/office/drawing/2014/main" val="2596298318"/>
                    </a:ext>
                  </a:extLst>
                </a:gridCol>
                <a:gridCol w="246888">
                  <a:extLst>
                    <a:ext uri="{9D8B030D-6E8A-4147-A177-3AD203B41FA5}">
                      <a16:colId xmlns:a16="http://schemas.microsoft.com/office/drawing/2014/main" val="1655032882"/>
                    </a:ext>
                  </a:extLst>
                </a:gridCol>
                <a:gridCol w="246888">
                  <a:extLst>
                    <a:ext uri="{9D8B030D-6E8A-4147-A177-3AD203B41FA5}">
                      <a16:colId xmlns:a16="http://schemas.microsoft.com/office/drawing/2014/main" val="4046735970"/>
                    </a:ext>
                  </a:extLst>
                </a:gridCol>
                <a:gridCol w="246888">
                  <a:extLst>
                    <a:ext uri="{9D8B030D-6E8A-4147-A177-3AD203B41FA5}">
                      <a16:colId xmlns:a16="http://schemas.microsoft.com/office/drawing/2014/main" val="627456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53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- 2019-07-25 14:55:17</a:t>
                      </a:r>
                      <a:r>
                        <a:rPr kumimoji="0" lang="pt-BR" sz="1000" b="0" i="0" u="none" strike="noStrike" kern="1200" cap="none" spc="0" normalizeH="0" baseline="0" noProof="0">
                          <a:ln>
                            <a:noFill/>
                          </a:ln>
                          <a:solidFill>
                            <a:prstClr val="black"/>
                          </a:solidFill>
                          <a:effectLst/>
                          <a:uLnTx/>
                          <a:uFillTx/>
                          <a:latin typeface="+mn-lt"/>
                          <a:ea typeface="+mn-ea"/>
                          <a:cs typeface="+mn-cs"/>
                        </a:rPr>
                        <a:t> 
 Já pensou em elaborar seu próprio espumante personalizado, inspirado no ícone 130 Brut? No My Exclusive Champenoise, a Casa Valduga preparou uma programação especial para você viver uma experiência completa. Será entre os dias 03 e 06/10. Faça a sua reserva pelo telefone (54) 2105 3154 ou e-mail reservas@famigliavalduga.com.br. Saiba mais em: http://bit.ly/2ydAEWR. Participe, as vagas são limitadas.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https://scontent.xx.fbcdn.net/v/t1.0-9/s720x720/66905897_2495717620487684_5135290639738470400_o.jpg?_nc_cat=105&amp;_nc_oc=AQl_QVGDit5kNMAicOsGVAjmqVEsnpGopw6p0O4OIXRcXltbYQ-vD90G71w2IQywjqU&amp;_nc_ht=scontent.xx&amp;oh=8783092593adf8bbe3a4e0bb6b79f940&amp;oe=5DDA3420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4045258"/>
                  </a:ext>
                </a:extLst>
              </a:tr>
            </a:tbl>
          </a:graphicData>
        </a:graphic>
      </p:graphicFrame>
      <p:sp>
        <p:nvSpPr>
          <p:cNvPr id="4" name="Text Placeholder 3">
            <a:extLst>
              <a:ext uri="{FF2B5EF4-FFF2-40B4-BE49-F238E27FC236}">
                <a16:creationId xmlns:a16="http://schemas.microsoft.com/office/drawing/2014/main" id="{DEC8001C-1F65-4D5B-991A-3A5DDC72943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548450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308B7-A028-4398-A543-26CE184B3703}"/>
              </a:ext>
            </a:extLst>
          </p:cNvPr>
          <p:cNvSpPr>
            <a:spLocks noGrp="1"/>
          </p:cNvSpPr>
          <p:nvPr>
            <p:ph type="title"/>
          </p:nvPr>
        </p:nvSpPr>
        <p:spPr/>
        <p:txBody>
          <a:bodyPr/>
          <a:lstStyle/>
          <a:p>
            <a:r>
              <a:rPr lang="pt-BR"/>
              <a:t>Posts taxa  de engajamento (ordenar menor e maior) | Casa Valduga - 8 of 26</a:t>
            </a:r>
            <a:endParaRPr lang="en-US"/>
          </a:p>
        </p:txBody>
      </p:sp>
      <p:graphicFrame>
        <p:nvGraphicFramePr>
          <p:cNvPr id="5" name="Table Placeholder 4">
            <a:extLst>
              <a:ext uri="{FF2B5EF4-FFF2-40B4-BE49-F238E27FC236}">
                <a16:creationId xmlns:a16="http://schemas.microsoft.com/office/drawing/2014/main" id="{17F0EA3F-0D77-400A-88D9-726158A011E3}"/>
              </a:ext>
            </a:extLst>
          </p:cNvPr>
          <p:cNvGraphicFramePr>
            <a:graphicFrameLocks noGrp="1"/>
          </p:cNvGraphicFramePr>
          <p:nvPr>
            <p:ph type="tbl" sz="quarter" idx="13"/>
            <p:extLst>
              <p:ext uri="{D42A27DB-BD31-4B8C-83A1-F6EECF244321}">
                <p14:modId xmlns:p14="http://schemas.microsoft.com/office/powerpoint/2010/main" val="3388380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44651150"/>
                    </a:ext>
                  </a:extLst>
                </a:gridCol>
                <a:gridCol w="822960">
                  <a:extLst>
                    <a:ext uri="{9D8B030D-6E8A-4147-A177-3AD203B41FA5}">
                      <a16:colId xmlns:a16="http://schemas.microsoft.com/office/drawing/2014/main" val="2393788479"/>
                    </a:ext>
                  </a:extLst>
                </a:gridCol>
                <a:gridCol w="246888">
                  <a:extLst>
                    <a:ext uri="{9D8B030D-6E8A-4147-A177-3AD203B41FA5}">
                      <a16:colId xmlns:a16="http://schemas.microsoft.com/office/drawing/2014/main" val="3152137704"/>
                    </a:ext>
                  </a:extLst>
                </a:gridCol>
                <a:gridCol w="271577">
                  <a:extLst>
                    <a:ext uri="{9D8B030D-6E8A-4147-A177-3AD203B41FA5}">
                      <a16:colId xmlns:a16="http://schemas.microsoft.com/office/drawing/2014/main" val="2716579818"/>
                    </a:ext>
                  </a:extLst>
                </a:gridCol>
                <a:gridCol w="271577">
                  <a:extLst>
                    <a:ext uri="{9D8B030D-6E8A-4147-A177-3AD203B41FA5}">
                      <a16:colId xmlns:a16="http://schemas.microsoft.com/office/drawing/2014/main" val="2453866776"/>
                    </a:ext>
                  </a:extLst>
                </a:gridCol>
                <a:gridCol w="271577">
                  <a:extLst>
                    <a:ext uri="{9D8B030D-6E8A-4147-A177-3AD203B41FA5}">
                      <a16:colId xmlns:a16="http://schemas.microsoft.com/office/drawing/2014/main" val="4023621879"/>
                    </a:ext>
                  </a:extLst>
                </a:gridCol>
                <a:gridCol w="246888">
                  <a:extLst>
                    <a:ext uri="{9D8B030D-6E8A-4147-A177-3AD203B41FA5}">
                      <a16:colId xmlns:a16="http://schemas.microsoft.com/office/drawing/2014/main" val="3022853652"/>
                    </a:ext>
                  </a:extLst>
                </a:gridCol>
                <a:gridCol w="246888">
                  <a:extLst>
                    <a:ext uri="{9D8B030D-6E8A-4147-A177-3AD203B41FA5}">
                      <a16:colId xmlns:a16="http://schemas.microsoft.com/office/drawing/2014/main" val="600884467"/>
                    </a:ext>
                  </a:extLst>
                </a:gridCol>
                <a:gridCol w="246888">
                  <a:extLst>
                    <a:ext uri="{9D8B030D-6E8A-4147-A177-3AD203B41FA5}">
                      <a16:colId xmlns:a16="http://schemas.microsoft.com/office/drawing/2014/main" val="3367277628"/>
                    </a:ext>
                  </a:extLst>
                </a:gridCol>
                <a:gridCol w="246888">
                  <a:extLst>
                    <a:ext uri="{9D8B030D-6E8A-4147-A177-3AD203B41FA5}">
                      <a16:colId xmlns:a16="http://schemas.microsoft.com/office/drawing/2014/main" val="85691380"/>
                    </a:ext>
                  </a:extLst>
                </a:gridCol>
                <a:gridCol w="246888">
                  <a:extLst>
                    <a:ext uri="{9D8B030D-6E8A-4147-A177-3AD203B41FA5}">
                      <a16:colId xmlns:a16="http://schemas.microsoft.com/office/drawing/2014/main" val="771805057"/>
                    </a:ext>
                  </a:extLst>
                </a:gridCol>
                <a:gridCol w="246888">
                  <a:extLst>
                    <a:ext uri="{9D8B030D-6E8A-4147-A177-3AD203B41FA5}">
                      <a16:colId xmlns:a16="http://schemas.microsoft.com/office/drawing/2014/main" val="1448387212"/>
                    </a:ext>
                  </a:extLst>
                </a:gridCol>
                <a:gridCol w="246888">
                  <a:extLst>
                    <a:ext uri="{9D8B030D-6E8A-4147-A177-3AD203B41FA5}">
                      <a16:colId xmlns:a16="http://schemas.microsoft.com/office/drawing/2014/main" val="226092093"/>
                    </a:ext>
                  </a:extLst>
                </a:gridCol>
                <a:gridCol w="246888">
                  <a:extLst>
                    <a:ext uri="{9D8B030D-6E8A-4147-A177-3AD203B41FA5}">
                      <a16:colId xmlns:a16="http://schemas.microsoft.com/office/drawing/2014/main" val="1799734214"/>
                    </a:ext>
                  </a:extLst>
                </a:gridCol>
                <a:gridCol w="246888">
                  <a:extLst>
                    <a:ext uri="{9D8B030D-6E8A-4147-A177-3AD203B41FA5}">
                      <a16:colId xmlns:a16="http://schemas.microsoft.com/office/drawing/2014/main" val="2118612952"/>
                    </a:ext>
                  </a:extLst>
                </a:gridCol>
                <a:gridCol w="246888">
                  <a:extLst>
                    <a:ext uri="{9D8B030D-6E8A-4147-A177-3AD203B41FA5}">
                      <a16:colId xmlns:a16="http://schemas.microsoft.com/office/drawing/2014/main" val="1133766690"/>
                    </a:ext>
                  </a:extLst>
                </a:gridCol>
                <a:gridCol w="246888">
                  <a:extLst>
                    <a:ext uri="{9D8B030D-6E8A-4147-A177-3AD203B41FA5}">
                      <a16:colId xmlns:a16="http://schemas.microsoft.com/office/drawing/2014/main" val="2774916516"/>
                    </a:ext>
                  </a:extLst>
                </a:gridCol>
                <a:gridCol w="246888">
                  <a:extLst>
                    <a:ext uri="{9D8B030D-6E8A-4147-A177-3AD203B41FA5}">
                      <a16:colId xmlns:a16="http://schemas.microsoft.com/office/drawing/2014/main" val="3252302197"/>
                    </a:ext>
                  </a:extLst>
                </a:gridCol>
                <a:gridCol w="246888">
                  <a:extLst>
                    <a:ext uri="{9D8B030D-6E8A-4147-A177-3AD203B41FA5}">
                      <a16:colId xmlns:a16="http://schemas.microsoft.com/office/drawing/2014/main" val="3687772187"/>
                    </a:ext>
                  </a:extLst>
                </a:gridCol>
                <a:gridCol w="246888">
                  <a:extLst>
                    <a:ext uri="{9D8B030D-6E8A-4147-A177-3AD203B41FA5}">
                      <a16:colId xmlns:a16="http://schemas.microsoft.com/office/drawing/2014/main" val="1701675271"/>
                    </a:ext>
                  </a:extLst>
                </a:gridCol>
                <a:gridCol w="246888">
                  <a:extLst>
                    <a:ext uri="{9D8B030D-6E8A-4147-A177-3AD203B41FA5}">
                      <a16:colId xmlns:a16="http://schemas.microsoft.com/office/drawing/2014/main" val="892697303"/>
                    </a:ext>
                  </a:extLst>
                </a:gridCol>
                <a:gridCol w="246888">
                  <a:extLst>
                    <a:ext uri="{9D8B030D-6E8A-4147-A177-3AD203B41FA5}">
                      <a16:colId xmlns:a16="http://schemas.microsoft.com/office/drawing/2014/main" val="1161231207"/>
                    </a:ext>
                  </a:extLst>
                </a:gridCol>
                <a:gridCol w="246888">
                  <a:extLst>
                    <a:ext uri="{9D8B030D-6E8A-4147-A177-3AD203B41FA5}">
                      <a16:colId xmlns:a16="http://schemas.microsoft.com/office/drawing/2014/main" val="3191212966"/>
                    </a:ext>
                  </a:extLst>
                </a:gridCol>
                <a:gridCol w="246888">
                  <a:extLst>
                    <a:ext uri="{9D8B030D-6E8A-4147-A177-3AD203B41FA5}">
                      <a16:colId xmlns:a16="http://schemas.microsoft.com/office/drawing/2014/main" val="3889315269"/>
                    </a:ext>
                  </a:extLst>
                </a:gridCol>
                <a:gridCol w="246888">
                  <a:extLst>
                    <a:ext uri="{9D8B030D-6E8A-4147-A177-3AD203B41FA5}">
                      <a16:colId xmlns:a16="http://schemas.microsoft.com/office/drawing/2014/main" val="246048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31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- 2019-07-29 17:10:00</a:t>
                      </a:r>
                      <a:r>
                        <a:rPr kumimoji="0" lang="pt-BR" sz="1000" b="0" i="0" u="none" strike="noStrike" kern="1200" cap="none" spc="0" normalizeH="0" baseline="0" noProof="0">
                          <a:ln>
                            <a:noFill/>
                          </a:ln>
                          <a:solidFill>
                            <a:prstClr val="black"/>
                          </a:solidFill>
                          <a:effectLst/>
                          <a:uLnTx/>
                          <a:uFillTx/>
                          <a:latin typeface="+mn-lt"/>
                          <a:ea typeface="+mn-ea"/>
                          <a:cs typeface="+mn-cs"/>
                        </a:rPr>
                        <a:t> 
 Elaborado a partir de uvas criteriosamente selecionadas, nasce o Brandy Casa Valduga, revelando toda sua expressão ao envelhecer em barricas de carvalho francês durante 10, 15 ou 20 anos. Conheça os nossos brandies em nossa loja virtual: http://bit.ly/2JKf6Xn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https://scontent.xx.fbcdn.net/v/t1.0-9/s720x720/67790709_2497637806962332_8284337373852991488_o.jpg?_nc_cat=107&amp;_nc_oc=AQkB7hXoZi_FCpc8oYOupzXAC7Mi5U4NaVq-UgHX2IMvJezgtRY3BxfW_X1ncVhRoqo&amp;_nc_ht=scontent.xx&amp;oh=b894cbcd763cc743125a7cfc89027be3&amp;oe=5DD5DD79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0971609"/>
                  </a:ext>
                </a:extLst>
              </a:tr>
            </a:tbl>
          </a:graphicData>
        </a:graphic>
      </p:graphicFrame>
      <p:sp>
        <p:nvSpPr>
          <p:cNvPr id="4" name="Text Placeholder 3">
            <a:extLst>
              <a:ext uri="{FF2B5EF4-FFF2-40B4-BE49-F238E27FC236}">
                <a16:creationId xmlns:a16="http://schemas.microsoft.com/office/drawing/2014/main" id="{01280C9A-3804-40FE-9460-30F34779377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025389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889C8-245A-4D39-A899-B5CC7D919615}"/>
              </a:ext>
            </a:extLst>
          </p:cNvPr>
          <p:cNvSpPr>
            <a:spLocks noGrp="1"/>
          </p:cNvSpPr>
          <p:nvPr>
            <p:ph type="title"/>
          </p:nvPr>
        </p:nvSpPr>
        <p:spPr/>
        <p:txBody>
          <a:bodyPr/>
          <a:lstStyle/>
          <a:p>
            <a:r>
              <a:rPr lang="pt-BR"/>
              <a:t>Posts taxa  de engajamento (ordenar menor e maior) | Casa Valduga - 9 of 26</a:t>
            </a:r>
            <a:endParaRPr lang="en-US"/>
          </a:p>
        </p:txBody>
      </p:sp>
      <p:graphicFrame>
        <p:nvGraphicFramePr>
          <p:cNvPr id="5" name="Table Placeholder 4">
            <a:extLst>
              <a:ext uri="{FF2B5EF4-FFF2-40B4-BE49-F238E27FC236}">
                <a16:creationId xmlns:a16="http://schemas.microsoft.com/office/drawing/2014/main" id="{4B9CC432-F45A-4CD7-91F2-EDC4B0D362DA}"/>
              </a:ext>
            </a:extLst>
          </p:cNvPr>
          <p:cNvGraphicFramePr>
            <a:graphicFrameLocks noGrp="1"/>
          </p:cNvGraphicFramePr>
          <p:nvPr>
            <p:ph type="tbl" sz="quarter" idx="13"/>
            <p:extLst>
              <p:ext uri="{D42A27DB-BD31-4B8C-83A1-F6EECF244321}">
                <p14:modId xmlns:p14="http://schemas.microsoft.com/office/powerpoint/2010/main" val="927552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47535456"/>
                    </a:ext>
                  </a:extLst>
                </a:gridCol>
                <a:gridCol w="822960">
                  <a:extLst>
                    <a:ext uri="{9D8B030D-6E8A-4147-A177-3AD203B41FA5}">
                      <a16:colId xmlns:a16="http://schemas.microsoft.com/office/drawing/2014/main" val="2374463097"/>
                    </a:ext>
                  </a:extLst>
                </a:gridCol>
                <a:gridCol w="246888">
                  <a:extLst>
                    <a:ext uri="{9D8B030D-6E8A-4147-A177-3AD203B41FA5}">
                      <a16:colId xmlns:a16="http://schemas.microsoft.com/office/drawing/2014/main" val="718687745"/>
                    </a:ext>
                  </a:extLst>
                </a:gridCol>
                <a:gridCol w="271577">
                  <a:extLst>
                    <a:ext uri="{9D8B030D-6E8A-4147-A177-3AD203B41FA5}">
                      <a16:colId xmlns:a16="http://schemas.microsoft.com/office/drawing/2014/main" val="932734151"/>
                    </a:ext>
                  </a:extLst>
                </a:gridCol>
                <a:gridCol w="271577">
                  <a:extLst>
                    <a:ext uri="{9D8B030D-6E8A-4147-A177-3AD203B41FA5}">
                      <a16:colId xmlns:a16="http://schemas.microsoft.com/office/drawing/2014/main" val="3717970479"/>
                    </a:ext>
                  </a:extLst>
                </a:gridCol>
                <a:gridCol w="271577">
                  <a:extLst>
                    <a:ext uri="{9D8B030D-6E8A-4147-A177-3AD203B41FA5}">
                      <a16:colId xmlns:a16="http://schemas.microsoft.com/office/drawing/2014/main" val="3734130832"/>
                    </a:ext>
                  </a:extLst>
                </a:gridCol>
                <a:gridCol w="246888">
                  <a:extLst>
                    <a:ext uri="{9D8B030D-6E8A-4147-A177-3AD203B41FA5}">
                      <a16:colId xmlns:a16="http://schemas.microsoft.com/office/drawing/2014/main" val="2947833303"/>
                    </a:ext>
                  </a:extLst>
                </a:gridCol>
                <a:gridCol w="246888">
                  <a:extLst>
                    <a:ext uri="{9D8B030D-6E8A-4147-A177-3AD203B41FA5}">
                      <a16:colId xmlns:a16="http://schemas.microsoft.com/office/drawing/2014/main" val="3125056527"/>
                    </a:ext>
                  </a:extLst>
                </a:gridCol>
                <a:gridCol w="246888">
                  <a:extLst>
                    <a:ext uri="{9D8B030D-6E8A-4147-A177-3AD203B41FA5}">
                      <a16:colId xmlns:a16="http://schemas.microsoft.com/office/drawing/2014/main" val="3814702822"/>
                    </a:ext>
                  </a:extLst>
                </a:gridCol>
                <a:gridCol w="246888">
                  <a:extLst>
                    <a:ext uri="{9D8B030D-6E8A-4147-A177-3AD203B41FA5}">
                      <a16:colId xmlns:a16="http://schemas.microsoft.com/office/drawing/2014/main" val="960081683"/>
                    </a:ext>
                  </a:extLst>
                </a:gridCol>
                <a:gridCol w="246888">
                  <a:extLst>
                    <a:ext uri="{9D8B030D-6E8A-4147-A177-3AD203B41FA5}">
                      <a16:colId xmlns:a16="http://schemas.microsoft.com/office/drawing/2014/main" val="3220029087"/>
                    </a:ext>
                  </a:extLst>
                </a:gridCol>
                <a:gridCol w="246888">
                  <a:extLst>
                    <a:ext uri="{9D8B030D-6E8A-4147-A177-3AD203B41FA5}">
                      <a16:colId xmlns:a16="http://schemas.microsoft.com/office/drawing/2014/main" val="1533870742"/>
                    </a:ext>
                  </a:extLst>
                </a:gridCol>
                <a:gridCol w="246888">
                  <a:extLst>
                    <a:ext uri="{9D8B030D-6E8A-4147-A177-3AD203B41FA5}">
                      <a16:colId xmlns:a16="http://schemas.microsoft.com/office/drawing/2014/main" val="1486706146"/>
                    </a:ext>
                  </a:extLst>
                </a:gridCol>
                <a:gridCol w="246888">
                  <a:extLst>
                    <a:ext uri="{9D8B030D-6E8A-4147-A177-3AD203B41FA5}">
                      <a16:colId xmlns:a16="http://schemas.microsoft.com/office/drawing/2014/main" val="2626625044"/>
                    </a:ext>
                  </a:extLst>
                </a:gridCol>
                <a:gridCol w="246888">
                  <a:extLst>
                    <a:ext uri="{9D8B030D-6E8A-4147-A177-3AD203B41FA5}">
                      <a16:colId xmlns:a16="http://schemas.microsoft.com/office/drawing/2014/main" val="1904291379"/>
                    </a:ext>
                  </a:extLst>
                </a:gridCol>
                <a:gridCol w="246888">
                  <a:extLst>
                    <a:ext uri="{9D8B030D-6E8A-4147-A177-3AD203B41FA5}">
                      <a16:colId xmlns:a16="http://schemas.microsoft.com/office/drawing/2014/main" val="2316173688"/>
                    </a:ext>
                  </a:extLst>
                </a:gridCol>
                <a:gridCol w="246888">
                  <a:extLst>
                    <a:ext uri="{9D8B030D-6E8A-4147-A177-3AD203B41FA5}">
                      <a16:colId xmlns:a16="http://schemas.microsoft.com/office/drawing/2014/main" val="2048684732"/>
                    </a:ext>
                  </a:extLst>
                </a:gridCol>
                <a:gridCol w="246888">
                  <a:extLst>
                    <a:ext uri="{9D8B030D-6E8A-4147-A177-3AD203B41FA5}">
                      <a16:colId xmlns:a16="http://schemas.microsoft.com/office/drawing/2014/main" val="2668168575"/>
                    </a:ext>
                  </a:extLst>
                </a:gridCol>
                <a:gridCol w="246888">
                  <a:extLst>
                    <a:ext uri="{9D8B030D-6E8A-4147-A177-3AD203B41FA5}">
                      <a16:colId xmlns:a16="http://schemas.microsoft.com/office/drawing/2014/main" val="4047226240"/>
                    </a:ext>
                  </a:extLst>
                </a:gridCol>
                <a:gridCol w="246888">
                  <a:extLst>
                    <a:ext uri="{9D8B030D-6E8A-4147-A177-3AD203B41FA5}">
                      <a16:colId xmlns:a16="http://schemas.microsoft.com/office/drawing/2014/main" val="4101164734"/>
                    </a:ext>
                  </a:extLst>
                </a:gridCol>
                <a:gridCol w="246888">
                  <a:extLst>
                    <a:ext uri="{9D8B030D-6E8A-4147-A177-3AD203B41FA5}">
                      <a16:colId xmlns:a16="http://schemas.microsoft.com/office/drawing/2014/main" val="2576814210"/>
                    </a:ext>
                  </a:extLst>
                </a:gridCol>
                <a:gridCol w="246888">
                  <a:extLst>
                    <a:ext uri="{9D8B030D-6E8A-4147-A177-3AD203B41FA5}">
                      <a16:colId xmlns:a16="http://schemas.microsoft.com/office/drawing/2014/main" val="688145121"/>
                    </a:ext>
                  </a:extLst>
                </a:gridCol>
                <a:gridCol w="246888">
                  <a:extLst>
                    <a:ext uri="{9D8B030D-6E8A-4147-A177-3AD203B41FA5}">
                      <a16:colId xmlns:a16="http://schemas.microsoft.com/office/drawing/2014/main" val="390872708"/>
                    </a:ext>
                  </a:extLst>
                </a:gridCol>
                <a:gridCol w="246888">
                  <a:extLst>
                    <a:ext uri="{9D8B030D-6E8A-4147-A177-3AD203B41FA5}">
                      <a16:colId xmlns:a16="http://schemas.microsoft.com/office/drawing/2014/main" val="3977667391"/>
                    </a:ext>
                  </a:extLst>
                </a:gridCol>
                <a:gridCol w="246888">
                  <a:extLst>
                    <a:ext uri="{9D8B030D-6E8A-4147-A177-3AD203B41FA5}">
                      <a16:colId xmlns:a16="http://schemas.microsoft.com/office/drawing/2014/main" val="246434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277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- 2019-07-16 17:05:54</a:t>
                      </a:r>
                      <a:r>
                        <a:rPr kumimoji="0" lang="pt-BR" sz="1000" b="0" i="0" u="none" strike="noStrike" kern="1200" cap="none" spc="0" normalizeH="0" baseline="0" noProof="0">
                          <a:ln>
                            <a:noFill/>
                          </a:ln>
                          <a:solidFill>
                            <a:prstClr val="black"/>
                          </a:solidFill>
                          <a:effectLst/>
                          <a:uLnTx/>
                          <a:uFillTx/>
                          <a:latin typeface="+mn-lt"/>
                          <a:ea typeface="+mn-ea"/>
                          <a:cs typeface="+mn-cs"/>
                        </a:rPr>
                        <a:t> 
 Para acompanhar um vinho de uma grande safra, nada melhor do que uma boa safra da música. Confira o link da playlist Casa Valduga no Spotify: https://spoti.fi/32mXFob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https://scontent.xx.fbcdn.net/v/t1.0-9/s720x720/67307821_2479890492070397_1913839037710336000_o.jpg?_nc_cat=109&amp;_nc_oc=AQmPsi_mkkH8T-mi-MGeqQk5PNBl7NXgWuVdvCxf-9SDOg-lwTweYLT65BCaAakiOLI&amp;_nc_ht=scontent.xx&amp;oh=f05504c7aab6d512101fe2ca4268771f&amp;oe=5DA27F46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1255330"/>
                  </a:ext>
                </a:extLst>
              </a:tr>
            </a:tbl>
          </a:graphicData>
        </a:graphic>
      </p:graphicFrame>
      <p:sp>
        <p:nvSpPr>
          <p:cNvPr id="4" name="Text Placeholder 3">
            <a:extLst>
              <a:ext uri="{FF2B5EF4-FFF2-40B4-BE49-F238E27FC236}">
                <a16:creationId xmlns:a16="http://schemas.microsoft.com/office/drawing/2014/main" id="{C3A8B0E2-65B7-4019-B3AD-1B7E08F9E79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447788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F75F-0971-452E-8013-CD4956770C04}"/>
              </a:ext>
            </a:extLst>
          </p:cNvPr>
          <p:cNvSpPr>
            <a:spLocks noGrp="1"/>
          </p:cNvSpPr>
          <p:nvPr>
            <p:ph type="title"/>
          </p:nvPr>
        </p:nvSpPr>
        <p:spPr/>
        <p:txBody>
          <a:bodyPr/>
          <a:lstStyle/>
          <a:p>
            <a:r>
              <a:rPr lang="pt-BR"/>
              <a:t>Posts taxa  de engajamento (ordenar menor e maior) | Casa Valduga - 10 of 26</a:t>
            </a:r>
            <a:endParaRPr lang="en-US"/>
          </a:p>
        </p:txBody>
      </p:sp>
      <p:graphicFrame>
        <p:nvGraphicFramePr>
          <p:cNvPr id="5" name="Table Placeholder 4">
            <a:extLst>
              <a:ext uri="{FF2B5EF4-FFF2-40B4-BE49-F238E27FC236}">
                <a16:creationId xmlns:a16="http://schemas.microsoft.com/office/drawing/2014/main" id="{0442CFD4-562F-4BA5-B2C5-5E00D6FA623B}"/>
              </a:ext>
            </a:extLst>
          </p:cNvPr>
          <p:cNvGraphicFramePr>
            <a:graphicFrameLocks noGrp="1"/>
          </p:cNvGraphicFramePr>
          <p:nvPr>
            <p:ph type="tbl" sz="quarter" idx="13"/>
            <p:extLst>
              <p:ext uri="{D42A27DB-BD31-4B8C-83A1-F6EECF244321}">
                <p14:modId xmlns:p14="http://schemas.microsoft.com/office/powerpoint/2010/main" val="256771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59687650"/>
                    </a:ext>
                  </a:extLst>
                </a:gridCol>
                <a:gridCol w="822960">
                  <a:extLst>
                    <a:ext uri="{9D8B030D-6E8A-4147-A177-3AD203B41FA5}">
                      <a16:colId xmlns:a16="http://schemas.microsoft.com/office/drawing/2014/main" val="2471425616"/>
                    </a:ext>
                  </a:extLst>
                </a:gridCol>
                <a:gridCol w="246888">
                  <a:extLst>
                    <a:ext uri="{9D8B030D-6E8A-4147-A177-3AD203B41FA5}">
                      <a16:colId xmlns:a16="http://schemas.microsoft.com/office/drawing/2014/main" val="909290020"/>
                    </a:ext>
                  </a:extLst>
                </a:gridCol>
                <a:gridCol w="271577">
                  <a:extLst>
                    <a:ext uri="{9D8B030D-6E8A-4147-A177-3AD203B41FA5}">
                      <a16:colId xmlns:a16="http://schemas.microsoft.com/office/drawing/2014/main" val="1857207597"/>
                    </a:ext>
                  </a:extLst>
                </a:gridCol>
                <a:gridCol w="271577">
                  <a:extLst>
                    <a:ext uri="{9D8B030D-6E8A-4147-A177-3AD203B41FA5}">
                      <a16:colId xmlns:a16="http://schemas.microsoft.com/office/drawing/2014/main" val="1870572266"/>
                    </a:ext>
                  </a:extLst>
                </a:gridCol>
                <a:gridCol w="271577">
                  <a:extLst>
                    <a:ext uri="{9D8B030D-6E8A-4147-A177-3AD203B41FA5}">
                      <a16:colId xmlns:a16="http://schemas.microsoft.com/office/drawing/2014/main" val="2474683787"/>
                    </a:ext>
                  </a:extLst>
                </a:gridCol>
                <a:gridCol w="246888">
                  <a:extLst>
                    <a:ext uri="{9D8B030D-6E8A-4147-A177-3AD203B41FA5}">
                      <a16:colId xmlns:a16="http://schemas.microsoft.com/office/drawing/2014/main" val="2829152187"/>
                    </a:ext>
                  </a:extLst>
                </a:gridCol>
                <a:gridCol w="246888">
                  <a:extLst>
                    <a:ext uri="{9D8B030D-6E8A-4147-A177-3AD203B41FA5}">
                      <a16:colId xmlns:a16="http://schemas.microsoft.com/office/drawing/2014/main" val="687701465"/>
                    </a:ext>
                  </a:extLst>
                </a:gridCol>
                <a:gridCol w="246888">
                  <a:extLst>
                    <a:ext uri="{9D8B030D-6E8A-4147-A177-3AD203B41FA5}">
                      <a16:colId xmlns:a16="http://schemas.microsoft.com/office/drawing/2014/main" val="272528389"/>
                    </a:ext>
                  </a:extLst>
                </a:gridCol>
                <a:gridCol w="246888">
                  <a:extLst>
                    <a:ext uri="{9D8B030D-6E8A-4147-A177-3AD203B41FA5}">
                      <a16:colId xmlns:a16="http://schemas.microsoft.com/office/drawing/2014/main" val="1162893080"/>
                    </a:ext>
                  </a:extLst>
                </a:gridCol>
                <a:gridCol w="246888">
                  <a:extLst>
                    <a:ext uri="{9D8B030D-6E8A-4147-A177-3AD203B41FA5}">
                      <a16:colId xmlns:a16="http://schemas.microsoft.com/office/drawing/2014/main" val="562434964"/>
                    </a:ext>
                  </a:extLst>
                </a:gridCol>
                <a:gridCol w="246888">
                  <a:extLst>
                    <a:ext uri="{9D8B030D-6E8A-4147-A177-3AD203B41FA5}">
                      <a16:colId xmlns:a16="http://schemas.microsoft.com/office/drawing/2014/main" val="2264005199"/>
                    </a:ext>
                  </a:extLst>
                </a:gridCol>
                <a:gridCol w="246888">
                  <a:extLst>
                    <a:ext uri="{9D8B030D-6E8A-4147-A177-3AD203B41FA5}">
                      <a16:colId xmlns:a16="http://schemas.microsoft.com/office/drawing/2014/main" val="3143711308"/>
                    </a:ext>
                  </a:extLst>
                </a:gridCol>
                <a:gridCol w="246888">
                  <a:extLst>
                    <a:ext uri="{9D8B030D-6E8A-4147-A177-3AD203B41FA5}">
                      <a16:colId xmlns:a16="http://schemas.microsoft.com/office/drawing/2014/main" val="2486515880"/>
                    </a:ext>
                  </a:extLst>
                </a:gridCol>
                <a:gridCol w="246888">
                  <a:extLst>
                    <a:ext uri="{9D8B030D-6E8A-4147-A177-3AD203B41FA5}">
                      <a16:colId xmlns:a16="http://schemas.microsoft.com/office/drawing/2014/main" val="2052140857"/>
                    </a:ext>
                  </a:extLst>
                </a:gridCol>
                <a:gridCol w="246888">
                  <a:extLst>
                    <a:ext uri="{9D8B030D-6E8A-4147-A177-3AD203B41FA5}">
                      <a16:colId xmlns:a16="http://schemas.microsoft.com/office/drawing/2014/main" val="2560939330"/>
                    </a:ext>
                  </a:extLst>
                </a:gridCol>
                <a:gridCol w="246888">
                  <a:extLst>
                    <a:ext uri="{9D8B030D-6E8A-4147-A177-3AD203B41FA5}">
                      <a16:colId xmlns:a16="http://schemas.microsoft.com/office/drawing/2014/main" val="801209056"/>
                    </a:ext>
                  </a:extLst>
                </a:gridCol>
                <a:gridCol w="246888">
                  <a:extLst>
                    <a:ext uri="{9D8B030D-6E8A-4147-A177-3AD203B41FA5}">
                      <a16:colId xmlns:a16="http://schemas.microsoft.com/office/drawing/2014/main" val="2155712895"/>
                    </a:ext>
                  </a:extLst>
                </a:gridCol>
                <a:gridCol w="246888">
                  <a:extLst>
                    <a:ext uri="{9D8B030D-6E8A-4147-A177-3AD203B41FA5}">
                      <a16:colId xmlns:a16="http://schemas.microsoft.com/office/drawing/2014/main" val="2375620803"/>
                    </a:ext>
                  </a:extLst>
                </a:gridCol>
                <a:gridCol w="246888">
                  <a:extLst>
                    <a:ext uri="{9D8B030D-6E8A-4147-A177-3AD203B41FA5}">
                      <a16:colId xmlns:a16="http://schemas.microsoft.com/office/drawing/2014/main" val="2994197298"/>
                    </a:ext>
                  </a:extLst>
                </a:gridCol>
                <a:gridCol w="246888">
                  <a:extLst>
                    <a:ext uri="{9D8B030D-6E8A-4147-A177-3AD203B41FA5}">
                      <a16:colId xmlns:a16="http://schemas.microsoft.com/office/drawing/2014/main" val="1247098544"/>
                    </a:ext>
                  </a:extLst>
                </a:gridCol>
                <a:gridCol w="246888">
                  <a:extLst>
                    <a:ext uri="{9D8B030D-6E8A-4147-A177-3AD203B41FA5}">
                      <a16:colId xmlns:a16="http://schemas.microsoft.com/office/drawing/2014/main" val="4045477021"/>
                    </a:ext>
                  </a:extLst>
                </a:gridCol>
                <a:gridCol w="246888">
                  <a:extLst>
                    <a:ext uri="{9D8B030D-6E8A-4147-A177-3AD203B41FA5}">
                      <a16:colId xmlns:a16="http://schemas.microsoft.com/office/drawing/2014/main" val="593626993"/>
                    </a:ext>
                  </a:extLst>
                </a:gridCol>
                <a:gridCol w="246888">
                  <a:extLst>
                    <a:ext uri="{9D8B030D-6E8A-4147-A177-3AD203B41FA5}">
                      <a16:colId xmlns:a16="http://schemas.microsoft.com/office/drawing/2014/main" val="4016801789"/>
                    </a:ext>
                  </a:extLst>
                </a:gridCol>
                <a:gridCol w="246888">
                  <a:extLst>
                    <a:ext uri="{9D8B030D-6E8A-4147-A177-3AD203B41FA5}">
                      <a16:colId xmlns:a16="http://schemas.microsoft.com/office/drawing/2014/main" val="423838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18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- 2019-07-08 18:35:00</a:t>
                      </a:r>
                      <a:r>
                        <a:rPr kumimoji="0" lang="pt-BR" sz="1000" b="0" i="0" u="none" strike="noStrike" kern="1200" cap="none" spc="0" normalizeH="0" baseline="0" noProof="0">
                          <a:ln>
                            <a:noFill/>
                          </a:ln>
                          <a:solidFill>
                            <a:prstClr val="black"/>
                          </a:solidFill>
                          <a:effectLst/>
                          <a:uLnTx/>
                          <a:uFillTx/>
                          <a:latin typeface="+mn-lt"/>
                          <a:ea typeface="+mn-ea"/>
                          <a:cs typeface="+mn-cs"/>
                        </a:rPr>
                        <a:t> 
 As barricas de carvalho passam  pelo processo chamado tostagem. Através dessa técnica, pode-se transferir ao vinho características distintas. Por exemplo, barricas com baixa tostagem aportam aromas mais delicados, como manteiga, amêndoas e baunilha. Barricas mais tostadas proporcionam notas defumadas, como tabaco, café e cacau. Muito importante considerar que a procedência das barricas também interfere no resultado final do produto.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https://scontent.xx.fbcdn.net/v/t1.0-9/s720x720/66015021_2461386800587433_1855862773125218304_o.jpg?_nc_cat=111&amp;_nc_oc=AQkwqQAYADhBjxlNnM3TB5n-dw0FMkNPyk3V7q9cmDVN2SqadorwGYxynQ3PEDAXlNw&amp;_nc_ht=scontent.xx&amp;oh=e2dd1926a58b0dd271f940dea893550c&amp;oe=5DE6DE60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0651362"/>
                  </a:ext>
                </a:extLst>
              </a:tr>
            </a:tbl>
          </a:graphicData>
        </a:graphic>
      </p:graphicFrame>
      <p:sp>
        <p:nvSpPr>
          <p:cNvPr id="4" name="Text Placeholder 3">
            <a:extLst>
              <a:ext uri="{FF2B5EF4-FFF2-40B4-BE49-F238E27FC236}">
                <a16:creationId xmlns:a16="http://schemas.microsoft.com/office/drawing/2014/main" id="{3AE63DAD-3C68-4012-9DFD-156B6F35DBE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95175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CEF84-DF89-41AB-968C-0498335D1F5C}"/>
              </a:ext>
            </a:extLst>
          </p:cNvPr>
          <p:cNvSpPr>
            <a:spLocks noGrp="1"/>
          </p:cNvSpPr>
          <p:nvPr>
            <p:ph type="title"/>
          </p:nvPr>
        </p:nvSpPr>
        <p:spPr/>
        <p:txBody>
          <a:bodyPr/>
          <a:lstStyle/>
          <a:p>
            <a:r>
              <a:rPr lang="pt-BR"/>
              <a:t>Posts taxa  de engajamento (ordenar menor e maior) | Casa Valduga - 11 of 26</a:t>
            </a:r>
            <a:endParaRPr lang="en-US"/>
          </a:p>
        </p:txBody>
      </p:sp>
      <p:graphicFrame>
        <p:nvGraphicFramePr>
          <p:cNvPr id="5" name="Table Placeholder 4">
            <a:extLst>
              <a:ext uri="{FF2B5EF4-FFF2-40B4-BE49-F238E27FC236}">
                <a16:creationId xmlns:a16="http://schemas.microsoft.com/office/drawing/2014/main" id="{8227BE80-4FC3-4A41-9FA4-F30582A47D7C}"/>
              </a:ext>
            </a:extLst>
          </p:cNvPr>
          <p:cNvGraphicFramePr>
            <a:graphicFrameLocks noGrp="1"/>
          </p:cNvGraphicFramePr>
          <p:nvPr>
            <p:ph type="tbl" sz="quarter" idx="13"/>
            <p:extLst>
              <p:ext uri="{D42A27DB-BD31-4B8C-83A1-F6EECF244321}">
                <p14:modId xmlns:p14="http://schemas.microsoft.com/office/powerpoint/2010/main" val="4211984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89630080"/>
                    </a:ext>
                  </a:extLst>
                </a:gridCol>
                <a:gridCol w="822960">
                  <a:extLst>
                    <a:ext uri="{9D8B030D-6E8A-4147-A177-3AD203B41FA5}">
                      <a16:colId xmlns:a16="http://schemas.microsoft.com/office/drawing/2014/main" val="178078703"/>
                    </a:ext>
                  </a:extLst>
                </a:gridCol>
                <a:gridCol w="246888">
                  <a:extLst>
                    <a:ext uri="{9D8B030D-6E8A-4147-A177-3AD203B41FA5}">
                      <a16:colId xmlns:a16="http://schemas.microsoft.com/office/drawing/2014/main" val="2745954351"/>
                    </a:ext>
                  </a:extLst>
                </a:gridCol>
                <a:gridCol w="271577">
                  <a:extLst>
                    <a:ext uri="{9D8B030D-6E8A-4147-A177-3AD203B41FA5}">
                      <a16:colId xmlns:a16="http://schemas.microsoft.com/office/drawing/2014/main" val="2732995542"/>
                    </a:ext>
                  </a:extLst>
                </a:gridCol>
                <a:gridCol w="271577">
                  <a:extLst>
                    <a:ext uri="{9D8B030D-6E8A-4147-A177-3AD203B41FA5}">
                      <a16:colId xmlns:a16="http://schemas.microsoft.com/office/drawing/2014/main" val="692946515"/>
                    </a:ext>
                  </a:extLst>
                </a:gridCol>
                <a:gridCol w="271577">
                  <a:extLst>
                    <a:ext uri="{9D8B030D-6E8A-4147-A177-3AD203B41FA5}">
                      <a16:colId xmlns:a16="http://schemas.microsoft.com/office/drawing/2014/main" val="770623548"/>
                    </a:ext>
                  </a:extLst>
                </a:gridCol>
                <a:gridCol w="246888">
                  <a:extLst>
                    <a:ext uri="{9D8B030D-6E8A-4147-A177-3AD203B41FA5}">
                      <a16:colId xmlns:a16="http://schemas.microsoft.com/office/drawing/2014/main" val="3174346891"/>
                    </a:ext>
                  </a:extLst>
                </a:gridCol>
                <a:gridCol w="246888">
                  <a:extLst>
                    <a:ext uri="{9D8B030D-6E8A-4147-A177-3AD203B41FA5}">
                      <a16:colId xmlns:a16="http://schemas.microsoft.com/office/drawing/2014/main" val="349507886"/>
                    </a:ext>
                  </a:extLst>
                </a:gridCol>
                <a:gridCol w="246888">
                  <a:extLst>
                    <a:ext uri="{9D8B030D-6E8A-4147-A177-3AD203B41FA5}">
                      <a16:colId xmlns:a16="http://schemas.microsoft.com/office/drawing/2014/main" val="1959501903"/>
                    </a:ext>
                  </a:extLst>
                </a:gridCol>
                <a:gridCol w="246888">
                  <a:extLst>
                    <a:ext uri="{9D8B030D-6E8A-4147-A177-3AD203B41FA5}">
                      <a16:colId xmlns:a16="http://schemas.microsoft.com/office/drawing/2014/main" val="4109850029"/>
                    </a:ext>
                  </a:extLst>
                </a:gridCol>
                <a:gridCol w="246888">
                  <a:extLst>
                    <a:ext uri="{9D8B030D-6E8A-4147-A177-3AD203B41FA5}">
                      <a16:colId xmlns:a16="http://schemas.microsoft.com/office/drawing/2014/main" val="4141639767"/>
                    </a:ext>
                  </a:extLst>
                </a:gridCol>
                <a:gridCol w="246888">
                  <a:extLst>
                    <a:ext uri="{9D8B030D-6E8A-4147-A177-3AD203B41FA5}">
                      <a16:colId xmlns:a16="http://schemas.microsoft.com/office/drawing/2014/main" val="186044148"/>
                    </a:ext>
                  </a:extLst>
                </a:gridCol>
                <a:gridCol w="246888">
                  <a:extLst>
                    <a:ext uri="{9D8B030D-6E8A-4147-A177-3AD203B41FA5}">
                      <a16:colId xmlns:a16="http://schemas.microsoft.com/office/drawing/2014/main" val="2018005922"/>
                    </a:ext>
                  </a:extLst>
                </a:gridCol>
                <a:gridCol w="246888">
                  <a:extLst>
                    <a:ext uri="{9D8B030D-6E8A-4147-A177-3AD203B41FA5}">
                      <a16:colId xmlns:a16="http://schemas.microsoft.com/office/drawing/2014/main" val="577379028"/>
                    </a:ext>
                  </a:extLst>
                </a:gridCol>
                <a:gridCol w="246888">
                  <a:extLst>
                    <a:ext uri="{9D8B030D-6E8A-4147-A177-3AD203B41FA5}">
                      <a16:colId xmlns:a16="http://schemas.microsoft.com/office/drawing/2014/main" val="3500136799"/>
                    </a:ext>
                  </a:extLst>
                </a:gridCol>
                <a:gridCol w="246888">
                  <a:extLst>
                    <a:ext uri="{9D8B030D-6E8A-4147-A177-3AD203B41FA5}">
                      <a16:colId xmlns:a16="http://schemas.microsoft.com/office/drawing/2014/main" val="1047427002"/>
                    </a:ext>
                  </a:extLst>
                </a:gridCol>
                <a:gridCol w="246888">
                  <a:extLst>
                    <a:ext uri="{9D8B030D-6E8A-4147-A177-3AD203B41FA5}">
                      <a16:colId xmlns:a16="http://schemas.microsoft.com/office/drawing/2014/main" val="1539739305"/>
                    </a:ext>
                  </a:extLst>
                </a:gridCol>
                <a:gridCol w="246888">
                  <a:extLst>
                    <a:ext uri="{9D8B030D-6E8A-4147-A177-3AD203B41FA5}">
                      <a16:colId xmlns:a16="http://schemas.microsoft.com/office/drawing/2014/main" val="555271026"/>
                    </a:ext>
                  </a:extLst>
                </a:gridCol>
                <a:gridCol w="246888">
                  <a:extLst>
                    <a:ext uri="{9D8B030D-6E8A-4147-A177-3AD203B41FA5}">
                      <a16:colId xmlns:a16="http://schemas.microsoft.com/office/drawing/2014/main" val="3925106267"/>
                    </a:ext>
                  </a:extLst>
                </a:gridCol>
                <a:gridCol w="246888">
                  <a:extLst>
                    <a:ext uri="{9D8B030D-6E8A-4147-A177-3AD203B41FA5}">
                      <a16:colId xmlns:a16="http://schemas.microsoft.com/office/drawing/2014/main" val="2746990771"/>
                    </a:ext>
                  </a:extLst>
                </a:gridCol>
                <a:gridCol w="246888">
                  <a:extLst>
                    <a:ext uri="{9D8B030D-6E8A-4147-A177-3AD203B41FA5}">
                      <a16:colId xmlns:a16="http://schemas.microsoft.com/office/drawing/2014/main" val="1107865753"/>
                    </a:ext>
                  </a:extLst>
                </a:gridCol>
                <a:gridCol w="246888">
                  <a:extLst>
                    <a:ext uri="{9D8B030D-6E8A-4147-A177-3AD203B41FA5}">
                      <a16:colId xmlns:a16="http://schemas.microsoft.com/office/drawing/2014/main" val="3143847151"/>
                    </a:ext>
                  </a:extLst>
                </a:gridCol>
                <a:gridCol w="246888">
                  <a:extLst>
                    <a:ext uri="{9D8B030D-6E8A-4147-A177-3AD203B41FA5}">
                      <a16:colId xmlns:a16="http://schemas.microsoft.com/office/drawing/2014/main" val="2217045551"/>
                    </a:ext>
                  </a:extLst>
                </a:gridCol>
                <a:gridCol w="246888">
                  <a:extLst>
                    <a:ext uri="{9D8B030D-6E8A-4147-A177-3AD203B41FA5}">
                      <a16:colId xmlns:a16="http://schemas.microsoft.com/office/drawing/2014/main" val="887604701"/>
                    </a:ext>
                  </a:extLst>
                </a:gridCol>
                <a:gridCol w="246888">
                  <a:extLst>
                    <a:ext uri="{9D8B030D-6E8A-4147-A177-3AD203B41FA5}">
                      <a16:colId xmlns:a16="http://schemas.microsoft.com/office/drawing/2014/main" val="66278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390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- 2019-07-09 18:00:01</a:t>
                      </a:r>
                      <a:r>
                        <a:rPr kumimoji="0" lang="pt-BR" sz="1000" b="0" i="0" u="none" strike="noStrike" kern="1200" cap="none" spc="0" normalizeH="0" baseline="0" noProof="0">
                          <a:ln>
                            <a:noFill/>
                          </a:ln>
                          <a:solidFill>
                            <a:prstClr val="black"/>
                          </a:solidFill>
                          <a:effectLst/>
                          <a:uLnTx/>
                          <a:uFillTx/>
                          <a:latin typeface="+mn-lt"/>
                          <a:ea typeface="+mn-ea"/>
                          <a:cs typeface="+mn-cs"/>
                        </a:rPr>
                        <a:t> 
 Para aproveitar aquele momento especial de descontração, a harmonização entre vinho e chocolate é uma ótima escolha. Caso o chocolate seja ao leite, ele pede um vinho que seja ainda mais doce para harmonizar, como o nosso licoroso tinto 1875. Se for amargo, é interessante optar por vinhos tintos secos mais macios, como Merlot ou Malbec. E, caso opte pelo chocolate branco, então escolha algum Chardonnay que tenha passagem por barricas de carvalho, espumantes mais tostados, ou seja, que tenham maior tempo de contato com as leveduras. Para conhecer essas opções, acesse nossa loja virtual: https://loja.famigliavalduga.com.br/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https://scontent.xx.fbcdn.net/v/t1.0-9/s720x720/65928555_2461393077253472_8298703605666414592_o.jpg?_nc_cat=106&amp;_nc_oc=AQl6PvHlOQJm9I_j4pXSVjZOhyIQaGqyDLjnTdslhQcCf3wRZaQ_T624PsE_um7HxDM&amp;_nc_ht=scontent.xx&amp;oh=e33719f1abcd4b63269e7e59cded3898&amp;oe=5DE6F445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1738306"/>
                  </a:ext>
                </a:extLst>
              </a:tr>
            </a:tbl>
          </a:graphicData>
        </a:graphic>
      </p:graphicFrame>
      <p:sp>
        <p:nvSpPr>
          <p:cNvPr id="4" name="Text Placeholder 3">
            <a:extLst>
              <a:ext uri="{FF2B5EF4-FFF2-40B4-BE49-F238E27FC236}">
                <a16:creationId xmlns:a16="http://schemas.microsoft.com/office/drawing/2014/main" id="{AB40682E-0711-46F3-BB2F-A60CD0E4B7C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634333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10209-D597-4A25-83A7-F071C5A901A2}"/>
              </a:ext>
            </a:extLst>
          </p:cNvPr>
          <p:cNvSpPr>
            <a:spLocks noGrp="1"/>
          </p:cNvSpPr>
          <p:nvPr>
            <p:ph type="title"/>
          </p:nvPr>
        </p:nvSpPr>
        <p:spPr/>
        <p:txBody>
          <a:bodyPr/>
          <a:lstStyle/>
          <a:p>
            <a:r>
              <a:rPr lang="pt-BR"/>
              <a:t>Posts taxa  de engajamento (ordenar menor e maior) | Casa Valduga - 12 of 26</a:t>
            </a:r>
            <a:endParaRPr lang="en-US"/>
          </a:p>
        </p:txBody>
      </p:sp>
      <p:graphicFrame>
        <p:nvGraphicFramePr>
          <p:cNvPr id="5" name="Table Placeholder 4">
            <a:extLst>
              <a:ext uri="{FF2B5EF4-FFF2-40B4-BE49-F238E27FC236}">
                <a16:creationId xmlns:a16="http://schemas.microsoft.com/office/drawing/2014/main" id="{AAFBC752-802D-46B1-9CC4-47A2EC7E8ED1}"/>
              </a:ext>
            </a:extLst>
          </p:cNvPr>
          <p:cNvGraphicFramePr>
            <a:graphicFrameLocks noGrp="1"/>
          </p:cNvGraphicFramePr>
          <p:nvPr>
            <p:ph type="tbl" sz="quarter" idx="13"/>
            <p:extLst>
              <p:ext uri="{D42A27DB-BD31-4B8C-83A1-F6EECF244321}">
                <p14:modId xmlns:p14="http://schemas.microsoft.com/office/powerpoint/2010/main" val="813655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3963288"/>
                    </a:ext>
                  </a:extLst>
                </a:gridCol>
                <a:gridCol w="822960">
                  <a:extLst>
                    <a:ext uri="{9D8B030D-6E8A-4147-A177-3AD203B41FA5}">
                      <a16:colId xmlns:a16="http://schemas.microsoft.com/office/drawing/2014/main" val="1902996191"/>
                    </a:ext>
                  </a:extLst>
                </a:gridCol>
                <a:gridCol w="246888">
                  <a:extLst>
                    <a:ext uri="{9D8B030D-6E8A-4147-A177-3AD203B41FA5}">
                      <a16:colId xmlns:a16="http://schemas.microsoft.com/office/drawing/2014/main" val="3913101196"/>
                    </a:ext>
                  </a:extLst>
                </a:gridCol>
                <a:gridCol w="271577">
                  <a:extLst>
                    <a:ext uri="{9D8B030D-6E8A-4147-A177-3AD203B41FA5}">
                      <a16:colId xmlns:a16="http://schemas.microsoft.com/office/drawing/2014/main" val="251589165"/>
                    </a:ext>
                  </a:extLst>
                </a:gridCol>
                <a:gridCol w="271577">
                  <a:extLst>
                    <a:ext uri="{9D8B030D-6E8A-4147-A177-3AD203B41FA5}">
                      <a16:colId xmlns:a16="http://schemas.microsoft.com/office/drawing/2014/main" val="3628430472"/>
                    </a:ext>
                  </a:extLst>
                </a:gridCol>
                <a:gridCol w="271577">
                  <a:extLst>
                    <a:ext uri="{9D8B030D-6E8A-4147-A177-3AD203B41FA5}">
                      <a16:colId xmlns:a16="http://schemas.microsoft.com/office/drawing/2014/main" val="2070160521"/>
                    </a:ext>
                  </a:extLst>
                </a:gridCol>
                <a:gridCol w="246888">
                  <a:extLst>
                    <a:ext uri="{9D8B030D-6E8A-4147-A177-3AD203B41FA5}">
                      <a16:colId xmlns:a16="http://schemas.microsoft.com/office/drawing/2014/main" val="254484214"/>
                    </a:ext>
                  </a:extLst>
                </a:gridCol>
                <a:gridCol w="246888">
                  <a:extLst>
                    <a:ext uri="{9D8B030D-6E8A-4147-A177-3AD203B41FA5}">
                      <a16:colId xmlns:a16="http://schemas.microsoft.com/office/drawing/2014/main" val="3645361780"/>
                    </a:ext>
                  </a:extLst>
                </a:gridCol>
                <a:gridCol w="246888">
                  <a:extLst>
                    <a:ext uri="{9D8B030D-6E8A-4147-A177-3AD203B41FA5}">
                      <a16:colId xmlns:a16="http://schemas.microsoft.com/office/drawing/2014/main" val="1928046519"/>
                    </a:ext>
                  </a:extLst>
                </a:gridCol>
                <a:gridCol w="246888">
                  <a:extLst>
                    <a:ext uri="{9D8B030D-6E8A-4147-A177-3AD203B41FA5}">
                      <a16:colId xmlns:a16="http://schemas.microsoft.com/office/drawing/2014/main" val="2331849452"/>
                    </a:ext>
                  </a:extLst>
                </a:gridCol>
                <a:gridCol w="246888">
                  <a:extLst>
                    <a:ext uri="{9D8B030D-6E8A-4147-A177-3AD203B41FA5}">
                      <a16:colId xmlns:a16="http://schemas.microsoft.com/office/drawing/2014/main" val="2525389256"/>
                    </a:ext>
                  </a:extLst>
                </a:gridCol>
                <a:gridCol w="246888">
                  <a:extLst>
                    <a:ext uri="{9D8B030D-6E8A-4147-A177-3AD203B41FA5}">
                      <a16:colId xmlns:a16="http://schemas.microsoft.com/office/drawing/2014/main" val="175405260"/>
                    </a:ext>
                  </a:extLst>
                </a:gridCol>
                <a:gridCol w="246888">
                  <a:extLst>
                    <a:ext uri="{9D8B030D-6E8A-4147-A177-3AD203B41FA5}">
                      <a16:colId xmlns:a16="http://schemas.microsoft.com/office/drawing/2014/main" val="2297310231"/>
                    </a:ext>
                  </a:extLst>
                </a:gridCol>
                <a:gridCol w="246888">
                  <a:extLst>
                    <a:ext uri="{9D8B030D-6E8A-4147-A177-3AD203B41FA5}">
                      <a16:colId xmlns:a16="http://schemas.microsoft.com/office/drawing/2014/main" val="3592043057"/>
                    </a:ext>
                  </a:extLst>
                </a:gridCol>
                <a:gridCol w="246888">
                  <a:extLst>
                    <a:ext uri="{9D8B030D-6E8A-4147-A177-3AD203B41FA5}">
                      <a16:colId xmlns:a16="http://schemas.microsoft.com/office/drawing/2014/main" val="3496481183"/>
                    </a:ext>
                  </a:extLst>
                </a:gridCol>
                <a:gridCol w="246888">
                  <a:extLst>
                    <a:ext uri="{9D8B030D-6E8A-4147-A177-3AD203B41FA5}">
                      <a16:colId xmlns:a16="http://schemas.microsoft.com/office/drawing/2014/main" val="278402150"/>
                    </a:ext>
                  </a:extLst>
                </a:gridCol>
                <a:gridCol w="246888">
                  <a:extLst>
                    <a:ext uri="{9D8B030D-6E8A-4147-A177-3AD203B41FA5}">
                      <a16:colId xmlns:a16="http://schemas.microsoft.com/office/drawing/2014/main" val="2699716394"/>
                    </a:ext>
                  </a:extLst>
                </a:gridCol>
                <a:gridCol w="246888">
                  <a:extLst>
                    <a:ext uri="{9D8B030D-6E8A-4147-A177-3AD203B41FA5}">
                      <a16:colId xmlns:a16="http://schemas.microsoft.com/office/drawing/2014/main" val="1947764216"/>
                    </a:ext>
                  </a:extLst>
                </a:gridCol>
                <a:gridCol w="246888">
                  <a:extLst>
                    <a:ext uri="{9D8B030D-6E8A-4147-A177-3AD203B41FA5}">
                      <a16:colId xmlns:a16="http://schemas.microsoft.com/office/drawing/2014/main" val="1499924221"/>
                    </a:ext>
                  </a:extLst>
                </a:gridCol>
                <a:gridCol w="246888">
                  <a:extLst>
                    <a:ext uri="{9D8B030D-6E8A-4147-A177-3AD203B41FA5}">
                      <a16:colId xmlns:a16="http://schemas.microsoft.com/office/drawing/2014/main" val="3752608886"/>
                    </a:ext>
                  </a:extLst>
                </a:gridCol>
                <a:gridCol w="246888">
                  <a:extLst>
                    <a:ext uri="{9D8B030D-6E8A-4147-A177-3AD203B41FA5}">
                      <a16:colId xmlns:a16="http://schemas.microsoft.com/office/drawing/2014/main" val="884710556"/>
                    </a:ext>
                  </a:extLst>
                </a:gridCol>
                <a:gridCol w="246888">
                  <a:extLst>
                    <a:ext uri="{9D8B030D-6E8A-4147-A177-3AD203B41FA5}">
                      <a16:colId xmlns:a16="http://schemas.microsoft.com/office/drawing/2014/main" val="782671503"/>
                    </a:ext>
                  </a:extLst>
                </a:gridCol>
                <a:gridCol w="246888">
                  <a:extLst>
                    <a:ext uri="{9D8B030D-6E8A-4147-A177-3AD203B41FA5}">
                      <a16:colId xmlns:a16="http://schemas.microsoft.com/office/drawing/2014/main" val="3183405247"/>
                    </a:ext>
                  </a:extLst>
                </a:gridCol>
                <a:gridCol w="246888">
                  <a:extLst>
                    <a:ext uri="{9D8B030D-6E8A-4147-A177-3AD203B41FA5}">
                      <a16:colId xmlns:a16="http://schemas.microsoft.com/office/drawing/2014/main" val="3059496314"/>
                    </a:ext>
                  </a:extLst>
                </a:gridCol>
                <a:gridCol w="246888">
                  <a:extLst>
                    <a:ext uri="{9D8B030D-6E8A-4147-A177-3AD203B41FA5}">
                      <a16:colId xmlns:a16="http://schemas.microsoft.com/office/drawing/2014/main" val="1114240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766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- 2019-07-24 18:11:25</a:t>
                      </a:r>
                      <a:r>
                        <a:rPr kumimoji="0" lang="pt-BR" sz="1000" b="0" i="0" u="none" strike="noStrike" kern="1200" cap="none" spc="0" normalizeH="0" baseline="0" noProof="0">
                          <a:ln>
                            <a:noFill/>
                          </a:ln>
                          <a:solidFill>
                            <a:prstClr val="black"/>
                          </a:solidFill>
                          <a:effectLst/>
                          <a:uLnTx/>
                          <a:uFillTx/>
                          <a:latin typeface="+mn-lt"/>
                          <a:ea typeface="+mn-ea"/>
                          <a:cs typeface="+mn-cs"/>
                        </a:rPr>
                        <a:t> 
 Vinhos de guarda, que permanecerão por longos anos dentro da garrafa, se beneficiam da rolha cortiça natural, pois as pequenas doses de oxigênio serão liberadas gradualmente. Contudo, vinhos jovens e de consumo rápido se adaptam muito bem com rolhas alternativas ou mesmo tampa de rosca, conhecida como screw cap.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https://scontent.xx.fbcdn.net/v/t1.0-9/s720x720/67011571_2494221060637340_2347627577805373440_o.jpg?_nc_cat=108&amp;_nc_oc=AQlHWwMNBwAWvCbotBtwhvBNrK3QogewgiIU3ZFhiDb8jxlIOJAUNMlmtRrhw3I3u-g&amp;_nc_ht=scontent.xx&amp;oh=761281d93e1cc1094d445081528ed607&amp;oe=5DE40B2C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7828371"/>
                  </a:ext>
                </a:extLst>
              </a:tr>
            </a:tbl>
          </a:graphicData>
        </a:graphic>
      </p:graphicFrame>
      <p:sp>
        <p:nvSpPr>
          <p:cNvPr id="4" name="Text Placeholder 3">
            <a:extLst>
              <a:ext uri="{FF2B5EF4-FFF2-40B4-BE49-F238E27FC236}">
                <a16:creationId xmlns:a16="http://schemas.microsoft.com/office/drawing/2014/main" id="{8CB8F2B7-1DD5-4B37-A1BA-AE295D69CB0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28659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827F0-6731-48FA-8A76-8DA7C8C90A6E}"/>
              </a:ext>
            </a:extLst>
          </p:cNvPr>
          <p:cNvSpPr>
            <a:spLocks noGrp="1"/>
          </p:cNvSpPr>
          <p:nvPr>
            <p:ph type="title"/>
          </p:nvPr>
        </p:nvSpPr>
        <p:spPr/>
        <p:txBody>
          <a:bodyPr/>
          <a:lstStyle/>
          <a:p>
            <a:r>
              <a:rPr lang="pt-BR"/>
              <a:t>Posts taxa  de engajamento (ordenar menor e maior) | Casa Valduga - 13 of 26</a:t>
            </a:r>
            <a:endParaRPr lang="en-US"/>
          </a:p>
        </p:txBody>
      </p:sp>
      <p:graphicFrame>
        <p:nvGraphicFramePr>
          <p:cNvPr id="5" name="Table Placeholder 4">
            <a:extLst>
              <a:ext uri="{FF2B5EF4-FFF2-40B4-BE49-F238E27FC236}">
                <a16:creationId xmlns:a16="http://schemas.microsoft.com/office/drawing/2014/main" id="{5589C53F-7344-41C8-BF3B-FDA1027405B4}"/>
              </a:ext>
            </a:extLst>
          </p:cNvPr>
          <p:cNvGraphicFramePr>
            <a:graphicFrameLocks noGrp="1"/>
          </p:cNvGraphicFramePr>
          <p:nvPr>
            <p:ph type="tbl" sz="quarter" idx="13"/>
            <p:extLst>
              <p:ext uri="{D42A27DB-BD31-4B8C-83A1-F6EECF244321}">
                <p14:modId xmlns:p14="http://schemas.microsoft.com/office/powerpoint/2010/main" val="192619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73645334"/>
                    </a:ext>
                  </a:extLst>
                </a:gridCol>
                <a:gridCol w="822960">
                  <a:extLst>
                    <a:ext uri="{9D8B030D-6E8A-4147-A177-3AD203B41FA5}">
                      <a16:colId xmlns:a16="http://schemas.microsoft.com/office/drawing/2014/main" val="2272972887"/>
                    </a:ext>
                  </a:extLst>
                </a:gridCol>
                <a:gridCol w="246888">
                  <a:extLst>
                    <a:ext uri="{9D8B030D-6E8A-4147-A177-3AD203B41FA5}">
                      <a16:colId xmlns:a16="http://schemas.microsoft.com/office/drawing/2014/main" val="2988922947"/>
                    </a:ext>
                  </a:extLst>
                </a:gridCol>
                <a:gridCol w="271577">
                  <a:extLst>
                    <a:ext uri="{9D8B030D-6E8A-4147-A177-3AD203B41FA5}">
                      <a16:colId xmlns:a16="http://schemas.microsoft.com/office/drawing/2014/main" val="4087040983"/>
                    </a:ext>
                  </a:extLst>
                </a:gridCol>
                <a:gridCol w="271577">
                  <a:extLst>
                    <a:ext uri="{9D8B030D-6E8A-4147-A177-3AD203B41FA5}">
                      <a16:colId xmlns:a16="http://schemas.microsoft.com/office/drawing/2014/main" val="2777918369"/>
                    </a:ext>
                  </a:extLst>
                </a:gridCol>
                <a:gridCol w="271577">
                  <a:extLst>
                    <a:ext uri="{9D8B030D-6E8A-4147-A177-3AD203B41FA5}">
                      <a16:colId xmlns:a16="http://schemas.microsoft.com/office/drawing/2014/main" val="4080656783"/>
                    </a:ext>
                  </a:extLst>
                </a:gridCol>
                <a:gridCol w="246888">
                  <a:extLst>
                    <a:ext uri="{9D8B030D-6E8A-4147-A177-3AD203B41FA5}">
                      <a16:colId xmlns:a16="http://schemas.microsoft.com/office/drawing/2014/main" val="38734919"/>
                    </a:ext>
                  </a:extLst>
                </a:gridCol>
                <a:gridCol w="246888">
                  <a:extLst>
                    <a:ext uri="{9D8B030D-6E8A-4147-A177-3AD203B41FA5}">
                      <a16:colId xmlns:a16="http://schemas.microsoft.com/office/drawing/2014/main" val="3361509613"/>
                    </a:ext>
                  </a:extLst>
                </a:gridCol>
                <a:gridCol w="246888">
                  <a:extLst>
                    <a:ext uri="{9D8B030D-6E8A-4147-A177-3AD203B41FA5}">
                      <a16:colId xmlns:a16="http://schemas.microsoft.com/office/drawing/2014/main" val="3372387749"/>
                    </a:ext>
                  </a:extLst>
                </a:gridCol>
                <a:gridCol w="246888">
                  <a:extLst>
                    <a:ext uri="{9D8B030D-6E8A-4147-A177-3AD203B41FA5}">
                      <a16:colId xmlns:a16="http://schemas.microsoft.com/office/drawing/2014/main" val="2639862308"/>
                    </a:ext>
                  </a:extLst>
                </a:gridCol>
                <a:gridCol w="246888">
                  <a:extLst>
                    <a:ext uri="{9D8B030D-6E8A-4147-A177-3AD203B41FA5}">
                      <a16:colId xmlns:a16="http://schemas.microsoft.com/office/drawing/2014/main" val="4208754182"/>
                    </a:ext>
                  </a:extLst>
                </a:gridCol>
                <a:gridCol w="246888">
                  <a:extLst>
                    <a:ext uri="{9D8B030D-6E8A-4147-A177-3AD203B41FA5}">
                      <a16:colId xmlns:a16="http://schemas.microsoft.com/office/drawing/2014/main" val="2584643239"/>
                    </a:ext>
                  </a:extLst>
                </a:gridCol>
                <a:gridCol w="246888">
                  <a:extLst>
                    <a:ext uri="{9D8B030D-6E8A-4147-A177-3AD203B41FA5}">
                      <a16:colId xmlns:a16="http://schemas.microsoft.com/office/drawing/2014/main" val="1789285876"/>
                    </a:ext>
                  </a:extLst>
                </a:gridCol>
                <a:gridCol w="246888">
                  <a:extLst>
                    <a:ext uri="{9D8B030D-6E8A-4147-A177-3AD203B41FA5}">
                      <a16:colId xmlns:a16="http://schemas.microsoft.com/office/drawing/2014/main" val="3434487174"/>
                    </a:ext>
                  </a:extLst>
                </a:gridCol>
                <a:gridCol w="246888">
                  <a:extLst>
                    <a:ext uri="{9D8B030D-6E8A-4147-A177-3AD203B41FA5}">
                      <a16:colId xmlns:a16="http://schemas.microsoft.com/office/drawing/2014/main" val="139381265"/>
                    </a:ext>
                  </a:extLst>
                </a:gridCol>
                <a:gridCol w="246888">
                  <a:extLst>
                    <a:ext uri="{9D8B030D-6E8A-4147-A177-3AD203B41FA5}">
                      <a16:colId xmlns:a16="http://schemas.microsoft.com/office/drawing/2014/main" val="1091289338"/>
                    </a:ext>
                  </a:extLst>
                </a:gridCol>
                <a:gridCol w="246888">
                  <a:extLst>
                    <a:ext uri="{9D8B030D-6E8A-4147-A177-3AD203B41FA5}">
                      <a16:colId xmlns:a16="http://schemas.microsoft.com/office/drawing/2014/main" val="3320350249"/>
                    </a:ext>
                  </a:extLst>
                </a:gridCol>
                <a:gridCol w="246888">
                  <a:extLst>
                    <a:ext uri="{9D8B030D-6E8A-4147-A177-3AD203B41FA5}">
                      <a16:colId xmlns:a16="http://schemas.microsoft.com/office/drawing/2014/main" val="3888230749"/>
                    </a:ext>
                  </a:extLst>
                </a:gridCol>
                <a:gridCol w="246888">
                  <a:extLst>
                    <a:ext uri="{9D8B030D-6E8A-4147-A177-3AD203B41FA5}">
                      <a16:colId xmlns:a16="http://schemas.microsoft.com/office/drawing/2014/main" val="1036365104"/>
                    </a:ext>
                  </a:extLst>
                </a:gridCol>
                <a:gridCol w="246888">
                  <a:extLst>
                    <a:ext uri="{9D8B030D-6E8A-4147-A177-3AD203B41FA5}">
                      <a16:colId xmlns:a16="http://schemas.microsoft.com/office/drawing/2014/main" val="204638751"/>
                    </a:ext>
                  </a:extLst>
                </a:gridCol>
                <a:gridCol w="246888">
                  <a:extLst>
                    <a:ext uri="{9D8B030D-6E8A-4147-A177-3AD203B41FA5}">
                      <a16:colId xmlns:a16="http://schemas.microsoft.com/office/drawing/2014/main" val="2065863497"/>
                    </a:ext>
                  </a:extLst>
                </a:gridCol>
                <a:gridCol w="246888">
                  <a:extLst>
                    <a:ext uri="{9D8B030D-6E8A-4147-A177-3AD203B41FA5}">
                      <a16:colId xmlns:a16="http://schemas.microsoft.com/office/drawing/2014/main" val="2585438333"/>
                    </a:ext>
                  </a:extLst>
                </a:gridCol>
                <a:gridCol w="246888">
                  <a:extLst>
                    <a:ext uri="{9D8B030D-6E8A-4147-A177-3AD203B41FA5}">
                      <a16:colId xmlns:a16="http://schemas.microsoft.com/office/drawing/2014/main" val="3118031462"/>
                    </a:ext>
                  </a:extLst>
                </a:gridCol>
                <a:gridCol w="246888">
                  <a:extLst>
                    <a:ext uri="{9D8B030D-6E8A-4147-A177-3AD203B41FA5}">
                      <a16:colId xmlns:a16="http://schemas.microsoft.com/office/drawing/2014/main" val="3461432211"/>
                    </a:ext>
                  </a:extLst>
                </a:gridCol>
                <a:gridCol w="246888">
                  <a:extLst>
                    <a:ext uri="{9D8B030D-6E8A-4147-A177-3AD203B41FA5}">
                      <a16:colId xmlns:a16="http://schemas.microsoft.com/office/drawing/2014/main" val="4270326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447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- 2019-07-20 16:22:00</a:t>
                      </a:r>
                      <a:r>
                        <a:rPr kumimoji="0" lang="pt-BR" sz="1000" b="0" i="0" u="none" strike="noStrike" kern="1200" cap="none" spc="0" normalizeH="0" baseline="0" noProof="0">
                          <a:ln>
                            <a:noFill/>
                          </a:ln>
                          <a:solidFill>
                            <a:prstClr val="black"/>
                          </a:solidFill>
                          <a:effectLst/>
                          <a:uLnTx/>
                          <a:uFillTx/>
                          <a:latin typeface="+mn-lt"/>
                          <a:ea typeface="+mn-ea"/>
                          <a:cs typeface="+mn-cs"/>
                        </a:rPr>
                        <a:t> 
 O vinho se revela essencial ao celebrar os bons momentos da vida. Nesses dias, temos uma ótima oportunidade para escolher vinhos especiais e ainda homenagear pessoas igualmente admiráveis. É quando juntamos o desejo e o coração.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https://scontent.xx.fbcdn.net/v/t1.0-9/s720x720/67195741_2479896608736452_4820455848880898048_o.png?_nc_cat=111&amp;_nc_oc=AQl95-KERDqZOQl4zKXTh4JQy3VkvTY_m2rWLVFaiqcLIZxo6dfJhx9QXaZjOqACt9M&amp;_nc_ht=scontent.xx&amp;oh=cbabcd85212c8c796ddc032336960af0&amp;oe=5DE10EA2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7112549"/>
                  </a:ext>
                </a:extLst>
              </a:tr>
            </a:tbl>
          </a:graphicData>
        </a:graphic>
      </p:graphicFrame>
      <p:sp>
        <p:nvSpPr>
          <p:cNvPr id="4" name="Text Placeholder 3">
            <a:extLst>
              <a:ext uri="{FF2B5EF4-FFF2-40B4-BE49-F238E27FC236}">
                <a16:creationId xmlns:a16="http://schemas.microsoft.com/office/drawing/2014/main" id="{0A7151DA-34E7-4E19-8273-6C55E089BC1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807505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01A00-2550-4DDF-8282-55ABFBF06E9B}"/>
              </a:ext>
            </a:extLst>
          </p:cNvPr>
          <p:cNvSpPr>
            <a:spLocks noGrp="1"/>
          </p:cNvSpPr>
          <p:nvPr>
            <p:ph type="title"/>
          </p:nvPr>
        </p:nvSpPr>
        <p:spPr/>
        <p:txBody>
          <a:bodyPr/>
          <a:lstStyle/>
          <a:p>
            <a:r>
              <a:rPr lang="pt-BR"/>
              <a:t>Posts taxa  de engajamento (ordenar menor e maior) | Casa Valduga - 14 of 26</a:t>
            </a:r>
            <a:endParaRPr lang="en-US"/>
          </a:p>
        </p:txBody>
      </p:sp>
      <p:graphicFrame>
        <p:nvGraphicFramePr>
          <p:cNvPr id="5" name="Table Placeholder 4">
            <a:extLst>
              <a:ext uri="{FF2B5EF4-FFF2-40B4-BE49-F238E27FC236}">
                <a16:creationId xmlns:a16="http://schemas.microsoft.com/office/drawing/2014/main" id="{EEE5336C-BE50-450F-8315-2A75E9CE13EA}"/>
              </a:ext>
            </a:extLst>
          </p:cNvPr>
          <p:cNvGraphicFramePr>
            <a:graphicFrameLocks noGrp="1"/>
          </p:cNvGraphicFramePr>
          <p:nvPr>
            <p:ph type="tbl" sz="quarter" idx="13"/>
            <p:extLst>
              <p:ext uri="{D42A27DB-BD31-4B8C-83A1-F6EECF244321}">
                <p14:modId xmlns:p14="http://schemas.microsoft.com/office/powerpoint/2010/main" val="37821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6011177"/>
                    </a:ext>
                  </a:extLst>
                </a:gridCol>
                <a:gridCol w="822960">
                  <a:extLst>
                    <a:ext uri="{9D8B030D-6E8A-4147-A177-3AD203B41FA5}">
                      <a16:colId xmlns:a16="http://schemas.microsoft.com/office/drawing/2014/main" val="3139305448"/>
                    </a:ext>
                  </a:extLst>
                </a:gridCol>
                <a:gridCol w="246888">
                  <a:extLst>
                    <a:ext uri="{9D8B030D-6E8A-4147-A177-3AD203B41FA5}">
                      <a16:colId xmlns:a16="http://schemas.microsoft.com/office/drawing/2014/main" val="423744468"/>
                    </a:ext>
                  </a:extLst>
                </a:gridCol>
                <a:gridCol w="271577">
                  <a:extLst>
                    <a:ext uri="{9D8B030D-6E8A-4147-A177-3AD203B41FA5}">
                      <a16:colId xmlns:a16="http://schemas.microsoft.com/office/drawing/2014/main" val="978994642"/>
                    </a:ext>
                  </a:extLst>
                </a:gridCol>
                <a:gridCol w="271577">
                  <a:extLst>
                    <a:ext uri="{9D8B030D-6E8A-4147-A177-3AD203B41FA5}">
                      <a16:colId xmlns:a16="http://schemas.microsoft.com/office/drawing/2014/main" val="3452124570"/>
                    </a:ext>
                  </a:extLst>
                </a:gridCol>
                <a:gridCol w="271577">
                  <a:extLst>
                    <a:ext uri="{9D8B030D-6E8A-4147-A177-3AD203B41FA5}">
                      <a16:colId xmlns:a16="http://schemas.microsoft.com/office/drawing/2014/main" val="1423790468"/>
                    </a:ext>
                  </a:extLst>
                </a:gridCol>
                <a:gridCol w="246888">
                  <a:extLst>
                    <a:ext uri="{9D8B030D-6E8A-4147-A177-3AD203B41FA5}">
                      <a16:colId xmlns:a16="http://schemas.microsoft.com/office/drawing/2014/main" val="2740076220"/>
                    </a:ext>
                  </a:extLst>
                </a:gridCol>
                <a:gridCol w="246888">
                  <a:extLst>
                    <a:ext uri="{9D8B030D-6E8A-4147-A177-3AD203B41FA5}">
                      <a16:colId xmlns:a16="http://schemas.microsoft.com/office/drawing/2014/main" val="2008745378"/>
                    </a:ext>
                  </a:extLst>
                </a:gridCol>
                <a:gridCol w="246888">
                  <a:extLst>
                    <a:ext uri="{9D8B030D-6E8A-4147-A177-3AD203B41FA5}">
                      <a16:colId xmlns:a16="http://schemas.microsoft.com/office/drawing/2014/main" val="1632041382"/>
                    </a:ext>
                  </a:extLst>
                </a:gridCol>
                <a:gridCol w="246888">
                  <a:extLst>
                    <a:ext uri="{9D8B030D-6E8A-4147-A177-3AD203B41FA5}">
                      <a16:colId xmlns:a16="http://schemas.microsoft.com/office/drawing/2014/main" val="515880286"/>
                    </a:ext>
                  </a:extLst>
                </a:gridCol>
                <a:gridCol w="246888">
                  <a:extLst>
                    <a:ext uri="{9D8B030D-6E8A-4147-A177-3AD203B41FA5}">
                      <a16:colId xmlns:a16="http://schemas.microsoft.com/office/drawing/2014/main" val="3131356659"/>
                    </a:ext>
                  </a:extLst>
                </a:gridCol>
                <a:gridCol w="246888">
                  <a:extLst>
                    <a:ext uri="{9D8B030D-6E8A-4147-A177-3AD203B41FA5}">
                      <a16:colId xmlns:a16="http://schemas.microsoft.com/office/drawing/2014/main" val="3937548883"/>
                    </a:ext>
                  </a:extLst>
                </a:gridCol>
                <a:gridCol w="246888">
                  <a:extLst>
                    <a:ext uri="{9D8B030D-6E8A-4147-A177-3AD203B41FA5}">
                      <a16:colId xmlns:a16="http://schemas.microsoft.com/office/drawing/2014/main" val="2824628049"/>
                    </a:ext>
                  </a:extLst>
                </a:gridCol>
                <a:gridCol w="246888">
                  <a:extLst>
                    <a:ext uri="{9D8B030D-6E8A-4147-A177-3AD203B41FA5}">
                      <a16:colId xmlns:a16="http://schemas.microsoft.com/office/drawing/2014/main" val="3362748551"/>
                    </a:ext>
                  </a:extLst>
                </a:gridCol>
                <a:gridCol w="246888">
                  <a:extLst>
                    <a:ext uri="{9D8B030D-6E8A-4147-A177-3AD203B41FA5}">
                      <a16:colId xmlns:a16="http://schemas.microsoft.com/office/drawing/2014/main" val="1079548340"/>
                    </a:ext>
                  </a:extLst>
                </a:gridCol>
                <a:gridCol w="246888">
                  <a:extLst>
                    <a:ext uri="{9D8B030D-6E8A-4147-A177-3AD203B41FA5}">
                      <a16:colId xmlns:a16="http://schemas.microsoft.com/office/drawing/2014/main" val="50456853"/>
                    </a:ext>
                  </a:extLst>
                </a:gridCol>
                <a:gridCol w="246888">
                  <a:extLst>
                    <a:ext uri="{9D8B030D-6E8A-4147-A177-3AD203B41FA5}">
                      <a16:colId xmlns:a16="http://schemas.microsoft.com/office/drawing/2014/main" val="3688048114"/>
                    </a:ext>
                  </a:extLst>
                </a:gridCol>
                <a:gridCol w="246888">
                  <a:extLst>
                    <a:ext uri="{9D8B030D-6E8A-4147-A177-3AD203B41FA5}">
                      <a16:colId xmlns:a16="http://schemas.microsoft.com/office/drawing/2014/main" val="1724507565"/>
                    </a:ext>
                  </a:extLst>
                </a:gridCol>
                <a:gridCol w="246888">
                  <a:extLst>
                    <a:ext uri="{9D8B030D-6E8A-4147-A177-3AD203B41FA5}">
                      <a16:colId xmlns:a16="http://schemas.microsoft.com/office/drawing/2014/main" val="3303793006"/>
                    </a:ext>
                  </a:extLst>
                </a:gridCol>
                <a:gridCol w="246888">
                  <a:extLst>
                    <a:ext uri="{9D8B030D-6E8A-4147-A177-3AD203B41FA5}">
                      <a16:colId xmlns:a16="http://schemas.microsoft.com/office/drawing/2014/main" val="949752980"/>
                    </a:ext>
                  </a:extLst>
                </a:gridCol>
                <a:gridCol w="246888">
                  <a:extLst>
                    <a:ext uri="{9D8B030D-6E8A-4147-A177-3AD203B41FA5}">
                      <a16:colId xmlns:a16="http://schemas.microsoft.com/office/drawing/2014/main" val="320963107"/>
                    </a:ext>
                  </a:extLst>
                </a:gridCol>
                <a:gridCol w="246888">
                  <a:extLst>
                    <a:ext uri="{9D8B030D-6E8A-4147-A177-3AD203B41FA5}">
                      <a16:colId xmlns:a16="http://schemas.microsoft.com/office/drawing/2014/main" val="4036704957"/>
                    </a:ext>
                  </a:extLst>
                </a:gridCol>
                <a:gridCol w="246888">
                  <a:extLst>
                    <a:ext uri="{9D8B030D-6E8A-4147-A177-3AD203B41FA5}">
                      <a16:colId xmlns:a16="http://schemas.microsoft.com/office/drawing/2014/main" val="154297581"/>
                    </a:ext>
                  </a:extLst>
                </a:gridCol>
                <a:gridCol w="246888">
                  <a:extLst>
                    <a:ext uri="{9D8B030D-6E8A-4147-A177-3AD203B41FA5}">
                      <a16:colId xmlns:a16="http://schemas.microsoft.com/office/drawing/2014/main" val="4169764695"/>
                    </a:ext>
                  </a:extLst>
                </a:gridCol>
                <a:gridCol w="246888">
                  <a:extLst>
                    <a:ext uri="{9D8B030D-6E8A-4147-A177-3AD203B41FA5}">
                      <a16:colId xmlns:a16="http://schemas.microsoft.com/office/drawing/2014/main" val="169993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374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- 2019-07-25 10:27:55</a:t>
                      </a:r>
                      <a:r>
                        <a:rPr kumimoji="0" lang="pt-BR" sz="1000" b="0" i="0" u="none" strike="noStrike" kern="1200" cap="none" spc="0" normalizeH="0" baseline="0" noProof="0">
                          <a:ln>
                            <a:noFill/>
                          </a:ln>
                          <a:solidFill>
                            <a:prstClr val="black"/>
                          </a:solidFill>
                          <a:effectLst/>
                          <a:uLnTx/>
                          <a:uFillTx/>
                          <a:latin typeface="+mn-lt"/>
                          <a:ea typeface="+mn-ea"/>
                          <a:cs typeface="+mn-cs"/>
                        </a:rPr>
                        <a:t> 
 Se você está começando a desvendar os segredos de uma boa taça de vinho, já deve ter se deparado com diversos termos, por exemplo, vinhos terrosos. Preparamos este conteúdo http://bit.ly/2Og5kSg para desvendar o que são os vinhos terrosos e por que eles recebem esse nome. Além de como o terroir tem relação com essa característica e quais são os tipos de uvas utilizadas em sua elaboração.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https://external.xx.fbcdn.net/safe_image.php?d=AQAx2cBiQnJQee93&amp;w=720&amp;h=720&amp;url=https%3A%2F%2Fproxy.thumb321.com.br%2Fimg-67b80499bfd7b28f.png%3Fthumb%3D1200x630%2523&amp;cfs=1&amp;_nc_hash=AQDE0CdKzWwIgbSQ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44317388"/>
                  </a:ext>
                </a:extLst>
              </a:tr>
            </a:tbl>
          </a:graphicData>
        </a:graphic>
      </p:graphicFrame>
      <p:sp>
        <p:nvSpPr>
          <p:cNvPr id="4" name="Text Placeholder 3">
            <a:extLst>
              <a:ext uri="{FF2B5EF4-FFF2-40B4-BE49-F238E27FC236}">
                <a16:creationId xmlns:a16="http://schemas.microsoft.com/office/drawing/2014/main" id="{62C640DB-67BB-434F-89A0-F136848A0AE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12422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8B745-BEFE-4623-BB1D-2D4367485405}"/>
              </a:ext>
            </a:extLst>
          </p:cNvPr>
          <p:cNvSpPr>
            <a:spLocks noGrp="1"/>
          </p:cNvSpPr>
          <p:nvPr>
            <p:ph type="title"/>
          </p:nvPr>
        </p:nvSpPr>
        <p:spPr/>
        <p:txBody>
          <a:bodyPr/>
          <a:lstStyle/>
          <a:p>
            <a:r>
              <a:rPr lang="pt-BR"/>
              <a:t>Posts taxa  de engajamento (ordenar menor e maior) | Casa Valduga - 15 of 26</a:t>
            </a:r>
            <a:endParaRPr lang="en-US"/>
          </a:p>
        </p:txBody>
      </p:sp>
      <p:graphicFrame>
        <p:nvGraphicFramePr>
          <p:cNvPr id="5" name="Table Placeholder 4">
            <a:extLst>
              <a:ext uri="{FF2B5EF4-FFF2-40B4-BE49-F238E27FC236}">
                <a16:creationId xmlns:a16="http://schemas.microsoft.com/office/drawing/2014/main" id="{A9E0D8EE-F3AF-4913-A57A-7E58660CB8D0}"/>
              </a:ext>
            </a:extLst>
          </p:cNvPr>
          <p:cNvGraphicFramePr>
            <a:graphicFrameLocks noGrp="1"/>
          </p:cNvGraphicFramePr>
          <p:nvPr>
            <p:ph type="tbl" sz="quarter" idx="13"/>
            <p:extLst>
              <p:ext uri="{D42A27DB-BD31-4B8C-83A1-F6EECF244321}">
                <p14:modId xmlns:p14="http://schemas.microsoft.com/office/powerpoint/2010/main" val="3246358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4670665"/>
                    </a:ext>
                  </a:extLst>
                </a:gridCol>
                <a:gridCol w="822960">
                  <a:extLst>
                    <a:ext uri="{9D8B030D-6E8A-4147-A177-3AD203B41FA5}">
                      <a16:colId xmlns:a16="http://schemas.microsoft.com/office/drawing/2014/main" val="3355572169"/>
                    </a:ext>
                  </a:extLst>
                </a:gridCol>
                <a:gridCol w="246888">
                  <a:extLst>
                    <a:ext uri="{9D8B030D-6E8A-4147-A177-3AD203B41FA5}">
                      <a16:colId xmlns:a16="http://schemas.microsoft.com/office/drawing/2014/main" val="4142038769"/>
                    </a:ext>
                  </a:extLst>
                </a:gridCol>
                <a:gridCol w="271577">
                  <a:extLst>
                    <a:ext uri="{9D8B030D-6E8A-4147-A177-3AD203B41FA5}">
                      <a16:colId xmlns:a16="http://schemas.microsoft.com/office/drawing/2014/main" val="4208621721"/>
                    </a:ext>
                  </a:extLst>
                </a:gridCol>
                <a:gridCol w="271577">
                  <a:extLst>
                    <a:ext uri="{9D8B030D-6E8A-4147-A177-3AD203B41FA5}">
                      <a16:colId xmlns:a16="http://schemas.microsoft.com/office/drawing/2014/main" val="2748449649"/>
                    </a:ext>
                  </a:extLst>
                </a:gridCol>
                <a:gridCol w="271577">
                  <a:extLst>
                    <a:ext uri="{9D8B030D-6E8A-4147-A177-3AD203B41FA5}">
                      <a16:colId xmlns:a16="http://schemas.microsoft.com/office/drawing/2014/main" val="1580182107"/>
                    </a:ext>
                  </a:extLst>
                </a:gridCol>
                <a:gridCol w="246888">
                  <a:extLst>
                    <a:ext uri="{9D8B030D-6E8A-4147-A177-3AD203B41FA5}">
                      <a16:colId xmlns:a16="http://schemas.microsoft.com/office/drawing/2014/main" val="1707861622"/>
                    </a:ext>
                  </a:extLst>
                </a:gridCol>
                <a:gridCol w="246888">
                  <a:extLst>
                    <a:ext uri="{9D8B030D-6E8A-4147-A177-3AD203B41FA5}">
                      <a16:colId xmlns:a16="http://schemas.microsoft.com/office/drawing/2014/main" val="631491565"/>
                    </a:ext>
                  </a:extLst>
                </a:gridCol>
                <a:gridCol w="246888">
                  <a:extLst>
                    <a:ext uri="{9D8B030D-6E8A-4147-A177-3AD203B41FA5}">
                      <a16:colId xmlns:a16="http://schemas.microsoft.com/office/drawing/2014/main" val="1505166734"/>
                    </a:ext>
                  </a:extLst>
                </a:gridCol>
                <a:gridCol w="246888">
                  <a:extLst>
                    <a:ext uri="{9D8B030D-6E8A-4147-A177-3AD203B41FA5}">
                      <a16:colId xmlns:a16="http://schemas.microsoft.com/office/drawing/2014/main" val="2027969248"/>
                    </a:ext>
                  </a:extLst>
                </a:gridCol>
                <a:gridCol w="246888">
                  <a:extLst>
                    <a:ext uri="{9D8B030D-6E8A-4147-A177-3AD203B41FA5}">
                      <a16:colId xmlns:a16="http://schemas.microsoft.com/office/drawing/2014/main" val="2239998630"/>
                    </a:ext>
                  </a:extLst>
                </a:gridCol>
                <a:gridCol w="246888">
                  <a:extLst>
                    <a:ext uri="{9D8B030D-6E8A-4147-A177-3AD203B41FA5}">
                      <a16:colId xmlns:a16="http://schemas.microsoft.com/office/drawing/2014/main" val="1537168895"/>
                    </a:ext>
                  </a:extLst>
                </a:gridCol>
                <a:gridCol w="246888">
                  <a:extLst>
                    <a:ext uri="{9D8B030D-6E8A-4147-A177-3AD203B41FA5}">
                      <a16:colId xmlns:a16="http://schemas.microsoft.com/office/drawing/2014/main" val="171120261"/>
                    </a:ext>
                  </a:extLst>
                </a:gridCol>
                <a:gridCol w="246888">
                  <a:extLst>
                    <a:ext uri="{9D8B030D-6E8A-4147-A177-3AD203B41FA5}">
                      <a16:colId xmlns:a16="http://schemas.microsoft.com/office/drawing/2014/main" val="2614249507"/>
                    </a:ext>
                  </a:extLst>
                </a:gridCol>
                <a:gridCol w="246888">
                  <a:extLst>
                    <a:ext uri="{9D8B030D-6E8A-4147-A177-3AD203B41FA5}">
                      <a16:colId xmlns:a16="http://schemas.microsoft.com/office/drawing/2014/main" val="2960926022"/>
                    </a:ext>
                  </a:extLst>
                </a:gridCol>
                <a:gridCol w="246888">
                  <a:extLst>
                    <a:ext uri="{9D8B030D-6E8A-4147-A177-3AD203B41FA5}">
                      <a16:colId xmlns:a16="http://schemas.microsoft.com/office/drawing/2014/main" val="4177766265"/>
                    </a:ext>
                  </a:extLst>
                </a:gridCol>
                <a:gridCol w="246888">
                  <a:extLst>
                    <a:ext uri="{9D8B030D-6E8A-4147-A177-3AD203B41FA5}">
                      <a16:colId xmlns:a16="http://schemas.microsoft.com/office/drawing/2014/main" val="1338924963"/>
                    </a:ext>
                  </a:extLst>
                </a:gridCol>
                <a:gridCol w="246888">
                  <a:extLst>
                    <a:ext uri="{9D8B030D-6E8A-4147-A177-3AD203B41FA5}">
                      <a16:colId xmlns:a16="http://schemas.microsoft.com/office/drawing/2014/main" val="2176498635"/>
                    </a:ext>
                  </a:extLst>
                </a:gridCol>
                <a:gridCol w="246888">
                  <a:extLst>
                    <a:ext uri="{9D8B030D-6E8A-4147-A177-3AD203B41FA5}">
                      <a16:colId xmlns:a16="http://schemas.microsoft.com/office/drawing/2014/main" val="1905256810"/>
                    </a:ext>
                  </a:extLst>
                </a:gridCol>
                <a:gridCol w="246888">
                  <a:extLst>
                    <a:ext uri="{9D8B030D-6E8A-4147-A177-3AD203B41FA5}">
                      <a16:colId xmlns:a16="http://schemas.microsoft.com/office/drawing/2014/main" val="4091802158"/>
                    </a:ext>
                  </a:extLst>
                </a:gridCol>
                <a:gridCol w="246888">
                  <a:extLst>
                    <a:ext uri="{9D8B030D-6E8A-4147-A177-3AD203B41FA5}">
                      <a16:colId xmlns:a16="http://schemas.microsoft.com/office/drawing/2014/main" val="2983066063"/>
                    </a:ext>
                  </a:extLst>
                </a:gridCol>
                <a:gridCol w="246888">
                  <a:extLst>
                    <a:ext uri="{9D8B030D-6E8A-4147-A177-3AD203B41FA5}">
                      <a16:colId xmlns:a16="http://schemas.microsoft.com/office/drawing/2014/main" val="4259339715"/>
                    </a:ext>
                  </a:extLst>
                </a:gridCol>
                <a:gridCol w="246888">
                  <a:extLst>
                    <a:ext uri="{9D8B030D-6E8A-4147-A177-3AD203B41FA5}">
                      <a16:colId xmlns:a16="http://schemas.microsoft.com/office/drawing/2014/main" val="1704329317"/>
                    </a:ext>
                  </a:extLst>
                </a:gridCol>
                <a:gridCol w="246888">
                  <a:extLst>
                    <a:ext uri="{9D8B030D-6E8A-4147-A177-3AD203B41FA5}">
                      <a16:colId xmlns:a16="http://schemas.microsoft.com/office/drawing/2014/main" val="2850106609"/>
                    </a:ext>
                  </a:extLst>
                </a:gridCol>
                <a:gridCol w="246888">
                  <a:extLst>
                    <a:ext uri="{9D8B030D-6E8A-4147-A177-3AD203B41FA5}">
                      <a16:colId xmlns:a16="http://schemas.microsoft.com/office/drawing/2014/main" val="3356371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359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- 2019-07-09 16:17:30</a:t>
                      </a:r>
                      <a:r>
                        <a:rPr kumimoji="0" lang="pt-BR" sz="1000" b="0" i="0" u="none" strike="noStrike" kern="1200" cap="none" spc="0" normalizeH="0" baseline="0" noProof="0">
                          <a:ln>
                            <a:noFill/>
                          </a:ln>
                          <a:solidFill>
                            <a:prstClr val="black"/>
                          </a:solidFill>
                          <a:effectLst/>
                          <a:uLnTx/>
                          <a:uFillTx/>
                          <a:latin typeface="+mn-lt"/>
                          <a:ea typeface="+mn-ea"/>
                          <a:cs typeface="+mn-cs"/>
                        </a:rPr>
                        <a:t> 
 Elabore o seu vinho personalizado no My Exclusive Wine! 
Apresentamos o My Exclusive Wine com prática de poda, um pacote onde os enófilos participam de uma explanação sobre viticultura e práticas de poda, além de uma aula prática acompanhada pelo agrônomo da casa.
Os participantes aprendem ainda a teoria e prática da elaboração de vinhos, participam da degustação de vinhos diretamente das barricas, engarrafamento e rotulagem personalizada do produto. Venha participar desta experiência exclusiva entre os dias 22 e 25 de agosto. 
Faça a sua reserva pelo telefone (54) 2105 3154 ou e-mail reservas@famigliavalduga.com.br 
Saiba mais no link: http://bit.ly/2XRSPvD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https://scontent.xx.fbcdn.net/v/t1.0-9/s720x720/66466809_2467959089930204_7850166676157890560_o.png?_nc_cat=111&amp;_nc_oc=AQl-wdJJjxMcpU_UUg0E7RUOHZW7vZdLEXYGe3eZ1weDQhDPOtUnxFZIeO6jCfigmBU&amp;_nc_ht=scontent.xx&amp;oh=52327b11fd59081d2e3c1fff99e60a75&amp;oe=5DA4A807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15:28:39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3606847"/>
                  </a:ext>
                </a:extLst>
              </a:tr>
            </a:tbl>
          </a:graphicData>
        </a:graphic>
      </p:graphicFrame>
      <p:sp>
        <p:nvSpPr>
          <p:cNvPr id="4" name="Text Placeholder 3">
            <a:extLst>
              <a:ext uri="{FF2B5EF4-FFF2-40B4-BE49-F238E27FC236}">
                <a16:creationId xmlns:a16="http://schemas.microsoft.com/office/drawing/2014/main" id="{1C53003D-7460-4DC4-8DCD-EFAF54DED30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21694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CA77C-F9FB-4D23-97DA-FA2B273C141E}"/>
              </a:ext>
            </a:extLst>
          </p:cNvPr>
          <p:cNvSpPr>
            <a:spLocks noGrp="1"/>
          </p:cNvSpPr>
          <p:nvPr>
            <p:ph type="title"/>
          </p:nvPr>
        </p:nvSpPr>
        <p:spPr/>
        <p:txBody>
          <a:bodyPr/>
          <a:lstStyle/>
          <a:p>
            <a:r>
              <a:rPr lang="pt-BR"/>
              <a:t>Posts taxa  de engajamento (ordenar menor e maior) | Casa Valduga - 16 of 26</a:t>
            </a:r>
            <a:endParaRPr lang="en-US"/>
          </a:p>
        </p:txBody>
      </p:sp>
      <p:graphicFrame>
        <p:nvGraphicFramePr>
          <p:cNvPr id="5" name="Table Placeholder 4">
            <a:extLst>
              <a:ext uri="{FF2B5EF4-FFF2-40B4-BE49-F238E27FC236}">
                <a16:creationId xmlns:a16="http://schemas.microsoft.com/office/drawing/2014/main" id="{2659744D-F0DE-48B4-B068-5F3850071B0F}"/>
              </a:ext>
            </a:extLst>
          </p:cNvPr>
          <p:cNvGraphicFramePr>
            <a:graphicFrameLocks noGrp="1"/>
          </p:cNvGraphicFramePr>
          <p:nvPr>
            <p:ph type="tbl" sz="quarter" idx="13"/>
            <p:extLst>
              <p:ext uri="{D42A27DB-BD31-4B8C-83A1-F6EECF244321}">
                <p14:modId xmlns:p14="http://schemas.microsoft.com/office/powerpoint/2010/main" val="1722125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04555035"/>
                    </a:ext>
                  </a:extLst>
                </a:gridCol>
                <a:gridCol w="822960">
                  <a:extLst>
                    <a:ext uri="{9D8B030D-6E8A-4147-A177-3AD203B41FA5}">
                      <a16:colId xmlns:a16="http://schemas.microsoft.com/office/drawing/2014/main" val="2971072925"/>
                    </a:ext>
                  </a:extLst>
                </a:gridCol>
                <a:gridCol w="246888">
                  <a:extLst>
                    <a:ext uri="{9D8B030D-6E8A-4147-A177-3AD203B41FA5}">
                      <a16:colId xmlns:a16="http://schemas.microsoft.com/office/drawing/2014/main" val="1958112514"/>
                    </a:ext>
                  </a:extLst>
                </a:gridCol>
                <a:gridCol w="271577">
                  <a:extLst>
                    <a:ext uri="{9D8B030D-6E8A-4147-A177-3AD203B41FA5}">
                      <a16:colId xmlns:a16="http://schemas.microsoft.com/office/drawing/2014/main" val="2888112907"/>
                    </a:ext>
                  </a:extLst>
                </a:gridCol>
                <a:gridCol w="271577">
                  <a:extLst>
                    <a:ext uri="{9D8B030D-6E8A-4147-A177-3AD203B41FA5}">
                      <a16:colId xmlns:a16="http://schemas.microsoft.com/office/drawing/2014/main" val="1647112008"/>
                    </a:ext>
                  </a:extLst>
                </a:gridCol>
                <a:gridCol w="271577">
                  <a:extLst>
                    <a:ext uri="{9D8B030D-6E8A-4147-A177-3AD203B41FA5}">
                      <a16:colId xmlns:a16="http://schemas.microsoft.com/office/drawing/2014/main" val="4082410056"/>
                    </a:ext>
                  </a:extLst>
                </a:gridCol>
                <a:gridCol w="246888">
                  <a:extLst>
                    <a:ext uri="{9D8B030D-6E8A-4147-A177-3AD203B41FA5}">
                      <a16:colId xmlns:a16="http://schemas.microsoft.com/office/drawing/2014/main" val="3790608397"/>
                    </a:ext>
                  </a:extLst>
                </a:gridCol>
                <a:gridCol w="246888">
                  <a:extLst>
                    <a:ext uri="{9D8B030D-6E8A-4147-A177-3AD203B41FA5}">
                      <a16:colId xmlns:a16="http://schemas.microsoft.com/office/drawing/2014/main" val="812279259"/>
                    </a:ext>
                  </a:extLst>
                </a:gridCol>
                <a:gridCol w="246888">
                  <a:extLst>
                    <a:ext uri="{9D8B030D-6E8A-4147-A177-3AD203B41FA5}">
                      <a16:colId xmlns:a16="http://schemas.microsoft.com/office/drawing/2014/main" val="388380987"/>
                    </a:ext>
                  </a:extLst>
                </a:gridCol>
                <a:gridCol w="246888">
                  <a:extLst>
                    <a:ext uri="{9D8B030D-6E8A-4147-A177-3AD203B41FA5}">
                      <a16:colId xmlns:a16="http://schemas.microsoft.com/office/drawing/2014/main" val="3036825779"/>
                    </a:ext>
                  </a:extLst>
                </a:gridCol>
                <a:gridCol w="246888">
                  <a:extLst>
                    <a:ext uri="{9D8B030D-6E8A-4147-A177-3AD203B41FA5}">
                      <a16:colId xmlns:a16="http://schemas.microsoft.com/office/drawing/2014/main" val="1120251855"/>
                    </a:ext>
                  </a:extLst>
                </a:gridCol>
                <a:gridCol w="246888">
                  <a:extLst>
                    <a:ext uri="{9D8B030D-6E8A-4147-A177-3AD203B41FA5}">
                      <a16:colId xmlns:a16="http://schemas.microsoft.com/office/drawing/2014/main" val="3428395256"/>
                    </a:ext>
                  </a:extLst>
                </a:gridCol>
                <a:gridCol w="246888">
                  <a:extLst>
                    <a:ext uri="{9D8B030D-6E8A-4147-A177-3AD203B41FA5}">
                      <a16:colId xmlns:a16="http://schemas.microsoft.com/office/drawing/2014/main" val="2095576966"/>
                    </a:ext>
                  </a:extLst>
                </a:gridCol>
                <a:gridCol w="246888">
                  <a:extLst>
                    <a:ext uri="{9D8B030D-6E8A-4147-A177-3AD203B41FA5}">
                      <a16:colId xmlns:a16="http://schemas.microsoft.com/office/drawing/2014/main" val="1929655259"/>
                    </a:ext>
                  </a:extLst>
                </a:gridCol>
                <a:gridCol w="246888">
                  <a:extLst>
                    <a:ext uri="{9D8B030D-6E8A-4147-A177-3AD203B41FA5}">
                      <a16:colId xmlns:a16="http://schemas.microsoft.com/office/drawing/2014/main" val="2542267009"/>
                    </a:ext>
                  </a:extLst>
                </a:gridCol>
                <a:gridCol w="246888">
                  <a:extLst>
                    <a:ext uri="{9D8B030D-6E8A-4147-A177-3AD203B41FA5}">
                      <a16:colId xmlns:a16="http://schemas.microsoft.com/office/drawing/2014/main" val="2125730267"/>
                    </a:ext>
                  </a:extLst>
                </a:gridCol>
                <a:gridCol w="246888">
                  <a:extLst>
                    <a:ext uri="{9D8B030D-6E8A-4147-A177-3AD203B41FA5}">
                      <a16:colId xmlns:a16="http://schemas.microsoft.com/office/drawing/2014/main" val="1763396581"/>
                    </a:ext>
                  </a:extLst>
                </a:gridCol>
                <a:gridCol w="246888">
                  <a:extLst>
                    <a:ext uri="{9D8B030D-6E8A-4147-A177-3AD203B41FA5}">
                      <a16:colId xmlns:a16="http://schemas.microsoft.com/office/drawing/2014/main" val="319548058"/>
                    </a:ext>
                  </a:extLst>
                </a:gridCol>
                <a:gridCol w="246888">
                  <a:extLst>
                    <a:ext uri="{9D8B030D-6E8A-4147-A177-3AD203B41FA5}">
                      <a16:colId xmlns:a16="http://schemas.microsoft.com/office/drawing/2014/main" val="1804001800"/>
                    </a:ext>
                  </a:extLst>
                </a:gridCol>
                <a:gridCol w="246888">
                  <a:extLst>
                    <a:ext uri="{9D8B030D-6E8A-4147-A177-3AD203B41FA5}">
                      <a16:colId xmlns:a16="http://schemas.microsoft.com/office/drawing/2014/main" val="3903467044"/>
                    </a:ext>
                  </a:extLst>
                </a:gridCol>
                <a:gridCol w="246888">
                  <a:extLst>
                    <a:ext uri="{9D8B030D-6E8A-4147-A177-3AD203B41FA5}">
                      <a16:colId xmlns:a16="http://schemas.microsoft.com/office/drawing/2014/main" val="1704996670"/>
                    </a:ext>
                  </a:extLst>
                </a:gridCol>
                <a:gridCol w="246888">
                  <a:extLst>
                    <a:ext uri="{9D8B030D-6E8A-4147-A177-3AD203B41FA5}">
                      <a16:colId xmlns:a16="http://schemas.microsoft.com/office/drawing/2014/main" val="3010090621"/>
                    </a:ext>
                  </a:extLst>
                </a:gridCol>
                <a:gridCol w="246888">
                  <a:extLst>
                    <a:ext uri="{9D8B030D-6E8A-4147-A177-3AD203B41FA5}">
                      <a16:colId xmlns:a16="http://schemas.microsoft.com/office/drawing/2014/main" val="3171265346"/>
                    </a:ext>
                  </a:extLst>
                </a:gridCol>
                <a:gridCol w="246888">
                  <a:extLst>
                    <a:ext uri="{9D8B030D-6E8A-4147-A177-3AD203B41FA5}">
                      <a16:colId xmlns:a16="http://schemas.microsoft.com/office/drawing/2014/main" val="1640902489"/>
                    </a:ext>
                  </a:extLst>
                </a:gridCol>
                <a:gridCol w="246888">
                  <a:extLst>
                    <a:ext uri="{9D8B030D-6E8A-4147-A177-3AD203B41FA5}">
                      <a16:colId xmlns:a16="http://schemas.microsoft.com/office/drawing/2014/main" val="1493473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228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- 2019-07-17 18:53:25</a:t>
                      </a:r>
                      <a:r>
                        <a:rPr kumimoji="0" lang="pt-BR" sz="1000" b="0" i="0" u="none" strike="noStrike" kern="1200" cap="none" spc="0" normalizeH="0" baseline="0" noProof="0">
                          <a:ln>
                            <a:noFill/>
                          </a:ln>
                          <a:solidFill>
                            <a:prstClr val="black"/>
                          </a:solidFill>
                          <a:effectLst/>
                          <a:uLnTx/>
                          <a:uFillTx/>
                          <a:latin typeface="+mn-lt"/>
                          <a:ea typeface="+mn-ea"/>
                          <a:cs typeface="+mn-cs"/>
                        </a:rPr>
                        <a:t> 
 No próximo dia 25/07, a Famiglia Valduga oferecerá o Curso de Harmonização de Queijos, Chocolates e Vinhos, em uma noite especial.  Uma experiência que envolve as mais clássicas - e também as mais inusitadas - combinações que o vinho pode oferecer. O início está previsto para às 19h30 e as reservas poderão ser feitas pelo telefone (54) 3453 1695 ou pelo email: varejo.bento@casavalduga.com.br.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https://scontent.xx.fbcdn.net/v/t1.0-9/s720x720/67118957_2481818645210915_7077961814381690880_o.jpg?_nc_cat=101&amp;_nc_oc=AQlFM8y8neM1QD40SSkVyWFVmRNtB-OGh1zSbIJLms5HrxvoPnGplsyOCTZBbcX2IOk&amp;_nc_ht=scontent.xx&amp;oh=212d042e586a4fdf1fa89d197149ce3e&amp;oe=5DA0BF23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5113890"/>
                  </a:ext>
                </a:extLst>
              </a:tr>
            </a:tbl>
          </a:graphicData>
        </a:graphic>
      </p:graphicFrame>
      <p:sp>
        <p:nvSpPr>
          <p:cNvPr id="4" name="Text Placeholder 3">
            <a:extLst>
              <a:ext uri="{FF2B5EF4-FFF2-40B4-BE49-F238E27FC236}">
                <a16:creationId xmlns:a16="http://schemas.microsoft.com/office/drawing/2014/main" id="{D49005CD-A0E2-4ACC-A351-9152DC369C8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501795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DB4EE-D2CF-46E2-B0B8-A7632F25E921}"/>
              </a:ext>
            </a:extLst>
          </p:cNvPr>
          <p:cNvSpPr>
            <a:spLocks noGrp="1"/>
          </p:cNvSpPr>
          <p:nvPr>
            <p:ph type="title"/>
          </p:nvPr>
        </p:nvSpPr>
        <p:spPr/>
        <p:txBody>
          <a:bodyPr/>
          <a:lstStyle/>
          <a:p>
            <a:r>
              <a:rPr lang="pt-BR"/>
              <a:t>Posts taxa  de engajamento (ordenar menor e maior) | Casa Valduga - 17 of 26</a:t>
            </a:r>
            <a:endParaRPr lang="en-US"/>
          </a:p>
        </p:txBody>
      </p:sp>
      <p:graphicFrame>
        <p:nvGraphicFramePr>
          <p:cNvPr id="5" name="Table Placeholder 4">
            <a:extLst>
              <a:ext uri="{FF2B5EF4-FFF2-40B4-BE49-F238E27FC236}">
                <a16:creationId xmlns:a16="http://schemas.microsoft.com/office/drawing/2014/main" id="{433C52A2-B030-4771-9568-E92E0A06266B}"/>
              </a:ext>
            </a:extLst>
          </p:cNvPr>
          <p:cNvGraphicFramePr>
            <a:graphicFrameLocks noGrp="1"/>
          </p:cNvGraphicFramePr>
          <p:nvPr>
            <p:ph type="tbl" sz="quarter" idx="13"/>
            <p:extLst>
              <p:ext uri="{D42A27DB-BD31-4B8C-83A1-F6EECF244321}">
                <p14:modId xmlns:p14="http://schemas.microsoft.com/office/powerpoint/2010/main" val="43905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83488397"/>
                    </a:ext>
                  </a:extLst>
                </a:gridCol>
                <a:gridCol w="822960">
                  <a:extLst>
                    <a:ext uri="{9D8B030D-6E8A-4147-A177-3AD203B41FA5}">
                      <a16:colId xmlns:a16="http://schemas.microsoft.com/office/drawing/2014/main" val="80595774"/>
                    </a:ext>
                  </a:extLst>
                </a:gridCol>
                <a:gridCol w="246888">
                  <a:extLst>
                    <a:ext uri="{9D8B030D-6E8A-4147-A177-3AD203B41FA5}">
                      <a16:colId xmlns:a16="http://schemas.microsoft.com/office/drawing/2014/main" val="2927712435"/>
                    </a:ext>
                  </a:extLst>
                </a:gridCol>
                <a:gridCol w="271577">
                  <a:extLst>
                    <a:ext uri="{9D8B030D-6E8A-4147-A177-3AD203B41FA5}">
                      <a16:colId xmlns:a16="http://schemas.microsoft.com/office/drawing/2014/main" val="1681702949"/>
                    </a:ext>
                  </a:extLst>
                </a:gridCol>
                <a:gridCol w="271577">
                  <a:extLst>
                    <a:ext uri="{9D8B030D-6E8A-4147-A177-3AD203B41FA5}">
                      <a16:colId xmlns:a16="http://schemas.microsoft.com/office/drawing/2014/main" val="24022491"/>
                    </a:ext>
                  </a:extLst>
                </a:gridCol>
                <a:gridCol w="271577">
                  <a:extLst>
                    <a:ext uri="{9D8B030D-6E8A-4147-A177-3AD203B41FA5}">
                      <a16:colId xmlns:a16="http://schemas.microsoft.com/office/drawing/2014/main" val="4257198217"/>
                    </a:ext>
                  </a:extLst>
                </a:gridCol>
                <a:gridCol w="246888">
                  <a:extLst>
                    <a:ext uri="{9D8B030D-6E8A-4147-A177-3AD203B41FA5}">
                      <a16:colId xmlns:a16="http://schemas.microsoft.com/office/drawing/2014/main" val="3310429090"/>
                    </a:ext>
                  </a:extLst>
                </a:gridCol>
                <a:gridCol w="246888">
                  <a:extLst>
                    <a:ext uri="{9D8B030D-6E8A-4147-A177-3AD203B41FA5}">
                      <a16:colId xmlns:a16="http://schemas.microsoft.com/office/drawing/2014/main" val="990694562"/>
                    </a:ext>
                  </a:extLst>
                </a:gridCol>
                <a:gridCol w="246888">
                  <a:extLst>
                    <a:ext uri="{9D8B030D-6E8A-4147-A177-3AD203B41FA5}">
                      <a16:colId xmlns:a16="http://schemas.microsoft.com/office/drawing/2014/main" val="3172130376"/>
                    </a:ext>
                  </a:extLst>
                </a:gridCol>
                <a:gridCol w="246888">
                  <a:extLst>
                    <a:ext uri="{9D8B030D-6E8A-4147-A177-3AD203B41FA5}">
                      <a16:colId xmlns:a16="http://schemas.microsoft.com/office/drawing/2014/main" val="2208099917"/>
                    </a:ext>
                  </a:extLst>
                </a:gridCol>
                <a:gridCol w="246888">
                  <a:extLst>
                    <a:ext uri="{9D8B030D-6E8A-4147-A177-3AD203B41FA5}">
                      <a16:colId xmlns:a16="http://schemas.microsoft.com/office/drawing/2014/main" val="236220814"/>
                    </a:ext>
                  </a:extLst>
                </a:gridCol>
                <a:gridCol w="246888">
                  <a:extLst>
                    <a:ext uri="{9D8B030D-6E8A-4147-A177-3AD203B41FA5}">
                      <a16:colId xmlns:a16="http://schemas.microsoft.com/office/drawing/2014/main" val="1456952265"/>
                    </a:ext>
                  </a:extLst>
                </a:gridCol>
                <a:gridCol w="246888">
                  <a:extLst>
                    <a:ext uri="{9D8B030D-6E8A-4147-A177-3AD203B41FA5}">
                      <a16:colId xmlns:a16="http://schemas.microsoft.com/office/drawing/2014/main" val="1982273554"/>
                    </a:ext>
                  </a:extLst>
                </a:gridCol>
                <a:gridCol w="246888">
                  <a:extLst>
                    <a:ext uri="{9D8B030D-6E8A-4147-A177-3AD203B41FA5}">
                      <a16:colId xmlns:a16="http://schemas.microsoft.com/office/drawing/2014/main" val="1371022712"/>
                    </a:ext>
                  </a:extLst>
                </a:gridCol>
                <a:gridCol w="246888">
                  <a:extLst>
                    <a:ext uri="{9D8B030D-6E8A-4147-A177-3AD203B41FA5}">
                      <a16:colId xmlns:a16="http://schemas.microsoft.com/office/drawing/2014/main" val="2858544148"/>
                    </a:ext>
                  </a:extLst>
                </a:gridCol>
                <a:gridCol w="246888">
                  <a:extLst>
                    <a:ext uri="{9D8B030D-6E8A-4147-A177-3AD203B41FA5}">
                      <a16:colId xmlns:a16="http://schemas.microsoft.com/office/drawing/2014/main" val="2060859888"/>
                    </a:ext>
                  </a:extLst>
                </a:gridCol>
                <a:gridCol w="246888">
                  <a:extLst>
                    <a:ext uri="{9D8B030D-6E8A-4147-A177-3AD203B41FA5}">
                      <a16:colId xmlns:a16="http://schemas.microsoft.com/office/drawing/2014/main" val="1610360742"/>
                    </a:ext>
                  </a:extLst>
                </a:gridCol>
                <a:gridCol w="246888">
                  <a:extLst>
                    <a:ext uri="{9D8B030D-6E8A-4147-A177-3AD203B41FA5}">
                      <a16:colId xmlns:a16="http://schemas.microsoft.com/office/drawing/2014/main" val="159942874"/>
                    </a:ext>
                  </a:extLst>
                </a:gridCol>
                <a:gridCol w="246888">
                  <a:extLst>
                    <a:ext uri="{9D8B030D-6E8A-4147-A177-3AD203B41FA5}">
                      <a16:colId xmlns:a16="http://schemas.microsoft.com/office/drawing/2014/main" val="502669302"/>
                    </a:ext>
                  </a:extLst>
                </a:gridCol>
                <a:gridCol w="246888">
                  <a:extLst>
                    <a:ext uri="{9D8B030D-6E8A-4147-A177-3AD203B41FA5}">
                      <a16:colId xmlns:a16="http://schemas.microsoft.com/office/drawing/2014/main" val="832749078"/>
                    </a:ext>
                  </a:extLst>
                </a:gridCol>
                <a:gridCol w="246888">
                  <a:extLst>
                    <a:ext uri="{9D8B030D-6E8A-4147-A177-3AD203B41FA5}">
                      <a16:colId xmlns:a16="http://schemas.microsoft.com/office/drawing/2014/main" val="3376120992"/>
                    </a:ext>
                  </a:extLst>
                </a:gridCol>
                <a:gridCol w="246888">
                  <a:extLst>
                    <a:ext uri="{9D8B030D-6E8A-4147-A177-3AD203B41FA5}">
                      <a16:colId xmlns:a16="http://schemas.microsoft.com/office/drawing/2014/main" val="786416577"/>
                    </a:ext>
                  </a:extLst>
                </a:gridCol>
                <a:gridCol w="246888">
                  <a:extLst>
                    <a:ext uri="{9D8B030D-6E8A-4147-A177-3AD203B41FA5}">
                      <a16:colId xmlns:a16="http://schemas.microsoft.com/office/drawing/2014/main" val="4048798696"/>
                    </a:ext>
                  </a:extLst>
                </a:gridCol>
                <a:gridCol w="246888">
                  <a:extLst>
                    <a:ext uri="{9D8B030D-6E8A-4147-A177-3AD203B41FA5}">
                      <a16:colId xmlns:a16="http://schemas.microsoft.com/office/drawing/2014/main" val="4228333243"/>
                    </a:ext>
                  </a:extLst>
                </a:gridCol>
                <a:gridCol w="246888">
                  <a:extLst>
                    <a:ext uri="{9D8B030D-6E8A-4147-A177-3AD203B41FA5}">
                      <a16:colId xmlns:a16="http://schemas.microsoft.com/office/drawing/2014/main" val="2270856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493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- 2019-07-30 10:54:54</a:t>
                      </a:r>
                      <a:r>
                        <a:rPr kumimoji="0" lang="pt-BR" sz="1000" b="0" i="0" u="none" strike="noStrike" kern="1200" cap="none" spc="0" normalizeH="0" baseline="0" noProof="0">
                          <a:ln>
                            <a:noFill/>
                          </a:ln>
                          <a:solidFill>
                            <a:prstClr val="black"/>
                          </a:solidFill>
                          <a:effectLst/>
                          <a:uLnTx/>
                          <a:uFillTx/>
                          <a:latin typeface="+mn-lt"/>
                          <a:ea typeface="+mn-ea"/>
                          <a:cs typeface="+mn-cs"/>
                        </a:rPr>
                        <a:t> 
 Entenda neste conteúdo http://bit.ly/2SRI4ZG, o que é o processo de decantação e em quais situações ele deve ser feito. Além de conferir quais vinhos podem ser decantados e como fazer esse procedimento corretamente.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https://external.xx.fbcdn.net/safe_image.php?d=AQBa8YlAI0ohV2mC&amp;w=720&amp;h=720&amp;url=https%3A%2F%2Fproxy.thumb321.com.br%2Fimg-12e03a2918ec381e.png%3Fthumb%3D1200x630%2523&amp;cfs=1&amp;_nc_hash=AQApKCJ4NR7kbMME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60092522"/>
                  </a:ext>
                </a:extLst>
              </a:tr>
            </a:tbl>
          </a:graphicData>
        </a:graphic>
      </p:graphicFrame>
      <p:sp>
        <p:nvSpPr>
          <p:cNvPr id="4" name="Text Placeholder 3">
            <a:extLst>
              <a:ext uri="{FF2B5EF4-FFF2-40B4-BE49-F238E27FC236}">
                <a16:creationId xmlns:a16="http://schemas.microsoft.com/office/drawing/2014/main" id="{7F757FB6-2660-48DB-B1C7-BD9E114164D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368631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8C912-B446-482C-B68A-44BE20257887}"/>
              </a:ext>
            </a:extLst>
          </p:cNvPr>
          <p:cNvSpPr>
            <a:spLocks noGrp="1"/>
          </p:cNvSpPr>
          <p:nvPr>
            <p:ph type="title"/>
          </p:nvPr>
        </p:nvSpPr>
        <p:spPr/>
        <p:txBody>
          <a:bodyPr/>
          <a:lstStyle/>
          <a:p>
            <a:r>
              <a:rPr lang="pt-BR"/>
              <a:t>Posts taxa  de engajamento (ordenar menor e maior) | Casa Valduga - 18 of 26</a:t>
            </a:r>
            <a:endParaRPr lang="en-US"/>
          </a:p>
        </p:txBody>
      </p:sp>
      <p:graphicFrame>
        <p:nvGraphicFramePr>
          <p:cNvPr id="5" name="Table Placeholder 4">
            <a:extLst>
              <a:ext uri="{FF2B5EF4-FFF2-40B4-BE49-F238E27FC236}">
                <a16:creationId xmlns:a16="http://schemas.microsoft.com/office/drawing/2014/main" id="{1309F7AC-A069-405A-BC70-7963817B4310}"/>
              </a:ext>
            </a:extLst>
          </p:cNvPr>
          <p:cNvGraphicFramePr>
            <a:graphicFrameLocks noGrp="1"/>
          </p:cNvGraphicFramePr>
          <p:nvPr>
            <p:ph type="tbl" sz="quarter" idx="13"/>
            <p:extLst>
              <p:ext uri="{D42A27DB-BD31-4B8C-83A1-F6EECF244321}">
                <p14:modId xmlns:p14="http://schemas.microsoft.com/office/powerpoint/2010/main" val="3178827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76518376"/>
                    </a:ext>
                  </a:extLst>
                </a:gridCol>
                <a:gridCol w="822960">
                  <a:extLst>
                    <a:ext uri="{9D8B030D-6E8A-4147-A177-3AD203B41FA5}">
                      <a16:colId xmlns:a16="http://schemas.microsoft.com/office/drawing/2014/main" val="3401217220"/>
                    </a:ext>
                  </a:extLst>
                </a:gridCol>
                <a:gridCol w="246888">
                  <a:extLst>
                    <a:ext uri="{9D8B030D-6E8A-4147-A177-3AD203B41FA5}">
                      <a16:colId xmlns:a16="http://schemas.microsoft.com/office/drawing/2014/main" val="71463697"/>
                    </a:ext>
                  </a:extLst>
                </a:gridCol>
                <a:gridCol w="271577">
                  <a:extLst>
                    <a:ext uri="{9D8B030D-6E8A-4147-A177-3AD203B41FA5}">
                      <a16:colId xmlns:a16="http://schemas.microsoft.com/office/drawing/2014/main" val="3481580168"/>
                    </a:ext>
                  </a:extLst>
                </a:gridCol>
                <a:gridCol w="271577">
                  <a:extLst>
                    <a:ext uri="{9D8B030D-6E8A-4147-A177-3AD203B41FA5}">
                      <a16:colId xmlns:a16="http://schemas.microsoft.com/office/drawing/2014/main" val="410444440"/>
                    </a:ext>
                  </a:extLst>
                </a:gridCol>
                <a:gridCol w="271577">
                  <a:extLst>
                    <a:ext uri="{9D8B030D-6E8A-4147-A177-3AD203B41FA5}">
                      <a16:colId xmlns:a16="http://schemas.microsoft.com/office/drawing/2014/main" val="2022636835"/>
                    </a:ext>
                  </a:extLst>
                </a:gridCol>
                <a:gridCol w="246888">
                  <a:extLst>
                    <a:ext uri="{9D8B030D-6E8A-4147-A177-3AD203B41FA5}">
                      <a16:colId xmlns:a16="http://schemas.microsoft.com/office/drawing/2014/main" val="3967558534"/>
                    </a:ext>
                  </a:extLst>
                </a:gridCol>
                <a:gridCol w="246888">
                  <a:extLst>
                    <a:ext uri="{9D8B030D-6E8A-4147-A177-3AD203B41FA5}">
                      <a16:colId xmlns:a16="http://schemas.microsoft.com/office/drawing/2014/main" val="3773896370"/>
                    </a:ext>
                  </a:extLst>
                </a:gridCol>
                <a:gridCol w="246888">
                  <a:extLst>
                    <a:ext uri="{9D8B030D-6E8A-4147-A177-3AD203B41FA5}">
                      <a16:colId xmlns:a16="http://schemas.microsoft.com/office/drawing/2014/main" val="3034049949"/>
                    </a:ext>
                  </a:extLst>
                </a:gridCol>
                <a:gridCol w="246888">
                  <a:extLst>
                    <a:ext uri="{9D8B030D-6E8A-4147-A177-3AD203B41FA5}">
                      <a16:colId xmlns:a16="http://schemas.microsoft.com/office/drawing/2014/main" val="2312348774"/>
                    </a:ext>
                  </a:extLst>
                </a:gridCol>
                <a:gridCol w="246888">
                  <a:extLst>
                    <a:ext uri="{9D8B030D-6E8A-4147-A177-3AD203B41FA5}">
                      <a16:colId xmlns:a16="http://schemas.microsoft.com/office/drawing/2014/main" val="2656856125"/>
                    </a:ext>
                  </a:extLst>
                </a:gridCol>
                <a:gridCol w="246888">
                  <a:extLst>
                    <a:ext uri="{9D8B030D-6E8A-4147-A177-3AD203B41FA5}">
                      <a16:colId xmlns:a16="http://schemas.microsoft.com/office/drawing/2014/main" val="598127471"/>
                    </a:ext>
                  </a:extLst>
                </a:gridCol>
                <a:gridCol w="246888">
                  <a:extLst>
                    <a:ext uri="{9D8B030D-6E8A-4147-A177-3AD203B41FA5}">
                      <a16:colId xmlns:a16="http://schemas.microsoft.com/office/drawing/2014/main" val="600865762"/>
                    </a:ext>
                  </a:extLst>
                </a:gridCol>
                <a:gridCol w="246888">
                  <a:extLst>
                    <a:ext uri="{9D8B030D-6E8A-4147-A177-3AD203B41FA5}">
                      <a16:colId xmlns:a16="http://schemas.microsoft.com/office/drawing/2014/main" val="108645512"/>
                    </a:ext>
                  </a:extLst>
                </a:gridCol>
                <a:gridCol w="246888">
                  <a:extLst>
                    <a:ext uri="{9D8B030D-6E8A-4147-A177-3AD203B41FA5}">
                      <a16:colId xmlns:a16="http://schemas.microsoft.com/office/drawing/2014/main" val="587173841"/>
                    </a:ext>
                  </a:extLst>
                </a:gridCol>
                <a:gridCol w="246888">
                  <a:extLst>
                    <a:ext uri="{9D8B030D-6E8A-4147-A177-3AD203B41FA5}">
                      <a16:colId xmlns:a16="http://schemas.microsoft.com/office/drawing/2014/main" val="2319620836"/>
                    </a:ext>
                  </a:extLst>
                </a:gridCol>
                <a:gridCol w="246888">
                  <a:extLst>
                    <a:ext uri="{9D8B030D-6E8A-4147-A177-3AD203B41FA5}">
                      <a16:colId xmlns:a16="http://schemas.microsoft.com/office/drawing/2014/main" val="1033518107"/>
                    </a:ext>
                  </a:extLst>
                </a:gridCol>
                <a:gridCol w="246888">
                  <a:extLst>
                    <a:ext uri="{9D8B030D-6E8A-4147-A177-3AD203B41FA5}">
                      <a16:colId xmlns:a16="http://schemas.microsoft.com/office/drawing/2014/main" val="649149362"/>
                    </a:ext>
                  </a:extLst>
                </a:gridCol>
                <a:gridCol w="246888">
                  <a:extLst>
                    <a:ext uri="{9D8B030D-6E8A-4147-A177-3AD203B41FA5}">
                      <a16:colId xmlns:a16="http://schemas.microsoft.com/office/drawing/2014/main" val="2064131471"/>
                    </a:ext>
                  </a:extLst>
                </a:gridCol>
                <a:gridCol w="246888">
                  <a:extLst>
                    <a:ext uri="{9D8B030D-6E8A-4147-A177-3AD203B41FA5}">
                      <a16:colId xmlns:a16="http://schemas.microsoft.com/office/drawing/2014/main" val="3944313869"/>
                    </a:ext>
                  </a:extLst>
                </a:gridCol>
                <a:gridCol w="246888">
                  <a:extLst>
                    <a:ext uri="{9D8B030D-6E8A-4147-A177-3AD203B41FA5}">
                      <a16:colId xmlns:a16="http://schemas.microsoft.com/office/drawing/2014/main" val="2525628177"/>
                    </a:ext>
                  </a:extLst>
                </a:gridCol>
                <a:gridCol w="246888">
                  <a:extLst>
                    <a:ext uri="{9D8B030D-6E8A-4147-A177-3AD203B41FA5}">
                      <a16:colId xmlns:a16="http://schemas.microsoft.com/office/drawing/2014/main" val="2346801463"/>
                    </a:ext>
                  </a:extLst>
                </a:gridCol>
                <a:gridCol w="246888">
                  <a:extLst>
                    <a:ext uri="{9D8B030D-6E8A-4147-A177-3AD203B41FA5}">
                      <a16:colId xmlns:a16="http://schemas.microsoft.com/office/drawing/2014/main" val="2250591390"/>
                    </a:ext>
                  </a:extLst>
                </a:gridCol>
                <a:gridCol w="246888">
                  <a:extLst>
                    <a:ext uri="{9D8B030D-6E8A-4147-A177-3AD203B41FA5}">
                      <a16:colId xmlns:a16="http://schemas.microsoft.com/office/drawing/2014/main" val="2141394455"/>
                    </a:ext>
                  </a:extLst>
                </a:gridCol>
                <a:gridCol w="246888">
                  <a:extLst>
                    <a:ext uri="{9D8B030D-6E8A-4147-A177-3AD203B41FA5}">
                      <a16:colId xmlns:a16="http://schemas.microsoft.com/office/drawing/2014/main" val="1190473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2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- 2019-07-31 17:30:29</a:t>
                      </a:r>
                      <a:r>
                        <a:rPr kumimoji="0" lang="pt-BR" sz="1000" b="0" i="0" u="none" strike="noStrike" kern="1200" cap="none" spc="0" normalizeH="0" baseline="0" noProof="0">
                          <a:ln>
                            <a:noFill/>
                          </a:ln>
                          <a:solidFill>
                            <a:prstClr val="black"/>
                          </a:solidFill>
                          <a:effectLst/>
                          <a:uLnTx/>
                          <a:uFillTx/>
                          <a:latin typeface="+mn-lt"/>
                          <a:ea typeface="+mn-ea"/>
                          <a:cs typeface="+mn-cs"/>
                        </a:rPr>
                        <a:t> 
 Imagine estar cercado por belas paisagens, em meio a colinas e vinhedos, conhecendo e apreciando premiados rótulos de vinhos e espumantes. Venha fazer nosso Tour Tradicional, que inclui degustação e visita às caves. Um passeio inesquecível pelo Vale dos Vinhedos!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https://scontent.xx.fbcdn.net/v/t1.0-9/s720x720/67697818_2506339146092198_8384025729456668672_o.jpg?_nc_cat=108&amp;_nc_oc=AQnc1l0XfdDhmtO3v903A1eEqWdn1v1Fxp2QOizsS5-eljB0KbM6iDpGF8wehKCci24&amp;_nc_ht=scontent.xx&amp;oh=0779374075fc023c18a5d695ace563f0&amp;oe=5DA1F72F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5189416"/>
                  </a:ext>
                </a:extLst>
              </a:tr>
            </a:tbl>
          </a:graphicData>
        </a:graphic>
      </p:graphicFrame>
      <p:sp>
        <p:nvSpPr>
          <p:cNvPr id="4" name="Text Placeholder 3">
            <a:extLst>
              <a:ext uri="{FF2B5EF4-FFF2-40B4-BE49-F238E27FC236}">
                <a16:creationId xmlns:a16="http://schemas.microsoft.com/office/drawing/2014/main" id="{5350271A-2187-4BB2-A0D9-BEB2E8E1C8C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147176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5685-E647-4EB1-BB84-EBBC9252E492}"/>
              </a:ext>
            </a:extLst>
          </p:cNvPr>
          <p:cNvSpPr>
            <a:spLocks noGrp="1"/>
          </p:cNvSpPr>
          <p:nvPr>
            <p:ph type="title"/>
          </p:nvPr>
        </p:nvSpPr>
        <p:spPr/>
        <p:txBody>
          <a:bodyPr/>
          <a:lstStyle/>
          <a:p>
            <a:r>
              <a:rPr lang="pt-BR"/>
              <a:t>Posts taxa  de engajamento (ordenar menor e maior) | Casa Valduga - 19 of 26</a:t>
            </a:r>
            <a:endParaRPr lang="en-US"/>
          </a:p>
        </p:txBody>
      </p:sp>
      <p:graphicFrame>
        <p:nvGraphicFramePr>
          <p:cNvPr id="5" name="Table Placeholder 4">
            <a:extLst>
              <a:ext uri="{FF2B5EF4-FFF2-40B4-BE49-F238E27FC236}">
                <a16:creationId xmlns:a16="http://schemas.microsoft.com/office/drawing/2014/main" id="{A73DD075-0706-4948-A618-8F9813EB9B0E}"/>
              </a:ext>
            </a:extLst>
          </p:cNvPr>
          <p:cNvGraphicFramePr>
            <a:graphicFrameLocks noGrp="1"/>
          </p:cNvGraphicFramePr>
          <p:nvPr>
            <p:ph type="tbl" sz="quarter" idx="13"/>
            <p:extLst>
              <p:ext uri="{D42A27DB-BD31-4B8C-83A1-F6EECF244321}">
                <p14:modId xmlns:p14="http://schemas.microsoft.com/office/powerpoint/2010/main" val="312968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8376683"/>
                    </a:ext>
                  </a:extLst>
                </a:gridCol>
                <a:gridCol w="822960">
                  <a:extLst>
                    <a:ext uri="{9D8B030D-6E8A-4147-A177-3AD203B41FA5}">
                      <a16:colId xmlns:a16="http://schemas.microsoft.com/office/drawing/2014/main" val="3907769360"/>
                    </a:ext>
                  </a:extLst>
                </a:gridCol>
                <a:gridCol w="246888">
                  <a:extLst>
                    <a:ext uri="{9D8B030D-6E8A-4147-A177-3AD203B41FA5}">
                      <a16:colId xmlns:a16="http://schemas.microsoft.com/office/drawing/2014/main" val="3169270545"/>
                    </a:ext>
                  </a:extLst>
                </a:gridCol>
                <a:gridCol w="271577">
                  <a:extLst>
                    <a:ext uri="{9D8B030D-6E8A-4147-A177-3AD203B41FA5}">
                      <a16:colId xmlns:a16="http://schemas.microsoft.com/office/drawing/2014/main" val="1826064417"/>
                    </a:ext>
                  </a:extLst>
                </a:gridCol>
                <a:gridCol w="271577">
                  <a:extLst>
                    <a:ext uri="{9D8B030D-6E8A-4147-A177-3AD203B41FA5}">
                      <a16:colId xmlns:a16="http://schemas.microsoft.com/office/drawing/2014/main" val="3549005485"/>
                    </a:ext>
                  </a:extLst>
                </a:gridCol>
                <a:gridCol w="271577">
                  <a:extLst>
                    <a:ext uri="{9D8B030D-6E8A-4147-A177-3AD203B41FA5}">
                      <a16:colId xmlns:a16="http://schemas.microsoft.com/office/drawing/2014/main" val="1408799464"/>
                    </a:ext>
                  </a:extLst>
                </a:gridCol>
                <a:gridCol w="246888">
                  <a:extLst>
                    <a:ext uri="{9D8B030D-6E8A-4147-A177-3AD203B41FA5}">
                      <a16:colId xmlns:a16="http://schemas.microsoft.com/office/drawing/2014/main" val="3993618402"/>
                    </a:ext>
                  </a:extLst>
                </a:gridCol>
                <a:gridCol w="246888">
                  <a:extLst>
                    <a:ext uri="{9D8B030D-6E8A-4147-A177-3AD203B41FA5}">
                      <a16:colId xmlns:a16="http://schemas.microsoft.com/office/drawing/2014/main" val="1847504445"/>
                    </a:ext>
                  </a:extLst>
                </a:gridCol>
                <a:gridCol w="246888">
                  <a:extLst>
                    <a:ext uri="{9D8B030D-6E8A-4147-A177-3AD203B41FA5}">
                      <a16:colId xmlns:a16="http://schemas.microsoft.com/office/drawing/2014/main" val="334610825"/>
                    </a:ext>
                  </a:extLst>
                </a:gridCol>
                <a:gridCol w="246888">
                  <a:extLst>
                    <a:ext uri="{9D8B030D-6E8A-4147-A177-3AD203B41FA5}">
                      <a16:colId xmlns:a16="http://schemas.microsoft.com/office/drawing/2014/main" val="4024734318"/>
                    </a:ext>
                  </a:extLst>
                </a:gridCol>
                <a:gridCol w="246888">
                  <a:extLst>
                    <a:ext uri="{9D8B030D-6E8A-4147-A177-3AD203B41FA5}">
                      <a16:colId xmlns:a16="http://schemas.microsoft.com/office/drawing/2014/main" val="1274420837"/>
                    </a:ext>
                  </a:extLst>
                </a:gridCol>
                <a:gridCol w="246888">
                  <a:extLst>
                    <a:ext uri="{9D8B030D-6E8A-4147-A177-3AD203B41FA5}">
                      <a16:colId xmlns:a16="http://schemas.microsoft.com/office/drawing/2014/main" val="2414632459"/>
                    </a:ext>
                  </a:extLst>
                </a:gridCol>
                <a:gridCol w="246888">
                  <a:extLst>
                    <a:ext uri="{9D8B030D-6E8A-4147-A177-3AD203B41FA5}">
                      <a16:colId xmlns:a16="http://schemas.microsoft.com/office/drawing/2014/main" val="2338182905"/>
                    </a:ext>
                  </a:extLst>
                </a:gridCol>
                <a:gridCol w="246888">
                  <a:extLst>
                    <a:ext uri="{9D8B030D-6E8A-4147-A177-3AD203B41FA5}">
                      <a16:colId xmlns:a16="http://schemas.microsoft.com/office/drawing/2014/main" val="2243198515"/>
                    </a:ext>
                  </a:extLst>
                </a:gridCol>
                <a:gridCol w="246888">
                  <a:extLst>
                    <a:ext uri="{9D8B030D-6E8A-4147-A177-3AD203B41FA5}">
                      <a16:colId xmlns:a16="http://schemas.microsoft.com/office/drawing/2014/main" val="800414564"/>
                    </a:ext>
                  </a:extLst>
                </a:gridCol>
                <a:gridCol w="246888">
                  <a:extLst>
                    <a:ext uri="{9D8B030D-6E8A-4147-A177-3AD203B41FA5}">
                      <a16:colId xmlns:a16="http://schemas.microsoft.com/office/drawing/2014/main" val="1239949926"/>
                    </a:ext>
                  </a:extLst>
                </a:gridCol>
                <a:gridCol w="246888">
                  <a:extLst>
                    <a:ext uri="{9D8B030D-6E8A-4147-A177-3AD203B41FA5}">
                      <a16:colId xmlns:a16="http://schemas.microsoft.com/office/drawing/2014/main" val="550434762"/>
                    </a:ext>
                  </a:extLst>
                </a:gridCol>
                <a:gridCol w="246888">
                  <a:extLst>
                    <a:ext uri="{9D8B030D-6E8A-4147-A177-3AD203B41FA5}">
                      <a16:colId xmlns:a16="http://schemas.microsoft.com/office/drawing/2014/main" val="2376516541"/>
                    </a:ext>
                  </a:extLst>
                </a:gridCol>
                <a:gridCol w="246888">
                  <a:extLst>
                    <a:ext uri="{9D8B030D-6E8A-4147-A177-3AD203B41FA5}">
                      <a16:colId xmlns:a16="http://schemas.microsoft.com/office/drawing/2014/main" val="1640298591"/>
                    </a:ext>
                  </a:extLst>
                </a:gridCol>
                <a:gridCol w="246888">
                  <a:extLst>
                    <a:ext uri="{9D8B030D-6E8A-4147-A177-3AD203B41FA5}">
                      <a16:colId xmlns:a16="http://schemas.microsoft.com/office/drawing/2014/main" val="3756578875"/>
                    </a:ext>
                  </a:extLst>
                </a:gridCol>
                <a:gridCol w="246888">
                  <a:extLst>
                    <a:ext uri="{9D8B030D-6E8A-4147-A177-3AD203B41FA5}">
                      <a16:colId xmlns:a16="http://schemas.microsoft.com/office/drawing/2014/main" val="2728980653"/>
                    </a:ext>
                  </a:extLst>
                </a:gridCol>
                <a:gridCol w="246888">
                  <a:extLst>
                    <a:ext uri="{9D8B030D-6E8A-4147-A177-3AD203B41FA5}">
                      <a16:colId xmlns:a16="http://schemas.microsoft.com/office/drawing/2014/main" val="2261085588"/>
                    </a:ext>
                  </a:extLst>
                </a:gridCol>
                <a:gridCol w="246888">
                  <a:extLst>
                    <a:ext uri="{9D8B030D-6E8A-4147-A177-3AD203B41FA5}">
                      <a16:colId xmlns:a16="http://schemas.microsoft.com/office/drawing/2014/main" val="2455282351"/>
                    </a:ext>
                  </a:extLst>
                </a:gridCol>
                <a:gridCol w="246888">
                  <a:extLst>
                    <a:ext uri="{9D8B030D-6E8A-4147-A177-3AD203B41FA5}">
                      <a16:colId xmlns:a16="http://schemas.microsoft.com/office/drawing/2014/main" val="344986418"/>
                    </a:ext>
                  </a:extLst>
                </a:gridCol>
                <a:gridCol w="246888">
                  <a:extLst>
                    <a:ext uri="{9D8B030D-6E8A-4147-A177-3AD203B41FA5}">
                      <a16:colId xmlns:a16="http://schemas.microsoft.com/office/drawing/2014/main" val="2307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45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- 2019-07-28 17:09:00</a:t>
                      </a:r>
                      <a:r>
                        <a:rPr kumimoji="0" lang="pt-BR" sz="1000" b="0" i="0" u="none" strike="noStrike" kern="1200" cap="none" spc="0" normalizeH="0" baseline="0" noProof="0">
                          <a:ln>
                            <a:noFill/>
                          </a:ln>
                          <a:solidFill>
                            <a:prstClr val="black"/>
                          </a:solidFill>
                          <a:effectLst/>
                          <a:uLnTx/>
                          <a:uFillTx/>
                          <a:latin typeface="+mn-lt"/>
                          <a:ea typeface="+mn-ea"/>
                          <a:cs typeface="+mn-cs"/>
                        </a:rPr>
                        <a:t> 
 De produção própria, porém proveniente de vinhedos do outro lado da Cordilheira dos Andes, surge o Origem Cabernet Sauvignon Chile, com inebriante perfil frutado, além das típicas nuances herbáceas. Um vinho intenso e de paladar elegante, chancelando o poder da fruta plenamente madura e sadia.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https://scontent.xx.fbcdn.net/v/t1.0-9/s720x720/67564236_2497635746962538_5206041477091688448_o.jpg?_nc_cat=100&amp;_nc_oc=AQnXU7s7IzCa4BonQcUDBs3T64xkH94CYI7p7WxvuBQjySu68CwfbNZXAmWURus8g0s&amp;_nc_ht=scontent.xx&amp;oh=6570a3ce9a259361a0e3d4418e79d2f5&amp;oe=5DA441A2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09:13:25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92915"/>
                  </a:ext>
                </a:extLst>
              </a:tr>
            </a:tbl>
          </a:graphicData>
        </a:graphic>
      </p:graphicFrame>
      <p:sp>
        <p:nvSpPr>
          <p:cNvPr id="4" name="Text Placeholder 3">
            <a:extLst>
              <a:ext uri="{FF2B5EF4-FFF2-40B4-BE49-F238E27FC236}">
                <a16:creationId xmlns:a16="http://schemas.microsoft.com/office/drawing/2014/main" id="{828222B7-DB5F-4390-B61D-F735F55518F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69918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DAC5E-B238-4879-80E9-451C8A361851}"/>
              </a:ext>
            </a:extLst>
          </p:cNvPr>
          <p:cNvSpPr>
            <a:spLocks noGrp="1"/>
          </p:cNvSpPr>
          <p:nvPr>
            <p:ph type="title"/>
          </p:nvPr>
        </p:nvSpPr>
        <p:spPr/>
        <p:txBody>
          <a:bodyPr/>
          <a:lstStyle/>
          <a:p>
            <a:r>
              <a:rPr lang="pt-BR"/>
              <a:t>Posts taxa  de engajamento (ordenar menor e maior) | Casa Valduga - 20 of 26</a:t>
            </a:r>
            <a:endParaRPr lang="en-US"/>
          </a:p>
        </p:txBody>
      </p:sp>
      <p:graphicFrame>
        <p:nvGraphicFramePr>
          <p:cNvPr id="5" name="Table Placeholder 4">
            <a:extLst>
              <a:ext uri="{FF2B5EF4-FFF2-40B4-BE49-F238E27FC236}">
                <a16:creationId xmlns:a16="http://schemas.microsoft.com/office/drawing/2014/main" id="{3EF60394-1F27-4F0E-8DF9-9BED998CAD37}"/>
              </a:ext>
            </a:extLst>
          </p:cNvPr>
          <p:cNvGraphicFramePr>
            <a:graphicFrameLocks noGrp="1"/>
          </p:cNvGraphicFramePr>
          <p:nvPr>
            <p:ph type="tbl" sz="quarter" idx="13"/>
            <p:extLst>
              <p:ext uri="{D42A27DB-BD31-4B8C-83A1-F6EECF244321}">
                <p14:modId xmlns:p14="http://schemas.microsoft.com/office/powerpoint/2010/main" val="405553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68290011"/>
                    </a:ext>
                  </a:extLst>
                </a:gridCol>
                <a:gridCol w="822960">
                  <a:extLst>
                    <a:ext uri="{9D8B030D-6E8A-4147-A177-3AD203B41FA5}">
                      <a16:colId xmlns:a16="http://schemas.microsoft.com/office/drawing/2014/main" val="1183220017"/>
                    </a:ext>
                  </a:extLst>
                </a:gridCol>
                <a:gridCol w="246888">
                  <a:extLst>
                    <a:ext uri="{9D8B030D-6E8A-4147-A177-3AD203B41FA5}">
                      <a16:colId xmlns:a16="http://schemas.microsoft.com/office/drawing/2014/main" val="3771524847"/>
                    </a:ext>
                  </a:extLst>
                </a:gridCol>
                <a:gridCol w="271577">
                  <a:extLst>
                    <a:ext uri="{9D8B030D-6E8A-4147-A177-3AD203B41FA5}">
                      <a16:colId xmlns:a16="http://schemas.microsoft.com/office/drawing/2014/main" val="1714970771"/>
                    </a:ext>
                  </a:extLst>
                </a:gridCol>
                <a:gridCol w="271577">
                  <a:extLst>
                    <a:ext uri="{9D8B030D-6E8A-4147-A177-3AD203B41FA5}">
                      <a16:colId xmlns:a16="http://schemas.microsoft.com/office/drawing/2014/main" val="2179931254"/>
                    </a:ext>
                  </a:extLst>
                </a:gridCol>
                <a:gridCol w="271577">
                  <a:extLst>
                    <a:ext uri="{9D8B030D-6E8A-4147-A177-3AD203B41FA5}">
                      <a16:colId xmlns:a16="http://schemas.microsoft.com/office/drawing/2014/main" val="975869838"/>
                    </a:ext>
                  </a:extLst>
                </a:gridCol>
                <a:gridCol w="246888">
                  <a:extLst>
                    <a:ext uri="{9D8B030D-6E8A-4147-A177-3AD203B41FA5}">
                      <a16:colId xmlns:a16="http://schemas.microsoft.com/office/drawing/2014/main" val="3837088725"/>
                    </a:ext>
                  </a:extLst>
                </a:gridCol>
                <a:gridCol w="246888">
                  <a:extLst>
                    <a:ext uri="{9D8B030D-6E8A-4147-A177-3AD203B41FA5}">
                      <a16:colId xmlns:a16="http://schemas.microsoft.com/office/drawing/2014/main" val="3236520935"/>
                    </a:ext>
                  </a:extLst>
                </a:gridCol>
                <a:gridCol w="246888">
                  <a:extLst>
                    <a:ext uri="{9D8B030D-6E8A-4147-A177-3AD203B41FA5}">
                      <a16:colId xmlns:a16="http://schemas.microsoft.com/office/drawing/2014/main" val="1056477866"/>
                    </a:ext>
                  </a:extLst>
                </a:gridCol>
                <a:gridCol w="246888">
                  <a:extLst>
                    <a:ext uri="{9D8B030D-6E8A-4147-A177-3AD203B41FA5}">
                      <a16:colId xmlns:a16="http://schemas.microsoft.com/office/drawing/2014/main" val="313720739"/>
                    </a:ext>
                  </a:extLst>
                </a:gridCol>
                <a:gridCol w="246888">
                  <a:extLst>
                    <a:ext uri="{9D8B030D-6E8A-4147-A177-3AD203B41FA5}">
                      <a16:colId xmlns:a16="http://schemas.microsoft.com/office/drawing/2014/main" val="1397673615"/>
                    </a:ext>
                  </a:extLst>
                </a:gridCol>
                <a:gridCol w="246888">
                  <a:extLst>
                    <a:ext uri="{9D8B030D-6E8A-4147-A177-3AD203B41FA5}">
                      <a16:colId xmlns:a16="http://schemas.microsoft.com/office/drawing/2014/main" val="3249745640"/>
                    </a:ext>
                  </a:extLst>
                </a:gridCol>
                <a:gridCol w="246888">
                  <a:extLst>
                    <a:ext uri="{9D8B030D-6E8A-4147-A177-3AD203B41FA5}">
                      <a16:colId xmlns:a16="http://schemas.microsoft.com/office/drawing/2014/main" val="621729319"/>
                    </a:ext>
                  </a:extLst>
                </a:gridCol>
                <a:gridCol w="246888">
                  <a:extLst>
                    <a:ext uri="{9D8B030D-6E8A-4147-A177-3AD203B41FA5}">
                      <a16:colId xmlns:a16="http://schemas.microsoft.com/office/drawing/2014/main" val="2964081316"/>
                    </a:ext>
                  </a:extLst>
                </a:gridCol>
                <a:gridCol w="246888">
                  <a:extLst>
                    <a:ext uri="{9D8B030D-6E8A-4147-A177-3AD203B41FA5}">
                      <a16:colId xmlns:a16="http://schemas.microsoft.com/office/drawing/2014/main" val="1138499406"/>
                    </a:ext>
                  </a:extLst>
                </a:gridCol>
                <a:gridCol w="246888">
                  <a:extLst>
                    <a:ext uri="{9D8B030D-6E8A-4147-A177-3AD203B41FA5}">
                      <a16:colId xmlns:a16="http://schemas.microsoft.com/office/drawing/2014/main" val="638424298"/>
                    </a:ext>
                  </a:extLst>
                </a:gridCol>
                <a:gridCol w="246888">
                  <a:extLst>
                    <a:ext uri="{9D8B030D-6E8A-4147-A177-3AD203B41FA5}">
                      <a16:colId xmlns:a16="http://schemas.microsoft.com/office/drawing/2014/main" val="3632683918"/>
                    </a:ext>
                  </a:extLst>
                </a:gridCol>
                <a:gridCol w="246888">
                  <a:extLst>
                    <a:ext uri="{9D8B030D-6E8A-4147-A177-3AD203B41FA5}">
                      <a16:colId xmlns:a16="http://schemas.microsoft.com/office/drawing/2014/main" val="2077724178"/>
                    </a:ext>
                  </a:extLst>
                </a:gridCol>
                <a:gridCol w="246888">
                  <a:extLst>
                    <a:ext uri="{9D8B030D-6E8A-4147-A177-3AD203B41FA5}">
                      <a16:colId xmlns:a16="http://schemas.microsoft.com/office/drawing/2014/main" val="2641657256"/>
                    </a:ext>
                  </a:extLst>
                </a:gridCol>
                <a:gridCol w="246888">
                  <a:extLst>
                    <a:ext uri="{9D8B030D-6E8A-4147-A177-3AD203B41FA5}">
                      <a16:colId xmlns:a16="http://schemas.microsoft.com/office/drawing/2014/main" val="1590838641"/>
                    </a:ext>
                  </a:extLst>
                </a:gridCol>
                <a:gridCol w="246888">
                  <a:extLst>
                    <a:ext uri="{9D8B030D-6E8A-4147-A177-3AD203B41FA5}">
                      <a16:colId xmlns:a16="http://schemas.microsoft.com/office/drawing/2014/main" val="2971690828"/>
                    </a:ext>
                  </a:extLst>
                </a:gridCol>
                <a:gridCol w="246888">
                  <a:extLst>
                    <a:ext uri="{9D8B030D-6E8A-4147-A177-3AD203B41FA5}">
                      <a16:colId xmlns:a16="http://schemas.microsoft.com/office/drawing/2014/main" val="3347485089"/>
                    </a:ext>
                  </a:extLst>
                </a:gridCol>
                <a:gridCol w="246888">
                  <a:extLst>
                    <a:ext uri="{9D8B030D-6E8A-4147-A177-3AD203B41FA5}">
                      <a16:colId xmlns:a16="http://schemas.microsoft.com/office/drawing/2014/main" val="4212596443"/>
                    </a:ext>
                  </a:extLst>
                </a:gridCol>
                <a:gridCol w="246888">
                  <a:extLst>
                    <a:ext uri="{9D8B030D-6E8A-4147-A177-3AD203B41FA5}">
                      <a16:colId xmlns:a16="http://schemas.microsoft.com/office/drawing/2014/main" val="2316463630"/>
                    </a:ext>
                  </a:extLst>
                </a:gridCol>
                <a:gridCol w="246888">
                  <a:extLst>
                    <a:ext uri="{9D8B030D-6E8A-4147-A177-3AD203B41FA5}">
                      <a16:colId xmlns:a16="http://schemas.microsoft.com/office/drawing/2014/main" val="1342249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174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- 2019-07-18 10:53:22</a:t>
                      </a:r>
                      <a:r>
                        <a:rPr kumimoji="0" lang="pt-BR" sz="1000" b="0" i="0" u="none" strike="noStrike" kern="1200" cap="none" spc="0" normalizeH="0" baseline="0" noProof="0">
                          <a:ln>
                            <a:noFill/>
                          </a:ln>
                          <a:solidFill>
                            <a:prstClr val="black"/>
                          </a:solidFill>
                          <a:effectLst/>
                          <a:uLnTx/>
                          <a:uFillTx/>
                          <a:latin typeface="+mn-lt"/>
                          <a:ea typeface="+mn-ea"/>
                          <a:cs typeface="+mn-cs"/>
                        </a:rPr>
                        <a:t> 
 A fruta utilizada na composição de um vinho é apenas um dos fatores que pode contribuir para o desenvolvimento de suas características. A coloração da bebida diz muito sobre como ela realmente é. Saiba mais sobre essa importante propriedade de nossos vinhos e os aspectos importantes que podem ser identificados com uma boa observação da cor dessa bebida. Confira http://bit.ly/30CDd0P!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https://external.xx.fbcdn.net/safe_image.php?d=AQDtwpZIf6ziOE7T&amp;w=720&amp;h=720&amp;url=https%3A%2F%2Fproxy.thumb321.com.br%2Fimg-cca277f9cf6a29d6.png%3Fthumb%3D1200x630%2523&amp;cfs=1&amp;l&amp;_nc_hash=AQCPRqRHTPb64xvT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24629997"/>
                  </a:ext>
                </a:extLst>
              </a:tr>
            </a:tbl>
          </a:graphicData>
        </a:graphic>
      </p:graphicFrame>
      <p:sp>
        <p:nvSpPr>
          <p:cNvPr id="4" name="Text Placeholder 3">
            <a:extLst>
              <a:ext uri="{FF2B5EF4-FFF2-40B4-BE49-F238E27FC236}">
                <a16:creationId xmlns:a16="http://schemas.microsoft.com/office/drawing/2014/main" id="{5DF42DF8-D709-426A-BF3A-56EB217DE8D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741136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786D1-03E7-41F2-9F88-4E6A6948D030}"/>
              </a:ext>
            </a:extLst>
          </p:cNvPr>
          <p:cNvSpPr>
            <a:spLocks noGrp="1"/>
          </p:cNvSpPr>
          <p:nvPr>
            <p:ph type="title"/>
          </p:nvPr>
        </p:nvSpPr>
        <p:spPr/>
        <p:txBody>
          <a:bodyPr/>
          <a:lstStyle/>
          <a:p>
            <a:r>
              <a:rPr lang="pt-BR"/>
              <a:t>Posts taxa  de engajamento (ordenar menor e maior) | Casa Valduga - 21 of 26</a:t>
            </a:r>
            <a:endParaRPr lang="en-US"/>
          </a:p>
        </p:txBody>
      </p:sp>
      <p:graphicFrame>
        <p:nvGraphicFramePr>
          <p:cNvPr id="5" name="Table Placeholder 4">
            <a:extLst>
              <a:ext uri="{FF2B5EF4-FFF2-40B4-BE49-F238E27FC236}">
                <a16:creationId xmlns:a16="http://schemas.microsoft.com/office/drawing/2014/main" id="{AD206B9A-5F3C-4FE5-AF56-2493D78C79C5}"/>
              </a:ext>
            </a:extLst>
          </p:cNvPr>
          <p:cNvGraphicFramePr>
            <a:graphicFrameLocks noGrp="1"/>
          </p:cNvGraphicFramePr>
          <p:nvPr>
            <p:ph type="tbl" sz="quarter" idx="13"/>
            <p:extLst>
              <p:ext uri="{D42A27DB-BD31-4B8C-83A1-F6EECF244321}">
                <p14:modId xmlns:p14="http://schemas.microsoft.com/office/powerpoint/2010/main" val="372404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72981331"/>
                    </a:ext>
                  </a:extLst>
                </a:gridCol>
                <a:gridCol w="822960">
                  <a:extLst>
                    <a:ext uri="{9D8B030D-6E8A-4147-A177-3AD203B41FA5}">
                      <a16:colId xmlns:a16="http://schemas.microsoft.com/office/drawing/2014/main" val="2469295276"/>
                    </a:ext>
                  </a:extLst>
                </a:gridCol>
                <a:gridCol w="246888">
                  <a:extLst>
                    <a:ext uri="{9D8B030D-6E8A-4147-A177-3AD203B41FA5}">
                      <a16:colId xmlns:a16="http://schemas.microsoft.com/office/drawing/2014/main" val="1808678697"/>
                    </a:ext>
                  </a:extLst>
                </a:gridCol>
                <a:gridCol w="271577">
                  <a:extLst>
                    <a:ext uri="{9D8B030D-6E8A-4147-A177-3AD203B41FA5}">
                      <a16:colId xmlns:a16="http://schemas.microsoft.com/office/drawing/2014/main" val="3494477652"/>
                    </a:ext>
                  </a:extLst>
                </a:gridCol>
                <a:gridCol w="271577">
                  <a:extLst>
                    <a:ext uri="{9D8B030D-6E8A-4147-A177-3AD203B41FA5}">
                      <a16:colId xmlns:a16="http://schemas.microsoft.com/office/drawing/2014/main" val="3745022965"/>
                    </a:ext>
                  </a:extLst>
                </a:gridCol>
                <a:gridCol w="271577">
                  <a:extLst>
                    <a:ext uri="{9D8B030D-6E8A-4147-A177-3AD203B41FA5}">
                      <a16:colId xmlns:a16="http://schemas.microsoft.com/office/drawing/2014/main" val="1170004899"/>
                    </a:ext>
                  </a:extLst>
                </a:gridCol>
                <a:gridCol w="246888">
                  <a:extLst>
                    <a:ext uri="{9D8B030D-6E8A-4147-A177-3AD203B41FA5}">
                      <a16:colId xmlns:a16="http://schemas.microsoft.com/office/drawing/2014/main" val="1349175498"/>
                    </a:ext>
                  </a:extLst>
                </a:gridCol>
                <a:gridCol w="246888">
                  <a:extLst>
                    <a:ext uri="{9D8B030D-6E8A-4147-A177-3AD203B41FA5}">
                      <a16:colId xmlns:a16="http://schemas.microsoft.com/office/drawing/2014/main" val="3980009015"/>
                    </a:ext>
                  </a:extLst>
                </a:gridCol>
                <a:gridCol w="246888">
                  <a:extLst>
                    <a:ext uri="{9D8B030D-6E8A-4147-A177-3AD203B41FA5}">
                      <a16:colId xmlns:a16="http://schemas.microsoft.com/office/drawing/2014/main" val="1734196338"/>
                    </a:ext>
                  </a:extLst>
                </a:gridCol>
                <a:gridCol w="246888">
                  <a:extLst>
                    <a:ext uri="{9D8B030D-6E8A-4147-A177-3AD203B41FA5}">
                      <a16:colId xmlns:a16="http://schemas.microsoft.com/office/drawing/2014/main" val="3571697968"/>
                    </a:ext>
                  </a:extLst>
                </a:gridCol>
                <a:gridCol w="246888">
                  <a:extLst>
                    <a:ext uri="{9D8B030D-6E8A-4147-A177-3AD203B41FA5}">
                      <a16:colId xmlns:a16="http://schemas.microsoft.com/office/drawing/2014/main" val="2858340663"/>
                    </a:ext>
                  </a:extLst>
                </a:gridCol>
                <a:gridCol w="246888">
                  <a:extLst>
                    <a:ext uri="{9D8B030D-6E8A-4147-A177-3AD203B41FA5}">
                      <a16:colId xmlns:a16="http://schemas.microsoft.com/office/drawing/2014/main" val="4103031860"/>
                    </a:ext>
                  </a:extLst>
                </a:gridCol>
                <a:gridCol w="246888">
                  <a:extLst>
                    <a:ext uri="{9D8B030D-6E8A-4147-A177-3AD203B41FA5}">
                      <a16:colId xmlns:a16="http://schemas.microsoft.com/office/drawing/2014/main" val="2465850925"/>
                    </a:ext>
                  </a:extLst>
                </a:gridCol>
                <a:gridCol w="246888">
                  <a:extLst>
                    <a:ext uri="{9D8B030D-6E8A-4147-A177-3AD203B41FA5}">
                      <a16:colId xmlns:a16="http://schemas.microsoft.com/office/drawing/2014/main" val="3469720261"/>
                    </a:ext>
                  </a:extLst>
                </a:gridCol>
                <a:gridCol w="246888">
                  <a:extLst>
                    <a:ext uri="{9D8B030D-6E8A-4147-A177-3AD203B41FA5}">
                      <a16:colId xmlns:a16="http://schemas.microsoft.com/office/drawing/2014/main" val="247953079"/>
                    </a:ext>
                  </a:extLst>
                </a:gridCol>
                <a:gridCol w="246888">
                  <a:extLst>
                    <a:ext uri="{9D8B030D-6E8A-4147-A177-3AD203B41FA5}">
                      <a16:colId xmlns:a16="http://schemas.microsoft.com/office/drawing/2014/main" val="3434084914"/>
                    </a:ext>
                  </a:extLst>
                </a:gridCol>
                <a:gridCol w="246888">
                  <a:extLst>
                    <a:ext uri="{9D8B030D-6E8A-4147-A177-3AD203B41FA5}">
                      <a16:colId xmlns:a16="http://schemas.microsoft.com/office/drawing/2014/main" val="1297156242"/>
                    </a:ext>
                  </a:extLst>
                </a:gridCol>
                <a:gridCol w="246888">
                  <a:extLst>
                    <a:ext uri="{9D8B030D-6E8A-4147-A177-3AD203B41FA5}">
                      <a16:colId xmlns:a16="http://schemas.microsoft.com/office/drawing/2014/main" val="1225368129"/>
                    </a:ext>
                  </a:extLst>
                </a:gridCol>
                <a:gridCol w="246888">
                  <a:extLst>
                    <a:ext uri="{9D8B030D-6E8A-4147-A177-3AD203B41FA5}">
                      <a16:colId xmlns:a16="http://schemas.microsoft.com/office/drawing/2014/main" val="119371881"/>
                    </a:ext>
                  </a:extLst>
                </a:gridCol>
                <a:gridCol w="246888">
                  <a:extLst>
                    <a:ext uri="{9D8B030D-6E8A-4147-A177-3AD203B41FA5}">
                      <a16:colId xmlns:a16="http://schemas.microsoft.com/office/drawing/2014/main" val="4228791404"/>
                    </a:ext>
                  </a:extLst>
                </a:gridCol>
                <a:gridCol w="246888">
                  <a:extLst>
                    <a:ext uri="{9D8B030D-6E8A-4147-A177-3AD203B41FA5}">
                      <a16:colId xmlns:a16="http://schemas.microsoft.com/office/drawing/2014/main" val="611412094"/>
                    </a:ext>
                  </a:extLst>
                </a:gridCol>
                <a:gridCol w="246888">
                  <a:extLst>
                    <a:ext uri="{9D8B030D-6E8A-4147-A177-3AD203B41FA5}">
                      <a16:colId xmlns:a16="http://schemas.microsoft.com/office/drawing/2014/main" val="388454457"/>
                    </a:ext>
                  </a:extLst>
                </a:gridCol>
                <a:gridCol w="246888">
                  <a:extLst>
                    <a:ext uri="{9D8B030D-6E8A-4147-A177-3AD203B41FA5}">
                      <a16:colId xmlns:a16="http://schemas.microsoft.com/office/drawing/2014/main" val="3688592863"/>
                    </a:ext>
                  </a:extLst>
                </a:gridCol>
                <a:gridCol w="246888">
                  <a:extLst>
                    <a:ext uri="{9D8B030D-6E8A-4147-A177-3AD203B41FA5}">
                      <a16:colId xmlns:a16="http://schemas.microsoft.com/office/drawing/2014/main" val="1933665749"/>
                    </a:ext>
                  </a:extLst>
                </a:gridCol>
                <a:gridCol w="246888">
                  <a:extLst>
                    <a:ext uri="{9D8B030D-6E8A-4147-A177-3AD203B41FA5}">
                      <a16:colId xmlns:a16="http://schemas.microsoft.com/office/drawing/2014/main" val="346986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013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- 2019-07-11 11:10:21</a:t>
                      </a:r>
                      <a:r>
                        <a:rPr kumimoji="0" lang="pt-BR" sz="1000" b="0" i="0" u="none" strike="noStrike" kern="1200" cap="none" spc="0" normalizeH="0" baseline="0" noProof="0">
                          <a:ln>
                            <a:noFill/>
                          </a:ln>
                          <a:solidFill>
                            <a:prstClr val="black"/>
                          </a:solidFill>
                          <a:effectLst/>
                          <a:uLnTx/>
                          <a:uFillTx/>
                          <a:latin typeface="+mn-lt"/>
                          <a:ea typeface="+mn-ea"/>
                          <a:cs typeface="+mn-cs"/>
                        </a:rPr>
                        <a:t> 
 Recebemos em nossa vinícola a chef Mara Alcamim que gravou o segundo episódio da websérie "Comida de Verdade". Além disso, ela aproveitou a ocasião para conhecer nossas instalações e degustar as delícias do Restaurante Maria Valduga. 
Confira o episódio completo e veja como foi essa experiência.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https://scontent.xx.fbcdn.net/v/t15.5256-10/s720x720/61710731_2547754718570741_4552033887668142080_n.jpg?_nc_cat=109&amp;_nc_oc=AQncj9dQpJhbUHRsMu78njc_nNmZZcTDroj_0di6cl_uoiKR9IrEKO59BTea_AwR86A&amp;_nc_ht=scontent.xx&amp;oh=e43771aee92a61fd565e819f6fc0b339&amp;oe=5DDA856F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1411859"/>
                  </a:ext>
                </a:extLst>
              </a:tr>
            </a:tbl>
          </a:graphicData>
        </a:graphic>
      </p:graphicFrame>
      <p:sp>
        <p:nvSpPr>
          <p:cNvPr id="4" name="Text Placeholder 3">
            <a:extLst>
              <a:ext uri="{FF2B5EF4-FFF2-40B4-BE49-F238E27FC236}">
                <a16:creationId xmlns:a16="http://schemas.microsoft.com/office/drawing/2014/main" id="{19526E79-A711-43A6-B6B1-491F3E6593C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79729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3EA61-283F-4B7D-9936-D7B5A56D977C}"/>
              </a:ext>
            </a:extLst>
          </p:cNvPr>
          <p:cNvSpPr>
            <a:spLocks noGrp="1"/>
          </p:cNvSpPr>
          <p:nvPr>
            <p:ph type="title"/>
          </p:nvPr>
        </p:nvSpPr>
        <p:spPr/>
        <p:txBody>
          <a:bodyPr/>
          <a:lstStyle/>
          <a:p>
            <a:r>
              <a:rPr lang="pt-BR"/>
              <a:t>Posts taxa  de engajamento (ordenar menor e maior) | Casa Valduga - 22 of 26</a:t>
            </a:r>
            <a:endParaRPr lang="en-US"/>
          </a:p>
        </p:txBody>
      </p:sp>
      <p:graphicFrame>
        <p:nvGraphicFramePr>
          <p:cNvPr id="5" name="Table Placeholder 4">
            <a:extLst>
              <a:ext uri="{FF2B5EF4-FFF2-40B4-BE49-F238E27FC236}">
                <a16:creationId xmlns:a16="http://schemas.microsoft.com/office/drawing/2014/main" id="{4469AD35-4763-47AE-A703-E2AB03C3C6EF}"/>
              </a:ext>
            </a:extLst>
          </p:cNvPr>
          <p:cNvGraphicFramePr>
            <a:graphicFrameLocks noGrp="1"/>
          </p:cNvGraphicFramePr>
          <p:nvPr>
            <p:ph type="tbl" sz="quarter" idx="13"/>
            <p:extLst>
              <p:ext uri="{D42A27DB-BD31-4B8C-83A1-F6EECF244321}">
                <p14:modId xmlns:p14="http://schemas.microsoft.com/office/powerpoint/2010/main" val="812277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5308810"/>
                    </a:ext>
                  </a:extLst>
                </a:gridCol>
                <a:gridCol w="822960">
                  <a:extLst>
                    <a:ext uri="{9D8B030D-6E8A-4147-A177-3AD203B41FA5}">
                      <a16:colId xmlns:a16="http://schemas.microsoft.com/office/drawing/2014/main" val="2349187353"/>
                    </a:ext>
                  </a:extLst>
                </a:gridCol>
                <a:gridCol w="246888">
                  <a:extLst>
                    <a:ext uri="{9D8B030D-6E8A-4147-A177-3AD203B41FA5}">
                      <a16:colId xmlns:a16="http://schemas.microsoft.com/office/drawing/2014/main" val="610676739"/>
                    </a:ext>
                  </a:extLst>
                </a:gridCol>
                <a:gridCol w="271577">
                  <a:extLst>
                    <a:ext uri="{9D8B030D-6E8A-4147-A177-3AD203B41FA5}">
                      <a16:colId xmlns:a16="http://schemas.microsoft.com/office/drawing/2014/main" val="4224678869"/>
                    </a:ext>
                  </a:extLst>
                </a:gridCol>
                <a:gridCol w="271577">
                  <a:extLst>
                    <a:ext uri="{9D8B030D-6E8A-4147-A177-3AD203B41FA5}">
                      <a16:colId xmlns:a16="http://schemas.microsoft.com/office/drawing/2014/main" val="3430346157"/>
                    </a:ext>
                  </a:extLst>
                </a:gridCol>
                <a:gridCol w="271577">
                  <a:extLst>
                    <a:ext uri="{9D8B030D-6E8A-4147-A177-3AD203B41FA5}">
                      <a16:colId xmlns:a16="http://schemas.microsoft.com/office/drawing/2014/main" val="2581680368"/>
                    </a:ext>
                  </a:extLst>
                </a:gridCol>
                <a:gridCol w="246888">
                  <a:extLst>
                    <a:ext uri="{9D8B030D-6E8A-4147-A177-3AD203B41FA5}">
                      <a16:colId xmlns:a16="http://schemas.microsoft.com/office/drawing/2014/main" val="2704071028"/>
                    </a:ext>
                  </a:extLst>
                </a:gridCol>
                <a:gridCol w="246888">
                  <a:extLst>
                    <a:ext uri="{9D8B030D-6E8A-4147-A177-3AD203B41FA5}">
                      <a16:colId xmlns:a16="http://schemas.microsoft.com/office/drawing/2014/main" val="3299326594"/>
                    </a:ext>
                  </a:extLst>
                </a:gridCol>
                <a:gridCol w="246888">
                  <a:extLst>
                    <a:ext uri="{9D8B030D-6E8A-4147-A177-3AD203B41FA5}">
                      <a16:colId xmlns:a16="http://schemas.microsoft.com/office/drawing/2014/main" val="2573695233"/>
                    </a:ext>
                  </a:extLst>
                </a:gridCol>
                <a:gridCol w="246888">
                  <a:extLst>
                    <a:ext uri="{9D8B030D-6E8A-4147-A177-3AD203B41FA5}">
                      <a16:colId xmlns:a16="http://schemas.microsoft.com/office/drawing/2014/main" val="1457832201"/>
                    </a:ext>
                  </a:extLst>
                </a:gridCol>
                <a:gridCol w="246888">
                  <a:extLst>
                    <a:ext uri="{9D8B030D-6E8A-4147-A177-3AD203B41FA5}">
                      <a16:colId xmlns:a16="http://schemas.microsoft.com/office/drawing/2014/main" val="3192010151"/>
                    </a:ext>
                  </a:extLst>
                </a:gridCol>
                <a:gridCol w="246888">
                  <a:extLst>
                    <a:ext uri="{9D8B030D-6E8A-4147-A177-3AD203B41FA5}">
                      <a16:colId xmlns:a16="http://schemas.microsoft.com/office/drawing/2014/main" val="1116087298"/>
                    </a:ext>
                  </a:extLst>
                </a:gridCol>
                <a:gridCol w="246888">
                  <a:extLst>
                    <a:ext uri="{9D8B030D-6E8A-4147-A177-3AD203B41FA5}">
                      <a16:colId xmlns:a16="http://schemas.microsoft.com/office/drawing/2014/main" val="2097741922"/>
                    </a:ext>
                  </a:extLst>
                </a:gridCol>
                <a:gridCol w="246888">
                  <a:extLst>
                    <a:ext uri="{9D8B030D-6E8A-4147-A177-3AD203B41FA5}">
                      <a16:colId xmlns:a16="http://schemas.microsoft.com/office/drawing/2014/main" val="984823671"/>
                    </a:ext>
                  </a:extLst>
                </a:gridCol>
                <a:gridCol w="246888">
                  <a:extLst>
                    <a:ext uri="{9D8B030D-6E8A-4147-A177-3AD203B41FA5}">
                      <a16:colId xmlns:a16="http://schemas.microsoft.com/office/drawing/2014/main" val="2211146966"/>
                    </a:ext>
                  </a:extLst>
                </a:gridCol>
                <a:gridCol w="246888">
                  <a:extLst>
                    <a:ext uri="{9D8B030D-6E8A-4147-A177-3AD203B41FA5}">
                      <a16:colId xmlns:a16="http://schemas.microsoft.com/office/drawing/2014/main" val="4059502289"/>
                    </a:ext>
                  </a:extLst>
                </a:gridCol>
                <a:gridCol w="246888">
                  <a:extLst>
                    <a:ext uri="{9D8B030D-6E8A-4147-A177-3AD203B41FA5}">
                      <a16:colId xmlns:a16="http://schemas.microsoft.com/office/drawing/2014/main" val="1626395987"/>
                    </a:ext>
                  </a:extLst>
                </a:gridCol>
                <a:gridCol w="246888">
                  <a:extLst>
                    <a:ext uri="{9D8B030D-6E8A-4147-A177-3AD203B41FA5}">
                      <a16:colId xmlns:a16="http://schemas.microsoft.com/office/drawing/2014/main" val="3283106988"/>
                    </a:ext>
                  </a:extLst>
                </a:gridCol>
                <a:gridCol w="246888">
                  <a:extLst>
                    <a:ext uri="{9D8B030D-6E8A-4147-A177-3AD203B41FA5}">
                      <a16:colId xmlns:a16="http://schemas.microsoft.com/office/drawing/2014/main" val="2409266641"/>
                    </a:ext>
                  </a:extLst>
                </a:gridCol>
                <a:gridCol w="246888">
                  <a:extLst>
                    <a:ext uri="{9D8B030D-6E8A-4147-A177-3AD203B41FA5}">
                      <a16:colId xmlns:a16="http://schemas.microsoft.com/office/drawing/2014/main" val="3256941345"/>
                    </a:ext>
                  </a:extLst>
                </a:gridCol>
                <a:gridCol w="246888">
                  <a:extLst>
                    <a:ext uri="{9D8B030D-6E8A-4147-A177-3AD203B41FA5}">
                      <a16:colId xmlns:a16="http://schemas.microsoft.com/office/drawing/2014/main" val="287765456"/>
                    </a:ext>
                  </a:extLst>
                </a:gridCol>
                <a:gridCol w="246888">
                  <a:extLst>
                    <a:ext uri="{9D8B030D-6E8A-4147-A177-3AD203B41FA5}">
                      <a16:colId xmlns:a16="http://schemas.microsoft.com/office/drawing/2014/main" val="211747753"/>
                    </a:ext>
                  </a:extLst>
                </a:gridCol>
                <a:gridCol w="246888">
                  <a:extLst>
                    <a:ext uri="{9D8B030D-6E8A-4147-A177-3AD203B41FA5}">
                      <a16:colId xmlns:a16="http://schemas.microsoft.com/office/drawing/2014/main" val="3473168417"/>
                    </a:ext>
                  </a:extLst>
                </a:gridCol>
                <a:gridCol w="246888">
                  <a:extLst>
                    <a:ext uri="{9D8B030D-6E8A-4147-A177-3AD203B41FA5}">
                      <a16:colId xmlns:a16="http://schemas.microsoft.com/office/drawing/2014/main" val="4216263299"/>
                    </a:ext>
                  </a:extLst>
                </a:gridCol>
                <a:gridCol w="246888">
                  <a:extLst>
                    <a:ext uri="{9D8B030D-6E8A-4147-A177-3AD203B41FA5}">
                      <a16:colId xmlns:a16="http://schemas.microsoft.com/office/drawing/2014/main" val="3072317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464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- 2019-07-10 10:30:49</a:t>
                      </a:r>
                      <a:r>
                        <a:rPr kumimoji="0" lang="pt-BR" sz="1000" b="0" i="0" u="none" strike="noStrike" kern="1200" cap="none" spc="0" normalizeH="0" baseline="0" noProof="0">
                          <a:ln>
                            <a:noFill/>
                          </a:ln>
                          <a:solidFill>
                            <a:prstClr val="black"/>
                          </a:solidFill>
                          <a:effectLst/>
                          <a:uLnTx/>
                          <a:uFillTx/>
                          <a:latin typeface="+mn-lt"/>
                          <a:ea typeface="+mn-ea"/>
                          <a:cs typeface="+mn-cs"/>
                        </a:rPr>
                        <a:t> 
 A versatilidade do vinho torna-o um acompanhamento perfeito para os mais variados pratos. Até mesmo refeições rápidas podem ser melhor apreciadas quando harmonizadas, como a inigualável combinação de pizza e vinho. Para celebrar o Dia da Pizza, preparamos neste post http://bit.ly/2LdOeSM, 8 combinações de pizza e vinho que ficam incrivelmente saborosas.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https://external.xx.fbcdn.net/safe_image.php?d=AQCM3waMs0lmZxRe&amp;w=720&amp;h=720&amp;url=https%3A%2F%2Fproxy.thumb321.com.br%2Fimg-7143e99565ee1ac1.png%3Fthumb%3D1200x630%2523&amp;cfs=1&amp;_nc_hash=AQBqXyG6_ATVp6Z1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12652237"/>
                  </a:ext>
                </a:extLst>
              </a:tr>
            </a:tbl>
          </a:graphicData>
        </a:graphic>
      </p:graphicFrame>
      <p:sp>
        <p:nvSpPr>
          <p:cNvPr id="4" name="Text Placeholder 3">
            <a:extLst>
              <a:ext uri="{FF2B5EF4-FFF2-40B4-BE49-F238E27FC236}">
                <a16:creationId xmlns:a16="http://schemas.microsoft.com/office/drawing/2014/main" id="{C48AD20F-F999-4345-871F-3950EEE4914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586609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F103-C4C9-4F2B-B22F-25A62ED5BC5F}"/>
              </a:ext>
            </a:extLst>
          </p:cNvPr>
          <p:cNvSpPr>
            <a:spLocks noGrp="1"/>
          </p:cNvSpPr>
          <p:nvPr>
            <p:ph type="title"/>
          </p:nvPr>
        </p:nvSpPr>
        <p:spPr/>
        <p:txBody>
          <a:bodyPr/>
          <a:lstStyle/>
          <a:p>
            <a:r>
              <a:rPr lang="pt-BR"/>
              <a:t>Posts taxa  de engajamento (ordenar menor e maior) | Casa Valduga - 23 of 26</a:t>
            </a:r>
            <a:endParaRPr lang="en-US"/>
          </a:p>
        </p:txBody>
      </p:sp>
      <p:graphicFrame>
        <p:nvGraphicFramePr>
          <p:cNvPr id="5" name="Table Placeholder 4">
            <a:extLst>
              <a:ext uri="{FF2B5EF4-FFF2-40B4-BE49-F238E27FC236}">
                <a16:creationId xmlns:a16="http://schemas.microsoft.com/office/drawing/2014/main" id="{31AA2E49-FBFD-4655-A637-197C92AFBF12}"/>
              </a:ext>
            </a:extLst>
          </p:cNvPr>
          <p:cNvGraphicFramePr>
            <a:graphicFrameLocks noGrp="1"/>
          </p:cNvGraphicFramePr>
          <p:nvPr>
            <p:ph type="tbl" sz="quarter" idx="13"/>
            <p:extLst>
              <p:ext uri="{D42A27DB-BD31-4B8C-83A1-F6EECF244321}">
                <p14:modId xmlns:p14="http://schemas.microsoft.com/office/powerpoint/2010/main" val="220042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6251098"/>
                    </a:ext>
                  </a:extLst>
                </a:gridCol>
                <a:gridCol w="822960">
                  <a:extLst>
                    <a:ext uri="{9D8B030D-6E8A-4147-A177-3AD203B41FA5}">
                      <a16:colId xmlns:a16="http://schemas.microsoft.com/office/drawing/2014/main" val="1582898322"/>
                    </a:ext>
                  </a:extLst>
                </a:gridCol>
                <a:gridCol w="246888">
                  <a:extLst>
                    <a:ext uri="{9D8B030D-6E8A-4147-A177-3AD203B41FA5}">
                      <a16:colId xmlns:a16="http://schemas.microsoft.com/office/drawing/2014/main" val="2792048136"/>
                    </a:ext>
                  </a:extLst>
                </a:gridCol>
                <a:gridCol w="271577">
                  <a:extLst>
                    <a:ext uri="{9D8B030D-6E8A-4147-A177-3AD203B41FA5}">
                      <a16:colId xmlns:a16="http://schemas.microsoft.com/office/drawing/2014/main" val="3918592437"/>
                    </a:ext>
                  </a:extLst>
                </a:gridCol>
                <a:gridCol w="271577">
                  <a:extLst>
                    <a:ext uri="{9D8B030D-6E8A-4147-A177-3AD203B41FA5}">
                      <a16:colId xmlns:a16="http://schemas.microsoft.com/office/drawing/2014/main" val="1631183229"/>
                    </a:ext>
                  </a:extLst>
                </a:gridCol>
                <a:gridCol w="271577">
                  <a:extLst>
                    <a:ext uri="{9D8B030D-6E8A-4147-A177-3AD203B41FA5}">
                      <a16:colId xmlns:a16="http://schemas.microsoft.com/office/drawing/2014/main" val="1558711970"/>
                    </a:ext>
                  </a:extLst>
                </a:gridCol>
                <a:gridCol w="246888">
                  <a:extLst>
                    <a:ext uri="{9D8B030D-6E8A-4147-A177-3AD203B41FA5}">
                      <a16:colId xmlns:a16="http://schemas.microsoft.com/office/drawing/2014/main" val="3221161635"/>
                    </a:ext>
                  </a:extLst>
                </a:gridCol>
                <a:gridCol w="246888">
                  <a:extLst>
                    <a:ext uri="{9D8B030D-6E8A-4147-A177-3AD203B41FA5}">
                      <a16:colId xmlns:a16="http://schemas.microsoft.com/office/drawing/2014/main" val="3875162084"/>
                    </a:ext>
                  </a:extLst>
                </a:gridCol>
                <a:gridCol w="246888">
                  <a:extLst>
                    <a:ext uri="{9D8B030D-6E8A-4147-A177-3AD203B41FA5}">
                      <a16:colId xmlns:a16="http://schemas.microsoft.com/office/drawing/2014/main" val="1528019009"/>
                    </a:ext>
                  </a:extLst>
                </a:gridCol>
                <a:gridCol w="246888">
                  <a:extLst>
                    <a:ext uri="{9D8B030D-6E8A-4147-A177-3AD203B41FA5}">
                      <a16:colId xmlns:a16="http://schemas.microsoft.com/office/drawing/2014/main" val="3219188783"/>
                    </a:ext>
                  </a:extLst>
                </a:gridCol>
                <a:gridCol w="246888">
                  <a:extLst>
                    <a:ext uri="{9D8B030D-6E8A-4147-A177-3AD203B41FA5}">
                      <a16:colId xmlns:a16="http://schemas.microsoft.com/office/drawing/2014/main" val="1510771291"/>
                    </a:ext>
                  </a:extLst>
                </a:gridCol>
                <a:gridCol w="246888">
                  <a:extLst>
                    <a:ext uri="{9D8B030D-6E8A-4147-A177-3AD203B41FA5}">
                      <a16:colId xmlns:a16="http://schemas.microsoft.com/office/drawing/2014/main" val="1470415854"/>
                    </a:ext>
                  </a:extLst>
                </a:gridCol>
                <a:gridCol w="246888">
                  <a:extLst>
                    <a:ext uri="{9D8B030D-6E8A-4147-A177-3AD203B41FA5}">
                      <a16:colId xmlns:a16="http://schemas.microsoft.com/office/drawing/2014/main" val="985041118"/>
                    </a:ext>
                  </a:extLst>
                </a:gridCol>
                <a:gridCol w="246888">
                  <a:extLst>
                    <a:ext uri="{9D8B030D-6E8A-4147-A177-3AD203B41FA5}">
                      <a16:colId xmlns:a16="http://schemas.microsoft.com/office/drawing/2014/main" val="4276306537"/>
                    </a:ext>
                  </a:extLst>
                </a:gridCol>
                <a:gridCol w="246888">
                  <a:extLst>
                    <a:ext uri="{9D8B030D-6E8A-4147-A177-3AD203B41FA5}">
                      <a16:colId xmlns:a16="http://schemas.microsoft.com/office/drawing/2014/main" val="1147263727"/>
                    </a:ext>
                  </a:extLst>
                </a:gridCol>
                <a:gridCol w="246888">
                  <a:extLst>
                    <a:ext uri="{9D8B030D-6E8A-4147-A177-3AD203B41FA5}">
                      <a16:colId xmlns:a16="http://schemas.microsoft.com/office/drawing/2014/main" val="1849981530"/>
                    </a:ext>
                  </a:extLst>
                </a:gridCol>
                <a:gridCol w="246888">
                  <a:extLst>
                    <a:ext uri="{9D8B030D-6E8A-4147-A177-3AD203B41FA5}">
                      <a16:colId xmlns:a16="http://schemas.microsoft.com/office/drawing/2014/main" val="2880617962"/>
                    </a:ext>
                  </a:extLst>
                </a:gridCol>
                <a:gridCol w="246888">
                  <a:extLst>
                    <a:ext uri="{9D8B030D-6E8A-4147-A177-3AD203B41FA5}">
                      <a16:colId xmlns:a16="http://schemas.microsoft.com/office/drawing/2014/main" val="2360018216"/>
                    </a:ext>
                  </a:extLst>
                </a:gridCol>
                <a:gridCol w="246888">
                  <a:extLst>
                    <a:ext uri="{9D8B030D-6E8A-4147-A177-3AD203B41FA5}">
                      <a16:colId xmlns:a16="http://schemas.microsoft.com/office/drawing/2014/main" val="1963482347"/>
                    </a:ext>
                  </a:extLst>
                </a:gridCol>
                <a:gridCol w="246888">
                  <a:extLst>
                    <a:ext uri="{9D8B030D-6E8A-4147-A177-3AD203B41FA5}">
                      <a16:colId xmlns:a16="http://schemas.microsoft.com/office/drawing/2014/main" val="3072795379"/>
                    </a:ext>
                  </a:extLst>
                </a:gridCol>
                <a:gridCol w="246888">
                  <a:extLst>
                    <a:ext uri="{9D8B030D-6E8A-4147-A177-3AD203B41FA5}">
                      <a16:colId xmlns:a16="http://schemas.microsoft.com/office/drawing/2014/main" val="1733388097"/>
                    </a:ext>
                  </a:extLst>
                </a:gridCol>
                <a:gridCol w="246888">
                  <a:extLst>
                    <a:ext uri="{9D8B030D-6E8A-4147-A177-3AD203B41FA5}">
                      <a16:colId xmlns:a16="http://schemas.microsoft.com/office/drawing/2014/main" val="3295341789"/>
                    </a:ext>
                  </a:extLst>
                </a:gridCol>
                <a:gridCol w="246888">
                  <a:extLst>
                    <a:ext uri="{9D8B030D-6E8A-4147-A177-3AD203B41FA5}">
                      <a16:colId xmlns:a16="http://schemas.microsoft.com/office/drawing/2014/main" val="3661305394"/>
                    </a:ext>
                  </a:extLst>
                </a:gridCol>
                <a:gridCol w="246888">
                  <a:extLst>
                    <a:ext uri="{9D8B030D-6E8A-4147-A177-3AD203B41FA5}">
                      <a16:colId xmlns:a16="http://schemas.microsoft.com/office/drawing/2014/main" val="2368148416"/>
                    </a:ext>
                  </a:extLst>
                </a:gridCol>
                <a:gridCol w="246888">
                  <a:extLst>
                    <a:ext uri="{9D8B030D-6E8A-4147-A177-3AD203B41FA5}">
                      <a16:colId xmlns:a16="http://schemas.microsoft.com/office/drawing/2014/main" val="25122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884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- 2019-07-23 10:11:37</a:t>
                      </a:r>
                      <a:r>
                        <a:rPr kumimoji="0" lang="pt-BR" sz="1000" b="0" i="0" u="none" strike="noStrike" kern="1200" cap="none" spc="0" normalizeH="0" baseline="0" noProof="0">
                          <a:ln>
                            <a:noFill/>
                          </a:ln>
                          <a:solidFill>
                            <a:prstClr val="black"/>
                          </a:solidFill>
                          <a:effectLst/>
                          <a:uLnTx/>
                          <a:uFillTx/>
                          <a:latin typeface="+mn-lt"/>
                          <a:ea typeface="+mn-ea"/>
                          <a:cs typeface="+mn-cs"/>
                        </a:rPr>
                        <a:t> 
 O vinho natural é uma tendência cada vez maior entre os pequenos produtores, já que requer alguns cuidados em seu processo de elaboração, desde o plantio das uvas até o envase. Neste conteúdo http://bit.ly/32NS5LG, confira todas as curiosidades sobre a elaboração desse tipo de vinho.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https://external.xx.fbcdn.net/safe_image.php?d=AQCe_-Giftk_31qz&amp;w=720&amp;h=720&amp;url=https%3A%2F%2Fproxy.thumb321.com.br%2Fimg-88795b455bbdbfb0.png%3Fthumb%3D1200x630%2523&amp;cfs=1&amp;_nc_hash=AQCh0cb2a7nfceI6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6806576"/>
                  </a:ext>
                </a:extLst>
              </a:tr>
            </a:tbl>
          </a:graphicData>
        </a:graphic>
      </p:graphicFrame>
      <p:sp>
        <p:nvSpPr>
          <p:cNvPr id="4" name="Text Placeholder 3">
            <a:extLst>
              <a:ext uri="{FF2B5EF4-FFF2-40B4-BE49-F238E27FC236}">
                <a16:creationId xmlns:a16="http://schemas.microsoft.com/office/drawing/2014/main" id="{E5EF318B-3F3A-4AFA-BA22-F6A359A4FFB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693737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143D4-9922-40FB-8D5E-425C86585168}"/>
              </a:ext>
            </a:extLst>
          </p:cNvPr>
          <p:cNvSpPr>
            <a:spLocks noGrp="1"/>
          </p:cNvSpPr>
          <p:nvPr>
            <p:ph type="title"/>
          </p:nvPr>
        </p:nvSpPr>
        <p:spPr/>
        <p:txBody>
          <a:bodyPr/>
          <a:lstStyle/>
          <a:p>
            <a:r>
              <a:rPr lang="pt-BR"/>
              <a:t>Posts taxa  de engajamento (ordenar menor e maior) | Casa Valduga - 24 of 26</a:t>
            </a:r>
            <a:endParaRPr lang="en-US"/>
          </a:p>
        </p:txBody>
      </p:sp>
      <p:graphicFrame>
        <p:nvGraphicFramePr>
          <p:cNvPr id="5" name="Table Placeholder 4">
            <a:extLst>
              <a:ext uri="{FF2B5EF4-FFF2-40B4-BE49-F238E27FC236}">
                <a16:creationId xmlns:a16="http://schemas.microsoft.com/office/drawing/2014/main" id="{EC263897-B248-402E-A480-4E440ECA2FE1}"/>
              </a:ext>
            </a:extLst>
          </p:cNvPr>
          <p:cNvGraphicFramePr>
            <a:graphicFrameLocks noGrp="1"/>
          </p:cNvGraphicFramePr>
          <p:nvPr>
            <p:ph type="tbl" sz="quarter" idx="13"/>
            <p:extLst>
              <p:ext uri="{D42A27DB-BD31-4B8C-83A1-F6EECF244321}">
                <p14:modId xmlns:p14="http://schemas.microsoft.com/office/powerpoint/2010/main" val="2000597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82116044"/>
                    </a:ext>
                  </a:extLst>
                </a:gridCol>
                <a:gridCol w="822960">
                  <a:extLst>
                    <a:ext uri="{9D8B030D-6E8A-4147-A177-3AD203B41FA5}">
                      <a16:colId xmlns:a16="http://schemas.microsoft.com/office/drawing/2014/main" val="214083961"/>
                    </a:ext>
                  </a:extLst>
                </a:gridCol>
                <a:gridCol w="246888">
                  <a:extLst>
                    <a:ext uri="{9D8B030D-6E8A-4147-A177-3AD203B41FA5}">
                      <a16:colId xmlns:a16="http://schemas.microsoft.com/office/drawing/2014/main" val="4069803445"/>
                    </a:ext>
                  </a:extLst>
                </a:gridCol>
                <a:gridCol w="271577">
                  <a:extLst>
                    <a:ext uri="{9D8B030D-6E8A-4147-A177-3AD203B41FA5}">
                      <a16:colId xmlns:a16="http://schemas.microsoft.com/office/drawing/2014/main" val="2123292370"/>
                    </a:ext>
                  </a:extLst>
                </a:gridCol>
                <a:gridCol w="271577">
                  <a:extLst>
                    <a:ext uri="{9D8B030D-6E8A-4147-A177-3AD203B41FA5}">
                      <a16:colId xmlns:a16="http://schemas.microsoft.com/office/drawing/2014/main" val="2880320986"/>
                    </a:ext>
                  </a:extLst>
                </a:gridCol>
                <a:gridCol w="271577">
                  <a:extLst>
                    <a:ext uri="{9D8B030D-6E8A-4147-A177-3AD203B41FA5}">
                      <a16:colId xmlns:a16="http://schemas.microsoft.com/office/drawing/2014/main" val="976901854"/>
                    </a:ext>
                  </a:extLst>
                </a:gridCol>
                <a:gridCol w="246888">
                  <a:extLst>
                    <a:ext uri="{9D8B030D-6E8A-4147-A177-3AD203B41FA5}">
                      <a16:colId xmlns:a16="http://schemas.microsoft.com/office/drawing/2014/main" val="3687151713"/>
                    </a:ext>
                  </a:extLst>
                </a:gridCol>
                <a:gridCol w="246888">
                  <a:extLst>
                    <a:ext uri="{9D8B030D-6E8A-4147-A177-3AD203B41FA5}">
                      <a16:colId xmlns:a16="http://schemas.microsoft.com/office/drawing/2014/main" val="1576527841"/>
                    </a:ext>
                  </a:extLst>
                </a:gridCol>
                <a:gridCol w="246888">
                  <a:extLst>
                    <a:ext uri="{9D8B030D-6E8A-4147-A177-3AD203B41FA5}">
                      <a16:colId xmlns:a16="http://schemas.microsoft.com/office/drawing/2014/main" val="449390785"/>
                    </a:ext>
                  </a:extLst>
                </a:gridCol>
                <a:gridCol w="246888">
                  <a:extLst>
                    <a:ext uri="{9D8B030D-6E8A-4147-A177-3AD203B41FA5}">
                      <a16:colId xmlns:a16="http://schemas.microsoft.com/office/drawing/2014/main" val="3363061986"/>
                    </a:ext>
                  </a:extLst>
                </a:gridCol>
                <a:gridCol w="246888">
                  <a:extLst>
                    <a:ext uri="{9D8B030D-6E8A-4147-A177-3AD203B41FA5}">
                      <a16:colId xmlns:a16="http://schemas.microsoft.com/office/drawing/2014/main" val="1227839410"/>
                    </a:ext>
                  </a:extLst>
                </a:gridCol>
                <a:gridCol w="246888">
                  <a:extLst>
                    <a:ext uri="{9D8B030D-6E8A-4147-A177-3AD203B41FA5}">
                      <a16:colId xmlns:a16="http://schemas.microsoft.com/office/drawing/2014/main" val="1943219966"/>
                    </a:ext>
                  </a:extLst>
                </a:gridCol>
                <a:gridCol w="246888">
                  <a:extLst>
                    <a:ext uri="{9D8B030D-6E8A-4147-A177-3AD203B41FA5}">
                      <a16:colId xmlns:a16="http://schemas.microsoft.com/office/drawing/2014/main" val="3421845057"/>
                    </a:ext>
                  </a:extLst>
                </a:gridCol>
                <a:gridCol w="246888">
                  <a:extLst>
                    <a:ext uri="{9D8B030D-6E8A-4147-A177-3AD203B41FA5}">
                      <a16:colId xmlns:a16="http://schemas.microsoft.com/office/drawing/2014/main" val="299519881"/>
                    </a:ext>
                  </a:extLst>
                </a:gridCol>
                <a:gridCol w="246888">
                  <a:extLst>
                    <a:ext uri="{9D8B030D-6E8A-4147-A177-3AD203B41FA5}">
                      <a16:colId xmlns:a16="http://schemas.microsoft.com/office/drawing/2014/main" val="1891620431"/>
                    </a:ext>
                  </a:extLst>
                </a:gridCol>
                <a:gridCol w="246888">
                  <a:extLst>
                    <a:ext uri="{9D8B030D-6E8A-4147-A177-3AD203B41FA5}">
                      <a16:colId xmlns:a16="http://schemas.microsoft.com/office/drawing/2014/main" val="1882979376"/>
                    </a:ext>
                  </a:extLst>
                </a:gridCol>
                <a:gridCol w="246888">
                  <a:extLst>
                    <a:ext uri="{9D8B030D-6E8A-4147-A177-3AD203B41FA5}">
                      <a16:colId xmlns:a16="http://schemas.microsoft.com/office/drawing/2014/main" val="1626722485"/>
                    </a:ext>
                  </a:extLst>
                </a:gridCol>
                <a:gridCol w="246888">
                  <a:extLst>
                    <a:ext uri="{9D8B030D-6E8A-4147-A177-3AD203B41FA5}">
                      <a16:colId xmlns:a16="http://schemas.microsoft.com/office/drawing/2014/main" val="1720012406"/>
                    </a:ext>
                  </a:extLst>
                </a:gridCol>
                <a:gridCol w="246888">
                  <a:extLst>
                    <a:ext uri="{9D8B030D-6E8A-4147-A177-3AD203B41FA5}">
                      <a16:colId xmlns:a16="http://schemas.microsoft.com/office/drawing/2014/main" val="822701458"/>
                    </a:ext>
                  </a:extLst>
                </a:gridCol>
                <a:gridCol w="246888">
                  <a:extLst>
                    <a:ext uri="{9D8B030D-6E8A-4147-A177-3AD203B41FA5}">
                      <a16:colId xmlns:a16="http://schemas.microsoft.com/office/drawing/2014/main" val="2872843638"/>
                    </a:ext>
                  </a:extLst>
                </a:gridCol>
                <a:gridCol w="246888">
                  <a:extLst>
                    <a:ext uri="{9D8B030D-6E8A-4147-A177-3AD203B41FA5}">
                      <a16:colId xmlns:a16="http://schemas.microsoft.com/office/drawing/2014/main" val="2703174237"/>
                    </a:ext>
                  </a:extLst>
                </a:gridCol>
                <a:gridCol w="246888">
                  <a:extLst>
                    <a:ext uri="{9D8B030D-6E8A-4147-A177-3AD203B41FA5}">
                      <a16:colId xmlns:a16="http://schemas.microsoft.com/office/drawing/2014/main" val="3567884938"/>
                    </a:ext>
                  </a:extLst>
                </a:gridCol>
                <a:gridCol w="246888">
                  <a:extLst>
                    <a:ext uri="{9D8B030D-6E8A-4147-A177-3AD203B41FA5}">
                      <a16:colId xmlns:a16="http://schemas.microsoft.com/office/drawing/2014/main" val="1078160694"/>
                    </a:ext>
                  </a:extLst>
                </a:gridCol>
                <a:gridCol w="246888">
                  <a:extLst>
                    <a:ext uri="{9D8B030D-6E8A-4147-A177-3AD203B41FA5}">
                      <a16:colId xmlns:a16="http://schemas.microsoft.com/office/drawing/2014/main" val="61822891"/>
                    </a:ext>
                  </a:extLst>
                </a:gridCol>
                <a:gridCol w="246888">
                  <a:extLst>
                    <a:ext uri="{9D8B030D-6E8A-4147-A177-3AD203B41FA5}">
                      <a16:colId xmlns:a16="http://schemas.microsoft.com/office/drawing/2014/main" val="2006120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029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- 2019-07-09 08:53:59</a:t>
                      </a:r>
                      <a:r>
                        <a:rPr kumimoji="0" lang="pt-BR" sz="1000" b="0" i="0" u="none" strike="noStrike" kern="1200" cap="none" spc="0" normalizeH="0" baseline="0" noProof="0">
                          <a:ln>
                            <a:noFill/>
                          </a:ln>
                          <a:solidFill>
                            <a:prstClr val="black"/>
                          </a:solidFill>
                          <a:effectLst/>
                          <a:uLnTx/>
                          <a:uFillTx/>
                          <a:latin typeface="+mn-lt"/>
                          <a:ea typeface="+mn-ea"/>
                          <a:cs typeface="+mn-cs"/>
                        </a:rPr>
                        <a:t> 
 O vinho é apreciado no mundo todo não somente para harmonizar com os mais diversos pratos, como também para fazer parte deles. Por isso, é imprescindível fazer a escolha certa para alcançar um resultado incrível em todos os aspectos do prato. Pensando nisso, trouxemos este post http://bit.ly/2S8llIf para ajudar você nessa missão.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https://external.xx.fbcdn.net/safe_image.php?d=AQAvxBJfSqqQ5VjK&amp;w=630&amp;h=630&amp;url=https%3A%2F%2Fproxy.thumb321.com.br%2Fimg-ffd6ce506db08b02.png%3Fthumb%3D1200x630%2523&amp;cfs=1&amp;sx=354&amp;sy=0&amp;sw=630&amp;sh=630&amp;_nc_hash=AQAt6Am4i5I_kk_w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15:27:01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13013893"/>
                  </a:ext>
                </a:extLst>
              </a:tr>
            </a:tbl>
          </a:graphicData>
        </a:graphic>
      </p:graphicFrame>
      <p:sp>
        <p:nvSpPr>
          <p:cNvPr id="4" name="Text Placeholder 3">
            <a:extLst>
              <a:ext uri="{FF2B5EF4-FFF2-40B4-BE49-F238E27FC236}">
                <a16:creationId xmlns:a16="http://schemas.microsoft.com/office/drawing/2014/main" id="{D9782B65-A408-4811-AD3F-6A60DBA94CA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848168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7C707-388E-41DB-8FE0-55DDCBE28121}"/>
              </a:ext>
            </a:extLst>
          </p:cNvPr>
          <p:cNvSpPr>
            <a:spLocks noGrp="1"/>
          </p:cNvSpPr>
          <p:nvPr>
            <p:ph type="title"/>
          </p:nvPr>
        </p:nvSpPr>
        <p:spPr/>
        <p:txBody>
          <a:bodyPr/>
          <a:lstStyle/>
          <a:p>
            <a:r>
              <a:rPr lang="pt-BR"/>
              <a:t>Posts taxa  de engajamento (ordenar menor e maior) | Casa Valduga - 25 of 26</a:t>
            </a:r>
            <a:endParaRPr lang="en-US"/>
          </a:p>
        </p:txBody>
      </p:sp>
      <p:graphicFrame>
        <p:nvGraphicFramePr>
          <p:cNvPr id="5" name="Table Placeholder 4">
            <a:extLst>
              <a:ext uri="{FF2B5EF4-FFF2-40B4-BE49-F238E27FC236}">
                <a16:creationId xmlns:a16="http://schemas.microsoft.com/office/drawing/2014/main" id="{281CFC6B-18C6-44D6-B228-D027E75BC060}"/>
              </a:ext>
            </a:extLst>
          </p:cNvPr>
          <p:cNvGraphicFramePr>
            <a:graphicFrameLocks noGrp="1"/>
          </p:cNvGraphicFramePr>
          <p:nvPr>
            <p:ph type="tbl" sz="quarter" idx="13"/>
            <p:extLst>
              <p:ext uri="{D42A27DB-BD31-4B8C-83A1-F6EECF244321}">
                <p14:modId xmlns:p14="http://schemas.microsoft.com/office/powerpoint/2010/main" val="1445877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3562162"/>
                    </a:ext>
                  </a:extLst>
                </a:gridCol>
                <a:gridCol w="822960">
                  <a:extLst>
                    <a:ext uri="{9D8B030D-6E8A-4147-A177-3AD203B41FA5}">
                      <a16:colId xmlns:a16="http://schemas.microsoft.com/office/drawing/2014/main" val="2167286070"/>
                    </a:ext>
                  </a:extLst>
                </a:gridCol>
                <a:gridCol w="246888">
                  <a:extLst>
                    <a:ext uri="{9D8B030D-6E8A-4147-A177-3AD203B41FA5}">
                      <a16:colId xmlns:a16="http://schemas.microsoft.com/office/drawing/2014/main" val="2562882348"/>
                    </a:ext>
                  </a:extLst>
                </a:gridCol>
                <a:gridCol w="271577">
                  <a:extLst>
                    <a:ext uri="{9D8B030D-6E8A-4147-A177-3AD203B41FA5}">
                      <a16:colId xmlns:a16="http://schemas.microsoft.com/office/drawing/2014/main" val="543047058"/>
                    </a:ext>
                  </a:extLst>
                </a:gridCol>
                <a:gridCol w="271577">
                  <a:extLst>
                    <a:ext uri="{9D8B030D-6E8A-4147-A177-3AD203B41FA5}">
                      <a16:colId xmlns:a16="http://schemas.microsoft.com/office/drawing/2014/main" val="2481051984"/>
                    </a:ext>
                  </a:extLst>
                </a:gridCol>
                <a:gridCol w="271577">
                  <a:extLst>
                    <a:ext uri="{9D8B030D-6E8A-4147-A177-3AD203B41FA5}">
                      <a16:colId xmlns:a16="http://schemas.microsoft.com/office/drawing/2014/main" val="2948735409"/>
                    </a:ext>
                  </a:extLst>
                </a:gridCol>
                <a:gridCol w="246888">
                  <a:extLst>
                    <a:ext uri="{9D8B030D-6E8A-4147-A177-3AD203B41FA5}">
                      <a16:colId xmlns:a16="http://schemas.microsoft.com/office/drawing/2014/main" val="406103594"/>
                    </a:ext>
                  </a:extLst>
                </a:gridCol>
                <a:gridCol w="246888">
                  <a:extLst>
                    <a:ext uri="{9D8B030D-6E8A-4147-A177-3AD203B41FA5}">
                      <a16:colId xmlns:a16="http://schemas.microsoft.com/office/drawing/2014/main" val="4147240502"/>
                    </a:ext>
                  </a:extLst>
                </a:gridCol>
                <a:gridCol w="246888">
                  <a:extLst>
                    <a:ext uri="{9D8B030D-6E8A-4147-A177-3AD203B41FA5}">
                      <a16:colId xmlns:a16="http://schemas.microsoft.com/office/drawing/2014/main" val="4252455853"/>
                    </a:ext>
                  </a:extLst>
                </a:gridCol>
                <a:gridCol w="246888">
                  <a:extLst>
                    <a:ext uri="{9D8B030D-6E8A-4147-A177-3AD203B41FA5}">
                      <a16:colId xmlns:a16="http://schemas.microsoft.com/office/drawing/2014/main" val="93614014"/>
                    </a:ext>
                  </a:extLst>
                </a:gridCol>
                <a:gridCol w="246888">
                  <a:extLst>
                    <a:ext uri="{9D8B030D-6E8A-4147-A177-3AD203B41FA5}">
                      <a16:colId xmlns:a16="http://schemas.microsoft.com/office/drawing/2014/main" val="816214617"/>
                    </a:ext>
                  </a:extLst>
                </a:gridCol>
                <a:gridCol w="246888">
                  <a:extLst>
                    <a:ext uri="{9D8B030D-6E8A-4147-A177-3AD203B41FA5}">
                      <a16:colId xmlns:a16="http://schemas.microsoft.com/office/drawing/2014/main" val="3512341955"/>
                    </a:ext>
                  </a:extLst>
                </a:gridCol>
                <a:gridCol w="246888">
                  <a:extLst>
                    <a:ext uri="{9D8B030D-6E8A-4147-A177-3AD203B41FA5}">
                      <a16:colId xmlns:a16="http://schemas.microsoft.com/office/drawing/2014/main" val="3256932894"/>
                    </a:ext>
                  </a:extLst>
                </a:gridCol>
                <a:gridCol w="246888">
                  <a:extLst>
                    <a:ext uri="{9D8B030D-6E8A-4147-A177-3AD203B41FA5}">
                      <a16:colId xmlns:a16="http://schemas.microsoft.com/office/drawing/2014/main" val="1935702097"/>
                    </a:ext>
                  </a:extLst>
                </a:gridCol>
                <a:gridCol w="246888">
                  <a:extLst>
                    <a:ext uri="{9D8B030D-6E8A-4147-A177-3AD203B41FA5}">
                      <a16:colId xmlns:a16="http://schemas.microsoft.com/office/drawing/2014/main" val="2795433710"/>
                    </a:ext>
                  </a:extLst>
                </a:gridCol>
                <a:gridCol w="246888">
                  <a:extLst>
                    <a:ext uri="{9D8B030D-6E8A-4147-A177-3AD203B41FA5}">
                      <a16:colId xmlns:a16="http://schemas.microsoft.com/office/drawing/2014/main" val="1299199845"/>
                    </a:ext>
                  </a:extLst>
                </a:gridCol>
                <a:gridCol w="246888">
                  <a:extLst>
                    <a:ext uri="{9D8B030D-6E8A-4147-A177-3AD203B41FA5}">
                      <a16:colId xmlns:a16="http://schemas.microsoft.com/office/drawing/2014/main" val="1390634664"/>
                    </a:ext>
                  </a:extLst>
                </a:gridCol>
                <a:gridCol w="246888">
                  <a:extLst>
                    <a:ext uri="{9D8B030D-6E8A-4147-A177-3AD203B41FA5}">
                      <a16:colId xmlns:a16="http://schemas.microsoft.com/office/drawing/2014/main" val="1813892180"/>
                    </a:ext>
                  </a:extLst>
                </a:gridCol>
                <a:gridCol w="246888">
                  <a:extLst>
                    <a:ext uri="{9D8B030D-6E8A-4147-A177-3AD203B41FA5}">
                      <a16:colId xmlns:a16="http://schemas.microsoft.com/office/drawing/2014/main" val="3972204081"/>
                    </a:ext>
                  </a:extLst>
                </a:gridCol>
                <a:gridCol w="246888">
                  <a:extLst>
                    <a:ext uri="{9D8B030D-6E8A-4147-A177-3AD203B41FA5}">
                      <a16:colId xmlns:a16="http://schemas.microsoft.com/office/drawing/2014/main" val="1436801607"/>
                    </a:ext>
                  </a:extLst>
                </a:gridCol>
                <a:gridCol w="246888">
                  <a:extLst>
                    <a:ext uri="{9D8B030D-6E8A-4147-A177-3AD203B41FA5}">
                      <a16:colId xmlns:a16="http://schemas.microsoft.com/office/drawing/2014/main" val="1114793581"/>
                    </a:ext>
                  </a:extLst>
                </a:gridCol>
                <a:gridCol w="246888">
                  <a:extLst>
                    <a:ext uri="{9D8B030D-6E8A-4147-A177-3AD203B41FA5}">
                      <a16:colId xmlns:a16="http://schemas.microsoft.com/office/drawing/2014/main" val="2784042077"/>
                    </a:ext>
                  </a:extLst>
                </a:gridCol>
                <a:gridCol w="246888">
                  <a:extLst>
                    <a:ext uri="{9D8B030D-6E8A-4147-A177-3AD203B41FA5}">
                      <a16:colId xmlns:a16="http://schemas.microsoft.com/office/drawing/2014/main" val="3413506666"/>
                    </a:ext>
                  </a:extLst>
                </a:gridCol>
                <a:gridCol w="246888">
                  <a:extLst>
                    <a:ext uri="{9D8B030D-6E8A-4147-A177-3AD203B41FA5}">
                      <a16:colId xmlns:a16="http://schemas.microsoft.com/office/drawing/2014/main" val="2631282185"/>
                    </a:ext>
                  </a:extLst>
                </a:gridCol>
                <a:gridCol w="246888">
                  <a:extLst>
                    <a:ext uri="{9D8B030D-6E8A-4147-A177-3AD203B41FA5}">
                      <a16:colId xmlns:a16="http://schemas.microsoft.com/office/drawing/2014/main" val="80784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917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- 2019-07-01 16:25:05</a:t>
                      </a:r>
                      <a:r>
                        <a:rPr kumimoji="0" lang="pt-BR" sz="1000" b="0" i="0" u="none" strike="noStrike" kern="1200" cap="none" spc="0" normalizeH="0" baseline="0" noProof="0">
                          <a:ln>
                            <a:noFill/>
                          </a:ln>
                          <a:solidFill>
                            <a:prstClr val="black"/>
                          </a:solidFill>
                          <a:effectLst/>
                          <a:uLnTx/>
                          <a:uFillTx/>
                          <a:latin typeface="+mn-lt"/>
                          <a:ea typeface="+mn-ea"/>
                          <a:cs typeface="+mn-cs"/>
                        </a:rPr>
                        <a:t> 
 Que tal aproveitar o friozinho da Serra Gaúcha com uma programação especial?
A Casa Valduga preparou um pacote para você aproveitar momentos únicos com vinhos, espumantes e boa gastronomia no coração da vinícola.
A programação inclui hospedagem na Pousada, curso de degustação de vinhos e para se aquecer no sábado, 27 de julho, haverá uma roda de violão com coquetel de petiscos e bebidas de inverno!
Saiba mais no link: https://bit.ly/301nb0p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07/31/2019 15:24:51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461764"/>
                  </a:ext>
                </a:extLst>
              </a:tr>
            </a:tbl>
          </a:graphicData>
        </a:graphic>
      </p:graphicFrame>
      <p:sp>
        <p:nvSpPr>
          <p:cNvPr id="4" name="Text Placeholder 3">
            <a:extLst>
              <a:ext uri="{FF2B5EF4-FFF2-40B4-BE49-F238E27FC236}">
                <a16:creationId xmlns:a16="http://schemas.microsoft.com/office/drawing/2014/main" id="{52E444E9-C7FF-4666-A0DC-29FC895D0B5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582753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0101-1114-41A5-BF7E-3B3B63C680C0}"/>
              </a:ext>
            </a:extLst>
          </p:cNvPr>
          <p:cNvSpPr>
            <a:spLocks noGrp="1"/>
          </p:cNvSpPr>
          <p:nvPr>
            <p:ph type="title"/>
          </p:nvPr>
        </p:nvSpPr>
        <p:spPr/>
        <p:txBody>
          <a:bodyPr/>
          <a:lstStyle/>
          <a:p>
            <a:r>
              <a:rPr lang="pt-BR"/>
              <a:t>Posts taxa  de engajamento (ordenar menor e maior) | Casa Valduga - 26 of 26</a:t>
            </a:r>
            <a:endParaRPr lang="en-US"/>
          </a:p>
        </p:txBody>
      </p:sp>
      <p:graphicFrame>
        <p:nvGraphicFramePr>
          <p:cNvPr id="5" name="Table Placeholder 4">
            <a:extLst>
              <a:ext uri="{FF2B5EF4-FFF2-40B4-BE49-F238E27FC236}">
                <a16:creationId xmlns:a16="http://schemas.microsoft.com/office/drawing/2014/main" id="{93EF4F1C-67CA-40AE-A909-418BAC9A9BBD}"/>
              </a:ext>
            </a:extLst>
          </p:cNvPr>
          <p:cNvGraphicFramePr>
            <a:graphicFrameLocks noGrp="1"/>
          </p:cNvGraphicFramePr>
          <p:nvPr>
            <p:ph type="tbl" sz="quarter" idx="13"/>
            <p:extLst>
              <p:ext uri="{D42A27DB-BD31-4B8C-83A1-F6EECF244321}">
                <p14:modId xmlns:p14="http://schemas.microsoft.com/office/powerpoint/2010/main" val="2105105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66347670"/>
                    </a:ext>
                  </a:extLst>
                </a:gridCol>
                <a:gridCol w="822960">
                  <a:extLst>
                    <a:ext uri="{9D8B030D-6E8A-4147-A177-3AD203B41FA5}">
                      <a16:colId xmlns:a16="http://schemas.microsoft.com/office/drawing/2014/main" val="2100647634"/>
                    </a:ext>
                  </a:extLst>
                </a:gridCol>
                <a:gridCol w="246888">
                  <a:extLst>
                    <a:ext uri="{9D8B030D-6E8A-4147-A177-3AD203B41FA5}">
                      <a16:colId xmlns:a16="http://schemas.microsoft.com/office/drawing/2014/main" val="4120643622"/>
                    </a:ext>
                  </a:extLst>
                </a:gridCol>
                <a:gridCol w="271577">
                  <a:extLst>
                    <a:ext uri="{9D8B030D-6E8A-4147-A177-3AD203B41FA5}">
                      <a16:colId xmlns:a16="http://schemas.microsoft.com/office/drawing/2014/main" val="2577682302"/>
                    </a:ext>
                  </a:extLst>
                </a:gridCol>
                <a:gridCol w="271577">
                  <a:extLst>
                    <a:ext uri="{9D8B030D-6E8A-4147-A177-3AD203B41FA5}">
                      <a16:colId xmlns:a16="http://schemas.microsoft.com/office/drawing/2014/main" val="2224437092"/>
                    </a:ext>
                  </a:extLst>
                </a:gridCol>
                <a:gridCol w="271577">
                  <a:extLst>
                    <a:ext uri="{9D8B030D-6E8A-4147-A177-3AD203B41FA5}">
                      <a16:colId xmlns:a16="http://schemas.microsoft.com/office/drawing/2014/main" val="960218969"/>
                    </a:ext>
                  </a:extLst>
                </a:gridCol>
                <a:gridCol w="246888">
                  <a:extLst>
                    <a:ext uri="{9D8B030D-6E8A-4147-A177-3AD203B41FA5}">
                      <a16:colId xmlns:a16="http://schemas.microsoft.com/office/drawing/2014/main" val="786075946"/>
                    </a:ext>
                  </a:extLst>
                </a:gridCol>
                <a:gridCol w="246888">
                  <a:extLst>
                    <a:ext uri="{9D8B030D-6E8A-4147-A177-3AD203B41FA5}">
                      <a16:colId xmlns:a16="http://schemas.microsoft.com/office/drawing/2014/main" val="339843536"/>
                    </a:ext>
                  </a:extLst>
                </a:gridCol>
                <a:gridCol w="246888">
                  <a:extLst>
                    <a:ext uri="{9D8B030D-6E8A-4147-A177-3AD203B41FA5}">
                      <a16:colId xmlns:a16="http://schemas.microsoft.com/office/drawing/2014/main" val="2859350602"/>
                    </a:ext>
                  </a:extLst>
                </a:gridCol>
                <a:gridCol w="246888">
                  <a:extLst>
                    <a:ext uri="{9D8B030D-6E8A-4147-A177-3AD203B41FA5}">
                      <a16:colId xmlns:a16="http://schemas.microsoft.com/office/drawing/2014/main" val="2777822564"/>
                    </a:ext>
                  </a:extLst>
                </a:gridCol>
                <a:gridCol w="246888">
                  <a:extLst>
                    <a:ext uri="{9D8B030D-6E8A-4147-A177-3AD203B41FA5}">
                      <a16:colId xmlns:a16="http://schemas.microsoft.com/office/drawing/2014/main" val="508446259"/>
                    </a:ext>
                  </a:extLst>
                </a:gridCol>
                <a:gridCol w="246888">
                  <a:extLst>
                    <a:ext uri="{9D8B030D-6E8A-4147-A177-3AD203B41FA5}">
                      <a16:colId xmlns:a16="http://schemas.microsoft.com/office/drawing/2014/main" val="2374613489"/>
                    </a:ext>
                  </a:extLst>
                </a:gridCol>
                <a:gridCol w="246888">
                  <a:extLst>
                    <a:ext uri="{9D8B030D-6E8A-4147-A177-3AD203B41FA5}">
                      <a16:colId xmlns:a16="http://schemas.microsoft.com/office/drawing/2014/main" val="3534572395"/>
                    </a:ext>
                  </a:extLst>
                </a:gridCol>
                <a:gridCol w="246888">
                  <a:extLst>
                    <a:ext uri="{9D8B030D-6E8A-4147-A177-3AD203B41FA5}">
                      <a16:colId xmlns:a16="http://schemas.microsoft.com/office/drawing/2014/main" val="308089792"/>
                    </a:ext>
                  </a:extLst>
                </a:gridCol>
                <a:gridCol w="246888">
                  <a:extLst>
                    <a:ext uri="{9D8B030D-6E8A-4147-A177-3AD203B41FA5}">
                      <a16:colId xmlns:a16="http://schemas.microsoft.com/office/drawing/2014/main" val="535759239"/>
                    </a:ext>
                  </a:extLst>
                </a:gridCol>
                <a:gridCol w="246888">
                  <a:extLst>
                    <a:ext uri="{9D8B030D-6E8A-4147-A177-3AD203B41FA5}">
                      <a16:colId xmlns:a16="http://schemas.microsoft.com/office/drawing/2014/main" val="433605783"/>
                    </a:ext>
                  </a:extLst>
                </a:gridCol>
                <a:gridCol w="246888">
                  <a:extLst>
                    <a:ext uri="{9D8B030D-6E8A-4147-A177-3AD203B41FA5}">
                      <a16:colId xmlns:a16="http://schemas.microsoft.com/office/drawing/2014/main" val="2450337297"/>
                    </a:ext>
                  </a:extLst>
                </a:gridCol>
                <a:gridCol w="246888">
                  <a:extLst>
                    <a:ext uri="{9D8B030D-6E8A-4147-A177-3AD203B41FA5}">
                      <a16:colId xmlns:a16="http://schemas.microsoft.com/office/drawing/2014/main" val="2793611044"/>
                    </a:ext>
                  </a:extLst>
                </a:gridCol>
                <a:gridCol w="246888">
                  <a:extLst>
                    <a:ext uri="{9D8B030D-6E8A-4147-A177-3AD203B41FA5}">
                      <a16:colId xmlns:a16="http://schemas.microsoft.com/office/drawing/2014/main" val="68264739"/>
                    </a:ext>
                  </a:extLst>
                </a:gridCol>
                <a:gridCol w="246888">
                  <a:extLst>
                    <a:ext uri="{9D8B030D-6E8A-4147-A177-3AD203B41FA5}">
                      <a16:colId xmlns:a16="http://schemas.microsoft.com/office/drawing/2014/main" val="943743953"/>
                    </a:ext>
                  </a:extLst>
                </a:gridCol>
                <a:gridCol w="246888">
                  <a:extLst>
                    <a:ext uri="{9D8B030D-6E8A-4147-A177-3AD203B41FA5}">
                      <a16:colId xmlns:a16="http://schemas.microsoft.com/office/drawing/2014/main" val="297015600"/>
                    </a:ext>
                  </a:extLst>
                </a:gridCol>
                <a:gridCol w="246888">
                  <a:extLst>
                    <a:ext uri="{9D8B030D-6E8A-4147-A177-3AD203B41FA5}">
                      <a16:colId xmlns:a16="http://schemas.microsoft.com/office/drawing/2014/main" val="3090757913"/>
                    </a:ext>
                  </a:extLst>
                </a:gridCol>
                <a:gridCol w="246888">
                  <a:extLst>
                    <a:ext uri="{9D8B030D-6E8A-4147-A177-3AD203B41FA5}">
                      <a16:colId xmlns:a16="http://schemas.microsoft.com/office/drawing/2014/main" val="3274839593"/>
                    </a:ext>
                  </a:extLst>
                </a:gridCol>
                <a:gridCol w="246888">
                  <a:extLst>
                    <a:ext uri="{9D8B030D-6E8A-4147-A177-3AD203B41FA5}">
                      <a16:colId xmlns:a16="http://schemas.microsoft.com/office/drawing/2014/main" val="2716193294"/>
                    </a:ext>
                  </a:extLst>
                </a:gridCol>
                <a:gridCol w="246888">
                  <a:extLst>
                    <a:ext uri="{9D8B030D-6E8A-4147-A177-3AD203B41FA5}">
                      <a16:colId xmlns:a16="http://schemas.microsoft.com/office/drawing/2014/main" val="1676151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77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- 2019-07-02 10:00:08</a:t>
                      </a:r>
                      <a:r>
                        <a:rPr kumimoji="0" lang="pt-BR" sz="1000" b="0" i="0" u="none" strike="noStrike" kern="1200" cap="none" spc="0" normalizeH="0" baseline="0" noProof="0">
                          <a:ln>
                            <a:noFill/>
                          </a:ln>
                          <a:solidFill>
                            <a:prstClr val="black"/>
                          </a:solidFill>
                          <a:effectLst/>
                          <a:uLnTx/>
                          <a:uFillTx/>
                          <a:latin typeface="+mn-lt"/>
                          <a:ea typeface="+mn-ea"/>
                          <a:cs typeface="+mn-cs"/>
                        </a:rPr>
                        <a:t> 
 O vinho é uma das bebidas mais apreciadas em todo o mundo, com uma longa história e tradição. Entre as inúmeras opções, podemos destacar os vinhos premiados, como uma ótima alternativa para a degustação. Preparamos este artigo http://bit.ly/2xsrMw8, com os mais imponentes vinhos premiados da Casa Valduga, elencando as suas características e harmonizações especiais.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08/01/2019 09:13:23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38118394"/>
                  </a:ext>
                </a:extLst>
              </a:tr>
            </a:tbl>
          </a:graphicData>
        </a:graphic>
      </p:graphicFrame>
      <p:sp>
        <p:nvSpPr>
          <p:cNvPr id="4" name="Text Placeholder 3">
            <a:extLst>
              <a:ext uri="{FF2B5EF4-FFF2-40B4-BE49-F238E27FC236}">
                <a16:creationId xmlns:a16="http://schemas.microsoft.com/office/drawing/2014/main" id="{41A45579-9D9B-42C9-A89B-B476BA5AF45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5624525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20</TotalTime>
  <Words>3550</Words>
  <Application>Microsoft Office PowerPoint</Application>
  <PresentationFormat>On-screen Show (4:3)</PresentationFormat>
  <Paragraphs>1327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Posts taxa  de engajamento (ordenar menor e maior) | Casa Valduga - 1 of 26</vt:lpstr>
      <vt:lpstr>Posts taxa  de engajamento (ordenar menor e maior) | Casa Valduga - 2 of 26</vt:lpstr>
      <vt:lpstr>Posts taxa  de engajamento (ordenar menor e maior) | Casa Valduga - 3 of 26</vt:lpstr>
      <vt:lpstr>Posts taxa  de engajamento (ordenar menor e maior) | Casa Valduga - 4 of 26</vt:lpstr>
      <vt:lpstr>Posts taxa  de engajamento (ordenar menor e maior) | Casa Valduga - 5 of 26</vt:lpstr>
      <vt:lpstr>Posts taxa  de engajamento (ordenar menor e maior) | Casa Valduga - 6 of 26</vt:lpstr>
      <vt:lpstr>Posts taxa  de engajamento (ordenar menor e maior) | Casa Valduga - 7 of 26</vt:lpstr>
      <vt:lpstr>Posts taxa  de engajamento (ordenar menor e maior) | Casa Valduga - 8 of 26</vt:lpstr>
      <vt:lpstr>Posts taxa  de engajamento (ordenar menor e maior) | Casa Valduga - 9 of 26</vt:lpstr>
      <vt:lpstr>Posts taxa  de engajamento (ordenar menor e maior) | Casa Valduga - 10 of 26</vt:lpstr>
      <vt:lpstr>Posts taxa  de engajamento (ordenar menor e maior) | Casa Valduga - 11 of 26</vt:lpstr>
      <vt:lpstr>Posts taxa  de engajamento (ordenar menor e maior) | Casa Valduga - 12 of 26</vt:lpstr>
      <vt:lpstr>Posts taxa  de engajamento (ordenar menor e maior) | Casa Valduga - 13 of 26</vt:lpstr>
      <vt:lpstr>Posts taxa  de engajamento (ordenar menor e maior) | Casa Valduga - 14 of 26</vt:lpstr>
      <vt:lpstr>Posts taxa  de engajamento (ordenar menor e maior) | Casa Valduga - 15 of 26</vt:lpstr>
      <vt:lpstr>Posts taxa  de engajamento (ordenar menor e maior) | Casa Valduga - 16 of 26</vt:lpstr>
      <vt:lpstr>Posts taxa  de engajamento (ordenar menor e maior) | Casa Valduga - 17 of 26</vt:lpstr>
      <vt:lpstr>Posts taxa  de engajamento (ordenar menor e maior) | Casa Valduga - 18 of 26</vt:lpstr>
      <vt:lpstr>Posts taxa  de engajamento (ordenar menor e maior) | Casa Valduga - 19 of 26</vt:lpstr>
      <vt:lpstr>Posts taxa  de engajamento (ordenar menor e maior) | Casa Valduga - 20 of 26</vt:lpstr>
      <vt:lpstr>Posts taxa  de engajamento (ordenar menor e maior) | Casa Valduga - 21 of 26</vt:lpstr>
      <vt:lpstr>Posts taxa  de engajamento (ordenar menor e maior) | Casa Valduga - 22 of 26</vt:lpstr>
      <vt:lpstr>Posts taxa  de engajamento (ordenar menor e maior) | Casa Valduga - 23 of 26</vt:lpstr>
      <vt:lpstr>Posts taxa  de engajamento (ordenar menor e maior) | Casa Valduga - 24 of 26</vt:lpstr>
      <vt:lpstr>Posts taxa  de engajamento (ordenar menor e maior) | Casa Valduga - 25 of 26</vt:lpstr>
      <vt:lpstr>Posts taxa  de engajamento (ordenar menor e maior) | Casa Valduga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2019-08-07T19:43:24Z</dcterms:created>
  <dcterms:modified xsi:type="dcterms:W3CDTF">2019-08-07T20:04:03Z</dcterms:modified>
</cp:coreProperties>
</file>