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5" r:id="rId36"/>
    <p:sldId id="296" r:id="rId37"/>
    <p:sldId id="297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3" r:id="rId52"/>
    <p:sldId id="314" r:id="rId53"/>
    <p:sldId id="315" r:id="rId54"/>
    <p:sldId id="316" r:id="rId55"/>
    <p:sldId id="317" r:id="rId56"/>
    <p:sldId id="318" r:id="rId5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Universidade Feevale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175491</c:v>
                </c:pt>
                <c:pt idx="1">
                  <c:v>175491</c:v>
                </c:pt>
                <c:pt idx="2">
                  <c:v>175489</c:v>
                </c:pt>
                <c:pt idx="3">
                  <c:v>175477</c:v>
                </c:pt>
                <c:pt idx="4">
                  <c:v>175467</c:v>
                </c:pt>
                <c:pt idx="5">
                  <c:v>175463</c:v>
                </c:pt>
                <c:pt idx="6">
                  <c:v>175442</c:v>
                </c:pt>
                <c:pt idx="7">
                  <c:v>175449</c:v>
                </c:pt>
                <c:pt idx="8">
                  <c:v>175421</c:v>
                </c:pt>
                <c:pt idx="9">
                  <c:v>175420</c:v>
                </c:pt>
                <c:pt idx="10">
                  <c:v>175419</c:v>
                </c:pt>
                <c:pt idx="11">
                  <c:v>175414</c:v>
                </c:pt>
                <c:pt idx="12">
                  <c:v>175409</c:v>
                </c:pt>
                <c:pt idx="13">
                  <c:v>175399</c:v>
                </c:pt>
                <c:pt idx="14">
                  <c:v>175389</c:v>
                </c:pt>
                <c:pt idx="15">
                  <c:v>175389</c:v>
                </c:pt>
                <c:pt idx="16">
                  <c:v>175388</c:v>
                </c:pt>
                <c:pt idx="17">
                  <c:v>175386</c:v>
                </c:pt>
                <c:pt idx="18">
                  <c:v>175385</c:v>
                </c:pt>
                <c:pt idx="19">
                  <c:v>175400</c:v>
                </c:pt>
                <c:pt idx="20">
                  <c:v>175384</c:v>
                </c:pt>
                <c:pt idx="21">
                  <c:v>175374</c:v>
                </c:pt>
                <c:pt idx="22">
                  <c:v>175378</c:v>
                </c:pt>
                <c:pt idx="23">
                  <c:v>175374</c:v>
                </c:pt>
                <c:pt idx="24">
                  <c:v>175371</c:v>
                </c:pt>
                <c:pt idx="25">
                  <c:v>175382</c:v>
                </c:pt>
                <c:pt idx="26">
                  <c:v>175401</c:v>
                </c:pt>
                <c:pt idx="27">
                  <c:v>175389</c:v>
                </c:pt>
                <c:pt idx="28">
                  <c:v>175390</c:v>
                </c:pt>
                <c:pt idx="29">
                  <c:v>175404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26-407B-B284-833C9A77D5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589952"/>
        <c:axId val="251588968"/>
      </c:lineChart>
      <c:dateAx>
        <c:axId val="25158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88968"/>
        <c:crosses val="autoZero"/>
        <c:auto val="1"/>
        <c:lblOffset val="100"/>
        <c:baseTimeUnit val="days"/>
      </c:dateAx>
      <c:valAx>
        <c:axId val="25158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58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Ads</c:v>
                </c:pt>
                <c:pt idx="1">
                  <c:v>Other</c:v>
                </c:pt>
                <c:pt idx="2">
                  <c:v>News Feed</c:v>
                </c:pt>
                <c:pt idx="3">
                  <c:v>Page Suggestions</c:v>
                </c:pt>
                <c:pt idx="4">
                  <c:v>Search</c:v>
                </c:pt>
                <c:pt idx="5">
                  <c:v>Restored Likes from Reactivated Accounts</c:v>
                </c:pt>
                <c:pt idx="6">
                  <c:v>Your Page</c:v>
                </c:pt>
                <c:pt idx="7">
                  <c:v>Unlikes from Search</c:v>
                </c:pt>
                <c:pt idx="8">
                  <c:v>Deactivated or Memorialized Account Removals</c:v>
                </c:pt>
                <c:pt idx="9">
                  <c:v>Suspicious Account Removals</c:v>
                </c:pt>
                <c:pt idx="10">
                  <c:v>Unlikes from Page, Posts, or News Feed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</c:v>
                </c:pt>
                <c:pt idx="1">
                  <c:v>11</c:v>
                </c:pt>
                <c:pt idx="2">
                  <c:v>54</c:v>
                </c:pt>
                <c:pt idx="3">
                  <c:v>54</c:v>
                </c:pt>
                <c:pt idx="4">
                  <c:v>76</c:v>
                </c:pt>
                <c:pt idx="5">
                  <c:v>253</c:v>
                </c:pt>
                <c:pt idx="6">
                  <c:v>319</c:v>
                </c:pt>
                <c:pt idx="7">
                  <c:v>-1</c:v>
                </c:pt>
                <c:pt idx="8">
                  <c:v>-485</c:v>
                </c:pt>
                <c:pt idx="9">
                  <c:v>-54</c:v>
                </c:pt>
                <c:pt idx="10">
                  <c:v>-99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E-4F19-9916-8A88EDA84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1320784"/>
        <c:axId val="251321112"/>
      </c:barChart>
      <c:catAx>
        <c:axId val="25132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21112"/>
        <c:crosses val="autoZero"/>
        <c:auto val="1"/>
        <c:lblAlgn val="ctr"/>
        <c:lblOffset val="100"/>
        <c:noMultiLvlLbl val="0"/>
      </c:catAx>
      <c:valAx>
        <c:axId val="25132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2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3578</c:v>
                </c:pt>
                <c:pt idx="1">
                  <c:v>38649</c:v>
                </c:pt>
                <c:pt idx="2">
                  <c:v>33693</c:v>
                </c:pt>
                <c:pt idx="3">
                  <c:v>21098</c:v>
                </c:pt>
                <c:pt idx="4">
                  <c:v>11838</c:v>
                </c:pt>
                <c:pt idx="5">
                  <c:v>6431</c:v>
                </c:pt>
                <c:pt idx="6">
                  <c:v>2325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2-46AE-876E-92A20E7C4C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1284</c:v>
                </c:pt>
                <c:pt idx="1">
                  <c:v>21490</c:v>
                </c:pt>
                <c:pt idx="2">
                  <c:v>18195</c:v>
                </c:pt>
                <c:pt idx="3">
                  <c:v>9329</c:v>
                </c:pt>
                <c:pt idx="4">
                  <c:v>4425</c:v>
                </c:pt>
                <c:pt idx="5">
                  <c:v>2023</c:v>
                </c:pt>
                <c:pt idx="6">
                  <c:v>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02-46AE-876E-92A20E7C4C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136248"/>
        <c:axId val="298131328"/>
      </c:barChart>
      <c:catAx>
        <c:axId val="29813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31328"/>
        <c:crosses val="autoZero"/>
        <c:auto val="1"/>
        <c:lblAlgn val="ctr"/>
        <c:lblOffset val="100"/>
        <c:noMultiLvlLbl val="0"/>
      </c:catAx>
      <c:valAx>
        <c:axId val="29813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3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Universidade Feevale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166948</c:v>
                </c:pt>
                <c:pt idx="1">
                  <c:v>224985</c:v>
                </c:pt>
                <c:pt idx="2">
                  <c:v>236532</c:v>
                </c:pt>
                <c:pt idx="3">
                  <c:v>265666</c:v>
                </c:pt>
                <c:pt idx="4">
                  <c:v>402078</c:v>
                </c:pt>
                <c:pt idx="5">
                  <c:v>388056</c:v>
                </c:pt>
                <c:pt idx="6">
                  <c:v>338369</c:v>
                </c:pt>
                <c:pt idx="7">
                  <c:v>304791</c:v>
                </c:pt>
                <c:pt idx="8">
                  <c:v>256477</c:v>
                </c:pt>
                <c:pt idx="9">
                  <c:v>264701</c:v>
                </c:pt>
                <c:pt idx="10">
                  <c:v>304655</c:v>
                </c:pt>
                <c:pt idx="11">
                  <c:v>258179</c:v>
                </c:pt>
                <c:pt idx="12">
                  <c:v>245113</c:v>
                </c:pt>
                <c:pt idx="13">
                  <c:v>259476</c:v>
                </c:pt>
                <c:pt idx="14">
                  <c:v>319372</c:v>
                </c:pt>
                <c:pt idx="15">
                  <c:v>313475</c:v>
                </c:pt>
                <c:pt idx="16">
                  <c:v>344671</c:v>
                </c:pt>
                <c:pt idx="17">
                  <c:v>385634</c:v>
                </c:pt>
                <c:pt idx="18">
                  <c:v>378889</c:v>
                </c:pt>
                <c:pt idx="19">
                  <c:v>346522</c:v>
                </c:pt>
                <c:pt idx="20">
                  <c:v>284607</c:v>
                </c:pt>
                <c:pt idx="21">
                  <c:v>115866</c:v>
                </c:pt>
                <c:pt idx="22">
                  <c:v>111815</c:v>
                </c:pt>
                <c:pt idx="23">
                  <c:v>119566</c:v>
                </c:pt>
                <c:pt idx="24">
                  <c:v>142517</c:v>
                </c:pt>
                <c:pt idx="25">
                  <c:v>133581</c:v>
                </c:pt>
                <c:pt idx="26">
                  <c:v>118576</c:v>
                </c:pt>
                <c:pt idx="27">
                  <c:v>178646</c:v>
                </c:pt>
                <c:pt idx="28">
                  <c:v>182377</c:v>
                </c:pt>
                <c:pt idx="29">
                  <c:v>139783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1A-4366-B300-B0F9252B3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10688"/>
        <c:axId val="300806424"/>
      </c:lineChart>
      <c:dateAx>
        <c:axId val="300810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06424"/>
        <c:crosses val="autoZero"/>
        <c:auto val="1"/>
        <c:lblOffset val="100"/>
        <c:baseTimeUnit val="days"/>
      </c:dateAx>
      <c:valAx>
        <c:axId val="30080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1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Universidade Feevale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71047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7D-4ACB-B2D0-0D64E73295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Universidade Feevale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56122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7D-4ACB-B2D0-0D64E73295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Universidade Feevale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1228789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7D-4ACB-B2D0-0D64E73295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Total Reach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Universidade Feevale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1268528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7D-4ACB-B2D0-0D64E7329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190160"/>
        <c:axId val="302181960"/>
      </c:barChart>
      <c:catAx>
        <c:axId val="30219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81960"/>
        <c:crosses val="autoZero"/>
        <c:auto val="1"/>
        <c:lblAlgn val="ctr"/>
        <c:lblOffset val="100"/>
        <c:noMultiLvlLbl val="0"/>
      </c:catAx>
      <c:valAx>
        <c:axId val="30218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9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Universidade Feevale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1.9391028177959999</c:v>
                </c:pt>
                <c:pt idx="1">
                  <c:v>2.3465919769652999</c:v>
                </c:pt>
                <c:pt idx="2">
                  <c:v>5.4319914304425998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61-4274-8ACC-46DDF24710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544608"/>
        <c:axId val="401545264"/>
      </c:barChart>
      <c:catAx>
        <c:axId val="40154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45264"/>
        <c:crosses val="autoZero"/>
        <c:auto val="1"/>
        <c:lblAlgn val="ctr"/>
        <c:lblOffset val="100"/>
        <c:noMultiLvlLbl val="0"/>
      </c:catAx>
      <c:valAx>
        <c:axId val="40154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4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Universidade Feevale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29-45D0-A261-3FCC399211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Universidade Feevale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29-45D0-A261-3FCC3992115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Universidade Feevale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29-45D0-A261-3FCC3992115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Universidade Feevale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29-45D0-A261-3FCC3992115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Universidade Feevale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29-45D0-A261-3FCC3992115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Universidade Feevale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429-45D0-A261-3FCC39921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554120"/>
        <c:axId val="401555760"/>
      </c:barChart>
      <c:catAx>
        <c:axId val="40155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55760"/>
        <c:crosses val="autoZero"/>
        <c:auto val="1"/>
        <c:lblAlgn val="ctr"/>
        <c:lblOffset val="100"/>
        <c:noMultiLvlLbl val="0"/>
      </c:catAx>
      <c:valAx>
        <c:axId val="40155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5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Universidade Feevale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2095</c:v>
                </c:pt>
                <c:pt idx="1">
                  <c:v>12998</c:v>
                </c:pt>
                <c:pt idx="2">
                  <c:v>14454</c:v>
                </c:pt>
                <c:pt idx="3">
                  <c:v>13451</c:v>
                </c:pt>
                <c:pt idx="4">
                  <c:v>16108</c:v>
                </c:pt>
                <c:pt idx="5">
                  <c:v>12671</c:v>
                </c:pt>
                <c:pt idx="6">
                  <c:v>12188</c:v>
                </c:pt>
                <c:pt idx="7">
                  <c:v>11273</c:v>
                </c:pt>
                <c:pt idx="8">
                  <c:v>10114</c:v>
                </c:pt>
                <c:pt idx="9">
                  <c:v>7948</c:v>
                </c:pt>
                <c:pt idx="10">
                  <c:v>9896</c:v>
                </c:pt>
                <c:pt idx="11">
                  <c:v>10351</c:v>
                </c:pt>
                <c:pt idx="12">
                  <c:v>8553</c:v>
                </c:pt>
                <c:pt idx="13">
                  <c:v>8709</c:v>
                </c:pt>
                <c:pt idx="14">
                  <c:v>8722</c:v>
                </c:pt>
                <c:pt idx="15">
                  <c:v>11162</c:v>
                </c:pt>
                <c:pt idx="16">
                  <c:v>11869</c:v>
                </c:pt>
                <c:pt idx="17">
                  <c:v>13666</c:v>
                </c:pt>
                <c:pt idx="18">
                  <c:v>12897</c:v>
                </c:pt>
                <c:pt idx="19">
                  <c:v>12284</c:v>
                </c:pt>
                <c:pt idx="20">
                  <c:v>9551</c:v>
                </c:pt>
                <c:pt idx="21">
                  <c:v>2372</c:v>
                </c:pt>
                <c:pt idx="22">
                  <c:v>2014</c:v>
                </c:pt>
                <c:pt idx="23">
                  <c:v>2704</c:v>
                </c:pt>
                <c:pt idx="24">
                  <c:v>2923</c:v>
                </c:pt>
                <c:pt idx="25">
                  <c:v>2540</c:v>
                </c:pt>
                <c:pt idx="26">
                  <c:v>2263</c:v>
                </c:pt>
                <c:pt idx="27">
                  <c:v>3323</c:v>
                </c:pt>
                <c:pt idx="28">
                  <c:v>3322</c:v>
                </c:pt>
                <c:pt idx="29">
                  <c:v>2102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75-4EA8-AEE3-4316A3EED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555104"/>
        <c:axId val="401554776"/>
      </c:lineChart>
      <c:dateAx>
        <c:axId val="40155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54776"/>
        <c:crosses val="autoZero"/>
        <c:auto val="1"/>
        <c:lblOffset val="100"/>
        <c:baseTimeUnit val="days"/>
      </c:dateAx>
      <c:valAx>
        <c:axId val="40155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55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feevale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22552</c:v>
                </c:pt>
                <c:pt idx="1">
                  <c:v>22559</c:v>
                </c:pt>
                <c:pt idx="2">
                  <c:v>22564</c:v>
                </c:pt>
                <c:pt idx="3">
                  <c:v>22567</c:v>
                </c:pt>
                <c:pt idx="4">
                  <c:v>22577</c:v>
                </c:pt>
                <c:pt idx="5">
                  <c:v>22587</c:v>
                </c:pt>
                <c:pt idx="6">
                  <c:v>22621</c:v>
                </c:pt>
                <c:pt idx="7">
                  <c:v>22635</c:v>
                </c:pt>
                <c:pt idx="8">
                  <c:v>22653</c:v>
                </c:pt>
                <c:pt idx="9">
                  <c:v>22679</c:v>
                </c:pt>
                <c:pt idx="10">
                  <c:v>22677</c:v>
                </c:pt>
                <c:pt idx="11">
                  <c:v>22678</c:v>
                </c:pt>
                <c:pt idx="12">
                  <c:v>22718</c:v>
                </c:pt>
                <c:pt idx="13">
                  <c:v>22760</c:v>
                </c:pt>
                <c:pt idx="14">
                  <c:v>22782</c:v>
                </c:pt>
                <c:pt idx="15">
                  <c:v>22797</c:v>
                </c:pt>
                <c:pt idx="16">
                  <c:v>22818</c:v>
                </c:pt>
                <c:pt idx="17">
                  <c:v>22825</c:v>
                </c:pt>
                <c:pt idx="18">
                  <c:v>22839</c:v>
                </c:pt>
                <c:pt idx="19">
                  <c:v>22856</c:v>
                </c:pt>
                <c:pt idx="20">
                  <c:v>22880</c:v>
                </c:pt>
                <c:pt idx="21">
                  <c:v>22906</c:v>
                </c:pt>
                <c:pt idx="22">
                  <c:v>22918</c:v>
                </c:pt>
                <c:pt idx="23">
                  <c:v>22935</c:v>
                </c:pt>
                <c:pt idx="24">
                  <c:v>22959</c:v>
                </c:pt>
                <c:pt idx="25">
                  <c:v>22969</c:v>
                </c:pt>
                <c:pt idx="26">
                  <c:v>22990</c:v>
                </c:pt>
                <c:pt idx="27">
                  <c:v>23027</c:v>
                </c:pt>
                <c:pt idx="28">
                  <c:v>23049</c:v>
                </c:pt>
                <c:pt idx="29">
                  <c:v>23061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33-4550-B7D1-9D41A70099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3122912"/>
        <c:axId val="453123240"/>
      </c:lineChart>
      <c:dateAx>
        <c:axId val="45312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123240"/>
        <c:crosses val="autoZero"/>
        <c:auto val="1"/>
        <c:lblOffset val="100"/>
        <c:baseTimeUnit val="days"/>
      </c:dateAx>
      <c:valAx>
        <c:axId val="45312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12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feevale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3.1039375665129001E-2</c:v>
                </c:pt>
                <c:pt idx="2">
                  <c:v>2.2164103018751002E-2</c:v>
                </c:pt>
                <c:pt idx="3">
                  <c:v>1.3295514979614001E-2</c:v>
                </c:pt>
                <c:pt idx="4">
                  <c:v>4.4312491691408003E-2</c:v>
                </c:pt>
                <c:pt idx="5">
                  <c:v>4.4292864419542E-2</c:v>
                </c:pt>
                <c:pt idx="6">
                  <c:v>0.15052906539159999</c:v>
                </c:pt>
                <c:pt idx="7">
                  <c:v>6.1889394810131997E-2</c:v>
                </c:pt>
                <c:pt idx="8">
                  <c:v>7.9522862823061993E-2</c:v>
                </c:pt>
                <c:pt idx="9">
                  <c:v>0.11477508497771</c:v>
                </c:pt>
                <c:pt idx="10">
                  <c:v>-8.8187309846113008E-3</c:v>
                </c:pt>
                <c:pt idx="11">
                  <c:v>4.4097543766812002E-3</c:v>
                </c:pt>
                <c:pt idx="12">
                  <c:v>0.17638239703677999</c:v>
                </c:pt>
                <c:pt idx="13">
                  <c:v>0.1848754291751</c:v>
                </c:pt>
                <c:pt idx="14">
                  <c:v>9.6660808435851994E-2</c:v>
                </c:pt>
                <c:pt idx="15">
                  <c:v>6.5841453779298995E-2</c:v>
                </c:pt>
                <c:pt idx="16">
                  <c:v>9.2117383866298003E-2</c:v>
                </c:pt>
                <c:pt idx="17">
                  <c:v>3.0677535279166002E-2</c:v>
                </c:pt>
                <c:pt idx="18">
                  <c:v>6.1336254107337999E-2</c:v>
                </c:pt>
                <c:pt idx="19">
                  <c:v>7.4434082052628997E-2</c:v>
                </c:pt>
                <c:pt idx="20">
                  <c:v>0.10500525026250999</c:v>
                </c:pt>
                <c:pt idx="21">
                  <c:v>0.11363636363636</c:v>
                </c:pt>
                <c:pt idx="22">
                  <c:v>5.2388020605955002E-2</c:v>
                </c:pt>
                <c:pt idx="23">
                  <c:v>7.4177502399859999E-2</c:v>
                </c:pt>
                <c:pt idx="24">
                  <c:v>0.10464355788097</c:v>
                </c:pt>
                <c:pt idx="25">
                  <c:v>4.3555904002787998E-2</c:v>
                </c:pt>
                <c:pt idx="26">
                  <c:v>9.1427576298488994E-2</c:v>
                </c:pt>
                <c:pt idx="27">
                  <c:v>0.16093953892997001</c:v>
                </c:pt>
                <c:pt idx="28">
                  <c:v>9.5540018239457999E-2</c:v>
                </c:pt>
                <c:pt idx="29">
                  <c:v>5.2062996225432999E-2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A4-43C6-8195-08D49E7D9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3130784"/>
        <c:axId val="453085192"/>
      </c:lineChart>
      <c:dateAx>
        <c:axId val="453130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085192"/>
        <c:crosses val="autoZero"/>
        <c:auto val="1"/>
        <c:lblOffset val="100"/>
        <c:baseTimeUnit val="days"/>
      </c:dateAx>
      <c:valAx>
        <c:axId val="45308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313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feevale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4801.5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F8-49CA-8FF4-334838732B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feevale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F8-49CA-8FF4-334838732B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feevale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F8-49CA-8FF4-334838732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0443352"/>
        <c:axId val="300447944"/>
      </c:barChart>
      <c:catAx>
        <c:axId val="30044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47944"/>
        <c:crosses val="autoZero"/>
        <c:auto val="1"/>
        <c:lblAlgn val="ctr"/>
        <c:lblOffset val="100"/>
        <c:noMultiLvlLbl val="0"/>
      </c:catAx>
      <c:valAx>
        <c:axId val="30044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4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feevale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4332</c:v>
                </c:pt>
                <c:pt idx="1">
                  <c:v>2946</c:v>
                </c:pt>
                <c:pt idx="2">
                  <c:v>0</c:v>
                </c:pt>
                <c:pt idx="3">
                  <c:v>4744</c:v>
                </c:pt>
                <c:pt idx="4">
                  <c:v>7142.5</c:v>
                </c:pt>
                <c:pt idx="5">
                  <c:v>5486.5</c:v>
                </c:pt>
                <c:pt idx="6">
                  <c:v>7571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53-480A-9B01-D1CE589EF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49912"/>
        <c:axId val="300450240"/>
      </c:barChart>
      <c:catAx>
        <c:axId val="300449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50240"/>
        <c:crosses val="autoZero"/>
        <c:auto val="1"/>
        <c:lblAlgn val="ctr"/>
        <c:lblOffset val="100"/>
        <c:noMultiLvlLbl val="0"/>
      </c:catAx>
      <c:valAx>
        <c:axId val="30045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4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feevale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30-49C5-92DE-2EFFB42D69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feevale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30-49C5-92DE-2EFFB42D6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6029936"/>
        <c:axId val="516033872"/>
      </c:barChart>
      <c:catAx>
        <c:axId val="51602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033872"/>
        <c:crosses val="autoZero"/>
        <c:auto val="1"/>
        <c:lblAlgn val="ctr"/>
        <c:lblOffset val="100"/>
        <c:noMultiLvlLbl val="0"/>
      </c:catAx>
      <c:valAx>
        <c:axId val="5160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02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Universidade Feevale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3">
                  <c:v>31220</c:v>
                </c:pt>
                <c:pt idx="14">
                  <c:v>31232</c:v>
                </c:pt>
                <c:pt idx="15">
                  <c:v>31245</c:v>
                </c:pt>
                <c:pt idx="16">
                  <c:v>31249</c:v>
                </c:pt>
                <c:pt idx="17">
                  <c:v>31264</c:v>
                </c:pt>
                <c:pt idx="18">
                  <c:v>31278</c:v>
                </c:pt>
                <c:pt idx="19">
                  <c:v>31286</c:v>
                </c:pt>
                <c:pt idx="20">
                  <c:v>31296</c:v>
                </c:pt>
                <c:pt idx="21">
                  <c:v>31311</c:v>
                </c:pt>
                <c:pt idx="22">
                  <c:v>31330</c:v>
                </c:pt>
                <c:pt idx="23">
                  <c:v>31340</c:v>
                </c:pt>
                <c:pt idx="24">
                  <c:v>31352</c:v>
                </c:pt>
                <c:pt idx="25">
                  <c:v>31366</c:v>
                </c:pt>
                <c:pt idx="26">
                  <c:v>31388</c:v>
                </c:pt>
                <c:pt idx="27">
                  <c:v>31409</c:v>
                </c:pt>
                <c:pt idx="28">
                  <c:v>31419</c:v>
                </c:pt>
                <c:pt idx="29">
                  <c:v>31427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65-4C36-846C-D6B7EF415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907920"/>
        <c:axId val="515909232"/>
      </c:lineChart>
      <c:dateAx>
        <c:axId val="515907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09232"/>
        <c:crosses val="autoZero"/>
        <c:auto val="1"/>
        <c:lblOffset val="100"/>
        <c:baseTimeUnit val="days"/>
      </c:dateAx>
      <c:valAx>
        <c:axId val="51590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0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Universidade Feevale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15</c:v>
                </c:pt>
                <c:pt idx="2">
                  <c:v>16</c:v>
                </c:pt>
                <c:pt idx="3">
                  <c:v>12</c:v>
                </c:pt>
                <c:pt idx="4">
                  <c:v>13</c:v>
                </c:pt>
                <c:pt idx="5">
                  <c:v>7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38-435B-9830-34D079C1C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5918088"/>
        <c:axId val="515914808"/>
      </c:barChart>
      <c:catAx>
        <c:axId val="51591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14808"/>
        <c:crosses val="autoZero"/>
        <c:auto val="1"/>
        <c:lblAlgn val="ctr"/>
        <c:lblOffset val="100"/>
        <c:noMultiLvlLbl val="0"/>
      </c:catAx>
      <c:valAx>
        <c:axId val="515914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1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Universidade Feevale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5">
                  <c:v>970</c:v>
                </c:pt>
                <c:pt idx="6">
                  <c:v>970</c:v>
                </c:pt>
                <c:pt idx="7">
                  <c:v>973</c:v>
                </c:pt>
                <c:pt idx="8">
                  <c:v>975</c:v>
                </c:pt>
                <c:pt idx="9">
                  <c:v>978</c:v>
                </c:pt>
                <c:pt idx="10">
                  <c:v>982</c:v>
                </c:pt>
                <c:pt idx="11">
                  <c:v>983</c:v>
                </c:pt>
                <c:pt idx="12">
                  <c:v>983</c:v>
                </c:pt>
                <c:pt idx="13">
                  <c:v>987</c:v>
                </c:pt>
                <c:pt idx="14">
                  <c:v>994</c:v>
                </c:pt>
                <c:pt idx="15">
                  <c:v>996</c:v>
                </c:pt>
                <c:pt idx="16">
                  <c:v>1000</c:v>
                </c:pt>
                <c:pt idx="17">
                  <c:v>1002</c:v>
                </c:pt>
                <c:pt idx="18">
                  <c:v>1004</c:v>
                </c:pt>
                <c:pt idx="19">
                  <c:v>1007</c:v>
                </c:pt>
                <c:pt idx="20">
                  <c:v>1008</c:v>
                </c:pt>
                <c:pt idx="21">
                  <c:v>1011</c:v>
                </c:pt>
                <c:pt idx="22">
                  <c:v>1013</c:v>
                </c:pt>
                <c:pt idx="23">
                  <c:v>1013</c:v>
                </c:pt>
                <c:pt idx="24">
                  <c:v>1013</c:v>
                </c:pt>
                <c:pt idx="25">
                  <c:v>1013</c:v>
                </c:pt>
                <c:pt idx="26">
                  <c:v>1013</c:v>
                </c:pt>
                <c:pt idx="27">
                  <c:v>1016</c:v>
                </c:pt>
                <c:pt idx="28">
                  <c:v>1017</c:v>
                </c:pt>
                <c:pt idx="29">
                  <c:v>1018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01-4762-9238-F4AAA0264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956792"/>
        <c:axId val="515965320"/>
      </c:lineChart>
      <c:dateAx>
        <c:axId val="515956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65320"/>
        <c:crosses val="autoZero"/>
        <c:auto val="1"/>
        <c:lblOffset val="100"/>
        <c:baseTimeUnit val="days"/>
      </c:dateAx>
      <c:valAx>
        <c:axId val="51596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95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8CC08-726D-44E4-9476-577BE2E7A7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Feevale Mensal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602C3E-33A9-417F-A804-08FEE2396C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227047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2486-D7E8-4285-9387-03E41FBA0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Cumulativo fãs mês | Feevale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128689-5921-436E-8C19-C08E65D107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5773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C3AC1-45CD-47DA-A91E-43B3A3F57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D4AAD-55D0-4EC2-A919-3D1FF9665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964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09D77-3641-4E7B-B733-F9258A94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Fonte mudança de fãs | Feevale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F0C57D-4493-4607-B303-A83A47981E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2774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1E5E7-E185-4C61-9AF7-265F3A4D3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93964-A1E1-48A9-A6A8-CC8C7AEFA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393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C4829-CBB7-465D-8919-9D31FCF0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Fãs x cidades | Feevale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E8B435-6496-4447-A5DF-DEB6C7061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3914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451156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405276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6281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928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Novo Hamburgo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74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Porto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7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São Leopoldo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Sapiranga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48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Campo Bom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4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Canoas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97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Gravataí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79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Parobé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7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Caxias do Sul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281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Taquara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330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1C956-BC4F-40AB-B457-BD0791A08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33677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EB715-3A42-4022-8714-1AF792935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Fãs faixa etária | Feevale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C53E76-5EB0-480A-8681-03BF63F22E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0436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AFC925-7623-4AB4-887F-2E8418EA3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FAAC60-7F45-4185-AFBD-7BB8D088C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836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6FED-E91E-4330-9DAE-EAE9A516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diário da página | Feevale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F05E09-25A8-4099-96A5-686B35DF94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9802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C4A01-E5A2-4B09-900C-898F14289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C47F1-2FED-46D3-AF53-91B3245B3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412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A99EA-1784-4E5A-917A-346C5FFBD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Distribuição por Tipo de Alcance  | Feevale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7B4C7C-E266-4806-A339-F62BDC89CA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4804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FE77B-BBE2-457C-B430-68882DDEF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FA2FD-3EB5-492A-8D8B-75B1B2DB2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626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74152-4B2E-4221-B22C-C76F37401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Feevale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A853A-188E-47C4-A9C8-2A03FA3313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598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14239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81083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571910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48661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51383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731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3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4258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605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0425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276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84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123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2861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68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975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115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4329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653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363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815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714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127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158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0473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622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E67B9-F9AF-4D24-8A6C-5F27AE3D3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09669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FA38-E615-40A8-AE70-47585AF62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Feevale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F2B6A6-C1EC-4250-B3A1-E9DDB9961D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120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98046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87807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7492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095465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95044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425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89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9034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650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697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1413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748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2112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4327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016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1393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1689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038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428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5411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280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8937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315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6255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6952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71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- 2018-11-16 18:30:00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#VestibularFeevale 💚💛
Garanta sua inscrição no vestibular de verão e concorra a uma das mais de 2 mil vagas oferecidas pela Universidade Feevale. 
Inscreva-se pelo site até 21 de novembro ➡️ www.feevale.br/vestibular
#VempraFeevale
#SouFeevale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https://scontent.xx.fbcdn.net/v/t1.0-9/s720x720/46151804_1978897492198887_3573648407882891264_o.jpg?_nc_cat=111&amp;_nc_ht=scontent.xx&amp;oh=950fb04b5aa79eb5799dc122d3a60d7a&amp;oe=5C65AB71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7.5936 %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783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17FB5-40FD-459C-B672-8C7A3BF58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43849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B05E8-06AC-4A92-AC81-5820A0D88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Feevale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842C56-699C-43C1-A028-C545603AAD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5600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02189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79587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56405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86400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0892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94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6013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0205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389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587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57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5680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60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385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029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750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879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087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1359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873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179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3835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371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027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156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58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- 2018-11-01 19:30:00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Os câmpus da Feevale e os estudantes da Instituição são os grandes protagonistas da nova Campanha de #Vestibular. Assista e compartilhe. 😍
💚💛 Antes de transformar o mundo, inove-se.
👉 Inscrições em www.feevale.br/vestibular
Vem pro Vestibular de Verão 2019.
#SouFeevale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https://scontent.xx.fbcdn.net/v/t15.5256-10/s720x720/43098513_1941374659287056_1756368129136525312_n.jpg?_nc_cat=110&amp;_nc_ht=scontent.xx&amp;oh=12c8a63a0cf8a0795f422d774ff949bb&amp;oe=5C99ED3D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764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0C68B-FFFC-44C8-98CA-6F2D01A55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04518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0ACC8-5854-4FFE-BA1D-E153725DA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Feevale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71EF50-E1AF-40CF-8D75-852D6B853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763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07089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5883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01530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28509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3690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353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7262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2854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1771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0009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225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1530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713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2562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20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2852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517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233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627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791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634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074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3563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741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5083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52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- 2018-11-27 17:49:00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Quer estudar no Curso de Medicina - Universidade Feevale com uma bolsa integral? :D
Então confira o processo seletivo disponível em ➡️ www.feevale.br/editais
As inscrições estarão abertas até 18 de Janeiro.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https://scontent.xx.fbcdn.net/v/t1.0-9/s720x720/47051627_1998640903557879_6631249932441354240_o.jpg?_nc_cat=101&amp;_nc_ht=scontent.xx&amp;oh=307fb17cdd0c8ec330adc2da22e5f56e&amp;oe=5CA4FD1F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198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E3BC7-CE12-4F65-B268-A1552A676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49744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64612-E060-4308-8E1A-D2EA6AF70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Feevale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C48931-CECB-4F3F-92B4-FF311B54ED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2194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15581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7639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93190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27533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7390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5789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98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1823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811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626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8187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645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355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420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7309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274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7652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848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4120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7452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7610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144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396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822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0730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64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- 2018-11-26 17:30:00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#OportunidadesFeevale
A Universidade Feevale está com inscrições abertas para a seleção e contratação de Biólogo(a), conforme o Edital PROPPEX Nº 45/2018.
As atividades previstas são o planejamento, organização e execução de ações de monitoramento e controle do mosquito Aedes Aegypti no município de Novo Hamburgo. 
As inscrições encerram amanhã. Aproveite ➡️ http://feev.as/77a2d85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https://scontent.xx.fbcdn.net/v/t1.0-9/s720x720/46715778_1997476067007696_2471363137471774720_o.png?_nc_cat=103&amp;_nc_ht=scontent.xx&amp;oh=6bf6a9358a10f036900d8224efa7a696&amp;oe=5CAF9A91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63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70F47-BB6F-4932-B912-E4DE6CC48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007238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AA2D6-F8B1-4D3C-A9A0-83FF430C9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mais interações | Feevale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856E03-788F-4479-8872-CCB8AAB501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4758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56813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8517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046149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93070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8895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412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703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8600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910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4728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544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3914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135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477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787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8420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407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35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661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119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7947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4618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653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0546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4176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50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- 2018-11-07 14:30:00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#NotíciasFeevale
A acadêmica Giane Sauer, do Curso de Direito - Universidade Feevale, teve o projeto "A proteção jurídica à vítima de neoplasia maligna à luz do ordenamento jurídico brasileiro" aprovado pelo Comitê de Ética e Pesquisa da Instituição. A aprovação ocorreu após a inserção do trabalho na Plataforma Brasil, e foi orientado pela professora Valéria Koch Barbosa. 
Confira mais detalhes sobre o trabalho no site ➡️ https://feev.as/55e764c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https://scontent.xx.fbcdn.net/v/t39.2147-6/c179.0.720.720a/p720x720/45607713_561008331024964_793026072953225216_n.jpg?_nc_cat=105&amp;_nc_ht=scontent.xx&amp;oh=113ea65e5db28f51451c281bdb3a2c5f&amp;oe=5CA3516B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693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4983E-972E-46F1-8929-2D1F6C85A7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83936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5AD3D-0A88-4A8E-838F-61D338DCF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Feevale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BA840C-2E41-4C8B-9613-994F9D8AE0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591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73536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1800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93788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39889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0410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725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081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289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818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586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0490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538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2563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090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4500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917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909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026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250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709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3335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160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3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671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587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412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4E2C4-702F-4710-A683-AD04FC08D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58428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76FE7-937C-481F-AEF2-4D93D6A62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Feevale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20C825-458E-4046-9430-FCE3791F4B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1596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70177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176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50879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934424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8438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881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825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782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058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806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1759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0042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884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557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200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482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444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288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7708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963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290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813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0756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349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0288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80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- 2018-11-06 19:00:01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 inscrições para os Mestrados e Doutorados foram prorrogadas até 08 de novembro! 😀
✅ www.feevale.br/stricto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https://scontent.xx.fbcdn.net/v/t1.0-1/p200x200/47117200_2003069873114982_3424546582387752960_n.png?_nc_cat=103&amp;_nc_ht=scontent.xx&amp;oh=601a7b3c6463d97112aa8ffc3d11172a&amp;oe=5CA7F445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838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D8334-EE00-4151-A192-B3408FBF3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78884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E525B-F180-49AC-B3F2-21CD5EFB1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Feevale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8B0F2D-7C1D-4158-B2E0-E97B84FB8C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4863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32132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0603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63849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85948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81398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2677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39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216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589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283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2655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5945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8271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2323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2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3261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43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39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494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1319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6667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83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2408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445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398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1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- 2018-11-30 16:00:01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Hoje é o último dia para aproveitar os descontos da #BlackNovemberFeevale.
São descontos de até 50% 😃 
Não perca tempo ➡️ www.feevale.br/blacknovember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https://scontent.xx.fbcdn.net/v/t1.0-9/s720x720/47326372_2002921969796439_1208428833011662848_o.png?_nc_cat=101&amp;_nc_ht=scontent.xx&amp;oh=a1c429cfcfbec947003354dfeb2241be&amp;oe=5CB22C2A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224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81DCE-0636-404D-BDE5-86B9AEA173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56840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F15C0-0200-4D03-B01B-69E6D4CB1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Feevale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FC60A-5652-4AEC-A0E6-6E135507D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7873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3017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0037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8365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73177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91018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457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2275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2968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284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690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679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17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084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2923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0961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1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7333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646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8229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5852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2333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650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685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721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690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116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- 2018-11-12 10:30:00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#NotíciasFeevale
Oferecer cultura e reflexão para a maturidade. É com esse objetivo que a Universidade Feevale promoverá, na próxima terça-feira, 13 de novembro, o III Cortejando o tempo. O encontro conta com diversas atividades culturais e apresentações artísticas, e acontece no Espaço Aproffe de Eventos (EAE), no Câmpus I (Av. Dr. Maurício Cardoso, 510).
Confira a programação completa e os apoiadores no site ➡️ https://feev.as/2c7935e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https://scontent.xx.fbcdn.net/v/t39.2147-6/c183.0.720.720a/p720x720/46160566_946728108861118_4494523042919088128_n.jpg?_nc_cat=111&amp;_nc_ht=scontent.xx&amp;oh=14f9f24806d30af6ffcee294174fcdfe&amp;oe=5C9E8675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875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33F91-A75B-4C60-9E07-3DA84E3E6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9213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817C6-FD46-4031-AC12-2751D49FB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Feevale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D3931-F99D-4B5E-A202-D669313585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4902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10328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9926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21065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34895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87237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924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2730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3519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348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9770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041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368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506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30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344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1807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6163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456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519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5961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902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0623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4825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6275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8488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66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- 2018-11-12 15:30:01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#NotíciasFeevale
A MKT Tecnologia do Brasil, empresa estabelecida na unidade de Novo Hamburgo do Feevale Techpark, foi selecionada para participar do desafio Sebrae Like a Boss do Insight 2018.
O evento de inovação e empreendedorismo é realizado pelo Serviço Brasileiro de Apoio às Micro e Pequenas Empresas no Rio Grande do Sul (Sebrae/RS) e acontece dias 12 e 13 de novembro, no Centro de Eventos do ParkShopping Canoas. 
Conheça mais sobre a empresa no site ➡️ https://feev.as/d8cf5f7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https://scontent.xx.fbcdn.net/v/t1.0-1/p200x200/47117200_2003069873114982_3424546582387752960_n.png?_nc_cat=103&amp;_nc_ht=scontent.xx&amp;oh=601a7b3c6463d97112aa8ffc3d11172a&amp;oe=5CA7F445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569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033A3-B93A-402B-B42A-D2EBC32F7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8371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2ED38-91B5-4C6E-8A12-5E65BF076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menos interações | Feevale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A0383B-1C52-47C6-8991-3216F8612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55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36195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97220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224763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91454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6304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962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905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431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384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411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451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021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5776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676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7598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794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0564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200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801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960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527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0559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55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310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651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- 2018-11-19 11:00:00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#EsportesFeevale
Nos dias 17 e 18 de novembro, os nadadores Lucas Borcart e Lucas Löser conquistaram três medalhas durante o Estadual Máster de Natação, que aconteceu no Grêmio Náutico União (GNU), em Porto Alegre. 
Durante o torneio, que contou com centenas de atletas de todo o Rio Grande do Sul, os nadadores da Universidade Feevale conquistaram três medalhas, sendo dois ouros e uma prata. 
Parabéns atletas! 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https://scontent.xx.fbcdn.net/v/t1.0-1/p200x200/47117200_2003069873114982_3424546582387752960_n.png?_nc_cat=103&amp;_nc_ht=scontent.xx&amp;oh=601a7b3c6463d97112aa8ffc3d11172a&amp;oe=5CA7F445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542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FF6F6-68B0-4955-8EA9-C62DE0176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302611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D1A21-1B1F-4AB5-A41F-3CABD397D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Engajamento por tipo de post | Feevale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6E2AC-F724-42E9-A546-DE260C1ED1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6783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2961B1-985B-4F37-982A-AD954B2A5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A5710-E687-4926-BA50-CA9182128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8439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AE934-07EB-4C1E-88D5-6B84667CA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Distribuição de reações | Feevale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D82D4C-8633-483A-B175-96EDE02C50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5775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96BAC-46A0-44BB-80F8-5E5CAEC4D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0CB5B-6E51-4B9C-81C4-08DA5B46A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69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B0F4E-2B6B-4C2B-A202-6DA619DA6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Visualização de vídeos | Feevale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164266-0586-4FF6-94E8-74FED73FB3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60807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16B68-CC4A-44A1-AC8A-D30D38B1A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283C4-4CBD-4F9B-8510-9DEAEEA4B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989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FD8B3-E420-4D7A-B82D-4E55D18A9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Dados gerais de vídeo | Feevale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56655-4277-4AB1-A59E-4D9B8FEF58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5800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22140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8260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9853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5856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8688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8483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7163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1294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0598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6981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5707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6042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8453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968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9889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4513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4230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8491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2761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75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Universidade Feevale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567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4A226-490A-4D33-BC6A-007246427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44597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8F120-B822-4AB5-96DE-B91258362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Vídeos do Mês | Feevale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0276D-8E16-41F2-A7EB-D6D92E69D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4405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2">
                  <a:extLst>
                    <a:ext uri="{9D8B030D-6E8A-4147-A177-3AD203B41FA5}">
                      <a16:colId xmlns:a16="http://schemas.microsoft.com/office/drawing/2014/main" val="385243664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55136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596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5336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90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963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741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511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208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1382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7807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888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085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6815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6341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657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644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0799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9606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8935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532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279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226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742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E3B0A-0D1F-476F-86F4-D79E99982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582346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C8AA2-1568-44B6-91CC-03DBB1192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Vídeos do Mês | Feevale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68666-A06A-4A0E-8B34-16108DEB89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1030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2">
                  <a:extLst>
                    <a:ext uri="{9D8B030D-6E8A-4147-A177-3AD203B41FA5}">
                      <a16:colId xmlns:a16="http://schemas.microsoft.com/office/drawing/2014/main" val="315786727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268544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7406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2120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963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550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634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887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0263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8784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4276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125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34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7429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07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6604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231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9985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439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2342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115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273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7215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- 2018-11-21 09:21:35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Último dia de inscrições no Vestibular de Verão 2019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inscrições para o #VestibularFeevale encerram hoje!
Não perca tempo e garanta sua vaga ➡️ www.feevale.br/vestibular
#VempraFeevale 💚💛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https://scontent.xx.fbcdn.net/v/t15.13418-10/p228x119/46355296_2210341725894856_2693023955781943296_n.jpg?_nc_cat=103&amp;_nc_ht=scontent.xx&amp;oh=7591a32d587270c2ed7c34f6c353b355&amp;oe=5CAA5361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215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D8B20-456F-4C6D-94ED-F16122073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567727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DA6F3-6154-43E7-B4EE-2342F0AD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Vídeos do Mês | Feevale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39BBD8-70DC-4E6E-B2AA-489886BAAC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320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2">
                  <a:extLst>
                    <a:ext uri="{9D8B030D-6E8A-4147-A177-3AD203B41FA5}">
                      <a16:colId xmlns:a16="http://schemas.microsoft.com/office/drawing/2014/main" val="316809961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820794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790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3941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3077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3405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337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0771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8412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675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045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079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985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832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951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9554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429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621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792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9760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9807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4984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8903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68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- 2018-11-01 18:32:30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Antes de transformar o mundo, inove-se.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Os câmpus da Feevale e os estudantes da Instituição são os grandes protagonistas da nova Campanha de #Vestibular. Assista e compartilhe. 😍
💚💛 Antes de transformar o mundo, inove-se.
👉 Inscrições em www.feevale.br/vestibular
Vem pro Vestibular de Verão 2019.
#SouFeevale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https://scontent.xx.fbcdn.net/v/t15.5256-10/p228x119/43098513_1941374659287056_1756368129136525312_n.jpg?_nc_cat=110&amp;_nc_ht=scontent.xx&amp;oh=4dcb7dc0022eba3eea7f6ce2a0e12f9c&amp;oe=5CA398C8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56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681E1-0A05-4ABA-AAD9-E6C61B9DD6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600368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4201F-6C35-4D18-9E20-088B72062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Vídeos do Mês | Feevale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9458F0-132E-4D4F-B7D9-99C2B2CA7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793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2">
                  <a:extLst>
                    <a:ext uri="{9D8B030D-6E8A-4147-A177-3AD203B41FA5}">
                      <a16:colId xmlns:a16="http://schemas.microsoft.com/office/drawing/2014/main" val="1662599073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855478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0344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865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6388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3028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9448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8681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384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274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294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6533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236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9661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3239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8643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8150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620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837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098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165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309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3120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(10s)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(30s)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(95%)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this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on Crosspostings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Autoplayed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Click-to-Play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Sound on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Fan Video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37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- 2018-11-30 17:41:42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Vestibular Agendado | Universidade Feevale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Antes de transformar o mundo, inove-se.
Agende sua prova em https://www.feevale.br/vestibular
#VempraFeevale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https://scontent.xx.fbcdn.net/v/t15.5256-10/p228x119/46401096_272694986936590_4236311056487546880_n.jpg?_nc_cat=105&amp;_nc_ht=scontent.xx&amp;oh=72c0704dc5310620489d9900bc7988fa&amp;oe=5CACB541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878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956CB-3C19-4E50-85ED-D5C6880BF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45466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71625-DD07-4D40-8A27-02D76402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de seguidores | Feevale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070401-6FCB-401A-A8EB-EB8C46F36A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0544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F2E6E-D5A8-45AE-A13A-D71ACFD01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D3E68-2077-4BB1-8B42-85010DD7E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329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3E540-87CA-4BFA-9AED-842C041A0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Taxa de mudança de seguidores | Feevale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0010F2-6283-4FA7-B776-E227D72543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4593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9CB59-3EC0-4D4B-9C1E-0CA808653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83FD6-08B5-4A32-9239-CA7FAFF52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760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F6F25-CF86-45F3-8FBA-9F5FAB22B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Tabela de Métricas Principais | Feevale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3DAA7A-ED76-456C-ADC5-7D6C2C455E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2367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4066579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0680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4360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6664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1310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3288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1078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418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7221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8742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9361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983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2617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3209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57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feevale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5433.9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2544.4074074074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815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630EDF-4A50-49B4-810C-59D9E71083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472199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2E4AD-8F1A-4EF3-B4CB-0101C2C9F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Alcance por tipo de postagem | Feevale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560950-6A13-47F6-8F76-5977B9A94F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4688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5A6D9-7471-4A5B-AB47-BA254D797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F4F5E-A524-4E5F-B6ED-212113047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0150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8D77F-903E-401C-962E-60547B357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Alcance por dia da semana | Feevale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95994-3DB6-442C-8455-F818E19764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8300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4BEE9-7FDA-4A31-92F8-EDEDBA370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D0F1D-A15A-4706-B201-BCC32799B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699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FBEDC-3619-42EC-B9E0-693914146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melhor taxa de engajamento | Feevale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25136A-C434-4921-AE42-348066981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0688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841589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4377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0080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42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672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438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310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387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048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62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feevale - 2018-11-09 14:21:53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#EventosFeevale
O câmpus está ficando mais lindo e colorido para a 5ª edição do Feevale Portas Abertas! 😀 O evento acontece amanhã, das 9h às 18h30min, no Câmpus II da Universidade Feevale.
.
.
Traga sua família e venha conferir o que preparamos para você!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9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feevale - 2018-11-10 11:02:11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É hoje! Vem pro #FeevalePortasAbertas 💚💛
Diversas atrações e serviços pra toda a família e amigos, até as 18h30min, no Câmpus II. Sejam bem-vindos à Feevale.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178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54525-2CE2-4048-9F13-21B0210FE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706241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D210B-DDCC-47E6-97D6-9F2640ED2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melhor taxa de engajamento | Feevale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C3551-2153-401C-AF6A-3DFB02F5C3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401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57777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185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0477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744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9302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4717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2228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9493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937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0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feevale - 2018-11-25 13:20:06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Hoje está acontecendo o #VestibularFeevale. 💚💛 Além da aplicação das provas, os candidatos e familiares estão participando de oficinas nos laboratórios dos cursos de graduação.
Vem conhecer a infraestrutura e outros serviços oferecidos pela Instituição. 😁
#vestibular #vemprafeevale #vestibulando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06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feevale - 2018-11-01 18:46:57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Os câmpus da Feevale e os estudantes da Instituição são os grandes protagonistas da nova Campanha de #Vestibular. 💚💛 Antes de transformar o mundo, inove-se. 👉 Inscrições em www.feevale.br/vestibular
#SouFeevale
#VempraFeevale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53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feevale - 2018-11-10 13:53:12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Acadêmicos, graduados, empresas e comunidade presentes neste dia ensolarado de #FeevalePortasAbertas 💚💛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030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ED465-7730-4391-8E44-48D391B4EC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477641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96D9-72C6-4467-B973-BDB4DBBAC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menor taxa de engajamento | Feevale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A7FF2-C57E-4EF3-AEB2-58935D5AC4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001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814360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795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882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9918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7983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739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4318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048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0459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4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feevale - 2018-11-16 13:30:57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#BlackNovemberFeevale contará com duas semanas de descontos de até 50%. Cursos de qualificação, MBAs e especializações, estabelecimentos comerciais e eventos do Teatro Feevale em promoção. 
Confira em www.feevale.br/blacknovember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10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feevale - 2018-11-13 14:00:36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inscrições para o #Vestibular seguem abertas até o dia 21/11. Garanta sua vaga pelo site www.feevale.br/vestibular
Antes de transformar o mundo, inove-se. 
#SouFeevale
#VempraFeevale 💚💛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2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feevale - 2018-11-19 16:30:33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Confira algumas atrações que rolaram no #MundoFeevale 2018. 😁
As edições ocorreram nos dias 18/10, 07 e 13/11. 
Se você não conseguiu participar, não fique triste. Estamos criando um calendário repleto de atividades para o próximo ano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896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78AF67-16CB-4142-BE4F-350A75B95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771048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6F913-EB34-4617-93EA-1D42F800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Posts com menor taxa de engajamento | Feevale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8790B-1257-4EB6-A320-BE28A4CBBB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468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58634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9115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044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3135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629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989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0745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785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3115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265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feevale - 2018-11-29 14:02:00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#tbt de hoje é do #VestibularFeevale que aconteceu no domingo, dia 25 de novembro. Parabéns a todos os aprovados!👏💚💛 Se você ficou de fora, não se preocupe! Conheça o vestibular agendado acessando www.feevale.br/vestibular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44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feevale - 2018-11-15 10:04:19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#tbt de hoje é do evento que aconteceu no último sábado, o Feevale Portas Abertas! Agradecemos a todos que estiveram presentes e aproveitaram o dia com a gente. 😊💚💛 Confira mais fotos no evento do Facebook!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536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CC138-079A-42F7-9E5E-9021BE17B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785271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FA916-6335-45FB-8AC1-99FBA9240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Vídeos com mais views | Feevale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D45A7-840B-40A3-9DC4-5921C4B0B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360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30147367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34890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997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7922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509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2536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2826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5478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465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897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9720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97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feevale - 2018-11-01 18:46:57 </a:t>
                      </a:r>
                      <a:r>
                        <a:rPr lang="pt-BR" sz="1000"/>
                        <a:t>
 Os câmpus da Feevale e os estudantes da Instituição são os grandes protagonistas da nova Campanha de #Vestibular. 💚💛 Antes de transformar o mundo, inove-se. 👉 Inscrições em www.feevale.br/vestibular
#SouFeevale
#VempraFeevale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https://www.instagram.com/p/Bppzxx_nr-c/media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381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71AF8-A796-4D48-A4C1-2AFF00B1F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967306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0CA61-C47A-4BB1-8896-A6BE09B7B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Feevale - 1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81E7AB-4605-4CC2-A79A-2DED0122BF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597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9743352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03920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7341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1310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2389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884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1132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9617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5358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94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- 2018-11-25 08:21:24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Dia de Passe na Rua Coberta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https://scontent.xx.fbcdn.net/v/t51.12442-15/45784916_145222316449564_5532129633919601628_n.jpg?_nc_cat=107&amp;_nc_ht=scontent.xx&amp;oh=437210f34ee1a9a0667a6aebacf8ce32&amp;oe=5C65ECAF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95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- 2018-11-25 08:59:01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Prova
9h30min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https://scontent.xx.fbcdn.net/v/t51.12442-15/43564235_615505778881749_3078906402403992425_n.jpg?_nc_cat=110&amp;_nc_ht=scontent.xx&amp;oh=4cc3ede1a2ae4c4d23df5fa451d322d0&amp;oe=5CADAA9F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29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- 2018-11-25 09:00:40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https://scontent.xx.fbcdn.net/v/t51.12442-15/45291096_1143027342538339_8805196555590558640_n.jpg?_nc_cat=104&amp;_nc_ht=scontent.xx&amp;oh=cc59ae166677ffe18102b966e940807f&amp;oe=5CA6C925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291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05829-CB5B-4A49-8CDA-2EB605AEB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375599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AD7F-46E1-46BD-9047-1EFD2AA8C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Feevale - 2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F385C-EAC5-4597-ADAB-64743806CA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468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7191849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0862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261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1814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672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2674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780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3477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648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97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- 2018-11-25 09:01:16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Tire suas dúvidas sobre crédito universitário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https://scontent.xx.fbcdn.net/v/t51.12442-15/46164547_444529829408853_4543439365533224988_n.jpg?_nc_cat=110&amp;_nc_ht=scontent.xx&amp;oh=bd524ed4dfd3ace7a18344572a5fb513&amp;oe=5C643AED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83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- 2018-11-25 09:02:58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Adoção de
doguinhos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https://scontent.xx.fbcdn.net/v/t51.12442-15/45408819_286354798888743_3616024029658814963_n.jpg?_nc_cat=103&amp;_nc_ht=scontent.xx&amp;oh=49c723e71ec0b07c729c607004936a49&amp;oe=5C6DE9B3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777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- 2018-11-25 09:05:11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Conheça as oportunidades de intercâmbio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https://scontent.xx.fbcdn.net/v/t51.12442-15/46289960_1236962689784670_7149388128502615850_n.jpg?_nc_cat=111&amp;_nc_ht=scontent.xx&amp;oh=a58499c7b2216dc6cd4030af607d0fbd&amp;oe=5C72B516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115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F42AF-153A-4F6A-9CC1-EE9405D33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0722515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1227A-D3EA-4BCD-8AC6-C1BD4F42B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Feevale - 3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CC30C5-58F0-436E-8173-6FE8EF9EA5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812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783171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00061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937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0801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8384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555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1669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5131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9054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99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- 2018-11-25 09:07:56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Sorteio de brindes
@sorrifacil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https://scontent.xx.fbcdn.net/v/t51.12442-15/44674366_369820137096443_668552301999126034_n.jpg?_nc_cat=100&amp;_nc_ht=scontent.xx&amp;oh=67d83bf09b097ff88e33e388d4de0566&amp;oe=5CA680D3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70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- 2018-11-25 09:35:52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@sicredipioneiraoficial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https://scontent.xx.fbcdn.net/v/t51.12442-15/45946153_334644907315512_2145643914617070895_n.jpg?_nc_cat=103&amp;_nc_ht=scontent.xx&amp;oh=5521ff424188bf4fe5e3b7dab207f531&amp;oe=5CAEF186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86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- 2018-11-28 15:58:03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Até às 19h, na Rua Coberta do Câmpus II. Venha para a Feira do Produtor Rural!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https://scontent.xx.fbcdn.net/v/t51.12442-15/45378724_2034374336655086_8834846069357348465_n.jpg?_nc_cat=110&amp;_nc_ht=scontent.xx&amp;oh=972a453d6bf64f5de0aadc154c952e00&amp;oe=5CABCF05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718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5E04F5-2AF3-4E71-859F-C3A79957D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262972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15959-160A-461F-9DE4-290F39F23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Feevale - 4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EBD9AA-F34C-48F9-9387-C725166C69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062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57674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4726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424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7145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993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548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0314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7306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485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881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- 2018-11-28 11:40:50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https://scontent.xx.fbcdn.net/v/t51.12442-15/44869045_302940320318935_6931949408023324625_n.jpg?_nc_cat=106&amp;_nc_ht=scontent.xx&amp;oh=82715d18364328a77c4a1c5c31490389&amp;oe=5C7183A3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5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- 2018-11-28 16:30:11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https://scontent.xx.fbcdn.net/v/t51.12442-15/45384350_1846017388830003_2974485799420981347_n.jpg?_nc_cat=111&amp;_nc_ht=scontent.xx&amp;oh=d9262e5c277aba1b24ea59b09e61977e&amp;oe=5C66320D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- 2018-11-24 16:00:57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https://scontent.xx.fbcdn.net/v/t51.12442-15/45338094_2003693713262935_2505683868244322406_n.jpg?_nc_cat=111&amp;_nc_ht=scontent.xx&amp;oh=bdb4759aa59054eeba608147a778e8ad&amp;oe=5C6D3960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99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F0D5E-C710-4BD2-B31C-7ADC819DE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416871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03875-1E4F-4067-BB7B-9C93691E0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Feevale - 5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CD5D52-CA22-4C16-8FF8-E9FE51E38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191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995113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4184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015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3474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3100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7906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7454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7886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2115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416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- 2018-11-28 18:23:20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Começa neste momento a premiação dos destaques do Inovamundi 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https://scontent.xx.fbcdn.net/v/t51.12442-15/45395370_2457003637675701_1184473720411830497_n.jpg?_nc_cat=102&amp;_nc_ht=scontent.xx&amp;oh=73ef5dd3f4e93f024c5c6f43818c580e&amp;oe=5C67104B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49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- 2018-11-27 18:03:23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https://scontent.xx.fbcdn.net/v/t51.12442-15/43071758_373478496728223_6765512147597875285_n.jpg?_nc_cat=103&amp;_nc_ht=scontent.xx&amp;oh=272004a6597023962ebac394503bf271&amp;oe=5CB1B534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4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- 2018-11-28 18:47:55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Trabalhos sendo premiados Parabéns a todos!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https://scontent.xx.fbcdn.net/v/t51.12442-15/47086161_1789164537878553_8687682302632779424_n.jpg?_nc_cat=106&amp;_nc_ht=scontent.xx&amp;oh=a5eefb252cc162e32a8b29c832865838&amp;oe=5C6C5CF6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551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E6F2F-F07A-48D4-9E70-F2EBEB8F5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488674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15D93-80A9-48E8-9F61-7043C87F0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Feevale - 6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BFABB9-4A2C-4FFA-B983-165E35AA0D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708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5446981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268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157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7046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4774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15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235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4617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6690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86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- 2018-11-29 18:00:04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Sejam bem vindos! Estão acontecendo as matrículas do vestibulandos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https://scontent.xx.fbcdn.net/v/t51.12442-15/44809002_384833002324615_431859763139676963_n.jpg?_nc_cat=103&amp;_nc_ht=scontent.xx&amp;oh=c7ebe0059263115198d7955cda56fd8b&amp;oe=5CA6923B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59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- 2018-11-21 10:08:45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https://scontent.xx.fbcdn.net/v/t51.12442-15/44609034_185030205778650_7632770278609631909_n.jpg?_nc_cat=110&amp;_nc_ht=scontent.xx&amp;oh=75c26f32ca56e3dcc2f380f904b4d5ce&amp;oe=5CAD7690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09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- 2018-11-30 09:30:37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https://scontent.xx.fbcdn.net/v/t51.12442-15/46618659_2106692839421399_8459910148595084962_n.jpg?_nc_cat=102&amp;_nc_ht=scontent.xx&amp;oh=f361858877df2def53ca85170f0739bd&amp;oe=5C659A34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935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5FA20-F72D-49D1-818C-5930EF297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7257917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22403-0AEC-43C8-A143-0D3892AE5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Feevale - 7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6E8295-C4D6-4AD0-ACBF-A39C75093D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4758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5668045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9416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481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019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5106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266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5507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68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266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69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- 2018-11-16 10:35:10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https://scontent.xx.fbcdn.net/v/t51.12442-15/45641321_1164296650361471_9171765221391609782_n.jpg?_nc_cat=103&amp;_nc_ht=scontent.xx&amp;oh=be0e17071ec92673fe0677b49b63b0be&amp;oe=5C66FC8A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30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- 2018-11-27 18:10:42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https://scontent.xx.fbcdn.net/v/t51.12442-15/44808300_123600641977782_6628815569721048784_n.jpg?_nc_cat=102&amp;_nc_ht=scontent.xx&amp;oh=8c26176a1c46fdefed06d51cd9d9591d&amp;oe=5C76A1D5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88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- 2018-11-30 14:11:06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recepção aos vestibulandos continua #VempraFeevale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https://scontent.xx.fbcdn.net/v/t51.12442-15/45598583_276413616397920_1441583146987606824_n.jpg?_nc_cat=111&amp;_nc_ht=scontent.xx&amp;oh=fb84786d1c75c6bff99ea4e52cbf2e2a&amp;oe=5C6561BA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35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951F0-AB28-4419-83D8-3ED82A794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33622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E3D4C-2DD5-45FE-B447-387541430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Feevale - 8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3D0181-CEFE-4375-90EC-268FA28E22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7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2397268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32902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241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012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4561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4777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4182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397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308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57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- 2018-11-21 12:02:41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https://scontent.xx.fbcdn.net/v/t51.12442-15/44398952_295041911353086_3903946707145992445_n.jpg?_nc_cat=104&amp;_nc_ht=scontent.xx&amp;oh=1399d6a5765a766300432bbee8b988cc&amp;oe=5C757C7E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20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- 2018-11-14 08:10:06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https://scontent.xx.fbcdn.net/v/t51.12442-15/44358843_582722298826459_2490544711357311620_n.jpg?_nc_cat=102&amp;_nc_ht=scontent.xx&amp;oh=76038f66b1b6d12ab8223a5f4607f9bb&amp;oe=5C72A098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0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- 2018-11-21 11:26:15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 feirinha na Rua Coberta do Câmpus II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https://scontent.xx.fbcdn.net/v/t51.12442-15/46431501_2144677812251799_1682911082166460892_n.jpg?_nc_cat=101&amp;_nc_ht=scontent.xx&amp;oh=99a4886461021b009b7de5ed00385ab0&amp;oe=5C756BD3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350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154BA-ECAD-4BE4-A561-2489CEFEA7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6424496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16AC7-17A4-416F-B2B0-01EF1FD87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Stories do mês | Feevale - 9 of 9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142CC-67F2-4E84-A3E9-67AE763BE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4307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194838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990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1823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016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854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193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504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720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1024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0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feevale - 2018-11-29 11:30:31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https://scontent.xx.fbcdn.net/v/t51.12442-15/44910220_357836554777345_4583328113768171957_n.jpg?_nc_cat=104&amp;_nc_ht=scontent.xx&amp;oh=f5b644216d7630ae3d268b5b6db77239&amp;oe=5C755C49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125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CDD2C-BE7F-4150-AB89-014A4B6E6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837335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19A64-9A64-41AD-8A8A-78BBBEFE9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Tipo de stories por mês | Feevale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586AE5-2200-4712-9813-932B3BFB3B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2880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90750-F2D8-4904-975D-5DF6100CE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FEC19-2E88-4BFD-ACC9-100D7C658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5688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41E89-7BDE-4B69-9CE2-EA4A0B7E9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Dados gerais Linkedin | Feevale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361797-9F3A-4C07-BAD0-87816AF880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3841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669046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526075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501416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286372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903226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82233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89515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63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Universidade Feevale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046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490CF-F0C9-4F0F-94F2-22627BAE4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173670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FE646-AFCD-4B76-836A-91388FB9E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Seguidores | Feevale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5BB5B5-6AFD-47C2-BB0D-C532891874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2850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8BF9E-7E76-4FCE-9303-0A928951F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7115A-5963-45C4-BA0F-9DE72D8F5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8927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05EFD-EFBB-4B9A-ABCE-ACB0A6407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Mudança de seguidores por dia da semana | Feevale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B2913A-E465-4AB6-B19B-91EAF2F237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5592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51AFB-DB73-4723-A197-BFC0B5802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40A7D-01D0-442D-98E3-380658519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0755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22FC4-AECF-4338-A9BD-60564604F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| Feevale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5925D-C201-4462-B715-CD115A4337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570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905066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49493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12956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43659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8088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4200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60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- 2018-11-06 16:11:52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Inscrições abertas até 08 de novembro! 😀
✅ www.feevale.br/stricto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https://image-store.slidesharecdn.com/ff9d4287-626a-40e4-8dcc-e3a3652d261b-original.png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30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- 2018-11-16 15:12:24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Transforme sua carreira com o MBA e Especialização da Universidade Feevale!
Matrículas abertas para cursos semipresencial que se encaixam na sua rotina. E para quem quer aprender novas culturas, pós-graduações com experiências no exterior!
Confira em www.feevale.br/pos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https://image-store.slidesharecdn.com/efac378a-fa75-4bd7-a4da-5be14af1db47-original.png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308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451C6-840E-400E-AD7E-DC0B7DAD0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11305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EBA5C-F39D-4E13-BE51-E8F40AF8C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| Feevale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C8676-42C3-4993-9C36-54BE86E9E5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3664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5443310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03828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4399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7460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08519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6686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02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- 2018-11-12 14:35:15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#VestibularFeevale 💚💛
Nesta edição são oferecidas 2.695 vagas, distribuídas em 47 cursos de graduação. Há 31 opções de bacharelado, cinco de licenciatura e 11 de tecnologia.
Inscreva-se em www.feevale.br/vestibular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https://image-store.slidesharecdn.com/dcf4b930-21b4-4cc7-bfe6-95e19fa7ade2-original.png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32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- 2018-11-22 09:15:54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Financie seus estudos com o PRAVALER. Você tem doze meses para pagar um semestre e as parcelas não se acumulam.
Conheça nossas opções de financiamento e #VempraFeevale 💚💛
Mais informações ➡️ www.feevale.br/financiamento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https://image-store.slidesharecdn.com/23292f22-a82e-4268-aaaa-e40789e83ea9-original.png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694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DE8C30-0ED3-4FE5-B69F-BAD474D91E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803704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50FC3-5768-4275-91DC-B49921A0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| Feevale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EC91C7-6859-4206-B0AC-66AED0F30C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2598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5851043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1576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60117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9929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2684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7168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62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Universidade Feevale - 2018-11-23 15:48:47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Antes de transformar sua carreira, inove-se.
Garanta sua vaga no curso de Mestrado Acadêmico em Virologia!
Faça sua inscrição em www.feevale.br/virologia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https://image-store.slidesharecdn.com/9bb34cc1-14d5-415c-95ef-ceddaa71b2d9-original.jpeg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331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FCCA1-7D9E-4C9A-978E-CFEF0320C5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717846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AC499-9E90-4D7D-9645-5FC05B45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Dados gerais Youtube | Feevale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CAAF3-A248-4F36-AAE2-12861D1849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391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458133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417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445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2213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846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107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478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101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6041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278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5358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67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Universidade Feevale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95.516535458882 %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392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97575-FB6D-46EF-BE0C-64734B115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507106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3FE47-C128-4D45-8B12-7BB478480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Inscritos | Feevale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709B6D-B595-4792-BD29-0934AB268F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4016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6E94D-B91B-42B5-8A96-F9E69470B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67587-8B1A-4567-9575-125FBF208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2132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D421-FF3B-49BC-A24F-7A0B2908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Vídeos | Feevale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B99B91-1C72-4443-8A8E-D0E4D045C2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899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3261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683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429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125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1396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046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75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Universidade Feevale - 2018-11-01 20:16:31 </a:t>
                      </a:r>
                      <a:r>
                        <a:rPr lang="pt-BR" sz="1000"/>
                        <a:t>
 Universidade Feevale | Vestibular de Verão 2019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855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Universidade Feevale - 2018-11-30 17:28:15 </a:t>
                      </a:r>
                      <a:r>
                        <a:rPr lang="pt-BR" sz="1000"/>
                        <a:t>
 Vestibular Agendado | Universidade Feevale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3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Universidade Feevale - 2018-11-28 09:22:19 </a:t>
                      </a:r>
                      <a:r>
                        <a:rPr lang="pt-BR" sz="1000"/>
                        <a:t>
 Estude na Feevale com o PRAVALER Crédito Universitário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996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3B784-3C63-40FD-9405-9F5C848BF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217678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4334</Words>
  <Application>Microsoft Office PowerPoint</Application>
  <PresentationFormat>On-screen Show (4:3)</PresentationFormat>
  <Paragraphs>1499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Calibri</vt:lpstr>
      <vt:lpstr>quintly_template</vt:lpstr>
      <vt:lpstr>Feevale Mensal</vt:lpstr>
      <vt:lpstr>Cumulativo fãs mês | Feevale</vt:lpstr>
      <vt:lpstr>Fonte mudança de fãs | Feevale</vt:lpstr>
      <vt:lpstr>Fãs x cidades | Feevale</vt:lpstr>
      <vt:lpstr>Fãs faixa etária | Feevale</vt:lpstr>
      <vt:lpstr>Alcance diário da página | Feevale</vt:lpstr>
      <vt:lpstr>Distribuição por Tipo de Alcance  | Feevale</vt:lpstr>
      <vt:lpstr>Posts com mais interações | Feevale - 1 of 6</vt:lpstr>
      <vt:lpstr>Posts com mais interações | Feevale - 2 of 6</vt:lpstr>
      <vt:lpstr>Posts com mais interações | Feevale - 3 of 6</vt:lpstr>
      <vt:lpstr>Posts com mais interações | Feevale - 4 of 6</vt:lpstr>
      <vt:lpstr>Posts com mais interações | Feevale - 5 of 6</vt:lpstr>
      <vt:lpstr>Posts com mais interações | Feevale - 6 of 6</vt:lpstr>
      <vt:lpstr>Posts com menos interações | Feevale - 1 of 6</vt:lpstr>
      <vt:lpstr>Posts com menos interações | Feevale - 2 of 6</vt:lpstr>
      <vt:lpstr>Posts com menos interações | Feevale - 3 of 6</vt:lpstr>
      <vt:lpstr>Posts com menos interações | Feevale - 4 of 6</vt:lpstr>
      <vt:lpstr>Posts com menos interações | Feevale - 5 of 6</vt:lpstr>
      <vt:lpstr>Posts com menos interações | Feevale - 6 of 6</vt:lpstr>
      <vt:lpstr>Engajamento por tipo de post | Feevale</vt:lpstr>
      <vt:lpstr>Distribuição de reações | Feevale</vt:lpstr>
      <vt:lpstr>Visualização de vídeos | Feevale</vt:lpstr>
      <vt:lpstr>Dados gerais de vídeo | Feevale</vt:lpstr>
      <vt:lpstr>Vídeos do Mês | Feevale - 1 of 4</vt:lpstr>
      <vt:lpstr>Vídeos do Mês | Feevale - 2 of 4</vt:lpstr>
      <vt:lpstr>Vídeos do Mês | Feevale - 3 of 4</vt:lpstr>
      <vt:lpstr>Vídeos do Mês | Feevale - 4 of 4</vt:lpstr>
      <vt:lpstr>Total de seguidores | Feevale</vt:lpstr>
      <vt:lpstr>Taxa de mudança de seguidores | Feevale</vt:lpstr>
      <vt:lpstr>Tabela de Métricas Principais | Feevale</vt:lpstr>
      <vt:lpstr>Alcance por tipo de postagem | Feevale</vt:lpstr>
      <vt:lpstr>Alcance por dia da semana | Feevale</vt:lpstr>
      <vt:lpstr>Posts com melhor taxa de engajamento | Feevale - 1 of 2</vt:lpstr>
      <vt:lpstr>Posts com melhor taxa de engajamento | Feevale - 2 of 2</vt:lpstr>
      <vt:lpstr>Posts com menor taxa de engajamento | Feevale - 1 of 2</vt:lpstr>
      <vt:lpstr>Posts com menor taxa de engajamento | Feevale - 2 of 2</vt:lpstr>
      <vt:lpstr>Vídeos com mais views | Feevale</vt:lpstr>
      <vt:lpstr>Stories do mês | Feevale - 1 of 9</vt:lpstr>
      <vt:lpstr>Stories do mês | Feevale - 2 of 9</vt:lpstr>
      <vt:lpstr>Stories do mês | Feevale - 3 of 9</vt:lpstr>
      <vt:lpstr>Stories do mês | Feevale - 4 of 9</vt:lpstr>
      <vt:lpstr>Stories do mês | Feevale - 5 of 9</vt:lpstr>
      <vt:lpstr>Stories do mês | Feevale - 6 of 9</vt:lpstr>
      <vt:lpstr>Stories do mês | Feevale - 7 of 9</vt:lpstr>
      <vt:lpstr>Stories do mês | Feevale - 8 of 9</vt:lpstr>
      <vt:lpstr>Stories do mês | Feevale - 9 of 9</vt:lpstr>
      <vt:lpstr>Tipo de stories por mês | Feevale</vt:lpstr>
      <vt:lpstr>Dados gerais Linkedin | Feevale</vt:lpstr>
      <vt:lpstr>Seguidores | Feevale</vt:lpstr>
      <vt:lpstr>Mudança de seguidores por dia da semana | Feevale</vt:lpstr>
      <vt:lpstr>Posts | Feevale - 1 of 3</vt:lpstr>
      <vt:lpstr>Posts | Feevale - 2 of 3</vt:lpstr>
      <vt:lpstr>Posts | Feevale - 3 of 3</vt:lpstr>
      <vt:lpstr>Dados gerais Youtube | Feevale</vt:lpstr>
      <vt:lpstr>Inscritos | Feevale</vt:lpstr>
      <vt:lpstr>Vídeos | Feevale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Feevale Mensal</dc:title>
  <dc:creator>Administrator</dc:creator>
  <cp:lastModifiedBy>Administrator</cp:lastModifiedBy>
  <cp:revision>1</cp:revision>
  <dcterms:created xsi:type="dcterms:W3CDTF">2018-12-06T11:01:37Z</dcterms:created>
  <dcterms:modified xsi:type="dcterms:W3CDTF">2018-12-06T11:04:25Z</dcterms:modified>
</cp:coreProperties>
</file>