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Universidade Feevale</c:v>
                </c:pt>
              </c:strCache>
            </c:strRef>
          </c:tx>
          <c:spPr>
            <a:ln w="28575" cap="rnd">
              <a:solidFill>
                <a:schemeClr val="accent1"/>
              </a:solidFill>
              <a:round/>
            </a:ln>
            <a:effectLst/>
          </c:spPr>
          <c:marker>
            <c:symbol val="none"/>
          </c:marker>
          <c:cat>
            <c:numRef>
              <c:f>Sheet1!$A$2:$A$8</c:f>
              <c:numCache>
                <c:formatCode>m/d/yyyy</c:formatCode>
                <c:ptCount val="7"/>
                <c:pt idx="0">
                  <c:v>43430</c:v>
                </c:pt>
                <c:pt idx="1">
                  <c:v>43431</c:v>
                </c:pt>
                <c:pt idx="2">
                  <c:v>43432</c:v>
                </c:pt>
                <c:pt idx="3">
                  <c:v>43433</c:v>
                </c:pt>
                <c:pt idx="4">
                  <c:v>43434</c:v>
                </c:pt>
                <c:pt idx="5">
                  <c:v>43435</c:v>
                </c:pt>
                <c:pt idx="6">
                  <c:v>43436</c:v>
                </c:pt>
              </c:numCache>
            </c:numRef>
          </c:cat>
          <c:val>
            <c:numRef>
              <c:f>Sheet1!$B$2:$B$8</c:f>
              <c:numCache>
                <c:formatCode>General</c:formatCode>
                <c:ptCount val="7"/>
                <c:pt idx="0">
                  <c:v>175382</c:v>
                </c:pt>
                <c:pt idx="1">
                  <c:v>175401</c:v>
                </c:pt>
                <c:pt idx="2">
                  <c:v>175389</c:v>
                </c:pt>
                <c:pt idx="3">
                  <c:v>175390</c:v>
                </c:pt>
                <c:pt idx="4">
                  <c:v>175404</c:v>
                </c:pt>
                <c:pt idx="5">
                  <c:v>175402</c:v>
                </c:pt>
                <c:pt idx="6">
                  <c:v>175409</c:v>
                </c:pt>
              </c:numCache>
            </c:numRef>
          </c:val>
          <c:smooth val="0"/>
          <c:extLst>
            <c:ext xmlns:c16="http://schemas.microsoft.com/office/drawing/2014/chart" uri="{C3380CC4-5D6E-409C-BE32-E72D297353CC}">
              <c16:uniqueId val="{00000000-16DB-410F-B8AC-E6D962CE4375}"/>
            </c:ext>
          </c:extLst>
        </c:ser>
        <c:dLbls>
          <c:showLegendKey val="0"/>
          <c:showVal val="0"/>
          <c:showCatName val="0"/>
          <c:showSerName val="0"/>
          <c:showPercent val="0"/>
          <c:showBubbleSize val="0"/>
        </c:dLbls>
        <c:smooth val="0"/>
        <c:axId val="268865592"/>
        <c:axId val="268866248"/>
      </c:lineChart>
      <c:dateAx>
        <c:axId val="26886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66248"/>
        <c:crosses val="autoZero"/>
        <c:auto val="1"/>
        <c:lblOffset val="100"/>
        <c:baseTimeUnit val="days"/>
      </c:dateAx>
      <c:valAx>
        <c:axId val="26886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6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Sheet1!$A$2:$A$10</c:f>
              <c:strCache>
                <c:ptCount val="9"/>
                <c:pt idx="0">
                  <c:v>Other</c:v>
                </c:pt>
                <c:pt idx="1">
                  <c:v>Page Suggestions</c:v>
                </c:pt>
                <c:pt idx="2">
                  <c:v>News Feed</c:v>
                </c:pt>
                <c:pt idx="3">
                  <c:v>Search</c:v>
                </c:pt>
                <c:pt idx="4">
                  <c:v>Restored Likes from Reactivated Accounts</c:v>
                </c:pt>
                <c:pt idx="5">
                  <c:v>Your Page</c:v>
                </c:pt>
                <c:pt idx="6">
                  <c:v>Deactivated or Memorialized Account Removals</c:v>
                </c:pt>
                <c:pt idx="7">
                  <c:v>Unlikes from Page, Posts, or News Feed</c:v>
                </c:pt>
                <c:pt idx="8">
                  <c:v>Suspicious Account Removals</c:v>
                </c:pt>
              </c:strCache>
            </c:strRef>
          </c:cat>
          <c:val>
            <c:numRef>
              <c:f>Sheet1!$B$2:$B$10</c:f>
              <c:numCache>
                <c:formatCode>General</c:formatCode>
                <c:ptCount val="9"/>
                <c:pt idx="0">
                  <c:v>2</c:v>
                </c:pt>
                <c:pt idx="1">
                  <c:v>11</c:v>
                </c:pt>
                <c:pt idx="2">
                  <c:v>21</c:v>
                </c:pt>
                <c:pt idx="3">
                  <c:v>28</c:v>
                </c:pt>
                <c:pt idx="4">
                  <c:v>59</c:v>
                </c:pt>
                <c:pt idx="5">
                  <c:v>110</c:v>
                </c:pt>
                <c:pt idx="6">
                  <c:v>-118</c:v>
                </c:pt>
                <c:pt idx="7">
                  <c:v>-22</c:v>
                </c:pt>
                <c:pt idx="8">
                  <c:v>-8</c:v>
                </c:pt>
              </c:numCache>
            </c:numRef>
          </c:val>
          <c:extLst>
            <c:ext xmlns:c16="http://schemas.microsoft.com/office/drawing/2014/chart" uri="{C3380CC4-5D6E-409C-BE32-E72D297353CC}">
              <c16:uniqueId val="{00000000-A2E2-43A8-BA72-00B75CE216F4}"/>
            </c:ext>
          </c:extLst>
        </c:ser>
        <c:dLbls>
          <c:showLegendKey val="0"/>
          <c:showVal val="0"/>
          <c:showCatName val="0"/>
          <c:showSerName val="0"/>
          <c:showPercent val="0"/>
          <c:showBubbleSize val="0"/>
        </c:dLbls>
        <c:gapWidth val="219"/>
        <c:overlap val="-27"/>
        <c:axId val="271178656"/>
        <c:axId val="267059328"/>
      </c:barChart>
      <c:catAx>
        <c:axId val="27117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059328"/>
        <c:crosses val="autoZero"/>
        <c:auto val="1"/>
        <c:lblAlgn val="ctr"/>
        <c:lblOffset val="100"/>
        <c:noMultiLvlLbl val="0"/>
      </c:catAx>
      <c:valAx>
        <c:axId val="26705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17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3559</c:v>
                </c:pt>
                <c:pt idx="1">
                  <c:v>38641</c:v>
                </c:pt>
                <c:pt idx="2">
                  <c:v>33704</c:v>
                </c:pt>
                <c:pt idx="3">
                  <c:v>21098</c:v>
                </c:pt>
                <c:pt idx="4">
                  <c:v>11842</c:v>
                </c:pt>
                <c:pt idx="5">
                  <c:v>6437</c:v>
                </c:pt>
                <c:pt idx="6">
                  <c:v>2326</c:v>
                </c:pt>
              </c:numCache>
            </c:numRef>
          </c:val>
          <c:extLst>
            <c:ext xmlns:c16="http://schemas.microsoft.com/office/drawing/2014/chart" uri="{C3380CC4-5D6E-409C-BE32-E72D297353CC}">
              <c16:uniqueId val="{00000000-605E-4A31-A676-B5CEAA4189D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1278</c:v>
                </c:pt>
                <c:pt idx="1">
                  <c:v>21493</c:v>
                </c:pt>
                <c:pt idx="2">
                  <c:v>18196</c:v>
                </c:pt>
                <c:pt idx="3">
                  <c:v>9324</c:v>
                </c:pt>
                <c:pt idx="4">
                  <c:v>4433</c:v>
                </c:pt>
                <c:pt idx="5">
                  <c:v>2023</c:v>
                </c:pt>
                <c:pt idx="6">
                  <c:v>902</c:v>
                </c:pt>
              </c:numCache>
            </c:numRef>
          </c:val>
          <c:extLst>
            <c:ext xmlns:c16="http://schemas.microsoft.com/office/drawing/2014/chart" uri="{C3380CC4-5D6E-409C-BE32-E72D297353CC}">
              <c16:uniqueId val="{00000001-605E-4A31-A676-B5CEAA4189D9}"/>
            </c:ext>
          </c:extLst>
        </c:ser>
        <c:dLbls>
          <c:showLegendKey val="0"/>
          <c:showVal val="0"/>
          <c:showCatName val="0"/>
          <c:showSerName val="0"/>
          <c:showPercent val="0"/>
          <c:showBubbleSize val="0"/>
        </c:dLbls>
        <c:gapWidth val="219"/>
        <c:overlap val="-27"/>
        <c:axId val="327229472"/>
        <c:axId val="327225208"/>
      </c:barChart>
      <c:catAx>
        <c:axId val="32722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25208"/>
        <c:crosses val="autoZero"/>
        <c:auto val="1"/>
        <c:lblAlgn val="ctr"/>
        <c:lblOffset val="100"/>
        <c:noMultiLvlLbl val="0"/>
      </c:catAx>
      <c:valAx>
        <c:axId val="32722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2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Universidade Feevale</c:v>
                </c:pt>
              </c:strCache>
            </c:strRef>
          </c:tx>
          <c:spPr>
            <a:ln w="28575" cap="rnd">
              <a:solidFill>
                <a:schemeClr val="accent1"/>
              </a:solidFill>
              <a:round/>
            </a:ln>
            <a:effectLst/>
          </c:spPr>
          <c:marker>
            <c:symbol val="none"/>
          </c:marker>
          <c:cat>
            <c:numRef>
              <c:f>Sheet1!$A$2:$A$8</c:f>
              <c:numCache>
                <c:formatCode>m/d/yyyy</c:formatCode>
                <c:ptCount val="7"/>
                <c:pt idx="0">
                  <c:v>43430</c:v>
                </c:pt>
                <c:pt idx="1">
                  <c:v>43431</c:v>
                </c:pt>
                <c:pt idx="2">
                  <c:v>43432</c:v>
                </c:pt>
                <c:pt idx="3">
                  <c:v>43433</c:v>
                </c:pt>
                <c:pt idx="4">
                  <c:v>43434</c:v>
                </c:pt>
                <c:pt idx="5">
                  <c:v>43435</c:v>
                </c:pt>
                <c:pt idx="6">
                  <c:v>43436</c:v>
                </c:pt>
              </c:numCache>
            </c:numRef>
          </c:cat>
          <c:val>
            <c:numRef>
              <c:f>Sheet1!$B$2:$B$8</c:f>
              <c:numCache>
                <c:formatCode>General</c:formatCode>
                <c:ptCount val="7"/>
                <c:pt idx="0">
                  <c:v>133581</c:v>
                </c:pt>
                <c:pt idx="1">
                  <c:v>118576</c:v>
                </c:pt>
                <c:pt idx="2">
                  <c:v>178646</c:v>
                </c:pt>
                <c:pt idx="3">
                  <c:v>182377</c:v>
                </c:pt>
                <c:pt idx="4">
                  <c:v>139783</c:v>
                </c:pt>
                <c:pt idx="5">
                  <c:v>165065</c:v>
                </c:pt>
                <c:pt idx="6">
                  <c:v>153707</c:v>
                </c:pt>
              </c:numCache>
            </c:numRef>
          </c:val>
          <c:smooth val="0"/>
          <c:extLst>
            <c:ext xmlns:c16="http://schemas.microsoft.com/office/drawing/2014/chart" uri="{C3380CC4-5D6E-409C-BE32-E72D297353CC}">
              <c16:uniqueId val="{00000000-513F-4791-A05D-08F554D1CCE3}"/>
            </c:ext>
          </c:extLst>
        </c:ser>
        <c:dLbls>
          <c:showLegendKey val="0"/>
          <c:showVal val="0"/>
          <c:showCatName val="0"/>
          <c:showSerName val="0"/>
          <c:showPercent val="0"/>
          <c:showBubbleSize val="0"/>
        </c:dLbls>
        <c:smooth val="0"/>
        <c:axId val="327802872"/>
        <c:axId val="327804512"/>
      </c:lineChart>
      <c:dateAx>
        <c:axId val="32780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04512"/>
        <c:crosses val="autoZero"/>
        <c:auto val="1"/>
        <c:lblOffset val="100"/>
        <c:baseTimeUnit val="days"/>
      </c:dateAx>
      <c:valAx>
        <c:axId val="32780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0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Universidade Feevale</c:v>
                </c:pt>
              </c:strCache>
            </c:strRef>
          </c:cat>
          <c:val>
            <c:numRef>
              <c:f>Sheet1!$B$2</c:f>
              <c:numCache>
                <c:formatCode>General</c:formatCode>
                <c:ptCount val="1"/>
                <c:pt idx="0">
                  <c:v>70905</c:v>
                </c:pt>
              </c:numCache>
            </c:numRef>
          </c:val>
          <c:extLst>
            <c:ext xmlns:c16="http://schemas.microsoft.com/office/drawing/2014/chart" uri="{C3380CC4-5D6E-409C-BE32-E72D297353CC}">
              <c16:uniqueId val="{00000000-DD01-4024-93B7-BE86DEC93A44}"/>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Universidade Feevale</c:v>
                </c:pt>
              </c:strCache>
            </c:strRef>
          </c:cat>
          <c:val>
            <c:numRef>
              <c:f>Sheet1!$C$2</c:f>
              <c:numCache>
                <c:formatCode>General</c:formatCode>
                <c:ptCount val="1"/>
                <c:pt idx="0">
                  <c:v>56131</c:v>
                </c:pt>
              </c:numCache>
            </c:numRef>
          </c:val>
          <c:extLst>
            <c:ext xmlns:c16="http://schemas.microsoft.com/office/drawing/2014/chart" uri="{C3380CC4-5D6E-409C-BE32-E72D297353CC}">
              <c16:uniqueId val="{00000001-DD01-4024-93B7-BE86DEC93A44}"/>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Universidade Feevale</c:v>
                </c:pt>
              </c:strCache>
            </c:strRef>
          </c:cat>
          <c:val>
            <c:numRef>
              <c:f>Sheet1!$D$2</c:f>
              <c:numCache>
                <c:formatCode>General</c:formatCode>
                <c:ptCount val="1"/>
                <c:pt idx="0">
                  <c:v>1221382</c:v>
                </c:pt>
              </c:numCache>
            </c:numRef>
          </c:val>
          <c:extLst>
            <c:ext xmlns:c16="http://schemas.microsoft.com/office/drawing/2014/chart" uri="{C3380CC4-5D6E-409C-BE32-E72D297353CC}">
              <c16:uniqueId val="{00000002-DD01-4024-93B7-BE86DEC93A44}"/>
            </c:ext>
          </c:extLst>
        </c:ser>
        <c:ser>
          <c:idx val="3"/>
          <c:order val="3"/>
          <c:tx>
            <c:strRef>
              <c:f>Sheet1!$E$1</c:f>
              <c:strCache>
                <c:ptCount val="1"/>
                <c:pt idx="0">
                  <c:v>Total Reach</c:v>
                </c:pt>
              </c:strCache>
            </c:strRef>
          </c:tx>
          <c:spPr>
            <a:solidFill>
              <a:schemeClr val="accent4"/>
            </a:solidFill>
            <a:ln>
              <a:noFill/>
            </a:ln>
            <a:effectLst/>
          </c:spPr>
          <c:invertIfNegative val="0"/>
          <c:cat>
            <c:strRef>
              <c:f>Sheet1!$A$2</c:f>
              <c:strCache>
                <c:ptCount val="1"/>
                <c:pt idx="0">
                  <c:v>Universidade Feevale</c:v>
                </c:pt>
              </c:strCache>
            </c:strRef>
          </c:cat>
          <c:val>
            <c:numRef>
              <c:f>Sheet1!$E$2</c:f>
              <c:numCache>
                <c:formatCode>General</c:formatCode>
                <c:ptCount val="1"/>
                <c:pt idx="0">
                  <c:v>1258742</c:v>
                </c:pt>
              </c:numCache>
            </c:numRef>
          </c:val>
          <c:extLst>
            <c:ext xmlns:c16="http://schemas.microsoft.com/office/drawing/2014/chart" uri="{C3380CC4-5D6E-409C-BE32-E72D297353CC}">
              <c16:uniqueId val="{00000003-DD01-4024-93B7-BE86DEC93A44}"/>
            </c:ext>
          </c:extLst>
        </c:ser>
        <c:dLbls>
          <c:showLegendKey val="0"/>
          <c:showVal val="0"/>
          <c:showCatName val="0"/>
          <c:showSerName val="0"/>
          <c:showPercent val="0"/>
          <c:showBubbleSize val="0"/>
        </c:dLbls>
        <c:gapWidth val="219"/>
        <c:overlap val="-27"/>
        <c:axId val="327794016"/>
        <c:axId val="327796968"/>
      </c:barChart>
      <c:catAx>
        <c:axId val="32779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96968"/>
        <c:crosses val="autoZero"/>
        <c:auto val="1"/>
        <c:lblAlgn val="ctr"/>
        <c:lblOffset val="100"/>
        <c:noMultiLvlLbl val="0"/>
      </c:catAx>
      <c:valAx>
        <c:axId val="32779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9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Universidade Feevale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2.1163671966017001</c:v>
                </c:pt>
                <c:pt idx="1">
                  <c:v>2.4342709737856998</c:v>
                </c:pt>
                <c:pt idx="2">
                  <c:v>3.5803808099821</c:v>
                </c:pt>
              </c:numCache>
            </c:numRef>
          </c:val>
          <c:extLst>
            <c:ext xmlns:c16="http://schemas.microsoft.com/office/drawing/2014/chart" uri="{C3380CC4-5D6E-409C-BE32-E72D297353CC}">
              <c16:uniqueId val="{00000000-96E7-4C36-9624-DF8CBF008DCF}"/>
            </c:ext>
          </c:extLst>
        </c:ser>
        <c:dLbls>
          <c:showLegendKey val="0"/>
          <c:showVal val="0"/>
          <c:showCatName val="0"/>
          <c:showSerName val="0"/>
          <c:showPercent val="0"/>
          <c:showBubbleSize val="0"/>
        </c:dLbls>
        <c:gapWidth val="219"/>
        <c:overlap val="-27"/>
        <c:axId val="427047272"/>
        <c:axId val="427047600"/>
      </c:barChart>
      <c:catAx>
        <c:axId val="42704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47600"/>
        <c:crosses val="autoZero"/>
        <c:auto val="1"/>
        <c:lblAlgn val="ctr"/>
        <c:lblOffset val="100"/>
        <c:noMultiLvlLbl val="0"/>
      </c:catAx>
      <c:valAx>
        <c:axId val="42704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4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Universidade Feevale</c:v>
                </c:pt>
              </c:strCache>
            </c:strRef>
          </c:cat>
          <c:val>
            <c:numRef>
              <c:f>Sheet1!$B$2</c:f>
              <c:numCache>
                <c:formatCode>General</c:formatCode>
                <c:ptCount val="1"/>
                <c:pt idx="0">
                  <c:v>1828</c:v>
                </c:pt>
              </c:numCache>
            </c:numRef>
          </c:val>
          <c:extLst>
            <c:ext xmlns:c16="http://schemas.microsoft.com/office/drawing/2014/chart" uri="{C3380CC4-5D6E-409C-BE32-E72D297353CC}">
              <c16:uniqueId val="{00000000-07C9-47A4-9077-E662B4CB3C3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Universidade Feevale</c:v>
                </c:pt>
              </c:strCache>
            </c:strRef>
          </c:cat>
          <c:val>
            <c:numRef>
              <c:f>Sheet1!$C$2</c:f>
              <c:numCache>
                <c:formatCode>General</c:formatCode>
                <c:ptCount val="1"/>
                <c:pt idx="0">
                  <c:v>187</c:v>
                </c:pt>
              </c:numCache>
            </c:numRef>
          </c:val>
          <c:extLst>
            <c:ext xmlns:c16="http://schemas.microsoft.com/office/drawing/2014/chart" uri="{C3380CC4-5D6E-409C-BE32-E72D297353CC}">
              <c16:uniqueId val="{00000001-07C9-47A4-9077-E662B4CB3C34}"/>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Universidade Feevale</c:v>
                </c:pt>
              </c:strCache>
            </c:strRef>
          </c:cat>
          <c:val>
            <c:numRef>
              <c:f>Sheet1!$D$2</c:f>
              <c:numCache>
                <c:formatCode>General</c:formatCode>
                <c:ptCount val="1"/>
                <c:pt idx="0">
                  <c:v>25</c:v>
                </c:pt>
              </c:numCache>
            </c:numRef>
          </c:val>
          <c:extLst>
            <c:ext xmlns:c16="http://schemas.microsoft.com/office/drawing/2014/chart" uri="{C3380CC4-5D6E-409C-BE32-E72D297353CC}">
              <c16:uniqueId val="{00000002-07C9-47A4-9077-E662B4CB3C34}"/>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Universidade Feevale</c:v>
                </c:pt>
              </c:strCache>
            </c:strRef>
          </c:cat>
          <c:val>
            <c:numRef>
              <c:f>Sheet1!$E$2</c:f>
              <c:numCache>
                <c:formatCode>General</c:formatCode>
                <c:ptCount val="1"/>
                <c:pt idx="0">
                  <c:v>17</c:v>
                </c:pt>
              </c:numCache>
            </c:numRef>
          </c:val>
          <c:extLst>
            <c:ext xmlns:c16="http://schemas.microsoft.com/office/drawing/2014/chart" uri="{C3380CC4-5D6E-409C-BE32-E72D297353CC}">
              <c16:uniqueId val="{00000003-07C9-47A4-9077-E662B4CB3C3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Universidade Feevale</c:v>
                </c:pt>
              </c:strCache>
            </c:strRef>
          </c:cat>
          <c:val>
            <c:numRef>
              <c:f>Sheet1!$F$2</c:f>
              <c:numCache>
                <c:formatCode>General</c:formatCode>
                <c:ptCount val="1"/>
                <c:pt idx="0">
                  <c:v>0</c:v>
                </c:pt>
              </c:numCache>
            </c:numRef>
          </c:val>
          <c:extLst>
            <c:ext xmlns:c16="http://schemas.microsoft.com/office/drawing/2014/chart" uri="{C3380CC4-5D6E-409C-BE32-E72D297353CC}">
              <c16:uniqueId val="{00000004-07C9-47A4-9077-E662B4CB3C3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Universidade Feevale</c:v>
                </c:pt>
              </c:strCache>
            </c:strRef>
          </c:cat>
          <c:val>
            <c:numRef>
              <c:f>Sheet1!$G$2</c:f>
              <c:numCache>
                <c:formatCode>General</c:formatCode>
                <c:ptCount val="1"/>
                <c:pt idx="0">
                  <c:v>2</c:v>
                </c:pt>
              </c:numCache>
            </c:numRef>
          </c:val>
          <c:extLst>
            <c:ext xmlns:c16="http://schemas.microsoft.com/office/drawing/2014/chart" uri="{C3380CC4-5D6E-409C-BE32-E72D297353CC}">
              <c16:uniqueId val="{00000005-07C9-47A4-9077-E662B4CB3C34}"/>
            </c:ext>
          </c:extLst>
        </c:ser>
        <c:dLbls>
          <c:showLegendKey val="0"/>
          <c:showVal val="0"/>
          <c:showCatName val="0"/>
          <c:showSerName val="0"/>
          <c:showPercent val="0"/>
          <c:showBubbleSize val="0"/>
        </c:dLbls>
        <c:gapWidth val="150"/>
        <c:overlap val="100"/>
        <c:axId val="427053504"/>
        <c:axId val="427052192"/>
      </c:barChart>
      <c:catAx>
        <c:axId val="42705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52192"/>
        <c:crosses val="autoZero"/>
        <c:auto val="1"/>
        <c:lblAlgn val="ctr"/>
        <c:lblOffset val="100"/>
        <c:noMultiLvlLbl val="0"/>
      </c:catAx>
      <c:valAx>
        <c:axId val="427052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5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Universidade Feevale</c:v>
                </c:pt>
              </c:strCache>
            </c:strRef>
          </c:tx>
          <c:spPr>
            <a:ln w="28575" cap="rnd">
              <a:solidFill>
                <a:schemeClr val="accent1"/>
              </a:solidFill>
              <a:round/>
            </a:ln>
            <a:effectLst/>
          </c:spPr>
          <c:marker>
            <c:symbol val="none"/>
          </c:marker>
          <c:cat>
            <c:numRef>
              <c:f>Sheet1!$A$2:$A$8</c:f>
              <c:numCache>
                <c:formatCode>m/d/yyyy</c:formatCode>
                <c:ptCount val="7"/>
                <c:pt idx="0">
                  <c:v>43430</c:v>
                </c:pt>
                <c:pt idx="1">
                  <c:v>43431</c:v>
                </c:pt>
                <c:pt idx="2">
                  <c:v>43432</c:v>
                </c:pt>
                <c:pt idx="3">
                  <c:v>43433</c:v>
                </c:pt>
                <c:pt idx="4">
                  <c:v>43434</c:v>
                </c:pt>
                <c:pt idx="5">
                  <c:v>43435</c:v>
                </c:pt>
                <c:pt idx="6">
                  <c:v>43436</c:v>
                </c:pt>
              </c:numCache>
            </c:numRef>
          </c:cat>
          <c:val>
            <c:numRef>
              <c:f>Sheet1!$B$2:$B$8</c:f>
              <c:numCache>
                <c:formatCode>General</c:formatCode>
                <c:ptCount val="7"/>
                <c:pt idx="0">
                  <c:v>2540</c:v>
                </c:pt>
                <c:pt idx="1">
                  <c:v>2263</c:v>
                </c:pt>
                <c:pt idx="2">
                  <c:v>3323</c:v>
                </c:pt>
                <c:pt idx="3">
                  <c:v>3322</c:v>
                </c:pt>
                <c:pt idx="4">
                  <c:v>2102</c:v>
                </c:pt>
                <c:pt idx="5">
                  <c:v>2772</c:v>
                </c:pt>
                <c:pt idx="6">
                  <c:v>2629</c:v>
                </c:pt>
              </c:numCache>
            </c:numRef>
          </c:val>
          <c:smooth val="0"/>
          <c:extLst>
            <c:ext xmlns:c16="http://schemas.microsoft.com/office/drawing/2014/chart" uri="{C3380CC4-5D6E-409C-BE32-E72D297353CC}">
              <c16:uniqueId val="{00000000-85B7-4EA1-A6DB-C8DBB0868DEA}"/>
            </c:ext>
          </c:extLst>
        </c:ser>
        <c:dLbls>
          <c:showLegendKey val="0"/>
          <c:showVal val="0"/>
          <c:showCatName val="0"/>
          <c:showSerName val="0"/>
          <c:showPercent val="0"/>
          <c:showBubbleSize val="0"/>
        </c:dLbls>
        <c:smooth val="0"/>
        <c:axId val="427060720"/>
        <c:axId val="427056784"/>
      </c:lineChart>
      <c:dateAx>
        <c:axId val="427060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56784"/>
        <c:crosses val="autoZero"/>
        <c:auto val="1"/>
        <c:lblOffset val="100"/>
        <c:baseTimeUnit val="days"/>
      </c:dateAx>
      <c:valAx>
        <c:axId val="42705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6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feevale</c:v>
                </c:pt>
              </c:strCache>
            </c:strRef>
          </c:tx>
          <c:spPr>
            <a:ln w="28575" cap="rnd">
              <a:solidFill>
                <a:schemeClr val="accent1"/>
              </a:solidFill>
              <a:round/>
            </a:ln>
            <a:effectLst/>
          </c:spPr>
          <c:marker>
            <c:symbol val="none"/>
          </c:marker>
          <c:cat>
            <c:numRef>
              <c:f>Sheet1!$A$2:$A$8</c:f>
              <c:numCache>
                <c:formatCode>m/d/yyyy</c:formatCode>
                <c:ptCount val="7"/>
                <c:pt idx="0">
                  <c:v>43430</c:v>
                </c:pt>
                <c:pt idx="1">
                  <c:v>43431</c:v>
                </c:pt>
                <c:pt idx="2">
                  <c:v>43432</c:v>
                </c:pt>
                <c:pt idx="3">
                  <c:v>43433</c:v>
                </c:pt>
                <c:pt idx="4">
                  <c:v>43434</c:v>
                </c:pt>
                <c:pt idx="5">
                  <c:v>43435</c:v>
                </c:pt>
                <c:pt idx="6">
                  <c:v>43436</c:v>
                </c:pt>
              </c:numCache>
            </c:numRef>
          </c:cat>
          <c:val>
            <c:numRef>
              <c:f>Sheet1!$B$2:$B$8</c:f>
              <c:numCache>
                <c:formatCode>General</c:formatCode>
                <c:ptCount val="7"/>
                <c:pt idx="0">
                  <c:v>22969</c:v>
                </c:pt>
                <c:pt idx="1">
                  <c:v>22990</c:v>
                </c:pt>
                <c:pt idx="2">
                  <c:v>23027</c:v>
                </c:pt>
                <c:pt idx="3">
                  <c:v>23049</c:v>
                </c:pt>
                <c:pt idx="4">
                  <c:v>23061</c:v>
                </c:pt>
                <c:pt idx="5">
                  <c:v>23082</c:v>
                </c:pt>
                <c:pt idx="6">
                  <c:v>23109</c:v>
                </c:pt>
              </c:numCache>
            </c:numRef>
          </c:val>
          <c:smooth val="0"/>
          <c:extLst>
            <c:ext xmlns:c16="http://schemas.microsoft.com/office/drawing/2014/chart" uri="{C3380CC4-5D6E-409C-BE32-E72D297353CC}">
              <c16:uniqueId val="{00000000-34FF-4644-ACAA-94CD6C955F07}"/>
            </c:ext>
          </c:extLst>
        </c:ser>
        <c:dLbls>
          <c:showLegendKey val="0"/>
          <c:showVal val="0"/>
          <c:showCatName val="0"/>
          <c:showSerName val="0"/>
          <c:showPercent val="0"/>
          <c:showBubbleSize val="0"/>
        </c:dLbls>
        <c:smooth val="0"/>
        <c:axId val="441425352"/>
        <c:axId val="441420760"/>
      </c:lineChart>
      <c:dateAx>
        <c:axId val="441425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20760"/>
        <c:crosses val="autoZero"/>
        <c:auto val="1"/>
        <c:lblOffset val="100"/>
        <c:baseTimeUnit val="days"/>
      </c:dateAx>
      <c:valAx>
        <c:axId val="44142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2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feevale</c:v>
                </c:pt>
              </c:strCache>
            </c:strRef>
          </c:tx>
          <c:spPr>
            <a:ln w="28575" cap="rnd">
              <a:solidFill>
                <a:schemeClr val="accent1"/>
              </a:solidFill>
              <a:round/>
            </a:ln>
            <a:effectLst/>
          </c:spPr>
          <c:marker>
            <c:symbol val="none"/>
          </c:marker>
          <c:cat>
            <c:numRef>
              <c:f>Sheet1!$A$2:$A$8</c:f>
              <c:numCache>
                <c:formatCode>m/d/yyyy</c:formatCode>
                <c:ptCount val="7"/>
                <c:pt idx="0">
                  <c:v>43430</c:v>
                </c:pt>
                <c:pt idx="1">
                  <c:v>43431</c:v>
                </c:pt>
                <c:pt idx="2">
                  <c:v>43432</c:v>
                </c:pt>
                <c:pt idx="3">
                  <c:v>43433</c:v>
                </c:pt>
                <c:pt idx="4">
                  <c:v>43434</c:v>
                </c:pt>
                <c:pt idx="5">
                  <c:v>43435</c:v>
                </c:pt>
                <c:pt idx="6">
                  <c:v>43436</c:v>
                </c:pt>
              </c:numCache>
            </c:numRef>
          </c:cat>
          <c:val>
            <c:numRef>
              <c:f>Sheet1!$B$2:$B$8</c:f>
              <c:numCache>
                <c:formatCode>General</c:formatCode>
                <c:ptCount val="7"/>
                <c:pt idx="0">
                  <c:v>4.3555904002787998E-2</c:v>
                </c:pt>
                <c:pt idx="1">
                  <c:v>9.1427576298488994E-2</c:v>
                </c:pt>
                <c:pt idx="2">
                  <c:v>0.16093953892997001</c:v>
                </c:pt>
                <c:pt idx="3">
                  <c:v>9.5540018239457999E-2</c:v>
                </c:pt>
                <c:pt idx="4">
                  <c:v>5.2062996225432999E-2</c:v>
                </c:pt>
                <c:pt idx="5">
                  <c:v>9.1062833355014999E-2</c:v>
                </c:pt>
                <c:pt idx="6">
                  <c:v>0.11697426566155</c:v>
                </c:pt>
              </c:numCache>
            </c:numRef>
          </c:val>
          <c:smooth val="0"/>
          <c:extLst>
            <c:ext xmlns:c16="http://schemas.microsoft.com/office/drawing/2014/chart" uri="{C3380CC4-5D6E-409C-BE32-E72D297353CC}">
              <c16:uniqueId val="{00000000-1729-4A67-AEAE-7AFB7174EA58}"/>
            </c:ext>
          </c:extLst>
        </c:ser>
        <c:dLbls>
          <c:showLegendKey val="0"/>
          <c:showVal val="0"/>
          <c:showCatName val="0"/>
          <c:showSerName val="0"/>
          <c:showPercent val="0"/>
          <c:showBubbleSize val="0"/>
        </c:dLbls>
        <c:smooth val="0"/>
        <c:axId val="441423056"/>
        <c:axId val="441424368"/>
      </c:lineChart>
      <c:dateAx>
        <c:axId val="441423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24368"/>
        <c:crosses val="autoZero"/>
        <c:auto val="1"/>
        <c:lblOffset val="100"/>
        <c:baseTimeUnit val="days"/>
      </c:dateAx>
      <c:valAx>
        <c:axId val="44142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2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feevale</c:v>
                </c:pt>
              </c:strCache>
            </c:strRef>
          </c:cat>
          <c:val>
            <c:numRef>
              <c:f>Sheet1!$B$2</c:f>
              <c:numCache>
                <c:formatCode>General</c:formatCode>
                <c:ptCount val="1"/>
                <c:pt idx="0">
                  <c:v>4173</c:v>
                </c:pt>
              </c:numCache>
            </c:numRef>
          </c:val>
          <c:extLst>
            <c:ext xmlns:c16="http://schemas.microsoft.com/office/drawing/2014/chart" uri="{C3380CC4-5D6E-409C-BE32-E72D297353CC}">
              <c16:uniqueId val="{00000000-4E73-4403-8A89-3E2E4FE0C600}"/>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feevale</c:v>
                </c:pt>
              </c:strCache>
            </c:strRef>
          </c:cat>
          <c:val>
            <c:numRef>
              <c:f>Sheet1!$C$2</c:f>
              <c:numCache>
                <c:formatCode>General</c:formatCode>
                <c:ptCount val="1"/>
                <c:pt idx="0">
                  <c:v>5668</c:v>
                </c:pt>
              </c:numCache>
            </c:numRef>
          </c:val>
          <c:extLst>
            <c:ext xmlns:c16="http://schemas.microsoft.com/office/drawing/2014/chart" uri="{C3380CC4-5D6E-409C-BE32-E72D297353CC}">
              <c16:uniqueId val="{00000001-4E73-4403-8A89-3E2E4FE0C600}"/>
            </c:ext>
          </c:extLst>
        </c:ser>
        <c:dLbls>
          <c:showLegendKey val="0"/>
          <c:showVal val="0"/>
          <c:showCatName val="0"/>
          <c:showSerName val="0"/>
          <c:showPercent val="0"/>
          <c:showBubbleSize val="0"/>
        </c:dLbls>
        <c:gapWidth val="150"/>
        <c:overlap val="100"/>
        <c:axId val="441444704"/>
        <c:axId val="441450280"/>
      </c:barChart>
      <c:catAx>
        <c:axId val="44144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50280"/>
        <c:crosses val="autoZero"/>
        <c:auto val="1"/>
        <c:lblAlgn val="ctr"/>
        <c:lblOffset val="100"/>
        <c:noMultiLvlLbl val="0"/>
      </c:catAx>
      <c:valAx>
        <c:axId val="441450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4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feevale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4173</c:v>
                </c:pt>
                <c:pt idx="4">
                  <c:v>0</c:v>
                </c:pt>
                <c:pt idx="5">
                  <c:v>5668</c:v>
                </c:pt>
                <c:pt idx="6">
                  <c:v>0</c:v>
                </c:pt>
              </c:numCache>
            </c:numRef>
          </c:val>
          <c:extLst>
            <c:ext xmlns:c16="http://schemas.microsoft.com/office/drawing/2014/chart" uri="{C3380CC4-5D6E-409C-BE32-E72D297353CC}">
              <c16:uniqueId val="{00000000-3246-489A-95E9-950031392E55}"/>
            </c:ext>
          </c:extLst>
        </c:ser>
        <c:dLbls>
          <c:showLegendKey val="0"/>
          <c:showVal val="0"/>
          <c:showCatName val="0"/>
          <c:showSerName val="0"/>
          <c:showPercent val="0"/>
          <c:showBubbleSize val="0"/>
        </c:dLbls>
        <c:gapWidth val="219"/>
        <c:overlap val="-27"/>
        <c:axId val="441441752"/>
        <c:axId val="441442736"/>
      </c:barChart>
      <c:catAx>
        <c:axId val="44144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42736"/>
        <c:crosses val="autoZero"/>
        <c:auto val="1"/>
        <c:lblAlgn val="ctr"/>
        <c:lblOffset val="100"/>
        <c:noMultiLvlLbl val="0"/>
      </c:catAx>
      <c:valAx>
        <c:axId val="44144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4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feevale</c:v>
                </c:pt>
              </c:strCache>
            </c:strRef>
          </c:cat>
          <c:val>
            <c:numRef>
              <c:f>Sheet1!$B$2</c:f>
              <c:numCache>
                <c:formatCode>General</c:formatCode>
                <c:ptCount val="1"/>
                <c:pt idx="0">
                  <c:v>13</c:v>
                </c:pt>
              </c:numCache>
            </c:numRef>
          </c:val>
          <c:extLst>
            <c:ext xmlns:c16="http://schemas.microsoft.com/office/drawing/2014/chart" uri="{C3380CC4-5D6E-409C-BE32-E72D297353CC}">
              <c16:uniqueId val="{00000000-7483-44AA-A945-3273481CE8CB}"/>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feevale</c:v>
                </c:pt>
              </c:strCache>
            </c:strRef>
          </c:cat>
          <c:val>
            <c:numRef>
              <c:f>Sheet1!$C$2</c:f>
              <c:numCache>
                <c:formatCode>General</c:formatCode>
                <c:ptCount val="1"/>
                <c:pt idx="0">
                  <c:v>2</c:v>
                </c:pt>
              </c:numCache>
            </c:numRef>
          </c:val>
          <c:extLst>
            <c:ext xmlns:c16="http://schemas.microsoft.com/office/drawing/2014/chart" uri="{C3380CC4-5D6E-409C-BE32-E72D297353CC}">
              <c16:uniqueId val="{00000001-7483-44AA-A945-3273481CE8CB}"/>
            </c:ext>
          </c:extLst>
        </c:ser>
        <c:dLbls>
          <c:showLegendKey val="0"/>
          <c:showVal val="0"/>
          <c:showCatName val="0"/>
          <c:showSerName val="0"/>
          <c:showPercent val="0"/>
          <c:showBubbleSize val="0"/>
        </c:dLbls>
        <c:gapWidth val="150"/>
        <c:overlap val="100"/>
        <c:axId val="472543336"/>
        <c:axId val="472550224"/>
      </c:barChart>
      <c:catAx>
        <c:axId val="47254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550224"/>
        <c:crosses val="autoZero"/>
        <c:auto val="1"/>
        <c:lblAlgn val="ctr"/>
        <c:lblOffset val="100"/>
        <c:noMultiLvlLbl val="0"/>
      </c:catAx>
      <c:valAx>
        <c:axId val="472550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54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Universidade Feevale</c:v>
                </c:pt>
              </c:strCache>
            </c:strRef>
          </c:tx>
          <c:spPr>
            <a:ln w="28575" cap="rnd">
              <a:solidFill>
                <a:schemeClr val="accent1"/>
              </a:solidFill>
              <a:round/>
            </a:ln>
            <a:effectLst/>
          </c:spPr>
          <c:marker>
            <c:symbol val="none"/>
          </c:marker>
          <c:cat>
            <c:numRef>
              <c:f>Sheet1!$A$2:$A$8</c:f>
              <c:numCache>
                <c:formatCode>m/d/yyyy</c:formatCode>
                <c:ptCount val="7"/>
                <c:pt idx="0">
                  <c:v>43430</c:v>
                </c:pt>
                <c:pt idx="1">
                  <c:v>43431</c:v>
                </c:pt>
                <c:pt idx="2">
                  <c:v>43432</c:v>
                </c:pt>
                <c:pt idx="3">
                  <c:v>43433</c:v>
                </c:pt>
                <c:pt idx="4">
                  <c:v>43434</c:v>
                </c:pt>
                <c:pt idx="5">
                  <c:v>43435</c:v>
                </c:pt>
                <c:pt idx="6">
                  <c:v>43436</c:v>
                </c:pt>
              </c:numCache>
            </c:numRef>
          </c:cat>
          <c:val>
            <c:numRef>
              <c:f>Sheet1!$B$2:$B$8</c:f>
              <c:numCache>
                <c:formatCode>General</c:formatCode>
                <c:ptCount val="7"/>
                <c:pt idx="0">
                  <c:v>31366</c:v>
                </c:pt>
                <c:pt idx="1">
                  <c:v>31388</c:v>
                </c:pt>
                <c:pt idx="2">
                  <c:v>31409</c:v>
                </c:pt>
                <c:pt idx="3">
                  <c:v>31419</c:v>
                </c:pt>
                <c:pt idx="4">
                  <c:v>31427</c:v>
                </c:pt>
                <c:pt idx="5">
                  <c:v>31426</c:v>
                </c:pt>
                <c:pt idx="6">
                  <c:v>31426</c:v>
                </c:pt>
              </c:numCache>
            </c:numRef>
          </c:val>
          <c:smooth val="0"/>
          <c:extLst>
            <c:ext xmlns:c16="http://schemas.microsoft.com/office/drawing/2014/chart" uri="{C3380CC4-5D6E-409C-BE32-E72D297353CC}">
              <c16:uniqueId val="{00000000-3CEF-412B-A8D7-7A96A924E187}"/>
            </c:ext>
          </c:extLst>
        </c:ser>
        <c:dLbls>
          <c:showLegendKey val="0"/>
          <c:showVal val="0"/>
          <c:showCatName val="0"/>
          <c:showSerName val="0"/>
          <c:showPercent val="0"/>
          <c:showBubbleSize val="0"/>
        </c:dLbls>
        <c:smooth val="0"/>
        <c:axId val="472561704"/>
        <c:axId val="472558424"/>
      </c:lineChart>
      <c:dateAx>
        <c:axId val="47256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558424"/>
        <c:crosses val="autoZero"/>
        <c:auto val="1"/>
        <c:lblOffset val="100"/>
        <c:baseTimeUnit val="days"/>
      </c:dateAx>
      <c:valAx>
        <c:axId val="47255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56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Universidade Feevale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22</c:v>
                </c:pt>
                <c:pt idx="2">
                  <c:v>21</c:v>
                </c:pt>
                <c:pt idx="3">
                  <c:v>10</c:v>
                </c:pt>
                <c:pt idx="4">
                  <c:v>8</c:v>
                </c:pt>
                <c:pt idx="5">
                  <c:v>-1</c:v>
                </c:pt>
                <c:pt idx="6">
                  <c:v>0</c:v>
                </c:pt>
              </c:numCache>
            </c:numRef>
          </c:val>
          <c:extLst>
            <c:ext xmlns:c16="http://schemas.microsoft.com/office/drawing/2014/chart" uri="{C3380CC4-5D6E-409C-BE32-E72D297353CC}">
              <c16:uniqueId val="{00000000-3359-4B94-85D3-687A55B70593}"/>
            </c:ext>
          </c:extLst>
        </c:ser>
        <c:dLbls>
          <c:showLegendKey val="0"/>
          <c:showVal val="0"/>
          <c:showCatName val="0"/>
          <c:showSerName val="0"/>
          <c:showPercent val="0"/>
          <c:showBubbleSize val="0"/>
        </c:dLbls>
        <c:gapWidth val="219"/>
        <c:overlap val="-27"/>
        <c:axId val="472568592"/>
        <c:axId val="472572856"/>
      </c:barChart>
      <c:catAx>
        <c:axId val="47256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572856"/>
        <c:crosses val="autoZero"/>
        <c:auto val="1"/>
        <c:lblAlgn val="ctr"/>
        <c:lblOffset val="100"/>
        <c:noMultiLvlLbl val="0"/>
      </c:catAx>
      <c:valAx>
        <c:axId val="47257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56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Universidade Feevale</c:v>
                </c:pt>
              </c:strCache>
            </c:strRef>
          </c:tx>
          <c:spPr>
            <a:ln w="28575" cap="rnd">
              <a:solidFill>
                <a:schemeClr val="accent1"/>
              </a:solidFill>
              <a:round/>
            </a:ln>
            <a:effectLst/>
          </c:spPr>
          <c:marker>
            <c:symbol val="none"/>
          </c:marker>
          <c:cat>
            <c:numRef>
              <c:f>Sheet1!$A$2:$A$8</c:f>
              <c:numCache>
                <c:formatCode>m/d/yyyy</c:formatCode>
                <c:ptCount val="7"/>
                <c:pt idx="0">
                  <c:v>43430</c:v>
                </c:pt>
                <c:pt idx="1">
                  <c:v>43431</c:v>
                </c:pt>
                <c:pt idx="2">
                  <c:v>43432</c:v>
                </c:pt>
                <c:pt idx="3">
                  <c:v>43433</c:v>
                </c:pt>
                <c:pt idx="4">
                  <c:v>43434</c:v>
                </c:pt>
                <c:pt idx="5">
                  <c:v>43435</c:v>
                </c:pt>
                <c:pt idx="6">
                  <c:v>43436</c:v>
                </c:pt>
              </c:numCache>
            </c:numRef>
          </c:cat>
          <c:val>
            <c:numRef>
              <c:f>Sheet1!$B$2:$B$8</c:f>
              <c:numCache>
                <c:formatCode>General</c:formatCode>
                <c:ptCount val="7"/>
                <c:pt idx="0">
                  <c:v>1013</c:v>
                </c:pt>
                <c:pt idx="1">
                  <c:v>1013</c:v>
                </c:pt>
                <c:pt idx="2">
                  <c:v>1016</c:v>
                </c:pt>
                <c:pt idx="3">
                  <c:v>1017</c:v>
                </c:pt>
                <c:pt idx="4">
                  <c:v>1018</c:v>
                </c:pt>
                <c:pt idx="5">
                  <c:v>1017</c:v>
                </c:pt>
                <c:pt idx="6">
                  <c:v>1017</c:v>
                </c:pt>
              </c:numCache>
            </c:numRef>
          </c:val>
          <c:smooth val="0"/>
          <c:extLst>
            <c:ext xmlns:c16="http://schemas.microsoft.com/office/drawing/2014/chart" uri="{C3380CC4-5D6E-409C-BE32-E72D297353CC}">
              <c16:uniqueId val="{00000000-A836-4453-BF40-D8E1E7520DD7}"/>
            </c:ext>
          </c:extLst>
        </c:ser>
        <c:dLbls>
          <c:showLegendKey val="0"/>
          <c:showVal val="0"/>
          <c:showCatName val="0"/>
          <c:showSerName val="0"/>
          <c:showPercent val="0"/>
          <c:showBubbleSize val="0"/>
        </c:dLbls>
        <c:smooth val="0"/>
        <c:axId val="472515456"/>
        <c:axId val="472510864"/>
      </c:lineChart>
      <c:dateAx>
        <c:axId val="472515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510864"/>
        <c:crosses val="autoZero"/>
        <c:auto val="1"/>
        <c:lblOffset val="100"/>
        <c:baseTimeUnit val="days"/>
      </c:dateAx>
      <c:valAx>
        <c:axId val="47251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51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CF5C-E9A1-4BCA-9D40-2BAA4B3FE9B9}"/>
              </a:ext>
            </a:extLst>
          </p:cNvPr>
          <p:cNvSpPr>
            <a:spLocks noGrp="1"/>
          </p:cNvSpPr>
          <p:nvPr>
            <p:ph type="ctrTitle"/>
          </p:nvPr>
        </p:nvSpPr>
        <p:spPr/>
        <p:txBody>
          <a:bodyPr/>
          <a:lstStyle/>
          <a:p>
            <a:r>
              <a:rPr lang="en-US"/>
              <a:t>Feevale Mensal</a:t>
            </a:r>
          </a:p>
        </p:txBody>
      </p:sp>
      <p:sp>
        <p:nvSpPr>
          <p:cNvPr id="3" name="Subtitle 2">
            <a:extLst>
              <a:ext uri="{FF2B5EF4-FFF2-40B4-BE49-F238E27FC236}">
                <a16:creationId xmlns:a16="http://schemas.microsoft.com/office/drawing/2014/main" id="{60341219-A3EE-4C5A-9B68-F54083D080AC}"/>
              </a:ext>
            </a:extLst>
          </p:cNvPr>
          <p:cNvSpPr>
            <a:spLocks noGrp="1"/>
          </p:cNvSpPr>
          <p:nvPr>
            <p:ph type="subTitle" idx="1"/>
          </p:nvPr>
        </p:nvSpPr>
        <p:spPr/>
        <p:txBody>
          <a:bodyPr/>
          <a:lstStyle/>
          <a:p>
            <a:r>
              <a:rPr lang="en-US"/>
              <a:t>Global</a:t>
            </a:r>
          </a:p>
        </p:txBody>
      </p:sp>
    </p:spTree>
    <p:extLst>
      <p:ext uri="{BB962C8B-B14F-4D97-AF65-F5344CB8AC3E}">
        <p14:creationId xmlns:p14="http://schemas.microsoft.com/office/powerpoint/2010/main" val="1105181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A799F-B003-4482-B370-7633CE7C29AA}"/>
              </a:ext>
            </a:extLst>
          </p:cNvPr>
          <p:cNvSpPr>
            <a:spLocks noGrp="1"/>
          </p:cNvSpPr>
          <p:nvPr>
            <p:ph type="title"/>
          </p:nvPr>
        </p:nvSpPr>
        <p:spPr/>
        <p:txBody>
          <a:bodyPr/>
          <a:lstStyle/>
          <a:p>
            <a:r>
              <a:rPr lang="en-US"/>
              <a:t>Cumulativo fãs mês | Feevale</a:t>
            </a:r>
          </a:p>
        </p:txBody>
      </p:sp>
      <p:graphicFrame>
        <p:nvGraphicFramePr>
          <p:cNvPr id="6" name="Chart Placeholder 5">
            <a:extLst>
              <a:ext uri="{FF2B5EF4-FFF2-40B4-BE49-F238E27FC236}">
                <a16:creationId xmlns:a16="http://schemas.microsoft.com/office/drawing/2014/main" id="{5C5F2713-3871-4AA2-B51F-FF11892D122A}"/>
              </a:ext>
            </a:extLst>
          </p:cNvPr>
          <p:cNvGraphicFramePr>
            <a:graphicFrameLocks noGrp="1"/>
          </p:cNvGraphicFramePr>
          <p:nvPr>
            <p:ph type="chart" sz="quarter" idx="13"/>
            <p:extLst>
              <p:ext uri="{D42A27DB-BD31-4B8C-83A1-F6EECF244321}">
                <p14:modId xmlns:p14="http://schemas.microsoft.com/office/powerpoint/2010/main" val="2879708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758324-8359-4BC2-A63B-0C33C9F73962}"/>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3E52BB62-85F7-4555-A1BB-EBC97BA33C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1002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5646D-4C95-4086-96B7-78CBF1B90AB8}"/>
              </a:ext>
            </a:extLst>
          </p:cNvPr>
          <p:cNvSpPr>
            <a:spLocks noGrp="1"/>
          </p:cNvSpPr>
          <p:nvPr>
            <p:ph type="title"/>
          </p:nvPr>
        </p:nvSpPr>
        <p:spPr/>
        <p:txBody>
          <a:bodyPr/>
          <a:lstStyle/>
          <a:p>
            <a:r>
              <a:rPr lang="pt-BR"/>
              <a:t>Fonte mudança de fãs | Feevale</a:t>
            </a:r>
            <a:endParaRPr lang="en-US"/>
          </a:p>
        </p:txBody>
      </p:sp>
      <p:graphicFrame>
        <p:nvGraphicFramePr>
          <p:cNvPr id="6" name="Chart Placeholder 5">
            <a:extLst>
              <a:ext uri="{FF2B5EF4-FFF2-40B4-BE49-F238E27FC236}">
                <a16:creationId xmlns:a16="http://schemas.microsoft.com/office/drawing/2014/main" id="{2AA12F4C-8437-4F39-96EE-8A46C9A482A9}"/>
              </a:ext>
            </a:extLst>
          </p:cNvPr>
          <p:cNvGraphicFramePr>
            <a:graphicFrameLocks noGrp="1"/>
          </p:cNvGraphicFramePr>
          <p:nvPr>
            <p:ph type="chart" sz="quarter" idx="13"/>
            <p:extLst>
              <p:ext uri="{D42A27DB-BD31-4B8C-83A1-F6EECF244321}">
                <p14:modId xmlns:p14="http://schemas.microsoft.com/office/powerpoint/2010/main" val="3335443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BF1584-AEB3-46BC-B2FC-DA6071DE5735}"/>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525A45BF-0E1F-4A8F-9851-5C309B7007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4587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04733-DF72-4840-BC31-ACD7CEBFAABC}"/>
              </a:ext>
            </a:extLst>
          </p:cNvPr>
          <p:cNvSpPr>
            <a:spLocks noGrp="1"/>
          </p:cNvSpPr>
          <p:nvPr>
            <p:ph type="title"/>
          </p:nvPr>
        </p:nvSpPr>
        <p:spPr/>
        <p:txBody>
          <a:bodyPr/>
          <a:lstStyle/>
          <a:p>
            <a:r>
              <a:rPr lang="en-US"/>
              <a:t>Fãs x cidades | Feevale</a:t>
            </a:r>
          </a:p>
        </p:txBody>
      </p:sp>
      <p:graphicFrame>
        <p:nvGraphicFramePr>
          <p:cNvPr id="5" name="Table Placeholder 4">
            <a:extLst>
              <a:ext uri="{FF2B5EF4-FFF2-40B4-BE49-F238E27FC236}">
                <a16:creationId xmlns:a16="http://schemas.microsoft.com/office/drawing/2014/main" id="{6ADA117D-D548-4D00-AA7E-3B92755E8273}"/>
              </a:ext>
            </a:extLst>
          </p:cNvPr>
          <p:cNvGraphicFramePr>
            <a:graphicFrameLocks noGrp="1"/>
          </p:cNvGraphicFramePr>
          <p:nvPr>
            <p:ph type="tbl" sz="quarter" idx="13"/>
            <p:extLst>
              <p:ext uri="{D42A27DB-BD31-4B8C-83A1-F6EECF244321}">
                <p14:modId xmlns:p14="http://schemas.microsoft.com/office/powerpoint/2010/main" val="1906174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72357044"/>
                    </a:ext>
                  </a:extLst>
                </a:gridCol>
                <a:gridCol w="1645920">
                  <a:extLst>
                    <a:ext uri="{9D8B030D-6E8A-4147-A177-3AD203B41FA5}">
                      <a16:colId xmlns:a16="http://schemas.microsoft.com/office/drawing/2014/main" val="266370815"/>
                    </a:ext>
                  </a:extLst>
                </a:gridCol>
                <a:gridCol w="1645920">
                  <a:extLst>
                    <a:ext uri="{9D8B030D-6E8A-4147-A177-3AD203B41FA5}">
                      <a16:colId xmlns:a16="http://schemas.microsoft.com/office/drawing/2014/main" val="620351376"/>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16489294"/>
                  </a:ext>
                </a:extLst>
              </a:tr>
              <a:tr h="370840">
                <a:tc>
                  <a:txBody>
                    <a:bodyPr/>
                    <a:lstStyle/>
                    <a:p>
                      <a:r>
                        <a:rPr lang="en-US" sz="1000"/>
                        <a:t>Novo Hamburgo</a:t>
                      </a:r>
                    </a:p>
                  </a:txBody>
                  <a:tcPr/>
                </a:tc>
                <a:tc>
                  <a:txBody>
                    <a:bodyPr/>
                    <a:lstStyle/>
                    <a:p>
                      <a:r>
                        <a:rPr lang="en-US" sz="1000"/>
                        <a:t>26271</a:t>
                      </a:r>
                    </a:p>
                  </a:txBody>
                  <a:tcPr/>
                </a:tc>
                <a:tc>
                  <a:txBody>
                    <a:bodyPr/>
                    <a:lstStyle/>
                    <a:p>
                      <a:r>
                        <a:rPr lang="en-US" sz="1000"/>
                        <a:t>15.0 %</a:t>
                      </a:r>
                    </a:p>
                  </a:txBody>
                  <a:tcPr/>
                </a:tc>
                <a:extLst>
                  <a:ext uri="{0D108BD9-81ED-4DB2-BD59-A6C34878D82A}">
                    <a16:rowId xmlns:a16="http://schemas.microsoft.com/office/drawing/2014/main" val="1632726009"/>
                  </a:ext>
                </a:extLst>
              </a:tr>
              <a:tr h="370840">
                <a:tc>
                  <a:txBody>
                    <a:bodyPr/>
                    <a:lstStyle/>
                    <a:p>
                      <a:r>
                        <a:rPr lang="en-US" sz="1000"/>
                        <a:t>Porto Alegre</a:t>
                      </a:r>
                    </a:p>
                  </a:txBody>
                  <a:tcPr/>
                </a:tc>
                <a:tc>
                  <a:txBody>
                    <a:bodyPr/>
                    <a:lstStyle/>
                    <a:p>
                      <a:r>
                        <a:rPr lang="en-US" sz="1000"/>
                        <a:t>18932</a:t>
                      </a:r>
                    </a:p>
                  </a:txBody>
                  <a:tcPr/>
                </a:tc>
                <a:tc>
                  <a:txBody>
                    <a:bodyPr/>
                    <a:lstStyle/>
                    <a:p>
                      <a:r>
                        <a:rPr lang="en-US" sz="1000"/>
                        <a:t>10.8 %</a:t>
                      </a:r>
                    </a:p>
                  </a:txBody>
                  <a:tcPr/>
                </a:tc>
                <a:extLst>
                  <a:ext uri="{0D108BD9-81ED-4DB2-BD59-A6C34878D82A}">
                    <a16:rowId xmlns:a16="http://schemas.microsoft.com/office/drawing/2014/main" val="294532088"/>
                  </a:ext>
                </a:extLst>
              </a:tr>
              <a:tr h="370840">
                <a:tc>
                  <a:txBody>
                    <a:bodyPr/>
                    <a:lstStyle/>
                    <a:p>
                      <a:r>
                        <a:rPr lang="en-US" sz="1000"/>
                        <a:t>São Leopoldo</a:t>
                      </a:r>
                    </a:p>
                  </a:txBody>
                  <a:tcPr/>
                </a:tc>
                <a:tc>
                  <a:txBody>
                    <a:bodyPr/>
                    <a:lstStyle/>
                    <a:p>
                      <a:r>
                        <a:rPr lang="en-US" sz="1000"/>
                        <a:t>10594</a:t>
                      </a:r>
                    </a:p>
                  </a:txBody>
                  <a:tcPr/>
                </a:tc>
                <a:tc>
                  <a:txBody>
                    <a:bodyPr/>
                    <a:lstStyle/>
                    <a:p>
                      <a:r>
                        <a:rPr lang="en-US" sz="1000"/>
                        <a:t>6.0 %</a:t>
                      </a:r>
                    </a:p>
                  </a:txBody>
                  <a:tcPr/>
                </a:tc>
                <a:extLst>
                  <a:ext uri="{0D108BD9-81ED-4DB2-BD59-A6C34878D82A}">
                    <a16:rowId xmlns:a16="http://schemas.microsoft.com/office/drawing/2014/main" val="44595649"/>
                  </a:ext>
                </a:extLst>
              </a:tr>
              <a:tr h="370840">
                <a:tc>
                  <a:txBody>
                    <a:bodyPr/>
                    <a:lstStyle/>
                    <a:p>
                      <a:r>
                        <a:rPr lang="en-US" sz="1000"/>
                        <a:t>Sapiranga</a:t>
                      </a:r>
                    </a:p>
                  </a:txBody>
                  <a:tcPr/>
                </a:tc>
                <a:tc>
                  <a:txBody>
                    <a:bodyPr/>
                    <a:lstStyle/>
                    <a:p>
                      <a:r>
                        <a:rPr lang="en-US" sz="1000"/>
                        <a:t>6321</a:t>
                      </a:r>
                    </a:p>
                  </a:txBody>
                  <a:tcPr/>
                </a:tc>
                <a:tc>
                  <a:txBody>
                    <a:bodyPr/>
                    <a:lstStyle/>
                    <a:p>
                      <a:r>
                        <a:rPr lang="en-US" sz="1000"/>
                        <a:t>3.6 %</a:t>
                      </a:r>
                    </a:p>
                  </a:txBody>
                  <a:tcPr/>
                </a:tc>
                <a:extLst>
                  <a:ext uri="{0D108BD9-81ED-4DB2-BD59-A6C34878D82A}">
                    <a16:rowId xmlns:a16="http://schemas.microsoft.com/office/drawing/2014/main" val="2722020903"/>
                  </a:ext>
                </a:extLst>
              </a:tr>
              <a:tr h="370840">
                <a:tc>
                  <a:txBody>
                    <a:bodyPr/>
                    <a:lstStyle/>
                    <a:p>
                      <a:r>
                        <a:rPr lang="en-US" sz="1000"/>
                        <a:t>Campo Bom</a:t>
                      </a:r>
                    </a:p>
                  </a:txBody>
                  <a:tcPr/>
                </a:tc>
                <a:tc>
                  <a:txBody>
                    <a:bodyPr/>
                    <a:lstStyle/>
                    <a:p>
                      <a:r>
                        <a:rPr lang="en-US" sz="1000"/>
                        <a:t>6118</a:t>
                      </a:r>
                    </a:p>
                  </a:txBody>
                  <a:tcPr/>
                </a:tc>
                <a:tc>
                  <a:txBody>
                    <a:bodyPr/>
                    <a:lstStyle/>
                    <a:p>
                      <a:r>
                        <a:rPr lang="en-US" sz="1000"/>
                        <a:t>3.5 %</a:t>
                      </a:r>
                    </a:p>
                  </a:txBody>
                  <a:tcPr/>
                </a:tc>
                <a:extLst>
                  <a:ext uri="{0D108BD9-81ED-4DB2-BD59-A6C34878D82A}">
                    <a16:rowId xmlns:a16="http://schemas.microsoft.com/office/drawing/2014/main" val="2975446586"/>
                  </a:ext>
                </a:extLst>
              </a:tr>
              <a:tr h="370840">
                <a:tc>
                  <a:txBody>
                    <a:bodyPr/>
                    <a:lstStyle/>
                    <a:p>
                      <a:r>
                        <a:rPr lang="en-US" sz="1000"/>
                        <a:t>Canoas</a:t>
                      </a:r>
                    </a:p>
                  </a:txBody>
                  <a:tcPr/>
                </a:tc>
                <a:tc>
                  <a:txBody>
                    <a:bodyPr/>
                    <a:lstStyle/>
                    <a:p>
                      <a:r>
                        <a:rPr lang="en-US" sz="1000"/>
                        <a:t>5574</a:t>
                      </a:r>
                    </a:p>
                  </a:txBody>
                  <a:tcPr/>
                </a:tc>
                <a:tc>
                  <a:txBody>
                    <a:bodyPr/>
                    <a:lstStyle/>
                    <a:p>
                      <a:r>
                        <a:rPr lang="en-US" sz="1000"/>
                        <a:t>3.2 %</a:t>
                      </a:r>
                    </a:p>
                  </a:txBody>
                  <a:tcPr/>
                </a:tc>
                <a:extLst>
                  <a:ext uri="{0D108BD9-81ED-4DB2-BD59-A6C34878D82A}">
                    <a16:rowId xmlns:a16="http://schemas.microsoft.com/office/drawing/2014/main" val="574903233"/>
                  </a:ext>
                </a:extLst>
              </a:tr>
              <a:tr h="370840">
                <a:tc>
                  <a:txBody>
                    <a:bodyPr/>
                    <a:lstStyle/>
                    <a:p>
                      <a:r>
                        <a:rPr lang="en-US" sz="1000"/>
                        <a:t>Gravataí</a:t>
                      </a:r>
                    </a:p>
                  </a:txBody>
                  <a:tcPr/>
                </a:tc>
                <a:tc>
                  <a:txBody>
                    <a:bodyPr/>
                    <a:lstStyle/>
                    <a:p>
                      <a:r>
                        <a:rPr lang="en-US" sz="1000"/>
                        <a:t>3595</a:t>
                      </a:r>
                    </a:p>
                  </a:txBody>
                  <a:tcPr/>
                </a:tc>
                <a:tc>
                  <a:txBody>
                    <a:bodyPr/>
                    <a:lstStyle/>
                    <a:p>
                      <a:r>
                        <a:rPr lang="en-US" sz="1000"/>
                        <a:t>2.0 %</a:t>
                      </a:r>
                    </a:p>
                  </a:txBody>
                  <a:tcPr/>
                </a:tc>
                <a:extLst>
                  <a:ext uri="{0D108BD9-81ED-4DB2-BD59-A6C34878D82A}">
                    <a16:rowId xmlns:a16="http://schemas.microsoft.com/office/drawing/2014/main" val="2889837778"/>
                  </a:ext>
                </a:extLst>
              </a:tr>
              <a:tr h="370840">
                <a:tc>
                  <a:txBody>
                    <a:bodyPr/>
                    <a:lstStyle/>
                    <a:p>
                      <a:r>
                        <a:rPr lang="en-US" sz="1000"/>
                        <a:t>Parobé</a:t>
                      </a:r>
                    </a:p>
                  </a:txBody>
                  <a:tcPr/>
                </a:tc>
                <a:tc>
                  <a:txBody>
                    <a:bodyPr/>
                    <a:lstStyle/>
                    <a:p>
                      <a:r>
                        <a:rPr lang="en-US" sz="1000"/>
                        <a:t>3353</a:t>
                      </a:r>
                    </a:p>
                  </a:txBody>
                  <a:tcPr/>
                </a:tc>
                <a:tc>
                  <a:txBody>
                    <a:bodyPr/>
                    <a:lstStyle/>
                    <a:p>
                      <a:r>
                        <a:rPr lang="en-US" sz="1000"/>
                        <a:t>1.9 %</a:t>
                      </a:r>
                    </a:p>
                  </a:txBody>
                  <a:tcPr/>
                </a:tc>
                <a:extLst>
                  <a:ext uri="{0D108BD9-81ED-4DB2-BD59-A6C34878D82A}">
                    <a16:rowId xmlns:a16="http://schemas.microsoft.com/office/drawing/2014/main" val="407182768"/>
                  </a:ext>
                </a:extLst>
              </a:tr>
              <a:tr h="370840">
                <a:tc>
                  <a:txBody>
                    <a:bodyPr/>
                    <a:lstStyle/>
                    <a:p>
                      <a:r>
                        <a:rPr lang="en-US" sz="1000"/>
                        <a:t>Caxias do Sul</a:t>
                      </a:r>
                    </a:p>
                  </a:txBody>
                  <a:tcPr/>
                </a:tc>
                <a:tc>
                  <a:txBody>
                    <a:bodyPr/>
                    <a:lstStyle/>
                    <a:p>
                      <a:r>
                        <a:rPr lang="en-US" sz="1000"/>
                        <a:t>3272</a:t>
                      </a:r>
                    </a:p>
                  </a:txBody>
                  <a:tcPr/>
                </a:tc>
                <a:tc>
                  <a:txBody>
                    <a:bodyPr/>
                    <a:lstStyle/>
                    <a:p>
                      <a:r>
                        <a:rPr lang="en-US" sz="1000"/>
                        <a:t>1.9 %</a:t>
                      </a:r>
                    </a:p>
                  </a:txBody>
                  <a:tcPr/>
                </a:tc>
                <a:extLst>
                  <a:ext uri="{0D108BD9-81ED-4DB2-BD59-A6C34878D82A}">
                    <a16:rowId xmlns:a16="http://schemas.microsoft.com/office/drawing/2014/main" val="1099018669"/>
                  </a:ext>
                </a:extLst>
              </a:tr>
              <a:tr h="370840">
                <a:tc>
                  <a:txBody>
                    <a:bodyPr/>
                    <a:lstStyle/>
                    <a:p>
                      <a:r>
                        <a:rPr lang="en-US" sz="1000"/>
                        <a:t>Taquara</a:t>
                      </a:r>
                    </a:p>
                  </a:txBody>
                  <a:tcPr/>
                </a:tc>
                <a:tc>
                  <a:txBody>
                    <a:bodyPr/>
                    <a:lstStyle/>
                    <a:p>
                      <a:r>
                        <a:rPr lang="en-US" sz="1000"/>
                        <a:t>3064</a:t>
                      </a:r>
                    </a:p>
                  </a:txBody>
                  <a:tcPr/>
                </a:tc>
                <a:tc>
                  <a:txBody>
                    <a:bodyPr/>
                    <a:lstStyle/>
                    <a:p>
                      <a:r>
                        <a:rPr lang="en-US" sz="1000"/>
                        <a:t>1.7 %</a:t>
                      </a:r>
                    </a:p>
                  </a:txBody>
                  <a:tcPr/>
                </a:tc>
                <a:extLst>
                  <a:ext uri="{0D108BD9-81ED-4DB2-BD59-A6C34878D82A}">
                    <a16:rowId xmlns:a16="http://schemas.microsoft.com/office/drawing/2014/main" val="1009816680"/>
                  </a:ext>
                </a:extLst>
              </a:tr>
            </a:tbl>
          </a:graphicData>
        </a:graphic>
      </p:graphicFrame>
      <p:sp>
        <p:nvSpPr>
          <p:cNvPr id="4" name="Text Placeholder 3">
            <a:extLst>
              <a:ext uri="{FF2B5EF4-FFF2-40B4-BE49-F238E27FC236}">
                <a16:creationId xmlns:a16="http://schemas.microsoft.com/office/drawing/2014/main" id="{E9706D7A-C8C4-4107-A1B3-47A75BDC93DC}"/>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1705145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7207C-F1C4-4664-A616-437320993A98}"/>
              </a:ext>
            </a:extLst>
          </p:cNvPr>
          <p:cNvSpPr>
            <a:spLocks noGrp="1"/>
          </p:cNvSpPr>
          <p:nvPr>
            <p:ph type="title"/>
          </p:nvPr>
        </p:nvSpPr>
        <p:spPr/>
        <p:txBody>
          <a:bodyPr/>
          <a:lstStyle/>
          <a:p>
            <a:r>
              <a:rPr lang="en-US"/>
              <a:t>Fãs faixa etária | Feevale</a:t>
            </a:r>
          </a:p>
        </p:txBody>
      </p:sp>
      <p:graphicFrame>
        <p:nvGraphicFramePr>
          <p:cNvPr id="6" name="Chart Placeholder 5">
            <a:extLst>
              <a:ext uri="{FF2B5EF4-FFF2-40B4-BE49-F238E27FC236}">
                <a16:creationId xmlns:a16="http://schemas.microsoft.com/office/drawing/2014/main" id="{F90F0D37-88A0-4BBA-B565-F424C13A407F}"/>
              </a:ext>
            </a:extLst>
          </p:cNvPr>
          <p:cNvGraphicFramePr>
            <a:graphicFrameLocks noGrp="1"/>
          </p:cNvGraphicFramePr>
          <p:nvPr>
            <p:ph type="chart" sz="quarter" idx="13"/>
            <p:extLst>
              <p:ext uri="{D42A27DB-BD31-4B8C-83A1-F6EECF244321}">
                <p14:modId xmlns:p14="http://schemas.microsoft.com/office/powerpoint/2010/main" val="23907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C668E0-76CA-412C-AD9C-552A2BC25F23}"/>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0E4C8CDB-9958-4E8E-8093-A0C881CA55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4323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0735A-68FA-4BBB-AC14-D985C98EBF0D}"/>
              </a:ext>
            </a:extLst>
          </p:cNvPr>
          <p:cNvSpPr>
            <a:spLocks noGrp="1"/>
          </p:cNvSpPr>
          <p:nvPr>
            <p:ph type="title"/>
          </p:nvPr>
        </p:nvSpPr>
        <p:spPr/>
        <p:txBody>
          <a:bodyPr/>
          <a:lstStyle/>
          <a:p>
            <a:r>
              <a:rPr lang="pt-BR"/>
              <a:t>Alcance diário da página | Feevale</a:t>
            </a:r>
            <a:endParaRPr lang="en-US"/>
          </a:p>
        </p:txBody>
      </p:sp>
      <p:graphicFrame>
        <p:nvGraphicFramePr>
          <p:cNvPr id="6" name="Chart Placeholder 5">
            <a:extLst>
              <a:ext uri="{FF2B5EF4-FFF2-40B4-BE49-F238E27FC236}">
                <a16:creationId xmlns:a16="http://schemas.microsoft.com/office/drawing/2014/main" id="{21C8F9A7-CE78-4F27-9E54-A8BF22C36B9E}"/>
              </a:ext>
            </a:extLst>
          </p:cNvPr>
          <p:cNvGraphicFramePr>
            <a:graphicFrameLocks noGrp="1"/>
          </p:cNvGraphicFramePr>
          <p:nvPr>
            <p:ph type="chart" sz="quarter" idx="13"/>
            <p:extLst>
              <p:ext uri="{D42A27DB-BD31-4B8C-83A1-F6EECF244321}">
                <p14:modId xmlns:p14="http://schemas.microsoft.com/office/powerpoint/2010/main" val="2891685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F4963E-C76B-433A-8C68-16406337BB91}"/>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752CDE38-4D5F-4F1C-A426-DFADD1F23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620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677ED-07E2-4138-AF87-F78B782CD76C}"/>
              </a:ext>
            </a:extLst>
          </p:cNvPr>
          <p:cNvSpPr>
            <a:spLocks noGrp="1"/>
          </p:cNvSpPr>
          <p:nvPr>
            <p:ph type="title"/>
          </p:nvPr>
        </p:nvSpPr>
        <p:spPr/>
        <p:txBody>
          <a:bodyPr/>
          <a:lstStyle/>
          <a:p>
            <a:r>
              <a:rPr lang="pt-BR"/>
              <a:t>Distribuição por Tipo de Alcance  | Feevale</a:t>
            </a:r>
            <a:endParaRPr lang="en-US"/>
          </a:p>
        </p:txBody>
      </p:sp>
      <p:graphicFrame>
        <p:nvGraphicFramePr>
          <p:cNvPr id="6" name="Chart Placeholder 5">
            <a:extLst>
              <a:ext uri="{FF2B5EF4-FFF2-40B4-BE49-F238E27FC236}">
                <a16:creationId xmlns:a16="http://schemas.microsoft.com/office/drawing/2014/main" id="{FC7E94F8-5607-4B65-BFDD-C2BE1BA8B954}"/>
              </a:ext>
            </a:extLst>
          </p:cNvPr>
          <p:cNvGraphicFramePr>
            <a:graphicFrameLocks noGrp="1"/>
          </p:cNvGraphicFramePr>
          <p:nvPr>
            <p:ph type="chart" sz="quarter" idx="13"/>
            <p:extLst>
              <p:ext uri="{D42A27DB-BD31-4B8C-83A1-F6EECF244321}">
                <p14:modId xmlns:p14="http://schemas.microsoft.com/office/powerpoint/2010/main" val="3494339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A7B486-163D-4AA1-B759-E996FE296DA6}"/>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2E5617D4-EF58-4B8E-BE57-AA9852F479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2208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8A66-6351-4435-B7B4-00C113B51E37}"/>
              </a:ext>
            </a:extLst>
          </p:cNvPr>
          <p:cNvSpPr>
            <a:spLocks noGrp="1"/>
          </p:cNvSpPr>
          <p:nvPr>
            <p:ph type="title"/>
          </p:nvPr>
        </p:nvSpPr>
        <p:spPr/>
        <p:txBody>
          <a:bodyPr/>
          <a:lstStyle/>
          <a:p>
            <a:r>
              <a:rPr lang="pt-BR"/>
              <a:t>Posts com mais interações | Feevale - 1 of 6</a:t>
            </a:r>
            <a:endParaRPr lang="en-US"/>
          </a:p>
        </p:txBody>
      </p:sp>
      <p:graphicFrame>
        <p:nvGraphicFramePr>
          <p:cNvPr id="5" name="Table Placeholder 4">
            <a:extLst>
              <a:ext uri="{FF2B5EF4-FFF2-40B4-BE49-F238E27FC236}">
                <a16:creationId xmlns:a16="http://schemas.microsoft.com/office/drawing/2014/main" id="{0555FA0C-6BE8-46D1-8445-627886517817}"/>
              </a:ext>
            </a:extLst>
          </p:cNvPr>
          <p:cNvGraphicFramePr>
            <a:graphicFrameLocks noGrp="1"/>
          </p:cNvGraphicFramePr>
          <p:nvPr>
            <p:ph type="tbl" sz="quarter" idx="13"/>
            <p:extLst>
              <p:ext uri="{D42A27DB-BD31-4B8C-83A1-F6EECF244321}">
                <p14:modId xmlns:p14="http://schemas.microsoft.com/office/powerpoint/2010/main" val="367723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22539358"/>
                    </a:ext>
                  </a:extLst>
                </a:gridCol>
                <a:gridCol w="822960">
                  <a:extLst>
                    <a:ext uri="{9D8B030D-6E8A-4147-A177-3AD203B41FA5}">
                      <a16:colId xmlns:a16="http://schemas.microsoft.com/office/drawing/2014/main" val="139957294"/>
                    </a:ext>
                  </a:extLst>
                </a:gridCol>
                <a:gridCol w="271577">
                  <a:extLst>
                    <a:ext uri="{9D8B030D-6E8A-4147-A177-3AD203B41FA5}">
                      <a16:colId xmlns:a16="http://schemas.microsoft.com/office/drawing/2014/main" val="32012006"/>
                    </a:ext>
                  </a:extLst>
                </a:gridCol>
                <a:gridCol w="271577">
                  <a:extLst>
                    <a:ext uri="{9D8B030D-6E8A-4147-A177-3AD203B41FA5}">
                      <a16:colId xmlns:a16="http://schemas.microsoft.com/office/drawing/2014/main" val="3397560557"/>
                    </a:ext>
                  </a:extLst>
                </a:gridCol>
                <a:gridCol w="271577">
                  <a:extLst>
                    <a:ext uri="{9D8B030D-6E8A-4147-A177-3AD203B41FA5}">
                      <a16:colId xmlns:a16="http://schemas.microsoft.com/office/drawing/2014/main" val="1276222429"/>
                    </a:ext>
                  </a:extLst>
                </a:gridCol>
                <a:gridCol w="246888">
                  <a:extLst>
                    <a:ext uri="{9D8B030D-6E8A-4147-A177-3AD203B41FA5}">
                      <a16:colId xmlns:a16="http://schemas.microsoft.com/office/drawing/2014/main" val="2010183172"/>
                    </a:ext>
                  </a:extLst>
                </a:gridCol>
                <a:gridCol w="246888">
                  <a:extLst>
                    <a:ext uri="{9D8B030D-6E8A-4147-A177-3AD203B41FA5}">
                      <a16:colId xmlns:a16="http://schemas.microsoft.com/office/drawing/2014/main" val="226624898"/>
                    </a:ext>
                  </a:extLst>
                </a:gridCol>
                <a:gridCol w="246888">
                  <a:extLst>
                    <a:ext uri="{9D8B030D-6E8A-4147-A177-3AD203B41FA5}">
                      <a16:colId xmlns:a16="http://schemas.microsoft.com/office/drawing/2014/main" val="4125979726"/>
                    </a:ext>
                  </a:extLst>
                </a:gridCol>
                <a:gridCol w="246888">
                  <a:extLst>
                    <a:ext uri="{9D8B030D-6E8A-4147-A177-3AD203B41FA5}">
                      <a16:colId xmlns:a16="http://schemas.microsoft.com/office/drawing/2014/main" val="2960487957"/>
                    </a:ext>
                  </a:extLst>
                </a:gridCol>
                <a:gridCol w="246888">
                  <a:extLst>
                    <a:ext uri="{9D8B030D-6E8A-4147-A177-3AD203B41FA5}">
                      <a16:colId xmlns:a16="http://schemas.microsoft.com/office/drawing/2014/main" val="503427752"/>
                    </a:ext>
                  </a:extLst>
                </a:gridCol>
                <a:gridCol w="246888">
                  <a:extLst>
                    <a:ext uri="{9D8B030D-6E8A-4147-A177-3AD203B41FA5}">
                      <a16:colId xmlns:a16="http://schemas.microsoft.com/office/drawing/2014/main" val="1240024053"/>
                    </a:ext>
                  </a:extLst>
                </a:gridCol>
                <a:gridCol w="246888">
                  <a:extLst>
                    <a:ext uri="{9D8B030D-6E8A-4147-A177-3AD203B41FA5}">
                      <a16:colId xmlns:a16="http://schemas.microsoft.com/office/drawing/2014/main" val="3676446781"/>
                    </a:ext>
                  </a:extLst>
                </a:gridCol>
                <a:gridCol w="246888">
                  <a:extLst>
                    <a:ext uri="{9D8B030D-6E8A-4147-A177-3AD203B41FA5}">
                      <a16:colId xmlns:a16="http://schemas.microsoft.com/office/drawing/2014/main" val="4112331392"/>
                    </a:ext>
                  </a:extLst>
                </a:gridCol>
                <a:gridCol w="246888">
                  <a:extLst>
                    <a:ext uri="{9D8B030D-6E8A-4147-A177-3AD203B41FA5}">
                      <a16:colId xmlns:a16="http://schemas.microsoft.com/office/drawing/2014/main" val="3890047384"/>
                    </a:ext>
                  </a:extLst>
                </a:gridCol>
                <a:gridCol w="246888">
                  <a:extLst>
                    <a:ext uri="{9D8B030D-6E8A-4147-A177-3AD203B41FA5}">
                      <a16:colId xmlns:a16="http://schemas.microsoft.com/office/drawing/2014/main" val="110010888"/>
                    </a:ext>
                  </a:extLst>
                </a:gridCol>
                <a:gridCol w="246888">
                  <a:extLst>
                    <a:ext uri="{9D8B030D-6E8A-4147-A177-3AD203B41FA5}">
                      <a16:colId xmlns:a16="http://schemas.microsoft.com/office/drawing/2014/main" val="1645702057"/>
                    </a:ext>
                  </a:extLst>
                </a:gridCol>
                <a:gridCol w="246888">
                  <a:extLst>
                    <a:ext uri="{9D8B030D-6E8A-4147-A177-3AD203B41FA5}">
                      <a16:colId xmlns:a16="http://schemas.microsoft.com/office/drawing/2014/main" val="1055875768"/>
                    </a:ext>
                  </a:extLst>
                </a:gridCol>
                <a:gridCol w="246888">
                  <a:extLst>
                    <a:ext uri="{9D8B030D-6E8A-4147-A177-3AD203B41FA5}">
                      <a16:colId xmlns:a16="http://schemas.microsoft.com/office/drawing/2014/main" val="3898469043"/>
                    </a:ext>
                  </a:extLst>
                </a:gridCol>
                <a:gridCol w="246888">
                  <a:extLst>
                    <a:ext uri="{9D8B030D-6E8A-4147-A177-3AD203B41FA5}">
                      <a16:colId xmlns:a16="http://schemas.microsoft.com/office/drawing/2014/main" val="3758758069"/>
                    </a:ext>
                  </a:extLst>
                </a:gridCol>
                <a:gridCol w="246888">
                  <a:extLst>
                    <a:ext uri="{9D8B030D-6E8A-4147-A177-3AD203B41FA5}">
                      <a16:colId xmlns:a16="http://schemas.microsoft.com/office/drawing/2014/main" val="127050816"/>
                    </a:ext>
                  </a:extLst>
                </a:gridCol>
                <a:gridCol w="246888">
                  <a:extLst>
                    <a:ext uri="{9D8B030D-6E8A-4147-A177-3AD203B41FA5}">
                      <a16:colId xmlns:a16="http://schemas.microsoft.com/office/drawing/2014/main" val="4262279816"/>
                    </a:ext>
                  </a:extLst>
                </a:gridCol>
                <a:gridCol w="246888">
                  <a:extLst>
                    <a:ext uri="{9D8B030D-6E8A-4147-A177-3AD203B41FA5}">
                      <a16:colId xmlns:a16="http://schemas.microsoft.com/office/drawing/2014/main" val="3282986491"/>
                    </a:ext>
                  </a:extLst>
                </a:gridCol>
                <a:gridCol w="246888">
                  <a:extLst>
                    <a:ext uri="{9D8B030D-6E8A-4147-A177-3AD203B41FA5}">
                      <a16:colId xmlns:a16="http://schemas.microsoft.com/office/drawing/2014/main" val="2119534870"/>
                    </a:ext>
                  </a:extLst>
                </a:gridCol>
                <a:gridCol w="246888">
                  <a:extLst>
                    <a:ext uri="{9D8B030D-6E8A-4147-A177-3AD203B41FA5}">
                      <a16:colId xmlns:a16="http://schemas.microsoft.com/office/drawing/2014/main" val="2246487341"/>
                    </a:ext>
                  </a:extLst>
                </a:gridCol>
                <a:gridCol w="246888">
                  <a:extLst>
                    <a:ext uri="{9D8B030D-6E8A-4147-A177-3AD203B41FA5}">
                      <a16:colId xmlns:a16="http://schemas.microsoft.com/office/drawing/2014/main" val="432439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1669080"/>
                  </a:ext>
                </a:extLst>
              </a:tr>
            </a:tbl>
          </a:graphicData>
        </a:graphic>
      </p:graphicFrame>
      <p:sp>
        <p:nvSpPr>
          <p:cNvPr id="4" name="Text Placeholder 3">
            <a:extLst>
              <a:ext uri="{FF2B5EF4-FFF2-40B4-BE49-F238E27FC236}">
                <a16:creationId xmlns:a16="http://schemas.microsoft.com/office/drawing/2014/main" id="{BD2259E4-116E-42AF-A8D9-3FC6D0938DFE}"/>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3022646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8DA3-3B49-4192-B9AE-C26E99F3DEF5}"/>
              </a:ext>
            </a:extLst>
          </p:cNvPr>
          <p:cNvSpPr>
            <a:spLocks noGrp="1"/>
          </p:cNvSpPr>
          <p:nvPr>
            <p:ph type="title"/>
          </p:nvPr>
        </p:nvSpPr>
        <p:spPr/>
        <p:txBody>
          <a:bodyPr/>
          <a:lstStyle/>
          <a:p>
            <a:r>
              <a:rPr lang="pt-BR"/>
              <a:t>Posts com mais interações | Feevale - 2 of 6</a:t>
            </a:r>
            <a:endParaRPr lang="en-US"/>
          </a:p>
        </p:txBody>
      </p:sp>
      <p:graphicFrame>
        <p:nvGraphicFramePr>
          <p:cNvPr id="5" name="Table Placeholder 4">
            <a:extLst>
              <a:ext uri="{FF2B5EF4-FFF2-40B4-BE49-F238E27FC236}">
                <a16:creationId xmlns:a16="http://schemas.microsoft.com/office/drawing/2014/main" id="{DBA196C3-EC53-4358-8DEF-E1855EB96A17}"/>
              </a:ext>
            </a:extLst>
          </p:cNvPr>
          <p:cNvGraphicFramePr>
            <a:graphicFrameLocks noGrp="1"/>
          </p:cNvGraphicFramePr>
          <p:nvPr>
            <p:ph type="tbl" sz="quarter" idx="13"/>
            <p:extLst>
              <p:ext uri="{D42A27DB-BD31-4B8C-83A1-F6EECF244321}">
                <p14:modId xmlns:p14="http://schemas.microsoft.com/office/powerpoint/2010/main" val="3455791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43262298"/>
                    </a:ext>
                  </a:extLst>
                </a:gridCol>
                <a:gridCol w="822960">
                  <a:extLst>
                    <a:ext uri="{9D8B030D-6E8A-4147-A177-3AD203B41FA5}">
                      <a16:colId xmlns:a16="http://schemas.microsoft.com/office/drawing/2014/main" val="4031635880"/>
                    </a:ext>
                  </a:extLst>
                </a:gridCol>
                <a:gridCol w="271577">
                  <a:extLst>
                    <a:ext uri="{9D8B030D-6E8A-4147-A177-3AD203B41FA5}">
                      <a16:colId xmlns:a16="http://schemas.microsoft.com/office/drawing/2014/main" val="1010461434"/>
                    </a:ext>
                  </a:extLst>
                </a:gridCol>
                <a:gridCol w="271577">
                  <a:extLst>
                    <a:ext uri="{9D8B030D-6E8A-4147-A177-3AD203B41FA5}">
                      <a16:colId xmlns:a16="http://schemas.microsoft.com/office/drawing/2014/main" val="1806433650"/>
                    </a:ext>
                  </a:extLst>
                </a:gridCol>
                <a:gridCol w="271577">
                  <a:extLst>
                    <a:ext uri="{9D8B030D-6E8A-4147-A177-3AD203B41FA5}">
                      <a16:colId xmlns:a16="http://schemas.microsoft.com/office/drawing/2014/main" val="1099510493"/>
                    </a:ext>
                  </a:extLst>
                </a:gridCol>
                <a:gridCol w="246888">
                  <a:extLst>
                    <a:ext uri="{9D8B030D-6E8A-4147-A177-3AD203B41FA5}">
                      <a16:colId xmlns:a16="http://schemas.microsoft.com/office/drawing/2014/main" val="943211205"/>
                    </a:ext>
                  </a:extLst>
                </a:gridCol>
                <a:gridCol w="246888">
                  <a:extLst>
                    <a:ext uri="{9D8B030D-6E8A-4147-A177-3AD203B41FA5}">
                      <a16:colId xmlns:a16="http://schemas.microsoft.com/office/drawing/2014/main" val="4086177269"/>
                    </a:ext>
                  </a:extLst>
                </a:gridCol>
                <a:gridCol w="246888">
                  <a:extLst>
                    <a:ext uri="{9D8B030D-6E8A-4147-A177-3AD203B41FA5}">
                      <a16:colId xmlns:a16="http://schemas.microsoft.com/office/drawing/2014/main" val="1491478201"/>
                    </a:ext>
                  </a:extLst>
                </a:gridCol>
                <a:gridCol w="246888">
                  <a:extLst>
                    <a:ext uri="{9D8B030D-6E8A-4147-A177-3AD203B41FA5}">
                      <a16:colId xmlns:a16="http://schemas.microsoft.com/office/drawing/2014/main" val="3275896013"/>
                    </a:ext>
                  </a:extLst>
                </a:gridCol>
                <a:gridCol w="246888">
                  <a:extLst>
                    <a:ext uri="{9D8B030D-6E8A-4147-A177-3AD203B41FA5}">
                      <a16:colId xmlns:a16="http://schemas.microsoft.com/office/drawing/2014/main" val="3374325670"/>
                    </a:ext>
                  </a:extLst>
                </a:gridCol>
                <a:gridCol w="246888">
                  <a:extLst>
                    <a:ext uri="{9D8B030D-6E8A-4147-A177-3AD203B41FA5}">
                      <a16:colId xmlns:a16="http://schemas.microsoft.com/office/drawing/2014/main" val="3537782709"/>
                    </a:ext>
                  </a:extLst>
                </a:gridCol>
                <a:gridCol w="246888">
                  <a:extLst>
                    <a:ext uri="{9D8B030D-6E8A-4147-A177-3AD203B41FA5}">
                      <a16:colId xmlns:a16="http://schemas.microsoft.com/office/drawing/2014/main" val="2738639928"/>
                    </a:ext>
                  </a:extLst>
                </a:gridCol>
                <a:gridCol w="246888">
                  <a:extLst>
                    <a:ext uri="{9D8B030D-6E8A-4147-A177-3AD203B41FA5}">
                      <a16:colId xmlns:a16="http://schemas.microsoft.com/office/drawing/2014/main" val="3613367806"/>
                    </a:ext>
                  </a:extLst>
                </a:gridCol>
                <a:gridCol w="246888">
                  <a:extLst>
                    <a:ext uri="{9D8B030D-6E8A-4147-A177-3AD203B41FA5}">
                      <a16:colId xmlns:a16="http://schemas.microsoft.com/office/drawing/2014/main" val="3545953977"/>
                    </a:ext>
                  </a:extLst>
                </a:gridCol>
                <a:gridCol w="246888">
                  <a:extLst>
                    <a:ext uri="{9D8B030D-6E8A-4147-A177-3AD203B41FA5}">
                      <a16:colId xmlns:a16="http://schemas.microsoft.com/office/drawing/2014/main" val="3514688654"/>
                    </a:ext>
                  </a:extLst>
                </a:gridCol>
                <a:gridCol w="246888">
                  <a:extLst>
                    <a:ext uri="{9D8B030D-6E8A-4147-A177-3AD203B41FA5}">
                      <a16:colId xmlns:a16="http://schemas.microsoft.com/office/drawing/2014/main" val="627028204"/>
                    </a:ext>
                  </a:extLst>
                </a:gridCol>
                <a:gridCol w="246888">
                  <a:extLst>
                    <a:ext uri="{9D8B030D-6E8A-4147-A177-3AD203B41FA5}">
                      <a16:colId xmlns:a16="http://schemas.microsoft.com/office/drawing/2014/main" val="1512525748"/>
                    </a:ext>
                  </a:extLst>
                </a:gridCol>
                <a:gridCol w="246888">
                  <a:extLst>
                    <a:ext uri="{9D8B030D-6E8A-4147-A177-3AD203B41FA5}">
                      <a16:colId xmlns:a16="http://schemas.microsoft.com/office/drawing/2014/main" val="818620216"/>
                    </a:ext>
                  </a:extLst>
                </a:gridCol>
                <a:gridCol w="246888">
                  <a:extLst>
                    <a:ext uri="{9D8B030D-6E8A-4147-A177-3AD203B41FA5}">
                      <a16:colId xmlns:a16="http://schemas.microsoft.com/office/drawing/2014/main" val="726994498"/>
                    </a:ext>
                  </a:extLst>
                </a:gridCol>
                <a:gridCol w="246888">
                  <a:extLst>
                    <a:ext uri="{9D8B030D-6E8A-4147-A177-3AD203B41FA5}">
                      <a16:colId xmlns:a16="http://schemas.microsoft.com/office/drawing/2014/main" val="1065336691"/>
                    </a:ext>
                  </a:extLst>
                </a:gridCol>
                <a:gridCol w="246888">
                  <a:extLst>
                    <a:ext uri="{9D8B030D-6E8A-4147-A177-3AD203B41FA5}">
                      <a16:colId xmlns:a16="http://schemas.microsoft.com/office/drawing/2014/main" val="1180790803"/>
                    </a:ext>
                  </a:extLst>
                </a:gridCol>
                <a:gridCol w="246888">
                  <a:extLst>
                    <a:ext uri="{9D8B030D-6E8A-4147-A177-3AD203B41FA5}">
                      <a16:colId xmlns:a16="http://schemas.microsoft.com/office/drawing/2014/main" val="1064959794"/>
                    </a:ext>
                  </a:extLst>
                </a:gridCol>
                <a:gridCol w="246888">
                  <a:extLst>
                    <a:ext uri="{9D8B030D-6E8A-4147-A177-3AD203B41FA5}">
                      <a16:colId xmlns:a16="http://schemas.microsoft.com/office/drawing/2014/main" val="1505944985"/>
                    </a:ext>
                  </a:extLst>
                </a:gridCol>
                <a:gridCol w="246888">
                  <a:extLst>
                    <a:ext uri="{9D8B030D-6E8A-4147-A177-3AD203B41FA5}">
                      <a16:colId xmlns:a16="http://schemas.microsoft.com/office/drawing/2014/main" val="3104832905"/>
                    </a:ext>
                  </a:extLst>
                </a:gridCol>
                <a:gridCol w="246888">
                  <a:extLst>
                    <a:ext uri="{9D8B030D-6E8A-4147-A177-3AD203B41FA5}">
                      <a16:colId xmlns:a16="http://schemas.microsoft.com/office/drawing/2014/main" val="3110961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163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Universidade Feevale - 2018-11-27 17:49:00 </a:t>
                      </a:r>
                      <a:r>
                        <a:rPr kumimoji="0" lang="pt-BR" sz="1000" b="0" i="0" u="none" strike="noStrike" kern="1200" cap="none" spc="0" normalizeH="0" baseline="0" noProof="0">
                          <a:ln>
                            <a:noFill/>
                          </a:ln>
                          <a:solidFill>
                            <a:prstClr val="black"/>
                          </a:solidFill>
                          <a:effectLst/>
                          <a:uLnTx/>
                          <a:uFillTx/>
                          <a:latin typeface="+mn-lt"/>
                          <a:ea typeface="+mn-ea"/>
                          <a:cs typeface="+mn-cs"/>
                        </a:rPr>
                        <a:t> 
 Quer estudar no Curso de Medicina - Universidade Feevale com uma bolsa integral? :D
Então confira o processo seletivo disponível em ➡️ www.feevale.br/editais
As inscrições estarão abertas até 18 de Janeiro.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https://scontent.xx.fbcdn.net/v/t1.0-9/s720x720/47051627_1998640903557879_6631249932441354240_o.jpg?_nc_cat=101&amp;_nc_ht=scontent.xx&amp;oh=307fb17cdd0c8ec330adc2da22e5f56e&amp;oe=5CA4FD1F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2163948"/>
                  </a:ext>
                </a:extLst>
              </a:tr>
            </a:tbl>
          </a:graphicData>
        </a:graphic>
      </p:graphicFrame>
      <p:sp>
        <p:nvSpPr>
          <p:cNvPr id="4" name="Text Placeholder 3">
            <a:extLst>
              <a:ext uri="{FF2B5EF4-FFF2-40B4-BE49-F238E27FC236}">
                <a16:creationId xmlns:a16="http://schemas.microsoft.com/office/drawing/2014/main" id="{065A1E7F-61F7-4F67-9780-785C96CC467A}"/>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2456682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3256A-009E-48FB-8408-F9534E4B75E3}"/>
              </a:ext>
            </a:extLst>
          </p:cNvPr>
          <p:cNvSpPr>
            <a:spLocks noGrp="1"/>
          </p:cNvSpPr>
          <p:nvPr>
            <p:ph type="title"/>
          </p:nvPr>
        </p:nvSpPr>
        <p:spPr/>
        <p:txBody>
          <a:bodyPr/>
          <a:lstStyle/>
          <a:p>
            <a:r>
              <a:rPr lang="pt-BR"/>
              <a:t>Posts com mais interações | Feevale - 3 of 6</a:t>
            </a:r>
            <a:endParaRPr lang="en-US"/>
          </a:p>
        </p:txBody>
      </p:sp>
      <p:graphicFrame>
        <p:nvGraphicFramePr>
          <p:cNvPr id="5" name="Table Placeholder 4">
            <a:extLst>
              <a:ext uri="{FF2B5EF4-FFF2-40B4-BE49-F238E27FC236}">
                <a16:creationId xmlns:a16="http://schemas.microsoft.com/office/drawing/2014/main" id="{A5701A28-53C1-4E24-B4A9-E7B6E967337B}"/>
              </a:ext>
            </a:extLst>
          </p:cNvPr>
          <p:cNvGraphicFramePr>
            <a:graphicFrameLocks noGrp="1"/>
          </p:cNvGraphicFramePr>
          <p:nvPr>
            <p:ph type="tbl" sz="quarter" idx="13"/>
            <p:extLst>
              <p:ext uri="{D42A27DB-BD31-4B8C-83A1-F6EECF244321}">
                <p14:modId xmlns:p14="http://schemas.microsoft.com/office/powerpoint/2010/main" val="3679695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5254487"/>
                    </a:ext>
                  </a:extLst>
                </a:gridCol>
                <a:gridCol w="822960">
                  <a:extLst>
                    <a:ext uri="{9D8B030D-6E8A-4147-A177-3AD203B41FA5}">
                      <a16:colId xmlns:a16="http://schemas.microsoft.com/office/drawing/2014/main" val="740896550"/>
                    </a:ext>
                  </a:extLst>
                </a:gridCol>
                <a:gridCol w="271577">
                  <a:extLst>
                    <a:ext uri="{9D8B030D-6E8A-4147-A177-3AD203B41FA5}">
                      <a16:colId xmlns:a16="http://schemas.microsoft.com/office/drawing/2014/main" val="2379554408"/>
                    </a:ext>
                  </a:extLst>
                </a:gridCol>
                <a:gridCol w="271577">
                  <a:extLst>
                    <a:ext uri="{9D8B030D-6E8A-4147-A177-3AD203B41FA5}">
                      <a16:colId xmlns:a16="http://schemas.microsoft.com/office/drawing/2014/main" val="3731973157"/>
                    </a:ext>
                  </a:extLst>
                </a:gridCol>
                <a:gridCol w="271577">
                  <a:extLst>
                    <a:ext uri="{9D8B030D-6E8A-4147-A177-3AD203B41FA5}">
                      <a16:colId xmlns:a16="http://schemas.microsoft.com/office/drawing/2014/main" val="3093861773"/>
                    </a:ext>
                  </a:extLst>
                </a:gridCol>
                <a:gridCol w="246888">
                  <a:extLst>
                    <a:ext uri="{9D8B030D-6E8A-4147-A177-3AD203B41FA5}">
                      <a16:colId xmlns:a16="http://schemas.microsoft.com/office/drawing/2014/main" val="2682794418"/>
                    </a:ext>
                  </a:extLst>
                </a:gridCol>
                <a:gridCol w="246888">
                  <a:extLst>
                    <a:ext uri="{9D8B030D-6E8A-4147-A177-3AD203B41FA5}">
                      <a16:colId xmlns:a16="http://schemas.microsoft.com/office/drawing/2014/main" val="708858495"/>
                    </a:ext>
                  </a:extLst>
                </a:gridCol>
                <a:gridCol w="246888">
                  <a:extLst>
                    <a:ext uri="{9D8B030D-6E8A-4147-A177-3AD203B41FA5}">
                      <a16:colId xmlns:a16="http://schemas.microsoft.com/office/drawing/2014/main" val="773580678"/>
                    </a:ext>
                  </a:extLst>
                </a:gridCol>
                <a:gridCol w="246888">
                  <a:extLst>
                    <a:ext uri="{9D8B030D-6E8A-4147-A177-3AD203B41FA5}">
                      <a16:colId xmlns:a16="http://schemas.microsoft.com/office/drawing/2014/main" val="1613184971"/>
                    </a:ext>
                  </a:extLst>
                </a:gridCol>
                <a:gridCol w="246888">
                  <a:extLst>
                    <a:ext uri="{9D8B030D-6E8A-4147-A177-3AD203B41FA5}">
                      <a16:colId xmlns:a16="http://schemas.microsoft.com/office/drawing/2014/main" val="3481028715"/>
                    </a:ext>
                  </a:extLst>
                </a:gridCol>
                <a:gridCol w="246888">
                  <a:extLst>
                    <a:ext uri="{9D8B030D-6E8A-4147-A177-3AD203B41FA5}">
                      <a16:colId xmlns:a16="http://schemas.microsoft.com/office/drawing/2014/main" val="1870371641"/>
                    </a:ext>
                  </a:extLst>
                </a:gridCol>
                <a:gridCol w="246888">
                  <a:extLst>
                    <a:ext uri="{9D8B030D-6E8A-4147-A177-3AD203B41FA5}">
                      <a16:colId xmlns:a16="http://schemas.microsoft.com/office/drawing/2014/main" val="2907829486"/>
                    </a:ext>
                  </a:extLst>
                </a:gridCol>
                <a:gridCol w="246888">
                  <a:extLst>
                    <a:ext uri="{9D8B030D-6E8A-4147-A177-3AD203B41FA5}">
                      <a16:colId xmlns:a16="http://schemas.microsoft.com/office/drawing/2014/main" val="3475292265"/>
                    </a:ext>
                  </a:extLst>
                </a:gridCol>
                <a:gridCol w="246888">
                  <a:extLst>
                    <a:ext uri="{9D8B030D-6E8A-4147-A177-3AD203B41FA5}">
                      <a16:colId xmlns:a16="http://schemas.microsoft.com/office/drawing/2014/main" val="1810617519"/>
                    </a:ext>
                  </a:extLst>
                </a:gridCol>
                <a:gridCol w="246888">
                  <a:extLst>
                    <a:ext uri="{9D8B030D-6E8A-4147-A177-3AD203B41FA5}">
                      <a16:colId xmlns:a16="http://schemas.microsoft.com/office/drawing/2014/main" val="1809028172"/>
                    </a:ext>
                  </a:extLst>
                </a:gridCol>
                <a:gridCol w="246888">
                  <a:extLst>
                    <a:ext uri="{9D8B030D-6E8A-4147-A177-3AD203B41FA5}">
                      <a16:colId xmlns:a16="http://schemas.microsoft.com/office/drawing/2014/main" val="2569883697"/>
                    </a:ext>
                  </a:extLst>
                </a:gridCol>
                <a:gridCol w="246888">
                  <a:extLst>
                    <a:ext uri="{9D8B030D-6E8A-4147-A177-3AD203B41FA5}">
                      <a16:colId xmlns:a16="http://schemas.microsoft.com/office/drawing/2014/main" val="413021464"/>
                    </a:ext>
                  </a:extLst>
                </a:gridCol>
                <a:gridCol w="246888">
                  <a:extLst>
                    <a:ext uri="{9D8B030D-6E8A-4147-A177-3AD203B41FA5}">
                      <a16:colId xmlns:a16="http://schemas.microsoft.com/office/drawing/2014/main" val="1005858776"/>
                    </a:ext>
                  </a:extLst>
                </a:gridCol>
                <a:gridCol w="246888">
                  <a:extLst>
                    <a:ext uri="{9D8B030D-6E8A-4147-A177-3AD203B41FA5}">
                      <a16:colId xmlns:a16="http://schemas.microsoft.com/office/drawing/2014/main" val="1228976927"/>
                    </a:ext>
                  </a:extLst>
                </a:gridCol>
                <a:gridCol w="246888">
                  <a:extLst>
                    <a:ext uri="{9D8B030D-6E8A-4147-A177-3AD203B41FA5}">
                      <a16:colId xmlns:a16="http://schemas.microsoft.com/office/drawing/2014/main" val="2082287294"/>
                    </a:ext>
                  </a:extLst>
                </a:gridCol>
                <a:gridCol w="246888">
                  <a:extLst>
                    <a:ext uri="{9D8B030D-6E8A-4147-A177-3AD203B41FA5}">
                      <a16:colId xmlns:a16="http://schemas.microsoft.com/office/drawing/2014/main" val="1623580833"/>
                    </a:ext>
                  </a:extLst>
                </a:gridCol>
                <a:gridCol w="246888">
                  <a:extLst>
                    <a:ext uri="{9D8B030D-6E8A-4147-A177-3AD203B41FA5}">
                      <a16:colId xmlns:a16="http://schemas.microsoft.com/office/drawing/2014/main" val="1325959062"/>
                    </a:ext>
                  </a:extLst>
                </a:gridCol>
                <a:gridCol w="246888">
                  <a:extLst>
                    <a:ext uri="{9D8B030D-6E8A-4147-A177-3AD203B41FA5}">
                      <a16:colId xmlns:a16="http://schemas.microsoft.com/office/drawing/2014/main" val="3917859096"/>
                    </a:ext>
                  </a:extLst>
                </a:gridCol>
                <a:gridCol w="246888">
                  <a:extLst>
                    <a:ext uri="{9D8B030D-6E8A-4147-A177-3AD203B41FA5}">
                      <a16:colId xmlns:a16="http://schemas.microsoft.com/office/drawing/2014/main" val="1283222862"/>
                    </a:ext>
                  </a:extLst>
                </a:gridCol>
                <a:gridCol w="246888">
                  <a:extLst>
                    <a:ext uri="{9D8B030D-6E8A-4147-A177-3AD203B41FA5}">
                      <a16:colId xmlns:a16="http://schemas.microsoft.com/office/drawing/2014/main" val="3951076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7842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Universidade Feevale - 2018-11-26 17:30:00 </a:t>
                      </a:r>
                      <a:r>
                        <a:rPr kumimoji="0" lang="pt-BR" sz="1000" b="0" i="0" u="none" strike="noStrike" kern="1200" cap="none" spc="0" normalizeH="0" baseline="0" noProof="0">
                          <a:ln>
                            <a:noFill/>
                          </a:ln>
                          <a:solidFill>
                            <a:prstClr val="black"/>
                          </a:solidFill>
                          <a:effectLst/>
                          <a:uLnTx/>
                          <a:uFillTx/>
                          <a:latin typeface="+mn-lt"/>
                          <a:ea typeface="+mn-ea"/>
                          <a:cs typeface="+mn-cs"/>
                        </a:rPr>
                        <a:t> 
 #OportunidadesFeevale
A Universidade Feevale está com inscrições abertas para a seleção e contratação de Biólogo(a), conforme o Edital PROPPEX Nº 45/2018.
As atividades previstas são o planejamento, organização e execução de ações de monitoramento e controle do mosquito Aedes Aegypti no município de Novo Hamburgo. 
As inscrições encerram amanhã. Aproveite ➡️ http://feev.as/77a2d85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https://scontent.xx.fbcdn.net/v/t1.0-9/s720x720/46715778_1997476067007696_2471363137471774720_o.png?_nc_cat=103&amp;_nc_ht=scontent.xx&amp;oh=6bf6a9358a10f036900d8224efa7a696&amp;oe=5CAF9A91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2902114"/>
                  </a:ext>
                </a:extLst>
              </a:tr>
            </a:tbl>
          </a:graphicData>
        </a:graphic>
      </p:graphicFrame>
      <p:sp>
        <p:nvSpPr>
          <p:cNvPr id="4" name="Text Placeholder 3">
            <a:extLst>
              <a:ext uri="{FF2B5EF4-FFF2-40B4-BE49-F238E27FC236}">
                <a16:creationId xmlns:a16="http://schemas.microsoft.com/office/drawing/2014/main" id="{1BAF276B-879C-44CC-9956-7A97EC8531D2}"/>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572994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6FD99-08FE-47F5-A0D7-710D740213E9}"/>
              </a:ext>
            </a:extLst>
          </p:cNvPr>
          <p:cNvSpPr>
            <a:spLocks noGrp="1"/>
          </p:cNvSpPr>
          <p:nvPr>
            <p:ph type="title"/>
          </p:nvPr>
        </p:nvSpPr>
        <p:spPr/>
        <p:txBody>
          <a:bodyPr/>
          <a:lstStyle/>
          <a:p>
            <a:r>
              <a:rPr lang="pt-BR"/>
              <a:t>Posts com mais interações | Feevale - 4 of 6</a:t>
            </a:r>
            <a:endParaRPr lang="en-US"/>
          </a:p>
        </p:txBody>
      </p:sp>
      <p:graphicFrame>
        <p:nvGraphicFramePr>
          <p:cNvPr id="5" name="Table Placeholder 4">
            <a:extLst>
              <a:ext uri="{FF2B5EF4-FFF2-40B4-BE49-F238E27FC236}">
                <a16:creationId xmlns:a16="http://schemas.microsoft.com/office/drawing/2014/main" id="{49D98B23-B09D-47EB-B8AE-5A20579A4FE1}"/>
              </a:ext>
            </a:extLst>
          </p:cNvPr>
          <p:cNvGraphicFramePr>
            <a:graphicFrameLocks noGrp="1"/>
          </p:cNvGraphicFramePr>
          <p:nvPr>
            <p:ph type="tbl" sz="quarter" idx="13"/>
            <p:extLst>
              <p:ext uri="{D42A27DB-BD31-4B8C-83A1-F6EECF244321}">
                <p14:modId xmlns:p14="http://schemas.microsoft.com/office/powerpoint/2010/main" val="2384931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35382488"/>
                    </a:ext>
                  </a:extLst>
                </a:gridCol>
                <a:gridCol w="822960">
                  <a:extLst>
                    <a:ext uri="{9D8B030D-6E8A-4147-A177-3AD203B41FA5}">
                      <a16:colId xmlns:a16="http://schemas.microsoft.com/office/drawing/2014/main" val="3715605107"/>
                    </a:ext>
                  </a:extLst>
                </a:gridCol>
                <a:gridCol w="271577">
                  <a:extLst>
                    <a:ext uri="{9D8B030D-6E8A-4147-A177-3AD203B41FA5}">
                      <a16:colId xmlns:a16="http://schemas.microsoft.com/office/drawing/2014/main" val="1747470872"/>
                    </a:ext>
                  </a:extLst>
                </a:gridCol>
                <a:gridCol w="271577">
                  <a:extLst>
                    <a:ext uri="{9D8B030D-6E8A-4147-A177-3AD203B41FA5}">
                      <a16:colId xmlns:a16="http://schemas.microsoft.com/office/drawing/2014/main" val="2558065419"/>
                    </a:ext>
                  </a:extLst>
                </a:gridCol>
                <a:gridCol w="271577">
                  <a:extLst>
                    <a:ext uri="{9D8B030D-6E8A-4147-A177-3AD203B41FA5}">
                      <a16:colId xmlns:a16="http://schemas.microsoft.com/office/drawing/2014/main" val="107909444"/>
                    </a:ext>
                  </a:extLst>
                </a:gridCol>
                <a:gridCol w="246888">
                  <a:extLst>
                    <a:ext uri="{9D8B030D-6E8A-4147-A177-3AD203B41FA5}">
                      <a16:colId xmlns:a16="http://schemas.microsoft.com/office/drawing/2014/main" val="3951858029"/>
                    </a:ext>
                  </a:extLst>
                </a:gridCol>
                <a:gridCol w="246888">
                  <a:extLst>
                    <a:ext uri="{9D8B030D-6E8A-4147-A177-3AD203B41FA5}">
                      <a16:colId xmlns:a16="http://schemas.microsoft.com/office/drawing/2014/main" val="3367523321"/>
                    </a:ext>
                  </a:extLst>
                </a:gridCol>
                <a:gridCol w="246888">
                  <a:extLst>
                    <a:ext uri="{9D8B030D-6E8A-4147-A177-3AD203B41FA5}">
                      <a16:colId xmlns:a16="http://schemas.microsoft.com/office/drawing/2014/main" val="2553745116"/>
                    </a:ext>
                  </a:extLst>
                </a:gridCol>
                <a:gridCol w="246888">
                  <a:extLst>
                    <a:ext uri="{9D8B030D-6E8A-4147-A177-3AD203B41FA5}">
                      <a16:colId xmlns:a16="http://schemas.microsoft.com/office/drawing/2014/main" val="1900086955"/>
                    </a:ext>
                  </a:extLst>
                </a:gridCol>
                <a:gridCol w="246888">
                  <a:extLst>
                    <a:ext uri="{9D8B030D-6E8A-4147-A177-3AD203B41FA5}">
                      <a16:colId xmlns:a16="http://schemas.microsoft.com/office/drawing/2014/main" val="1006945903"/>
                    </a:ext>
                  </a:extLst>
                </a:gridCol>
                <a:gridCol w="246888">
                  <a:extLst>
                    <a:ext uri="{9D8B030D-6E8A-4147-A177-3AD203B41FA5}">
                      <a16:colId xmlns:a16="http://schemas.microsoft.com/office/drawing/2014/main" val="469696885"/>
                    </a:ext>
                  </a:extLst>
                </a:gridCol>
                <a:gridCol w="246888">
                  <a:extLst>
                    <a:ext uri="{9D8B030D-6E8A-4147-A177-3AD203B41FA5}">
                      <a16:colId xmlns:a16="http://schemas.microsoft.com/office/drawing/2014/main" val="1508448359"/>
                    </a:ext>
                  </a:extLst>
                </a:gridCol>
                <a:gridCol w="246888">
                  <a:extLst>
                    <a:ext uri="{9D8B030D-6E8A-4147-A177-3AD203B41FA5}">
                      <a16:colId xmlns:a16="http://schemas.microsoft.com/office/drawing/2014/main" val="3826637062"/>
                    </a:ext>
                  </a:extLst>
                </a:gridCol>
                <a:gridCol w="246888">
                  <a:extLst>
                    <a:ext uri="{9D8B030D-6E8A-4147-A177-3AD203B41FA5}">
                      <a16:colId xmlns:a16="http://schemas.microsoft.com/office/drawing/2014/main" val="4192138965"/>
                    </a:ext>
                  </a:extLst>
                </a:gridCol>
                <a:gridCol w="246888">
                  <a:extLst>
                    <a:ext uri="{9D8B030D-6E8A-4147-A177-3AD203B41FA5}">
                      <a16:colId xmlns:a16="http://schemas.microsoft.com/office/drawing/2014/main" val="1562222097"/>
                    </a:ext>
                  </a:extLst>
                </a:gridCol>
                <a:gridCol w="246888">
                  <a:extLst>
                    <a:ext uri="{9D8B030D-6E8A-4147-A177-3AD203B41FA5}">
                      <a16:colId xmlns:a16="http://schemas.microsoft.com/office/drawing/2014/main" val="4057214866"/>
                    </a:ext>
                  </a:extLst>
                </a:gridCol>
                <a:gridCol w="246888">
                  <a:extLst>
                    <a:ext uri="{9D8B030D-6E8A-4147-A177-3AD203B41FA5}">
                      <a16:colId xmlns:a16="http://schemas.microsoft.com/office/drawing/2014/main" val="1622884977"/>
                    </a:ext>
                  </a:extLst>
                </a:gridCol>
                <a:gridCol w="246888">
                  <a:extLst>
                    <a:ext uri="{9D8B030D-6E8A-4147-A177-3AD203B41FA5}">
                      <a16:colId xmlns:a16="http://schemas.microsoft.com/office/drawing/2014/main" val="1863666286"/>
                    </a:ext>
                  </a:extLst>
                </a:gridCol>
                <a:gridCol w="246888">
                  <a:extLst>
                    <a:ext uri="{9D8B030D-6E8A-4147-A177-3AD203B41FA5}">
                      <a16:colId xmlns:a16="http://schemas.microsoft.com/office/drawing/2014/main" val="4045043095"/>
                    </a:ext>
                  </a:extLst>
                </a:gridCol>
                <a:gridCol w="246888">
                  <a:extLst>
                    <a:ext uri="{9D8B030D-6E8A-4147-A177-3AD203B41FA5}">
                      <a16:colId xmlns:a16="http://schemas.microsoft.com/office/drawing/2014/main" val="1874472651"/>
                    </a:ext>
                  </a:extLst>
                </a:gridCol>
                <a:gridCol w="246888">
                  <a:extLst>
                    <a:ext uri="{9D8B030D-6E8A-4147-A177-3AD203B41FA5}">
                      <a16:colId xmlns:a16="http://schemas.microsoft.com/office/drawing/2014/main" val="2696289576"/>
                    </a:ext>
                  </a:extLst>
                </a:gridCol>
                <a:gridCol w="246888">
                  <a:extLst>
                    <a:ext uri="{9D8B030D-6E8A-4147-A177-3AD203B41FA5}">
                      <a16:colId xmlns:a16="http://schemas.microsoft.com/office/drawing/2014/main" val="3352585699"/>
                    </a:ext>
                  </a:extLst>
                </a:gridCol>
                <a:gridCol w="246888">
                  <a:extLst>
                    <a:ext uri="{9D8B030D-6E8A-4147-A177-3AD203B41FA5}">
                      <a16:colId xmlns:a16="http://schemas.microsoft.com/office/drawing/2014/main" val="203248452"/>
                    </a:ext>
                  </a:extLst>
                </a:gridCol>
                <a:gridCol w="246888">
                  <a:extLst>
                    <a:ext uri="{9D8B030D-6E8A-4147-A177-3AD203B41FA5}">
                      <a16:colId xmlns:a16="http://schemas.microsoft.com/office/drawing/2014/main" val="1489493266"/>
                    </a:ext>
                  </a:extLst>
                </a:gridCol>
                <a:gridCol w="246888">
                  <a:extLst>
                    <a:ext uri="{9D8B030D-6E8A-4147-A177-3AD203B41FA5}">
                      <a16:colId xmlns:a16="http://schemas.microsoft.com/office/drawing/2014/main" val="1422253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384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Universidade Feevale - 2018-11-28 09:50:00 </a:t>
                      </a:r>
                      <a:r>
                        <a:rPr kumimoji="0" lang="pt-BR" sz="1000" b="0" i="0" u="none" strike="noStrike" kern="1200" cap="none" spc="0" normalizeH="0" baseline="0" noProof="0">
                          <a:ln>
                            <a:noFill/>
                          </a:ln>
                          <a:solidFill>
                            <a:prstClr val="black"/>
                          </a:solidFill>
                          <a:effectLst/>
                          <a:uLnTx/>
                          <a:uFillTx/>
                          <a:latin typeface="+mn-lt"/>
                          <a:ea typeface="+mn-ea"/>
                          <a:cs typeface="+mn-cs"/>
                        </a:rPr>
                        <a:t> 
 #FeevaleInternacional 🇫🇮️
A Universidade Feevale mantém parceria com instituições de ensino da Finlândia há 12 anos. Um passo importante para aprofundar esse processo ocorreu neste mês, quando uma reunião marcou a concretização do programa de aprimoramento a partir de metodologias desenvolvidas no país nórdico. Os cinco professores selecionados em um edital interno do programa internacional Teaching and Learning in Higher Education se reuniram com Jarkko Wickström, diretor de Operações, Brasil e América Latina da Finland University, consórcio que reúne algumas das principais instituições de ensino do país: Universidade do Leste da Finlândia, Universidade de Tampere, Universidade de Turku e Universidade Åbo Akademi. O edital prevê a formação de docentes interessados em desenvolver ou ampliar as competências pedagógicas individuais e coletivas.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https://scontent.xx.fbcdn.net/v/t45.1600-4/c179.0.720.720a/p720x720/46974992_23843071997470274_2804473185972518912_n.jpg?_nc_cat=104&amp;_nc_ht=scontent.xx&amp;oh=84acb15541acd563bcdc0e9e7aa7be3c&amp;oe=5CB26F4A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47157815"/>
                  </a:ext>
                </a:extLst>
              </a:tr>
            </a:tbl>
          </a:graphicData>
        </a:graphic>
      </p:graphicFrame>
      <p:sp>
        <p:nvSpPr>
          <p:cNvPr id="4" name="Text Placeholder 3">
            <a:extLst>
              <a:ext uri="{FF2B5EF4-FFF2-40B4-BE49-F238E27FC236}">
                <a16:creationId xmlns:a16="http://schemas.microsoft.com/office/drawing/2014/main" id="{F7444BC6-F45F-42B5-A502-487FAB861A78}"/>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3764730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CC5C4-B7BE-4EB9-AFA4-5AEF09BB8298}"/>
              </a:ext>
            </a:extLst>
          </p:cNvPr>
          <p:cNvSpPr>
            <a:spLocks noGrp="1"/>
          </p:cNvSpPr>
          <p:nvPr>
            <p:ph type="title"/>
          </p:nvPr>
        </p:nvSpPr>
        <p:spPr/>
        <p:txBody>
          <a:bodyPr/>
          <a:lstStyle/>
          <a:p>
            <a:r>
              <a:rPr lang="pt-BR"/>
              <a:t>Posts com mais interações | Feevale - 5 of 6</a:t>
            </a:r>
            <a:endParaRPr lang="en-US"/>
          </a:p>
        </p:txBody>
      </p:sp>
      <p:graphicFrame>
        <p:nvGraphicFramePr>
          <p:cNvPr id="5" name="Table Placeholder 4">
            <a:extLst>
              <a:ext uri="{FF2B5EF4-FFF2-40B4-BE49-F238E27FC236}">
                <a16:creationId xmlns:a16="http://schemas.microsoft.com/office/drawing/2014/main" id="{9B37299C-FD6C-4581-AA79-799E0C70FA9E}"/>
              </a:ext>
            </a:extLst>
          </p:cNvPr>
          <p:cNvGraphicFramePr>
            <a:graphicFrameLocks noGrp="1"/>
          </p:cNvGraphicFramePr>
          <p:nvPr>
            <p:ph type="tbl" sz="quarter" idx="13"/>
            <p:extLst>
              <p:ext uri="{D42A27DB-BD31-4B8C-83A1-F6EECF244321}">
                <p14:modId xmlns:p14="http://schemas.microsoft.com/office/powerpoint/2010/main" val="2316915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44878012"/>
                    </a:ext>
                  </a:extLst>
                </a:gridCol>
                <a:gridCol w="822960">
                  <a:extLst>
                    <a:ext uri="{9D8B030D-6E8A-4147-A177-3AD203B41FA5}">
                      <a16:colId xmlns:a16="http://schemas.microsoft.com/office/drawing/2014/main" val="1626300000"/>
                    </a:ext>
                  </a:extLst>
                </a:gridCol>
                <a:gridCol w="271577">
                  <a:extLst>
                    <a:ext uri="{9D8B030D-6E8A-4147-A177-3AD203B41FA5}">
                      <a16:colId xmlns:a16="http://schemas.microsoft.com/office/drawing/2014/main" val="1815772080"/>
                    </a:ext>
                  </a:extLst>
                </a:gridCol>
                <a:gridCol w="271577">
                  <a:extLst>
                    <a:ext uri="{9D8B030D-6E8A-4147-A177-3AD203B41FA5}">
                      <a16:colId xmlns:a16="http://schemas.microsoft.com/office/drawing/2014/main" val="1311111405"/>
                    </a:ext>
                  </a:extLst>
                </a:gridCol>
                <a:gridCol w="271577">
                  <a:extLst>
                    <a:ext uri="{9D8B030D-6E8A-4147-A177-3AD203B41FA5}">
                      <a16:colId xmlns:a16="http://schemas.microsoft.com/office/drawing/2014/main" val="3920140303"/>
                    </a:ext>
                  </a:extLst>
                </a:gridCol>
                <a:gridCol w="246888">
                  <a:extLst>
                    <a:ext uri="{9D8B030D-6E8A-4147-A177-3AD203B41FA5}">
                      <a16:colId xmlns:a16="http://schemas.microsoft.com/office/drawing/2014/main" val="1496090211"/>
                    </a:ext>
                  </a:extLst>
                </a:gridCol>
                <a:gridCol w="246888">
                  <a:extLst>
                    <a:ext uri="{9D8B030D-6E8A-4147-A177-3AD203B41FA5}">
                      <a16:colId xmlns:a16="http://schemas.microsoft.com/office/drawing/2014/main" val="784625935"/>
                    </a:ext>
                  </a:extLst>
                </a:gridCol>
                <a:gridCol w="246888">
                  <a:extLst>
                    <a:ext uri="{9D8B030D-6E8A-4147-A177-3AD203B41FA5}">
                      <a16:colId xmlns:a16="http://schemas.microsoft.com/office/drawing/2014/main" val="3407363182"/>
                    </a:ext>
                  </a:extLst>
                </a:gridCol>
                <a:gridCol w="246888">
                  <a:extLst>
                    <a:ext uri="{9D8B030D-6E8A-4147-A177-3AD203B41FA5}">
                      <a16:colId xmlns:a16="http://schemas.microsoft.com/office/drawing/2014/main" val="1725360957"/>
                    </a:ext>
                  </a:extLst>
                </a:gridCol>
                <a:gridCol w="246888">
                  <a:extLst>
                    <a:ext uri="{9D8B030D-6E8A-4147-A177-3AD203B41FA5}">
                      <a16:colId xmlns:a16="http://schemas.microsoft.com/office/drawing/2014/main" val="1684476617"/>
                    </a:ext>
                  </a:extLst>
                </a:gridCol>
                <a:gridCol w="246888">
                  <a:extLst>
                    <a:ext uri="{9D8B030D-6E8A-4147-A177-3AD203B41FA5}">
                      <a16:colId xmlns:a16="http://schemas.microsoft.com/office/drawing/2014/main" val="914962048"/>
                    </a:ext>
                  </a:extLst>
                </a:gridCol>
                <a:gridCol w="246888">
                  <a:extLst>
                    <a:ext uri="{9D8B030D-6E8A-4147-A177-3AD203B41FA5}">
                      <a16:colId xmlns:a16="http://schemas.microsoft.com/office/drawing/2014/main" val="1173782396"/>
                    </a:ext>
                  </a:extLst>
                </a:gridCol>
                <a:gridCol w="246888">
                  <a:extLst>
                    <a:ext uri="{9D8B030D-6E8A-4147-A177-3AD203B41FA5}">
                      <a16:colId xmlns:a16="http://schemas.microsoft.com/office/drawing/2014/main" val="1653018024"/>
                    </a:ext>
                  </a:extLst>
                </a:gridCol>
                <a:gridCol w="246888">
                  <a:extLst>
                    <a:ext uri="{9D8B030D-6E8A-4147-A177-3AD203B41FA5}">
                      <a16:colId xmlns:a16="http://schemas.microsoft.com/office/drawing/2014/main" val="2883693647"/>
                    </a:ext>
                  </a:extLst>
                </a:gridCol>
                <a:gridCol w="246888">
                  <a:extLst>
                    <a:ext uri="{9D8B030D-6E8A-4147-A177-3AD203B41FA5}">
                      <a16:colId xmlns:a16="http://schemas.microsoft.com/office/drawing/2014/main" val="4035156328"/>
                    </a:ext>
                  </a:extLst>
                </a:gridCol>
                <a:gridCol w="246888">
                  <a:extLst>
                    <a:ext uri="{9D8B030D-6E8A-4147-A177-3AD203B41FA5}">
                      <a16:colId xmlns:a16="http://schemas.microsoft.com/office/drawing/2014/main" val="1469389717"/>
                    </a:ext>
                  </a:extLst>
                </a:gridCol>
                <a:gridCol w="246888">
                  <a:extLst>
                    <a:ext uri="{9D8B030D-6E8A-4147-A177-3AD203B41FA5}">
                      <a16:colId xmlns:a16="http://schemas.microsoft.com/office/drawing/2014/main" val="2114334555"/>
                    </a:ext>
                  </a:extLst>
                </a:gridCol>
                <a:gridCol w="246888">
                  <a:extLst>
                    <a:ext uri="{9D8B030D-6E8A-4147-A177-3AD203B41FA5}">
                      <a16:colId xmlns:a16="http://schemas.microsoft.com/office/drawing/2014/main" val="2726438213"/>
                    </a:ext>
                  </a:extLst>
                </a:gridCol>
                <a:gridCol w="246888">
                  <a:extLst>
                    <a:ext uri="{9D8B030D-6E8A-4147-A177-3AD203B41FA5}">
                      <a16:colId xmlns:a16="http://schemas.microsoft.com/office/drawing/2014/main" val="39742794"/>
                    </a:ext>
                  </a:extLst>
                </a:gridCol>
                <a:gridCol w="246888">
                  <a:extLst>
                    <a:ext uri="{9D8B030D-6E8A-4147-A177-3AD203B41FA5}">
                      <a16:colId xmlns:a16="http://schemas.microsoft.com/office/drawing/2014/main" val="1307841399"/>
                    </a:ext>
                  </a:extLst>
                </a:gridCol>
                <a:gridCol w="246888">
                  <a:extLst>
                    <a:ext uri="{9D8B030D-6E8A-4147-A177-3AD203B41FA5}">
                      <a16:colId xmlns:a16="http://schemas.microsoft.com/office/drawing/2014/main" val="2036959766"/>
                    </a:ext>
                  </a:extLst>
                </a:gridCol>
                <a:gridCol w="246888">
                  <a:extLst>
                    <a:ext uri="{9D8B030D-6E8A-4147-A177-3AD203B41FA5}">
                      <a16:colId xmlns:a16="http://schemas.microsoft.com/office/drawing/2014/main" val="1490508915"/>
                    </a:ext>
                  </a:extLst>
                </a:gridCol>
                <a:gridCol w="246888">
                  <a:extLst>
                    <a:ext uri="{9D8B030D-6E8A-4147-A177-3AD203B41FA5}">
                      <a16:colId xmlns:a16="http://schemas.microsoft.com/office/drawing/2014/main" val="4202220420"/>
                    </a:ext>
                  </a:extLst>
                </a:gridCol>
                <a:gridCol w="246888">
                  <a:extLst>
                    <a:ext uri="{9D8B030D-6E8A-4147-A177-3AD203B41FA5}">
                      <a16:colId xmlns:a16="http://schemas.microsoft.com/office/drawing/2014/main" val="3352577737"/>
                    </a:ext>
                  </a:extLst>
                </a:gridCol>
                <a:gridCol w="246888">
                  <a:extLst>
                    <a:ext uri="{9D8B030D-6E8A-4147-A177-3AD203B41FA5}">
                      <a16:colId xmlns:a16="http://schemas.microsoft.com/office/drawing/2014/main" val="3110598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483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Universidade Feevale - 2018-11-30 16:30:00 </a:t>
                      </a:r>
                      <a:r>
                        <a:rPr kumimoji="0" lang="pt-BR" sz="1000" b="0" i="0" u="none" strike="noStrike" kern="1200" cap="none" spc="0" normalizeH="0" baseline="0" noProof="0">
                          <a:ln>
                            <a:noFill/>
                          </a:ln>
                          <a:solidFill>
                            <a:prstClr val="black"/>
                          </a:solidFill>
                          <a:effectLst/>
                          <a:uLnTx/>
                          <a:uFillTx/>
                          <a:latin typeface="+mn-lt"/>
                          <a:ea typeface="+mn-ea"/>
                          <a:cs typeface="+mn-cs"/>
                        </a:rPr>
                        <a:t> 
 #NotíciasFeevale 😷
Nesta segunda-feira, 3 de dezembro, acontece a Cerimônia do Jaleco para os acadêmicos do Curso de Odontologia - Universidade Feevale. Durante a atividade, a coordenadora do curso entregará, a cada um dos estudantes, os seus jalecos, instrumentos que utilizarão em seu trabalho e simbolizam seu comprometimento com a biossegurança.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https://scontent.xx.fbcdn.net/v/t39.2147-6/c153.0.720.720a/p720x720/47231421_204741707069549_6290873168642965504_n.jpg?_nc_cat=109&amp;_nc_ht=scontent.xx&amp;oh=d5eb3578baf84f54afebbfddfe89829b&amp;oe=5C6C8C38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78909460"/>
                  </a:ext>
                </a:extLst>
              </a:tr>
            </a:tbl>
          </a:graphicData>
        </a:graphic>
      </p:graphicFrame>
      <p:sp>
        <p:nvSpPr>
          <p:cNvPr id="4" name="Text Placeholder 3">
            <a:extLst>
              <a:ext uri="{FF2B5EF4-FFF2-40B4-BE49-F238E27FC236}">
                <a16:creationId xmlns:a16="http://schemas.microsoft.com/office/drawing/2014/main" id="{E31D5373-CC1A-42D4-81D3-A9DCA0D471AD}"/>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1864078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8309C-81BA-4914-AAB8-0786079D0F9F}"/>
              </a:ext>
            </a:extLst>
          </p:cNvPr>
          <p:cNvSpPr>
            <a:spLocks noGrp="1"/>
          </p:cNvSpPr>
          <p:nvPr>
            <p:ph type="title"/>
          </p:nvPr>
        </p:nvSpPr>
        <p:spPr/>
        <p:txBody>
          <a:bodyPr/>
          <a:lstStyle/>
          <a:p>
            <a:r>
              <a:rPr lang="pt-BR"/>
              <a:t>Posts com mais interações | Feevale - 6 of 6</a:t>
            </a:r>
            <a:endParaRPr lang="en-US"/>
          </a:p>
        </p:txBody>
      </p:sp>
      <p:graphicFrame>
        <p:nvGraphicFramePr>
          <p:cNvPr id="5" name="Table Placeholder 4">
            <a:extLst>
              <a:ext uri="{FF2B5EF4-FFF2-40B4-BE49-F238E27FC236}">
                <a16:creationId xmlns:a16="http://schemas.microsoft.com/office/drawing/2014/main" id="{B4E9CA84-38A6-4B6F-97F8-75EC79DBCD12}"/>
              </a:ext>
            </a:extLst>
          </p:cNvPr>
          <p:cNvGraphicFramePr>
            <a:graphicFrameLocks noGrp="1"/>
          </p:cNvGraphicFramePr>
          <p:nvPr>
            <p:ph type="tbl" sz="quarter" idx="13"/>
            <p:extLst>
              <p:ext uri="{D42A27DB-BD31-4B8C-83A1-F6EECF244321}">
                <p14:modId xmlns:p14="http://schemas.microsoft.com/office/powerpoint/2010/main" val="1002912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65605155"/>
                    </a:ext>
                  </a:extLst>
                </a:gridCol>
                <a:gridCol w="822960">
                  <a:extLst>
                    <a:ext uri="{9D8B030D-6E8A-4147-A177-3AD203B41FA5}">
                      <a16:colId xmlns:a16="http://schemas.microsoft.com/office/drawing/2014/main" val="1497419344"/>
                    </a:ext>
                  </a:extLst>
                </a:gridCol>
                <a:gridCol w="271577">
                  <a:extLst>
                    <a:ext uri="{9D8B030D-6E8A-4147-A177-3AD203B41FA5}">
                      <a16:colId xmlns:a16="http://schemas.microsoft.com/office/drawing/2014/main" val="130677909"/>
                    </a:ext>
                  </a:extLst>
                </a:gridCol>
                <a:gridCol w="271577">
                  <a:extLst>
                    <a:ext uri="{9D8B030D-6E8A-4147-A177-3AD203B41FA5}">
                      <a16:colId xmlns:a16="http://schemas.microsoft.com/office/drawing/2014/main" val="678946791"/>
                    </a:ext>
                  </a:extLst>
                </a:gridCol>
                <a:gridCol w="271577">
                  <a:extLst>
                    <a:ext uri="{9D8B030D-6E8A-4147-A177-3AD203B41FA5}">
                      <a16:colId xmlns:a16="http://schemas.microsoft.com/office/drawing/2014/main" val="2076320588"/>
                    </a:ext>
                  </a:extLst>
                </a:gridCol>
                <a:gridCol w="246888">
                  <a:extLst>
                    <a:ext uri="{9D8B030D-6E8A-4147-A177-3AD203B41FA5}">
                      <a16:colId xmlns:a16="http://schemas.microsoft.com/office/drawing/2014/main" val="2630760866"/>
                    </a:ext>
                  </a:extLst>
                </a:gridCol>
                <a:gridCol w="246888">
                  <a:extLst>
                    <a:ext uri="{9D8B030D-6E8A-4147-A177-3AD203B41FA5}">
                      <a16:colId xmlns:a16="http://schemas.microsoft.com/office/drawing/2014/main" val="1643621883"/>
                    </a:ext>
                  </a:extLst>
                </a:gridCol>
                <a:gridCol w="246888">
                  <a:extLst>
                    <a:ext uri="{9D8B030D-6E8A-4147-A177-3AD203B41FA5}">
                      <a16:colId xmlns:a16="http://schemas.microsoft.com/office/drawing/2014/main" val="4154553516"/>
                    </a:ext>
                  </a:extLst>
                </a:gridCol>
                <a:gridCol w="246888">
                  <a:extLst>
                    <a:ext uri="{9D8B030D-6E8A-4147-A177-3AD203B41FA5}">
                      <a16:colId xmlns:a16="http://schemas.microsoft.com/office/drawing/2014/main" val="4029182721"/>
                    </a:ext>
                  </a:extLst>
                </a:gridCol>
                <a:gridCol w="246888">
                  <a:extLst>
                    <a:ext uri="{9D8B030D-6E8A-4147-A177-3AD203B41FA5}">
                      <a16:colId xmlns:a16="http://schemas.microsoft.com/office/drawing/2014/main" val="3541781872"/>
                    </a:ext>
                  </a:extLst>
                </a:gridCol>
                <a:gridCol w="246888">
                  <a:extLst>
                    <a:ext uri="{9D8B030D-6E8A-4147-A177-3AD203B41FA5}">
                      <a16:colId xmlns:a16="http://schemas.microsoft.com/office/drawing/2014/main" val="2937507741"/>
                    </a:ext>
                  </a:extLst>
                </a:gridCol>
                <a:gridCol w="246888">
                  <a:extLst>
                    <a:ext uri="{9D8B030D-6E8A-4147-A177-3AD203B41FA5}">
                      <a16:colId xmlns:a16="http://schemas.microsoft.com/office/drawing/2014/main" val="2354865088"/>
                    </a:ext>
                  </a:extLst>
                </a:gridCol>
                <a:gridCol w="246888">
                  <a:extLst>
                    <a:ext uri="{9D8B030D-6E8A-4147-A177-3AD203B41FA5}">
                      <a16:colId xmlns:a16="http://schemas.microsoft.com/office/drawing/2014/main" val="1901662851"/>
                    </a:ext>
                  </a:extLst>
                </a:gridCol>
                <a:gridCol w="246888">
                  <a:extLst>
                    <a:ext uri="{9D8B030D-6E8A-4147-A177-3AD203B41FA5}">
                      <a16:colId xmlns:a16="http://schemas.microsoft.com/office/drawing/2014/main" val="492147948"/>
                    </a:ext>
                  </a:extLst>
                </a:gridCol>
                <a:gridCol w="246888">
                  <a:extLst>
                    <a:ext uri="{9D8B030D-6E8A-4147-A177-3AD203B41FA5}">
                      <a16:colId xmlns:a16="http://schemas.microsoft.com/office/drawing/2014/main" val="4273860039"/>
                    </a:ext>
                  </a:extLst>
                </a:gridCol>
                <a:gridCol w="246888">
                  <a:extLst>
                    <a:ext uri="{9D8B030D-6E8A-4147-A177-3AD203B41FA5}">
                      <a16:colId xmlns:a16="http://schemas.microsoft.com/office/drawing/2014/main" val="1030000979"/>
                    </a:ext>
                  </a:extLst>
                </a:gridCol>
                <a:gridCol w="246888">
                  <a:extLst>
                    <a:ext uri="{9D8B030D-6E8A-4147-A177-3AD203B41FA5}">
                      <a16:colId xmlns:a16="http://schemas.microsoft.com/office/drawing/2014/main" val="3625521492"/>
                    </a:ext>
                  </a:extLst>
                </a:gridCol>
                <a:gridCol w="246888">
                  <a:extLst>
                    <a:ext uri="{9D8B030D-6E8A-4147-A177-3AD203B41FA5}">
                      <a16:colId xmlns:a16="http://schemas.microsoft.com/office/drawing/2014/main" val="4253118756"/>
                    </a:ext>
                  </a:extLst>
                </a:gridCol>
                <a:gridCol w="246888">
                  <a:extLst>
                    <a:ext uri="{9D8B030D-6E8A-4147-A177-3AD203B41FA5}">
                      <a16:colId xmlns:a16="http://schemas.microsoft.com/office/drawing/2014/main" val="1153376995"/>
                    </a:ext>
                  </a:extLst>
                </a:gridCol>
                <a:gridCol w="246888">
                  <a:extLst>
                    <a:ext uri="{9D8B030D-6E8A-4147-A177-3AD203B41FA5}">
                      <a16:colId xmlns:a16="http://schemas.microsoft.com/office/drawing/2014/main" val="4284101967"/>
                    </a:ext>
                  </a:extLst>
                </a:gridCol>
                <a:gridCol w="246888">
                  <a:extLst>
                    <a:ext uri="{9D8B030D-6E8A-4147-A177-3AD203B41FA5}">
                      <a16:colId xmlns:a16="http://schemas.microsoft.com/office/drawing/2014/main" val="106067312"/>
                    </a:ext>
                  </a:extLst>
                </a:gridCol>
                <a:gridCol w="246888">
                  <a:extLst>
                    <a:ext uri="{9D8B030D-6E8A-4147-A177-3AD203B41FA5}">
                      <a16:colId xmlns:a16="http://schemas.microsoft.com/office/drawing/2014/main" val="3814928917"/>
                    </a:ext>
                  </a:extLst>
                </a:gridCol>
                <a:gridCol w="246888">
                  <a:extLst>
                    <a:ext uri="{9D8B030D-6E8A-4147-A177-3AD203B41FA5}">
                      <a16:colId xmlns:a16="http://schemas.microsoft.com/office/drawing/2014/main" val="2515452655"/>
                    </a:ext>
                  </a:extLst>
                </a:gridCol>
                <a:gridCol w="246888">
                  <a:extLst>
                    <a:ext uri="{9D8B030D-6E8A-4147-A177-3AD203B41FA5}">
                      <a16:colId xmlns:a16="http://schemas.microsoft.com/office/drawing/2014/main" val="247734107"/>
                    </a:ext>
                  </a:extLst>
                </a:gridCol>
                <a:gridCol w="246888">
                  <a:extLst>
                    <a:ext uri="{9D8B030D-6E8A-4147-A177-3AD203B41FA5}">
                      <a16:colId xmlns:a16="http://schemas.microsoft.com/office/drawing/2014/main" val="3267098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4047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Universidade Feevale - 2018-11-28 13:30:00 </a:t>
                      </a:r>
                      <a:r>
                        <a:rPr kumimoji="0" lang="pt-BR" sz="1000" b="0" i="0" u="none" strike="noStrike" kern="1200" cap="none" spc="0" normalizeH="0" baseline="0" noProof="0">
                          <a:ln>
                            <a:noFill/>
                          </a:ln>
                          <a:solidFill>
                            <a:prstClr val="black"/>
                          </a:solidFill>
                          <a:effectLst/>
                          <a:uLnTx/>
                          <a:uFillTx/>
                          <a:latin typeface="+mn-lt"/>
                          <a:ea typeface="+mn-ea"/>
                          <a:cs typeface="+mn-cs"/>
                        </a:rPr>
                        <a:t> 
 #NovembroAzul 💙
O mês de novembro é dedicado à prevenção do câncer de próstata, que auxilia homens com idade a partir de 45 anos a realizar exames preventivos. Com o intuito de participar do movimento Novembro Azul, a Universidade Feevale, por meio do Centro Integrado de Especialidades em Saúde e do Curso de Biomedicina - Universidade Feevale, está proporcionando, em parceria com a Prefeitura de Novo Hamburgo, a realização gratuita de exames de antígeno prostático específico. As coletas ocorrerão até o dia 30, das 7h45min às 11h, no CIES, localizado próximo ao Câmpus II da Instituição, em Novo Hamburgo. 
✅ Os interessados devem agendar horário pelo e-mail cies@feevale.br.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https://scontent.xx.fbcdn.net/v/t39.2147-6/c327.0.720.720a/p720x720/47072868_284051368912779_2660966096546299904_n.jpg?_nc_cat=104&amp;_nc_ht=scontent.xx&amp;oh=13e185bea5800dfee7284f113c1732c9&amp;oe=5C6E1B58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90682367"/>
                  </a:ext>
                </a:extLst>
              </a:tr>
            </a:tbl>
          </a:graphicData>
        </a:graphic>
      </p:graphicFrame>
      <p:sp>
        <p:nvSpPr>
          <p:cNvPr id="4" name="Text Placeholder 3">
            <a:extLst>
              <a:ext uri="{FF2B5EF4-FFF2-40B4-BE49-F238E27FC236}">
                <a16:creationId xmlns:a16="http://schemas.microsoft.com/office/drawing/2014/main" id="{9129B483-6E66-4ABA-9825-CEF5547041F8}"/>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3470381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6C536-B13A-4773-8010-C35F4F0A901F}"/>
              </a:ext>
            </a:extLst>
          </p:cNvPr>
          <p:cNvSpPr>
            <a:spLocks noGrp="1"/>
          </p:cNvSpPr>
          <p:nvPr>
            <p:ph type="title"/>
          </p:nvPr>
        </p:nvSpPr>
        <p:spPr/>
        <p:txBody>
          <a:bodyPr/>
          <a:lstStyle/>
          <a:p>
            <a:r>
              <a:rPr lang="pt-BR"/>
              <a:t>Posts com menos interações | Feevale - 1 of 6</a:t>
            </a:r>
            <a:endParaRPr lang="en-US"/>
          </a:p>
        </p:txBody>
      </p:sp>
      <p:graphicFrame>
        <p:nvGraphicFramePr>
          <p:cNvPr id="5" name="Table Placeholder 4">
            <a:extLst>
              <a:ext uri="{FF2B5EF4-FFF2-40B4-BE49-F238E27FC236}">
                <a16:creationId xmlns:a16="http://schemas.microsoft.com/office/drawing/2014/main" id="{99DFCE36-6B2B-4F20-86DF-4D23036174E0}"/>
              </a:ext>
            </a:extLst>
          </p:cNvPr>
          <p:cNvGraphicFramePr>
            <a:graphicFrameLocks noGrp="1"/>
          </p:cNvGraphicFramePr>
          <p:nvPr>
            <p:ph type="tbl" sz="quarter" idx="13"/>
            <p:extLst>
              <p:ext uri="{D42A27DB-BD31-4B8C-83A1-F6EECF244321}">
                <p14:modId xmlns:p14="http://schemas.microsoft.com/office/powerpoint/2010/main" val="756121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16217677"/>
                    </a:ext>
                  </a:extLst>
                </a:gridCol>
                <a:gridCol w="822960">
                  <a:extLst>
                    <a:ext uri="{9D8B030D-6E8A-4147-A177-3AD203B41FA5}">
                      <a16:colId xmlns:a16="http://schemas.microsoft.com/office/drawing/2014/main" val="3396368505"/>
                    </a:ext>
                  </a:extLst>
                </a:gridCol>
                <a:gridCol w="271577">
                  <a:extLst>
                    <a:ext uri="{9D8B030D-6E8A-4147-A177-3AD203B41FA5}">
                      <a16:colId xmlns:a16="http://schemas.microsoft.com/office/drawing/2014/main" val="630618125"/>
                    </a:ext>
                  </a:extLst>
                </a:gridCol>
                <a:gridCol w="271577">
                  <a:extLst>
                    <a:ext uri="{9D8B030D-6E8A-4147-A177-3AD203B41FA5}">
                      <a16:colId xmlns:a16="http://schemas.microsoft.com/office/drawing/2014/main" val="1074793788"/>
                    </a:ext>
                  </a:extLst>
                </a:gridCol>
                <a:gridCol w="271577">
                  <a:extLst>
                    <a:ext uri="{9D8B030D-6E8A-4147-A177-3AD203B41FA5}">
                      <a16:colId xmlns:a16="http://schemas.microsoft.com/office/drawing/2014/main" val="3491780645"/>
                    </a:ext>
                  </a:extLst>
                </a:gridCol>
                <a:gridCol w="246888">
                  <a:extLst>
                    <a:ext uri="{9D8B030D-6E8A-4147-A177-3AD203B41FA5}">
                      <a16:colId xmlns:a16="http://schemas.microsoft.com/office/drawing/2014/main" val="3626014140"/>
                    </a:ext>
                  </a:extLst>
                </a:gridCol>
                <a:gridCol w="246888">
                  <a:extLst>
                    <a:ext uri="{9D8B030D-6E8A-4147-A177-3AD203B41FA5}">
                      <a16:colId xmlns:a16="http://schemas.microsoft.com/office/drawing/2014/main" val="3240595072"/>
                    </a:ext>
                  </a:extLst>
                </a:gridCol>
                <a:gridCol w="246888">
                  <a:extLst>
                    <a:ext uri="{9D8B030D-6E8A-4147-A177-3AD203B41FA5}">
                      <a16:colId xmlns:a16="http://schemas.microsoft.com/office/drawing/2014/main" val="2180968974"/>
                    </a:ext>
                  </a:extLst>
                </a:gridCol>
                <a:gridCol w="246888">
                  <a:extLst>
                    <a:ext uri="{9D8B030D-6E8A-4147-A177-3AD203B41FA5}">
                      <a16:colId xmlns:a16="http://schemas.microsoft.com/office/drawing/2014/main" val="4006458200"/>
                    </a:ext>
                  </a:extLst>
                </a:gridCol>
                <a:gridCol w="246888">
                  <a:extLst>
                    <a:ext uri="{9D8B030D-6E8A-4147-A177-3AD203B41FA5}">
                      <a16:colId xmlns:a16="http://schemas.microsoft.com/office/drawing/2014/main" val="3654037962"/>
                    </a:ext>
                  </a:extLst>
                </a:gridCol>
                <a:gridCol w="246888">
                  <a:extLst>
                    <a:ext uri="{9D8B030D-6E8A-4147-A177-3AD203B41FA5}">
                      <a16:colId xmlns:a16="http://schemas.microsoft.com/office/drawing/2014/main" val="3051014411"/>
                    </a:ext>
                  </a:extLst>
                </a:gridCol>
                <a:gridCol w="246888">
                  <a:extLst>
                    <a:ext uri="{9D8B030D-6E8A-4147-A177-3AD203B41FA5}">
                      <a16:colId xmlns:a16="http://schemas.microsoft.com/office/drawing/2014/main" val="154454462"/>
                    </a:ext>
                  </a:extLst>
                </a:gridCol>
                <a:gridCol w="246888">
                  <a:extLst>
                    <a:ext uri="{9D8B030D-6E8A-4147-A177-3AD203B41FA5}">
                      <a16:colId xmlns:a16="http://schemas.microsoft.com/office/drawing/2014/main" val="4157555282"/>
                    </a:ext>
                  </a:extLst>
                </a:gridCol>
                <a:gridCol w="246888">
                  <a:extLst>
                    <a:ext uri="{9D8B030D-6E8A-4147-A177-3AD203B41FA5}">
                      <a16:colId xmlns:a16="http://schemas.microsoft.com/office/drawing/2014/main" val="3600324267"/>
                    </a:ext>
                  </a:extLst>
                </a:gridCol>
                <a:gridCol w="246888">
                  <a:extLst>
                    <a:ext uri="{9D8B030D-6E8A-4147-A177-3AD203B41FA5}">
                      <a16:colId xmlns:a16="http://schemas.microsoft.com/office/drawing/2014/main" val="1873679315"/>
                    </a:ext>
                  </a:extLst>
                </a:gridCol>
                <a:gridCol w="246888">
                  <a:extLst>
                    <a:ext uri="{9D8B030D-6E8A-4147-A177-3AD203B41FA5}">
                      <a16:colId xmlns:a16="http://schemas.microsoft.com/office/drawing/2014/main" val="2516510789"/>
                    </a:ext>
                  </a:extLst>
                </a:gridCol>
                <a:gridCol w="246888">
                  <a:extLst>
                    <a:ext uri="{9D8B030D-6E8A-4147-A177-3AD203B41FA5}">
                      <a16:colId xmlns:a16="http://schemas.microsoft.com/office/drawing/2014/main" val="1559467878"/>
                    </a:ext>
                  </a:extLst>
                </a:gridCol>
                <a:gridCol w="246888">
                  <a:extLst>
                    <a:ext uri="{9D8B030D-6E8A-4147-A177-3AD203B41FA5}">
                      <a16:colId xmlns:a16="http://schemas.microsoft.com/office/drawing/2014/main" val="3742958257"/>
                    </a:ext>
                  </a:extLst>
                </a:gridCol>
                <a:gridCol w="246888">
                  <a:extLst>
                    <a:ext uri="{9D8B030D-6E8A-4147-A177-3AD203B41FA5}">
                      <a16:colId xmlns:a16="http://schemas.microsoft.com/office/drawing/2014/main" val="3353952432"/>
                    </a:ext>
                  </a:extLst>
                </a:gridCol>
                <a:gridCol w="246888">
                  <a:extLst>
                    <a:ext uri="{9D8B030D-6E8A-4147-A177-3AD203B41FA5}">
                      <a16:colId xmlns:a16="http://schemas.microsoft.com/office/drawing/2014/main" val="3349468348"/>
                    </a:ext>
                  </a:extLst>
                </a:gridCol>
                <a:gridCol w="246888">
                  <a:extLst>
                    <a:ext uri="{9D8B030D-6E8A-4147-A177-3AD203B41FA5}">
                      <a16:colId xmlns:a16="http://schemas.microsoft.com/office/drawing/2014/main" val="3669800346"/>
                    </a:ext>
                  </a:extLst>
                </a:gridCol>
                <a:gridCol w="246888">
                  <a:extLst>
                    <a:ext uri="{9D8B030D-6E8A-4147-A177-3AD203B41FA5}">
                      <a16:colId xmlns:a16="http://schemas.microsoft.com/office/drawing/2014/main" val="433705115"/>
                    </a:ext>
                  </a:extLst>
                </a:gridCol>
                <a:gridCol w="246888">
                  <a:extLst>
                    <a:ext uri="{9D8B030D-6E8A-4147-A177-3AD203B41FA5}">
                      <a16:colId xmlns:a16="http://schemas.microsoft.com/office/drawing/2014/main" val="2019595582"/>
                    </a:ext>
                  </a:extLst>
                </a:gridCol>
                <a:gridCol w="246888">
                  <a:extLst>
                    <a:ext uri="{9D8B030D-6E8A-4147-A177-3AD203B41FA5}">
                      <a16:colId xmlns:a16="http://schemas.microsoft.com/office/drawing/2014/main" val="770535576"/>
                    </a:ext>
                  </a:extLst>
                </a:gridCol>
                <a:gridCol w="246888">
                  <a:extLst>
                    <a:ext uri="{9D8B030D-6E8A-4147-A177-3AD203B41FA5}">
                      <a16:colId xmlns:a16="http://schemas.microsoft.com/office/drawing/2014/main" val="2029947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8693118"/>
                  </a:ext>
                </a:extLst>
              </a:tr>
            </a:tbl>
          </a:graphicData>
        </a:graphic>
      </p:graphicFrame>
      <p:sp>
        <p:nvSpPr>
          <p:cNvPr id="4" name="Text Placeholder 3">
            <a:extLst>
              <a:ext uri="{FF2B5EF4-FFF2-40B4-BE49-F238E27FC236}">
                <a16:creationId xmlns:a16="http://schemas.microsoft.com/office/drawing/2014/main" id="{FC8653DA-74A0-4C0B-B2FA-576160C66D5A}"/>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3643637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4915B-7227-480E-8743-3FDAC97CE5DE}"/>
              </a:ext>
            </a:extLst>
          </p:cNvPr>
          <p:cNvSpPr>
            <a:spLocks noGrp="1"/>
          </p:cNvSpPr>
          <p:nvPr>
            <p:ph type="title"/>
          </p:nvPr>
        </p:nvSpPr>
        <p:spPr/>
        <p:txBody>
          <a:bodyPr/>
          <a:lstStyle/>
          <a:p>
            <a:r>
              <a:rPr lang="pt-BR"/>
              <a:t>Posts com menos interações | Feevale - 2 of 6</a:t>
            </a:r>
            <a:endParaRPr lang="en-US"/>
          </a:p>
        </p:txBody>
      </p:sp>
      <p:graphicFrame>
        <p:nvGraphicFramePr>
          <p:cNvPr id="5" name="Table Placeholder 4">
            <a:extLst>
              <a:ext uri="{FF2B5EF4-FFF2-40B4-BE49-F238E27FC236}">
                <a16:creationId xmlns:a16="http://schemas.microsoft.com/office/drawing/2014/main" id="{A40A4C25-760C-47D0-8BDC-49DC2C826696}"/>
              </a:ext>
            </a:extLst>
          </p:cNvPr>
          <p:cNvGraphicFramePr>
            <a:graphicFrameLocks noGrp="1"/>
          </p:cNvGraphicFramePr>
          <p:nvPr>
            <p:ph type="tbl" sz="quarter" idx="13"/>
            <p:extLst>
              <p:ext uri="{D42A27DB-BD31-4B8C-83A1-F6EECF244321}">
                <p14:modId xmlns:p14="http://schemas.microsoft.com/office/powerpoint/2010/main" val="3950926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08087374"/>
                    </a:ext>
                  </a:extLst>
                </a:gridCol>
                <a:gridCol w="822960">
                  <a:extLst>
                    <a:ext uri="{9D8B030D-6E8A-4147-A177-3AD203B41FA5}">
                      <a16:colId xmlns:a16="http://schemas.microsoft.com/office/drawing/2014/main" val="3531132926"/>
                    </a:ext>
                  </a:extLst>
                </a:gridCol>
                <a:gridCol w="271577">
                  <a:extLst>
                    <a:ext uri="{9D8B030D-6E8A-4147-A177-3AD203B41FA5}">
                      <a16:colId xmlns:a16="http://schemas.microsoft.com/office/drawing/2014/main" val="787698651"/>
                    </a:ext>
                  </a:extLst>
                </a:gridCol>
                <a:gridCol w="271577">
                  <a:extLst>
                    <a:ext uri="{9D8B030D-6E8A-4147-A177-3AD203B41FA5}">
                      <a16:colId xmlns:a16="http://schemas.microsoft.com/office/drawing/2014/main" val="1548901304"/>
                    </a:ext>
                  </a:extLst>
                </a:gridCol>
                <a:gridCol w="271577">
                  <a:extLst>
                    <a:ext uri="{9D8B030D-6E8A-4147-A177-3AD203B41FA5}">
                      <a16:colId xmlns:a16="http://schemas.microsoft.com/office/drawing/2014/main" val="1729089925"/>
                    </a:ext>
                  </a:extLst>
                </a:gridCol>
                <a:gridCol w="246888">
                  <a:extLst>
                    <a:ext uri="{9D8B030D-6E8A-4147-A177-3AD203B41FA5}">
                      <a16:colId xmlns:a16="http://schemas.microsoft.com/office/drawing/2014/main" val="270091910"/>
                    </a:ext>
                  </a:extLst>
                </a:gridCol>
                <a:gridCol w="246888">
                  <a:extLst>
                    <a:ext uri="{9D8B030D-6E8A-4147-A177-3AD203B41FA5}">
                      <a16:colId xmlns:a16="http://schemas.microsoft.com/office/drawing/2014/main" val="2810535634"/>
                    </a:ext>
                  </a:extLst>
                </a:gridCol>
                <a:gridCol w="246888">
                  <a:extLst>
                    <a:ext uri="{9D8B030D-6E8A-4147-A177-3AD203B41FA5}">
                      <a16:colId xmlns:a16="http://schemas.microsoft.com/office/drawing/2014/main" val="4019751937"/>
                    </a:ext>
                  </a:extLst>
                </a:gridCol>
                <a:gridCol w="246888">
                  <a:extLst>
                    <a:ext uri="{9D8B030D-6E8A-4147-A177-3AD203B41FA5}">
                      <a16:colId xmlns:a16="http://schemas.microsoft.com/office/drawing/2014/main" val="497980755"/>
                    </a:ext>
                  </a:extLst>
                </a:gridCol>
                <a:gridCol w="246888">
                  <a:extLst>
                    <a:ext uri="{9D8B030D-6E8A-4147-A177-3AD203B41FA5}">
                      <a16:colId xmlns:a16="http://schemas.microsoft.com/office/drawing/2014/main" val="1219186221"/>
                    </a:ext>
                  </a:extLst>
                </a:gridCol>
                <a:gridCol w="246888">
                  <a:extLst>
                    <a:ext uri="{9D8B030D-6E8A-4147-A177-3AD203B41FA5}">
                      <a16:colId xmlns:a16="http://schemas.microsoft.com/office/drawing/2014/main" val="2486676485"/>
                    </a:ext>
                  </a:extLst>
                </a:gridCol>
                <a:gridCol w="246888">
                  <a:extLst>
                    <a:ext uri="{9D8B030D-6E8A-4147-A177-3AD203B41FA5}">
                      <a16:colId xmlns:a16="http://schemas.microsoft.com/office/drawing/2014/main" val="876157323"/>
                    </a:ext>
                  </a:extLst>
                </a:gridCol>
                <a:gridCol w="246888">
                  <a:extLst>
                    <a:ext uri="{9D8B030D-6E8A-4147-A177-3AD203B41FA5}">
                      <a16:colId xmlns:a16="http://schemas.microsoft.com/office/drawing/2014/main" val="2368116587"/>
                    </a:ext>
                  </a:extLst>
                </a:gridCol>
                <a:gridCol w="246888">
                  <a:extLst>
                    <a:ext uri="{9D8B030D-6E8A-4147-A177-3AD203B41FA5}">
                      <a16:colId xmlns:a16="http://schemas.microsoft.com/office/drawing/2014/main" val="2466234757"/>
                    </a:ext>
                  </a:extLst>
                </a:gridCol>
                <a:gridCol w="246888">
                  <a:extLst>
                    <a:ext uri="{9D8B030D-6E8A-4147-A177-3AD203B41FA5}">
                      <a16:colId xmlns:a16="http://schemas.microsoft.com/office/drawing/2014/main" val="4185988036"/>
                    </a:ext>
                  </a:extLst>
                </a:gridCol>
                <a:gridCol w="246888">
                  <a:extLst>
                    <a:ext uri="{9D8B030D-6E8A-4147-A177-3AD203B41FA5}">
                      <a16:colId xmlns:a16="http://schemas.microsoft.com/office/drawing/2014/main" val="2871757088"/>
                    </a:ext>
                  </a:extLst>
                </a:gridCol>
                <a:gridCol w="246888">
                  <a:extLst>
                    <a:ext uri="{9D8B030D-6E8A-4147-A177-3AD203B41FA5}">
                      <a16:colId xmlns:a16="http://schemas.microsoft.com/office/drawing/2014/main" val="3215284711"/>
                    </a:ext>
                  </a:extLst>
                </a:gridCol>
                <a:gridCol w="246888">
                  <a:extLst>
                    <a:ext uri="{9D8B030D-6E8A-4147-A177-3AD203B41FA5}">
                      <a16:colId xmlns:a16="http://schemas.microsoft.com/office/drawing/2014/main" val="1296934990"/>
                    </a:ext>
                  </a:extLst>
                </a:gridCol>
                <a:gridCol w="246888">
                  <a:extLst>
                    <a:ext uri="{9D8B030D-6E8A-4147-A177-3AD203B41FA5}">
                      <a16:colId xmlns:a16="http://schemas.microsoft.com/office/drawing/2014/main" val="3400466133"/>
                    </a:ext>
                  </a:extLst>
                </a:gridCol>
                <a:gridCol w="246888">
                  <a:extLst>
                    <a:ext uri="{9D8B030D-6E8A-4147-A177-3AD203B41FA5}">
                      <a16:colId xmlns:a16="http://schemas.microsoft.com/office/drawing/2014/main" val="271169251"/>
                    </a:ext>
                  </a:extLst>
                </a:gridCol>
                <a:gridCol w="246888">
                  <a:extLst>
                    <a:ext uri="{9D8B030D-6E8A-4147-A177-3AD203B41FA5}">
                      <a16:colId xmlns:a16="http://schemas.microsoft.com/office/drawing/2014/main" val="1699274418"/>
                    </a:ext>
                  </a:extLst>
                </a:gridCol>
                <a:gridCol w="246888">
                  <a:extLst>
                    <a:ext uri="{9D8B030D-6E8A-4147-A177-3AD203B41FA5}">
                      <a16:colId xmlns:a16="http://schemas.microsoft.com/office/drawing/2014/main" val="4103964580"/>
                    </a:ext>
                  </a:extLst>
                </a:gridCol>
                <a:gridCol w="246888">
                  <a:extLst>
                    <a:ext uri="{9D8B030D-6E8A-4147-A177-3AD203B41FA5}">
                      <a16:colId xmlns:a16="http://schemas.microsoft.com/office/drawing/2014/main" val="325345231"/>
                    </a:ext>
                  </a:extLst>
                </a:gridCol>
                <a:gridCol w="246888">
                  <a:extLst>
                    <a:ext uri="{9D8B030D-6E8A-4147-A177-3AD203B41FA5}">
                      <a16:colId xmlns:a16="http://schemas.microsoft.com/office/drawing/2014/main" val="359803448"/>
                    </a:ext>
                  </a:extLst>
                </a:gridCol>
                <a:gridCol w="246888">
                  <a:extLst>
                    <a:ext uri="{9D8B030D-6E8A-4147-A177-3AD203B41FA5}">
                      <a16:colId xmlns:a16="http://schemas.microsoft.com/office/drawing/2014/main" val="3896531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425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Universidade Feevale - 2018-11-30 16:00:01 </a:t>
                      </a:r>
                      <a:r>
                        <a:rPr kumimoji="0" lang="pt-BR" sz="1000" b="0" i="0" u="none" strike="noStrike" kern="1200" cap="none" spc="0" normalizeH="0" baseline="0" noProof="0">
                          <a:ln>
                            <a:noFill/>
                          </a:ln>
                          <a:solidFill>
                            <a:prstClr val="black"/>
                          </a:solidFill>
                          <a:effectLst/>
                          <a:uLnTx/>
                          <a:uFillTx/>
                          <a:latin typeface="+mn-lt"/>
                          <a:ea typeface="+mn-ea"/>
                          <a:cs typeface="+mn-cs"/>
                        </a:rPr>
                        <a:t> 
 Hoje é o último dia para aproveitar os descontos da #BlackNovemberFeevale.
São descontos de até 50% 😃 
Não perca tempo ➡️ www.feevale.br/blacknovember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https://scontent.xx.fbcdn.net/v/t1.0-9/s720x720/47326372_2002921969796439_1208428833011662848_o.png?_nc_cat=101&amp;_nc_ht=scontent.xx&amp;oh=a1c429cfcfbec947003354dfeb2241be&amp;oe=5CB22C2A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7132386"/>
                  </a:ext>
                </a:extLst>
              </a:tr>
            </a:tbl>
          </a:graphicData>
        </a:graphic>
      </p:graphicFrame>
      <p:sp>
        <p:nvSpPr>
          <p:cNvPr id="4" name="Text Placeholder 3">
            <a:extLst>
              <a:ext uri="{FF2B5EF4-FFF2-40B4-BE49-F238E27FC236}">
                <a16:creationId xmlns:a16="http://schemas.microsoft.com/office/drawing/2014/main" id="{95D639A2-2E18-43BA-B2B9-C1CF5FC2C3A2}"/>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978900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9F581-3C53-43D8-970B-9CE7BC479051}"/>
              </a:ext>
            </a:extLst>
          </p:cNvPr>
          <p:cNvSpPr>
            <a:spLocks noGrp="1"/>
          </p:cNvSpPr>
          <p:nvPr>
            <p:ph type="title"/>
          </p:nvPr>
        </p:nvSpPr>
        <p:spPr/>
        <p:txBody>
          <a:bodyPr/>
          <a:lstStyle/>
          <a:p>
            <a:r>
              <a:rPr lang="pt-BR"/>
              <a:t>Posts com menos interações | Feevale - 3 of 6</a:t>
            </a:r>
            <a:endParaRPr lang="en-US"/>
          </a:p>
        </p:txBody>
      </p:sp>
      <p:graphicFrame>
        <p:nvGraphicFramePr>
          <p:cNvPr id="5" name="Table Placeholder 4">
            <a:extLst>
              <a:ext uri="{FF2B5EF4-FFF2-40B4-BE49-F238E27FC236}">
                <a16:creationId xmlns:a16="http://schemas.microsoft.com/office/drawing/2014/main" id="{F8A16D96-8F2B-43F3-A74C-FD2C341AD20F}"/>
              </a:ext>
            </a:extLst>
          </p:cNvPr>
          <p:cNvGraphicFramePr>
            <a:graphicFrameLocks noGrp="1"/>
          </p:cNvGraphicFramePr>
          <p:nvPr>
            <p:ph type="tbl" sz="quarter" idx="13"/>
            <p:extLst>
              <p:ext uri="{D42A27DB-BD31-4B8C-83A1-F6EECF244321}">
                <p14:modId xmlns:p14="http://schemas.microsoft.com/office/powerpoint/2010/main" val="3473390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79150161"/>
                    </a:ext>
                  </a:extLst>
                </a:gridCol>
                <a:gridCol w="822960">
                  <a:extLst>
                    <a:ext uri="{9D8B030D-6E8A-4147-A177-3AD203B41FA5}">
                      <a16:colId xmlns:a16="http://schemas.microsoft.com/office/drawing/2014/main" val="3496583350"/>
                    </a:ext>
                  </a:extLst>
                </a:gridCol>
                <a:gridCol w="271577">
                  <a:extLst>
                    <a:ext uri="{9D8B030D-6E8A-4147-A177-3AD203B41FA5}">
                      <a16:colId xmlns:a16="http://schemas.microsoft.com/office/drawing/2014/main" val="1419206894"/>
                    </a:ext>
                  </a:extLst>
                </a:gridCol>
                <a:gridCol w="271577">
                  <a:extLst>
                    <a:ext uri="{9D8B030D-6E8A-4147-A177-3AD203B41FA5}">
                      <a16:colId xmlns:a16="http://schemas.microsoft.com/office/drawing/2014/main" val="3199681372"/>
                    </a:ext>
                  </a:extLst>
                </a:gridCol>
                <a:gridCol w="271577">
                  <a:extLst>
                    <a:ext uri="{9D8B030D-6E8A-4147-A177-3AD203B41FA5}">
                      <a16:colId xmlns:a16="http://schemas.microsoft.com/office/drawing/2014/main" val="1683001029"/>
                    </a:ext>
                  </a:extLst>
                </a:gridCol>
                <a:gridCol w="246888">
                  <a:extLst>
                    <a:ext uri="{9D8B030D-6E8A-4147-A177-3AD203B41FA5}">
                      <a16:colId xmlns:a16="http://schemas.microsoft.com/office/drawing/2014/main" val="1782527749"/>
                    </a:ext>
                  </a:extLst>
                </a:gridCol>
                <a:gridCol w="246888">
                  <a:extLst>
                    <a:ext uri="{9D8B030D-6E8A-4147-A177-3AD203B41FA5}">
                      <a16:colId xmlns:a16="http://schemas.microsoft.com/office/drawing/2014/main" val="2319174410"/>
                    </a:ext>
                  </a:extLst>
                </a:gridCol>
                <a:gridCol w="246888">
                  <a:extLst>
                    <a:ext uri="{9D8B030D-6E8A-4147-A177-3AD203B41FA5}">
                      <a16:colId xmlns:a16="http://schemas.microsoft.com/office/drawing/2014/main" val="727952073"/>
                    </a:ext>
                  </a:extLst>
                </a:gridCol>
                <a:gridCol w="246888">
                  <a:extLst>
                    <a:ext uri="{9D8B030D-6E8A-4147-A177-3AD203B41FA5}">
                      <a16:colId xmlns:a16="http://schemas.microsoft.com/office/drawing/2014/main" val="1607774116"/>
                    </a:ext>
                  </a:extLst>
                </a:gridCol>
                <a:gridCol w="246888">
                  <a:extLst>
                    <a:ext uri="{9D8B030D-6E8A-4147-A177-3AD203B41FA5}">
                      <a16:colId xmlns:a16="http://schemas.microsoft.com/office/drawing/2014/main" val="39622097"/>
                    </a:ext>
                  </a:extLst>
                </a:gridCol>
                <a:gridCol w="246888">
                  <a:extLst>
                    <a:ext uri="{9D8B030D-6E8A-4147-A177-3AD203B41FA5}">
                      <a16:colId xmlns:a16="http://schemas.microsoft.com/office/drawing/2014/main" val="4258912705"/>
                    </a:ext>
                  </a:extLst>
                </a:gridCol>
                <a:gridCol w="246888">
                  <a:extLst>
                    <a:ext uri="{9D8B030D-6E8A-4147-A177-3AD203B41FA5}">
                      <a16:colId xmlns:a16="http://schemas.microsoft.com/office/drawing/2014/main" val="4065702518"/>
                    </a:ext>
                  </a:extLst>
                </a:gridCol>
                <a:gridCol w="246888">
                  <a:extLst>
                    <a:ext uri="{9D8B030D-6E8A-4147-A177-3AD203B41FA5}">
                      <a16:colId xmlns:a16="http://schemas.microsoft.com/office/drawing/2014/main" val="637114140"/>
                    </a:ext>
                  </a:extLst>
                </a:gridCol>
                <a:gridCol w="246888">
                  <a:extLst>
                    <a:ext uri="{9D8B030D-6E8A-4147-A177-3AD203B41FA5}">
                      <a16:colId xmlns:a16="http://schemas.microsoft.com/office/drawing/2014/main" val="3392374034"/>
                    </a:ext>
                  </a:extLst>
                </a:gridCol>
                <a:gridCol w="246888">
                  <a:extLst>
                    <a:ext uri="{9D8B030D-6E8A-4147-A177-3AD203B41FA5}">
                      <a16:colId xmlns:a16="http://schemas.microsoft.com/office/drawing/2014/main" val="337754210"/>
                    </a:ext>
                  </a:extLst>
                </a:gridCol>
                <a:gridCol w="246888">
                  <a:extLst>
                    <a:ext uri="{9D8B030D-6E8A-4147-A177-3AD203B41FA5}">
                      <a16:colId xmlns:a16="http://schemas.microsoft.com/office/drawing/2014/main" val="3703188852"/>
                    </a:ext>
                  </a:extLst>
                </a:gridCol>
                <a:gridCol w="246888">
                  <a:extLst>
                    <a:ext uri="{9D8B030D-6E8A-4147-A177-3AD203B41FA5}">
                      <a16:colId xmlns:a16="http://schemas.microsoft.com/office/drawing/2014/main" val="3002988906"/>
                    </a:ext>
                  </a:extLst>
                </a:gridCol>
                <a:gridCol w="246888">
                  <a:extLst>
                    <a:ext uri="{9D8B030D-6E8A-4147-A177-3AD203B41FA5}">
                      <a16:colId xmlns:a16="http://schemas.microsoft.com/office/drawing/2014/main" val="3267528807"/>
                    </a:ext>
                  </a:extLst>
                </a:gridCol>
                <a:gridCol w="246888">
                  <a:extLst>
                    <a:ext uri="{9D8B030D-6E8A-4147-A177-3AD203B41FA5}">
                      <a16:colId xmlns:a16="http://schemas.microsoft.com/office/drawing/2014/main" val="1711179980"/>
                    </a:ext>
                  </a:extLst>
                </a:gridCol>
                <a:gridCol w="246888">
                  <a:extLst>
                    <a:ext uri="{9D8B030D-6E8A-4147-A177-3AD203B41FA5}">
                      <a16:colId xmlns:a16="http://schemas.microsoft.com/office/drawing/2014/main" val="1778371763"/>
                    </a:ext>
                  </a:extLst>
                </a:gridCol>
                <a:gridCol w="246888">
                  <a:extLst>
                    <a:ext uri="{9D8B030D-6E8A-4147-A177-3AD203B41FA5}">
                      <a16:colId xmlns:a16="http://schemas.microsoft.com/office/drawing/2014/main" val="3352774252"/>
                    </a:ext>
                  </a:extLst>
                </a:gridCol>
                <a:gridCol w="246888">
                  <a:extLst>
                    <a:ext uri="{9D8B030D-6E8A-4147-A177-3AD203B41FA5}">
                      <a16:colId xmlns:a16="http://schemas.microsoft.com/office/drawing/2014/main" val="3445528163"/>
                    </a:ext>
                  </a:extLst>
                </a:gridCol>
                <a:gridCol w="246888">
                  <a:extLst>
                    <a:ext uri="{9D8B030D-6E8A-4147-A177-3AD203B41FA5}">
                      <a16:colId xmlns:a16="http://schemas.microsoft.com/office/drawing/2014/main" val="219982278"/>
                    </a:ext>
                  </a:extLst>
                </a:gridCol>
                <a:gridCol w="246888">
                  <a:extLst>
                    <a:ext uri="{9D8B030D-6E8A-4147-A177-3AD203B41FA5}">
                      <a16:colId xmlns:a16="http://schemas.microsoft.com/office/drawing/2014/main" val="2515648625"/>
                    </a:ext>
                  </a:extLst>
                </a:gridCol>
                <a:gridCol w="246888">
                  <a:extLst>
                    <a:ext uri="{9D8B030D-6E8A-4147-A177-3AD203B41FA5}">
                      <a16:colId xmlns:a16="http://schemas.microsoft.com/office/drawing/2014/main" val="2415175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437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Universidade Feevale - 2018-11-29 14:31:00 </a:t>
                      </a:r>
                      <a:r>
                        <a:rPr kumimoji="0" lang="pt-BR" sz="1000" b="0" i="0" u="none" strike="noStrike" kern="1200" cap="none" spc="0" normalizeH="0" baseline="0" noProof="0">
                          <a:ln>
                            <a:noFill/>
                          </a:ln>
                          <a:solidFill>
                            <a:prstClr val="black"/>
                          </a:solidFill>
                          <a:effectLst/>
                          <a:uLnTx/>
                          <a:uFillTx/>
                          <a:latin typeface="+mn-lt"/>
                          <a:ea typeface="+mn-ea"/>
                          <a:cs typeface="+mn-cs"/>
                        </a:rPr>
                        <a:t> 
 #EsportesFeevale
Confira as últimas notícias sobre os resultados dos campeonatos disputados pelas equipes da Ujr Futsal.
Parabéns, equipes!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https://scontent.xx.fbcdn.net/v/t1.0-1/p200x200/47117200_2003069873114982_3424546582387752960_n.png?_nc_cat=103&amp;_nc_ht=scontent.xx&amp;oh=601a7b3c6463d97112aa8ffc3d11172a&amp;oe=5CA7F445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21998101"/>
                  </a:ext>
                </a:extLst>
              </a:tr>
            </a:tbl>
          </a:graphicData>
        </a:graphic>
      </p:graphicFrame>
      <p:sp>
        <p:nvSpPr>
          <p:cNvPr id="4" name="Text Placeholder 3">
            <a:extLst>
              <a:ext uri="{FF2B5EF4-FFF2-40B4-BE49-F238E27FC236}">
                <a16:creationId xmlns:a16="http://schemas.microsoft.com/office/drawing/2014/main" id="{CDFEAB7C-C4F7-46A4-B1EF-EA2759FB857D}"/>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2131348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5CB8E-1E32-44F7-91A5-36D0F217787D}"/>
              </a:ext>
            </a:extLst>
          </p:cNvPr>
          <p:cNvSpPr>
            <a:spLocks noGrp="1"/>
          </p:cNvSpPr>
          <p:nvPr>
            <p:ph type="title"/>
          </p:nvPr>
        </p:nvSpPr>
        <p:spPr/>
        <p:txBody>
          <a:bodyPr/>
          <a:lstStyle/>
          <a:p>
            <a:r>
              <a:rPr lang="pt-BR"/>
              <a:t>Posts com menos interações | Feevale - 4 of 6</a:t>
            </a:r>
            <a:endParaRPr lang="en-US"/>
          </a:p>
        </p:txBody>
      </p:sp>
      <p:graphicFrame>
        <p:nvGraphicFramePr>
          <p:cNvPr id="5" name="Table Placeholder 4">
            <a:extLst>
              <a:ext uri="{FF2B5EF4-FFF2-40B4-BE49-F238E27FC236}">
                <a16:creationId xmlns:a16="http://schemas.microsoft.com/office/drawing/2014/main" id="{0DCB57B8-C683-4C68-A88E-04CF0106723D}"/>
              </a:ext>
            </a:extLst>
          </p:cNvPr>
          <p:cNvGraphicFramePr>
            <a:graphicFrameLocks noGrp="1"/>
          </p:cNvGraphicFramePr>
          <p:nvPr>
            <p:ph type="tbl" sz="quarter" idx="13"/>
            <p:extLst>
              <p:ext uri="{D42A27DB-BD31-4B8C-83A1-F6EECF244321}">
                <p14:modId xmlns:p14="http://schemas.microsoft.com/office/powerpoint/2010/main" val="2479394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70140769"/>
                    </a:ext>
                  </a:extLst>
                </a:gridCol>
                <a:gridCol w="822960">
                  <a:extLst>
                    <a:ext uri="{9D8B030D-6E8A-4147-A177-3AD203B41FA5}">
                      <a16:colId xmlns:a16="http://schemas.microsoft.com/office/drawing/2014/main" val="192263694"/>
                    </a:ext>
                  </a:extLst>
                </a:gridCol>
                <a:gridCol w="271577">
                  <a:extLst>
                    <a:ext uri="{9D8B030D-6E8A-4147-A177-3AD203B41FA5}">
                      <a16:colId xmlns:a16="http://schemas.microsoft.com/office/drawing/2014/main" val="112861989"/>
                    </a:ext>
                  </a:extLst>
                </a:gridCol>
                <a:gridCol w="271577">
                  <a:extLst>
                    <a:ext uri="{9D8B030D-6E8A-4147-A177-3AD203B41FA5}">
                      <a16:colId xmlns:a16="http://schemas.microsoft.com/office/drawing/2014/main" val="4157603428"/>
                    </a:ext>
                  </a:extLst>
                </a:gridCol>
                <a:gridCol w="271577">
                  <a:extLst>
                    <a:ext uri="{9D8B030D-6E8A-4147-A177-3AD203B41FA5}">
                      <a16:colId xmlns:a16="http://schemas.microsoft.com/office/drawing/2014/main" val="3221191841"/>
                    </a:ext>
                  </a:extLst>
                </a:gridCol>
                <a:gridCol w="246888">
                  <a:extLst>
                    <a:ext uri="{9D8B030D-6E8A-4147-A177-3AD203B41FA5}">
                      <a16:colId xmlns:a16="http://schemas.microsoft.com/office/drawing/2014/main" val="727943516"/>
                    </a:ext>
                  </a:extLst>
                </a:gridCol>
                <a:gridCol w="246888">
                  <a:extLst>
                    <a:ext uri="{9D8B030D-6E8A-4147-A177-3AD203B41FA5}">
                      <a16:colId xmlns:a16="http://schemas.microsoft.com/office/drawing/2014/main" val="1092300782"/>
                    </a:ext>
                  </a:extLst>
                </a:gridCol>
                <a:gridCol w="246888">
                  <a:extLst>
                    <a:ext uri="{9D8B030D-6E8A-4147-A177-3AD203B41FA5}">
                      <a16:colId xmlns:a16="http://schemas.microsoft.com/office/drawing/2014/main" val="2728823401"/>
                    </a:ext>
                  </a:extLst>
                </a:gridCol>
                <a:gridCol w="246888">
                  <a:extLst>
                    <a:ext uri="{9D8B030D-6E8A-4147-A177-3AD203B41FA5}">
                      <a16:colId xmlns:a16="http://schemas.microsoft.com/office/drawing/2014/main" val="140883854"/>
                    </a:ext>
                  </a:extLst>
                </a:gridCol>
                <a:gridCol w="246888">
                  <a:extLst>
                    <a:ext uri="{9D8B030D-6E8A-4147-A177-3AD203B41FA5}">
                      <a16:colId xmlns:a16="http://schemas.microsoft.com/office/drawing/2014/main" val="1613603674"/>
                    </a:ext>
                  </a:extLst>
                </a:gridCol>
                <a:gridCol w="246888">
                  <a:extLst>
                    <a:ext uri="{9D8B030D-6E8A-4147-A177-3AD203B41FA5}">
                      <a16:colId xmlns:a16="http://schemas.microsoft.com/office/drawing/2014/main" val="278381124"/>
                    </a:ext>
                  </a:extLst>
                </a:gridCol>
                <a:gridCol w="246888">
                  <a:extLst>
                    <a:ext uri="{9D8B030D-6E8A-4147-A177-3AD203B41FA5}">
                      <a16:colId xmlns:a16="http://schemas.microsoft.com/office/drawing/2014/main" val="3614252411"/>
                    </a:ext>
                  </a:extLst>
                </a:gridCol>
                <a:gridCol w="246888">
                  <a:extLst>
                    <a:ext uri="{9D8B030D-6E8A-4147-A177-3AD203B41FA5}">
                      <a16:colId xmlns:a16="http://schemas.microsoft.com/office/drawing/2014/main" val="1225434605"/>
                    </a:ext>
                  </a:extLst>
                </a:gridCol>
                <a:gridCol w="246888">
                  <a:extLst>
                    <a:ext uri="{9D8B030D-6E8A-4147-A177-3AD203B41FA5}">
                      <a16:colId xmlns:a16="http://schemas.microsoft.com/office/drawing/2014/main" val="1983310566"/>
                    </a:ext>
                  </a:extLst>
                </a:gridCol>
                <a:gridCol w="246888">
                  <a:extLst>
                    <a:ext uri="{9D8B030D-6E8A-4147-A177-3AD203B41FA5}">
                      <a16:colId xmlns:a16="http://schemas.microsoft.com/office/drawing/2014/main" val="2390857729"/>
                    </a:ext>
                  </a:extLst>
                </a:gridCol>
                <a:gridCol w="246888">
                  <a:extLst>
                    <a:ext uri="{9D8B030D-6E8A-4147-A177-3AD203B41FA5}">
                      <a16:colId xmlns:a16="http://schemas.microsoft.com/office/drawing/2014/main" val="2429546001"/>
                    </a:ext>
                  </a:extLst>
                </a:gridCol>
                <a:gridCol w="246888">
                  <a:extLst>
                    <a:ext uri="{9D8B030D-6E8A-4147-A177-3AD203B41FA5}">
                      <a16:colId xmlns:a16="http://schemas.microsoft.com/office/drawing/2014/main" val="121530689"/>
                    </a:ext>
                  </a:extLst>
                </a:gridCol>
                <a:gridCol w="246888">
                  <a:extLst>
                    <a:ext uri="{9D8B030D-6E8A-4147-A177-3AD203B41FA5}">
                      <a16:colId xmlns:a16="http://schemas.microsoft.com/office/drawing/2014/main" val="93577546"/>
                    </a:ext>
                  </a:extLst>
                </a:gridCol>
                <a:gridCol w="246888">
                  <a:extLst>
                    <a:ext uri="{9D8B030D-6E8A-4147-A177-3AD203B41FA5}">
                      <a16:colId xmlns:a16="http://schemas.microsoft.com/office/drawing/2014/main" val="3700872865"/>
                    </a:ext>
                  </a:extLst>
                </a:gridCol>
                <a:gridCol w="246888">
                  <a:extLst>
                    <a:ext uri="{9D8B030D-6E8A-4147-A177-3AD203B41FA5}">
                      <a16:colId xmlns:a16="http://schemas.microsoft.com/office/drawing/2014/main" val="2323419769"/>
                    </a:ext>
                  </a:extLst>
                </a:gridCol>
                <a:gridCol w="246888">
                  <a:extLst>
                    <a:ext uri="{9D8B030D-6E8A-4147-A177-3AD203B41FA5}">
                      <a16:colId xmlns:a16="http://schemas.microsoft.com/office/drawing/2014/main" val="2693672215"/>
                    </a:ext>
                  </a:extLst>
                </a:gridCol>
                <a:gridCol w="246888">
                  <a:extLst>
                    <a:ext uri="{9D8B030D-6E8A-4147-A177-3AD203B41FA5}">
                      <a16:colId xmlns:a16="http://schemas.microsoft.com/office/drawing/2014/main" val="1025717034"/>
                    </a:ext>
                  </a:extLst>
                </a:gridCol>
                <a:gridCol w="246888">
                  <a:extLst>
                    <a:ext uri="{9D8B030D-6E8A-4147-A177-3AD203B41FA5}">
                      <a16:colId xmlns:a16="http://schemas.microsoft.com/office/drawing/2014/main" val="3133381127"/>
                    </a:ext>
                  </a:extLst>
                </a:gridCol>
                <a:gridCol w="246888">
                  <a:extLst>
                    <a:ext uri="{9D8B030D-6E8A-4147-A177-3AD203B41FA5}">
                      <a16:colId xmlns:a16="http://schemas.microsoft.com/office/drawing/2014/main" val="261984341"/>
                    </a:ext>
                  </a:extLst>
                </a:gridCol>
                <a:gridCol w="246888">
                  <a:extLst>
                    <a:ext uri="{9D8B030D-6E8A-4147-A177-3AD203B41FA5}">
                      <a16:colId xmlns:a16="http://schemas.microsoft.com/office/drawing/2014/main" val="669769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656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Universidade Feevale - 2018-11-30 09:30:00 </a:t>
                      </a:r>
                      <a:r>
                        <a:rPr kumimoji="0" lang="pt-BR" sz="1000" b="0" i="0" u="none" strike="noStrike" kern="1200" cap="none" spc="0" normalizeH="0" baseline="0" noProof="0">
                          <a:ln>
                            <a:noFill/>
                          </a:ln>
                          <a:solidFill>
                            <a:prstClr val="black"/>
                          </a:solidFill>
                          <a:effectLst/>
                          <a:uLnTx/>
                          <a:uFillTx/>
                          <a:latin typeface="+mn-lt"/>
                          <a:ea typeface="+mn-ea"/>
                          <a:cs typeface="+mn-cs"/>
                        </a:rPr>
                        <a:t> 
 Queremos saber a sua opinião! 😄
Participe da avaliação de serviços e infraestrutura da Universidade Feevale até dia 03 de dezembro.
Acesse ➡️ www.feevale.br/participe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https://scontent.xx.fbcdn.net/v/t1.0-9/s720x720/47041366_2001568613265108_6442557437714104320_o.jpg?_nc_cat=108&amp;_nc_ht=scontent.xx&amp;oh=036aaa8f86efb8a07b5797c50f99d1e2&amp;oe=5CA3C6DE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0265712"/>
                  </a:ext>
                </a:extLst>
              </a:tr>
            </a:tbl>
          </a:graphicData>
        </a:graphic>
      </p:graphicFrame>
      <p:sp>
        <p:nvSpPr>
          <p:cNvPr id="4" name="Text Placeholder 3">
            <a:extLst>
              <a:ext uri="{FF2B5EF4-FFF2-40B4-BE49-F238E27FC236}">
                <a16:creationId xmlns:a16="http://schemas.microsoft.com/office/drawing/2014/main" id="{5435B1DC-1701-4847-B85B-F39743291782}"/>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3622855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0EB9-2EB8-4925-8E4E-8C045296E0B3}"/>
              </a:ext>
            </a:extLst>
          </p:cNvPr>
          <p:cNvSpPr>
            <a:spLocks noGrp="1"/>
          </p:cNvSpPr>
          <p:nvPr>
            <p:ph type="title"/>
          </p:nvPr>
        </p:nvSpPr>
        <p:spPr/>
        <p:txBody>
          <a:bodyPr/>
          <a:lstStyle/>
          <a:p>
            <a:r>
              <a:rPr lang="pt-BR"/>
              <a:t>Posts com menos interações | Feevale - 5 of 6</a:t>
            </a:r>
            <a:endParaRPr lang="en-US"/>
          </a:p>
        </p:txBody>
      </p:sp>
      <p:graphicFrame>
        <p:nvGraphicFramePr>
          <p:cNvPr id="5" name="Table Placeholder 4">
            <a:extLst>
              <a:ext uri="{FF2B5EF4-FFF2-40B4-BE49-F238E27FC236}">
                <a16:creationId xmlns:a16="http://schemas.microsoft.com/office/drawing/2014/main" id="{699319F3-13D3-445C-BA10-23C4AF1A51CC}"/>
              </a:ext>
            </a:extLst>
          </p:cNvPr>
          <p:cNvGraphicFramePr>
            <a:graphicFrameLocks noGrp="1"/>
          </p:cNvGraphicFramePr>
          <p:nvPr>
            <p:ph type="tbl" sz="quarter" idx="13"/>
            <p:extLst>
              <p:ext uri="{D42A27DB-BD31-4B8C-83A1-F6EECF244321}">
                <p14:modId xmlns:p14="http://schemas.microsoft.com/office/powerpoint/2010/main" val="331450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82153843"/>
                    </a:ext>
                  </a:extLst>
                </a:gridCol>
                <a:gridCol w="822960">
                  <a:extLst>
                    <a:ext uri="{9D8B030D-6E8A-4147-A177-3AD203B41FA5}">
                      <a16:colId xmlns:a16="http://schemas.microsoft.com/office/drawing/2014/main" val="3392965267"/>
                    </a:ext>
                  </a:extLst>
                </a:gridCol>
                <a:gridCol w="271577">
                  <a:extLst>
                    <a:ext uri="{9D8B030D-6E8A-4147-A177-3AD203B41FA5}">
                      <a16:colId xmlns:a16="http://schemas.microsoft.com/office/drawing/2014/main" val="3600045546"/>
                    </a:ext>
                  </a:extLst>
                </a:gridCol>
                <a:gridCol w="271577">
                  <a:extLst>
                    <a:ext uri="{9D8B030D-6E8A-4147-A177-3AD203B41FA5}">
                      <a16:colId xmlns:a16="http://schemas.microsoft.com/office/drawing/2014/main" val="1593468808"/>
                    </a:ext>
                  </a:extLst>
                </a:gridCol>
                <a:gridCol w="271577">
                  <a:extLst>
                    <a:ext uri="{9D8B030D-6E8A-4147-A177-3AD203B41FA5}">
                      <a16:colId xmlns:a16="http://schemas.microsoft.com/office/drawing/2014/main" val="1490576934"/>
                    </a:ext>
                  </a:extLst>
                </a:gridCol>
                <a:gridCol w="246888">
                  <a:extLst>
                    <a:ext uri="{9D8B030D-6E8A-4147-A177-3AD203B41FA5}">
                      <a16:colId xmlns:a16="http://schemas.microsoft.com/office/drawing/2014/main" val="458519718"/>
                    </a:ext>
                  </a:extLst>
                </a:gridCol>
                <a:gridCol w="246888">
                  <a:extLst>
                    <a:ext uri="{9D8B030D-6E8A-4147-A177-3AD203B41FA5}">
                      <a16:colId xmlns:a16="http://schemas.microsoft.com/office/drawing/2014/main" val="1661952895"/>
                    </a:ext>
                  </a:extLst>
                </a:gridCol>
                <a:gridCol w="246888">
                  <a:extLst>
                    <a:ext uri="{9D8B030D-6E8A-4147-A177-3AD203B41FA5}">
                      <a16:colId xmlns:a16="http://schemas.microsoft.com/office/drawing/2014/main" val="25271065"/>
                    </a:ext>
                  </a:extLst>
                </a:gridCol>
                <a:gridCol w="246888">
                  <a:extLst>
                    <a:ext uri="{9D8B030D-6E8A-4147-A177-3AD203B41FA5}">
                      <a16:colId xmlns:a16="http://schemas.microsoft.com/office/drawing/2014/main" val="2143940557"/>
                    </a:ext>
                  </a:extLst>
                </a:gridCol>
                <a:gridCol w="246888">
                  <a:extLst>
                    <a:ext uri="{9D8B030D-6E8A-4147-A177-3AD203B41FA5}">
                      <a16:colId xmlns:a16="http://schemas.microsoft.com/office/drawing/2014/main" val="3672509193"/>
                    </a:ext>
                  </a:extLst>
                </a:gridCol>
                <a:gridCol w="246888">
                  <a:extLst>
                    <a:ext uri="{9D8B030D-6E8A-4147-A177-3AD203B41FA5}">
                      <a16:colId xmlns:a16="http://schemas.microsoft.com/office/drawing/2014/main" val="2124522448"/>
                    </a:ext>
                  </a:extLst>
                </a:gridCol>
                <a:gridCol w="246888">
                  <a:extLst>
                    <a:ext uri="{9D8B030D-6E8A-4147-A177-3AD203B41FA5}">
                      <a16:colId xmlns:a16="http://schemas.microsoft.com/office/drawing/2014/main" val="3310168194"/>
                    </a:ext>
                  </a:extLst>
                </a:gridCol>
                <a:gridCol w="246888">
                  <a:extLst>
                    <a:ext uri="{9D8B030D-6E8A-4147-A177-3AD203B41FA5}">
                      <a16:colId xmlns:a16="http://schemas.microsoft.com/office/drawing/2014/main" val="2726321811"/>
                    </a:ext>
                  </a:extLst>
                </a:gridCol>
                <a:gridCol w="246888">
                  <a:extLst>
                    <a:ext uri="{9D8B030D-6E8A-4147-A177-3AD203B41FA5}">
                      <a16:colId xmlns:a16="http://schemas.microsoft.com/office/drawing/2014/main" val="3050774280"/>
                    </a:ext>
                  </a:extLst>
                </a:gridCol>
                <a:gridCol w="246888">
                  <a:extLst>
                    <a:ext uri="{9D8B030D-6E8A-4147-A177-3AD203B41FA5}">
                      <a16:colId xmlns:a16="http://schemas.microsoft.com/office/drawing/2014/main" val="3507197992"/>
                    </a:ext>
                  </a:extLst>
                </a:gridCol>
                <a:gridCol w="246888">
                  <a:extLst>
                    <a:ext uri="{9D8B030D-6E8A-4147-A177-3AD203B41FA5}">
                      <a16:colId xmlns:a16="http://schemas.microsoft.com/office/drawing/2014/main" val="1738850762"/>
                    </a:ext>
                  </a:extLst>
                </a:gridCol>
                <a:gridCol w="246888">
                  <a:extLst>
                    <a:ext uri="{9D8B030D-6E8A-4147-A177-3AD203B41FA5}">
                      <a16:colId xmlns:a16="http://schemas.microsoft.com/office/drawing/2014/main" val="547968813"/>
                    </a:ext>
                  </a:extLst>
                </a:gridCol>
                <a:gridCol w="246888">
                  <a:extLst>
                    <a:ext uri="{9D8B030D-6E8A-4147-A177-3AD203B41FA5}">
                      <a16:colId xmlns:a16="http://schemas.microsoft.com/office/drawing/2014/main" val="2082981810"/>
                    </a:ext>
                  </a:extLst>
                </a:gridCol>
                <a:gridCol w="246888">
                  <a:extLst>
                    <a:ext uri="{9D8B030D-6E8A-4147-A177-3AD203B41FA5}">
                      <a16:colId xmlns:a16="http://schemas.microsoft.com/office/drawing/2014/main" val="2431831259"/>
                    </a:ext>
                  </a:extLst>
                </a:gridCol>
                <a:gridCol w="246888">
                  <a:extLst>
                    <a:ext uri="{9D8B030D-6E8A-4147-A177-3AD203B41FA5}">
                      <a16:colId xmlns:a16="http://schemas.microsoft.com/office/drawing/2014/main" val="229816346"/>
                    </a:ext>
                  </a:extLst>
                </a:gridCol>
                <a:gridCol w="246888">
                  <a:extLst>
                    <a:ext uri="{9D8B030D-6E8A-4147-A177-3AD203B41FA5}">
                      <a16:colId xmlns:a16="http://schemas.microsoft.com/office/drawing/2014/main" val="42289905"/>
                    </a:ext>
                  </a:extLst>
                </a:gridCol>
                <a:gridCol w="246888">
                  <a:extLst>
                    <a:ext uri="{9D8B030D-6E8A-4147-A177-3AD203B41FA5}">
                      <a16:colId xmlns:a16="http://schemas.microsoft.com/office/drawing/2014/main" val="2370237243"/>
                    </a:ext>
                  </a:extLst>
                </a:gridCol>
                <a:gridCol w="246888">
                  <a:extLst>
                    <a:ext uri="{9D8B030D-6E8A-4147-A177-3AD203B41FA5}">
                      <a16:colId xmlns:a16="http://schemas.microsoft.com/office/drawing/2014/main" val="2754893834"/>
                    </a:ext>
                  </a:extLst>
                </a:gridCol>
                <a:gridCol w="246888">
                  <a:extLst>
                    <a:ext uri="{9D8B030D-6E8A-4147-A177-3AD203B41FA5}">
                      <a16:colId xmlns:a16="http://schemas.microsoft.com/office/drawing/2014/main" val="2496810773"/>
                    </a:ext>
                  </a:extLst>
                </a:gridCol>
                <a:gridCol w="246888">
                  <a:extLst>
                    <a:ext uri="{9D8B030D-6E8A-4147-A177-3AD203B41FA5}">
                      <a16:colId xmlns:a16="http://schemas.microsoft.com/office/drawing/2014/main" val="1527786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871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Universidade Feevale - 2018-11-26 10:27:07 </a:t>
                      </a:r>
                      <a:r>
                        <a:rPr kumimoji="0" lang="pt-BR" sz="1000" b="0" i="0" u="none" strike="noStrike" kern="1200" cap="none" spc="0" normalizeH="0" baseline="0" noProof="0">
                          <a:ln>
                            <a:noFill/>
                          </a:ln>
                          <a:solidFill>
                            <a:prstClr val="black"/>
                          </a:solidFill>
                          <a:effectLst/>
                          <a:uLnTx/>
                          <a:uFillTx/>
                          <a:latin typeface="+mn-lt"/>
                          <a:ea typeface="+mn-ea"/>
                          <a:cs typeface="+mn-cs"/>
                        </a:rPr>
                        <a:t> 
 O #BlackNovember da Universidade Feevale ainda não terminou! :D
Essa semana você ainda pode aproveitar diversos descontos de até 50%. 
São cursos de qualificação, MBAs e especializações, estabelecimentos comerciais e eventos do Teatro Feevale com promoções incríveis!
Confira ➡️ www.feevale.br/blacknovember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https://scontent.xx.fbcdn.net/v/t1.0-9/s720x720/46952307_1997070817048221_8626436015810150400_o.png?_nc_cat=101&amp;_nc_ht=scontent.xx&amp;oh=31c4e1ed201fcee0faa9ba4735dc9496&amp;oe=5C663CC2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9163202"/>
                  </a:ext>
                </a:extLst>
              </a:tr>
            </a:tbl>
          </a:graphicData>
        </a:graphic>
      </p:graphicFrame>
      <p:sp>
        <p:nvSpPr>
          <p:cNvPr id="4" name="Text Placeholder 3">
            <a:extLst>
              <a:ext uri="{FF2B5EF4-FFF2-40B4-BE49-F238E27FC236}">
                <a16:creationId xmlns:a16="http://schemas.microsoft.com/office/drawing/2014/main" id="{3C2024AC-DF75-4B45-879C-703944B635A1}"/>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5532814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478AC-A10D-4173-80E7-ABB50525B42E}"/>
              </a:ext>
            </a:extLst>
          </p:cNvPr>
          <p:cNvSpPr>
            <a:spLocks noGrp="1"/>
          </p:cNvSpPr>
          <p:nvPr>
            <p:ph type="title"/>
          </p:nvPr>
        </p:nvSpPr>
        <p:spPr/>
        <p:txBody>
          <a:bodyPr/>
          <a:lstStyle/>
          <a:p>
            <a:r>
              <a:rPr lang="pt-BR"/>
              <a:t>Posts com menos interações | Feevale - 6 of 6</a:t>
            </a:r>
            <a:endParaRPr lang="en-US"/>
          </a:p>
        </p:txBody>
      </p:sp>
      <p:graphicFrame>
        <p:nvGraphicFramePr>
          <p:cNvPr id="5" name="Table Placeholder 4">
            <a:extLst>
              <a:ext uri="{FF2B5EF4-FFF2-40B4-BE49-F238E27FC236}">
                <a16:creationId xmlns:a16="http://schemas.microsoft.com/office/drawing/2014/main" id="{8365EFEC-7F7B-4C5E-8778-C6A8348C12C1}"/>
              </a:ext>
            </a:extLst>
          </p:cNvPr>
          <p:cNvGraphicFramePr>
            <a:graphicFrameLocks noGrp="1"/>
          </p:cNvGraphicFramePr>
          <p:nvPr>
            <p:ph type="tbl" sz="quarter" idx="13"/>
            <p:extLst>
              <p:ext uri="{D42A27DB-BD31-4B8C-83A1-F6EECF244321}">
                <p14:modId xmlns:p14="http://schemas.microsoft.com/office/powerpoint/2010/main" val="1307927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2422031"/>
                    </a:ext>
                  </a:extLst>
                </a:gridCol>
                <a:gridCol w="822960">
                  <a:extLst>
                    <a:ext uri="{9D8B030D-6E8A-4147-A177-3AD203B41FA5}">
                      <a16:colId xmlns:a16="http://schemas.microsoft.com/office/drawing/2014/main" val="1158050833"/>
                    </a:ext>
                  </a:extLst>
                </a:gridCol>
                <a:gridCol w="271577">
                  <a:extLst>
                    <a:ext uri="{9D8B030D-6E8A-4147-A177-3AD203B41FA5}">
                      <a16:colId xmlns:a16="http://schemas.microsoft.com/office/drawing/2014/main" val="3357904876"/>
                    </a:ext>
                  </a:extLst>
                </a:gridCol>
                <a:gridCol w="271577">
                  <a:extLst>
                    <a:ext uri="{9D8B030D-6E8A-4147-A177-3AD203B41FA5}">
                      <a16:colId xmlns:a16="http://schemas.microsoft.com/office/drawing/2014/main" val="288253858"/>
                    </a:ext>
                  </a:extLst>
                </a:gridCol>
                <a:gridCol w="271577">
                  <a:extLst>
                    <a:ext uri="{9D8B030D-6E8A-4147-A177-3AD203B41FA5}">
                      <a16:colId xmlns:a16="http://schemas.microsoft.com/office/drawing/2014/main" val="2690778276"/>
                    </a:ext>
                  </a:extLst>
                </a:gridCol>
                <a:gridCol w="246888">
                  <a:extLst>
                    <a:ext uri="{9D8B030D-6E8A-4147-A177-3AD203B41FA5}">
                      <a16:colId xmlns:a16="http://schemas.microsoft.com/office/drawing/2014/main" val="1241755840"/>
                    </a:ext>
                  </a:extLst>
                </a:gridCol>
                <a:gridCol w="246888">
                  <a:extLst>
                    <a:ext uri="{9D8B030D-6E8A-4147-A177-3AD203B41FA5}">
                      <a16:colId xmlns:a16="http://schemas.microsoft.com/office/drawing/2014/main" val="863047665"/>
                    </a:ext>
                  </a:extLst>
                </a:gridCol>
                <a:gridCol w="246888">
                  <a:extLst>
                    <a:ext uri="{9D8B030D-6E8A-4147-A177-3AD203B41FA5}">
                      <a16:colId xmlns:a16="http://schemas.microsoft.com/office/drawing/2014/main" val="1346983766"/>
                    </a:ext>
                  </a:extLst>
                </a:gridCol>
                <a:gridCol w="246888">
                  <a:extLst>
                    <a:ext uri="{9D8B030D-6E8A-4147-A177-3AD203B41FA5}">
                      <a16:colId xmlns:a16="http://schemas.microsoft.com/office/drawing/2014/main" val="647985503"/>
                    </a:ext>
                  </a:extLst>
                </a:gridCol>
                <a:gridCol w="246888">
                  <a:extLst>
                    <a:ext uri="{9D8B030D-6E8A-4147-A177-3AD203B41FA5}">
                      <a16:colId xmlns:a16="http://schemas.microsoft.com/office/drawing/2014/main" val="553243305"/>
                    </a:ext>
                  </a:extLst>
                </a:gridCol>
                <a:gridCol w="246888">
                  <a:extLst>
                    <a:ext uri="{9D8B030D-6E8A-4147-A177-3AD203B41FA5}">
                      <a16:colId xmlns:a16="http://schemas.microsoft.com/office/drawing/2014/main" val="4151407940"/>
                    </a:ext>
                  </a:extLst>
                </a:gridCol>
                <a:gridCol w="246888">
                  <a:extLst>
                    <a:ext uri="{9D8B030D-6E8A-4147-A177-3AD203B41FA5}">
                      <a16:colId xmlns:a16="http://schemas.microsoft.com/office/drawing/2014/main" val="3402636258"/>
                    </a:ext>
                  </a:extLst>
                </a:gridCol>
                <a:gridCol w="246888">
                  <a:extLst>
                    <a:ext uri="{9D8B030D-6E8A-4147-A177-3AD203B41FA5}">
                      <a16:colId xmlns:a16="http://schemas.microsoft.com/office/drawing/2014/main" val="1988066306"/>
                    </a:ext>
                  </a:extLst>
                </a:gridCol>
                <a:gridCol w="246888">
                  <a:extLst>
                    <a:ext uri="{9D8B030D-6E8A-4147-A177-3AD203B41FA5}">
                      <a16:colId xmlns:a16="http://schemas.microsoft.com/office/drawing/2014/main" val="2432424739"/>
                    </a:ext>
                  </a:extLst>
                </a:gridCol>
                <a:gridCol w="246888">
                  <a:extLst>
                    <a:ext uri="{9D8B030D-6E8A-4147-A177-3AD203B41FA5}">
                      <a16:colId xmlns:a16="http://schemas.microsoft.com/office/drawing/2014/main" val="1925270680"/>
                    </a:ext>
                  </a:extLst>
                </a:gridCol>
                <a:gridCol w="246888">
                  <a:extLst>
                    <a:ext uri="{9D8B030D-6E8A-4147-A177-3AD203B41FA5}">
                      <a16:colId xmlns:a16="http://schemas.microsoft.com/office/drawing/2014/main" val="831259680"/>
                    </a:ext>
                  </a:extLst>
                </a:gridCol>
                <a:gridCol w="246888">
                  <a:extLst>
                    <a:ext uri="{9D8B030D-6E8A-4147-A177-3AD203B41FA5}">
                      <a16:colId xmlns:a16="http://schemas.microsoft.com/office/drawing/2014/main" val="3544977422"/>
                    </a:ext>
                  </a:extLst>
                </a:gridCol>
                <a:gridCol w="246888">
                  <a:extLst>
                    <a:ext uri="{9D8B030D-6E8A-4147-A177-3AD203B41FA5}">
                      <a16:colId xmlns:a16="http://schemas.microsoft.com/office/drawing/2014/main" val="185472720"/>
                    </a:ext>
                  </a:extLst>
                </a:gridCol>
                <a:gridCol w="246888">
                  <a:extLst>
                    <a:ext uri="{9D8B030D-6E8A-4147-A177-3AD203B41FA5}">
                      <a16:colId xmlns:a16="http://schemas.microsoft.com/office/drawing/2014/main" val="1941809471"/>
                    </a:ext>
                  </a:extLst>
                </a:gridCol>
                <a:gridCol w="246888">
                  <a:extLst>
                    <a:ext uri="{9D8B030D-6E8A-4147-A177-3AD203B41FA5}">
                      <a16:colId xmlns:a16="http://schemas.microsoft.com/office/drawing/2014/main" val="410333528"/>
                    </a:ext>
                  </a:extLst>
                </a:gridCol>
                <a:gridCol w="246888">
                  <a:extLst>
                    <a:ext uri="{9D8B030D-6E8A-4147-A177-3AD203B41FA5}">
                      <a16:colId xmlns:a16="http://schemas.microsoft.com/office/drawing/2014/main" val="2669510958"/>
                    </a:ext>
                  </a:extLst>
                </a:gridCol>
                <a:gridCol w="246888">
                  <a:extLst>
                    <a:ext uri="{9D8B030D-6E8A-4147-A177-3AD203B41FA5}">
                      <a16:colId xmlns:a16="http://schemas.microsoft.com/office/drawing/2014/main" val="2225668735"/>
                    </a:ext>
                  </a:extLst>
                </a:gridCol>
                <a:gridCol w="246888">
                  <a:extLst>
                    <a:ext uri="{9D8B030D-6E8A-4147-A177-3AD203B41FA5}">
                      <a16:colId xmlns:a16="http://schemas.microsoft.com/office/drawing/2014/main" val="1860072009"/>
                    </a:ext>
                  </a:extLst>
                </a:gridCol>
                <a:gridCol w="246888">
                  <a:extLst>
                    <a:ext uri="{9D8B030D-6E8A-4147-A177-3AD203B41FA5}">
                      <a16:colId xmlns:a16="http://schemas.microsoft.com/office/drawing/2014/main" val="1775886209"/>
                    </a:ext>
                  </a:extLst>
                </a:gridCol>
                <a:gridCol w="246888">
                  <a:extLst>
                    <a:ext uri="{9D8B030D-6E8A-4147-A177-3AD203B41FA5}">
                      <a16:colId xmlns:a16="http://schemas.microsoft.com/office/drawing/2014/main" val="3256449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814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Universidade Feevale - 2018-11-27 15:30:00 </a:t>
                      </a:r>
                      <a:r>
                        <a:rPr kumimoji="0" lang="pt-BR" sz="1000" b="0" i="0" u="none" strike="noStrike" kern="1200" cap="none" spc="0" normalizeH="0" baseline="0" noProof="0">
                          <a:ln>
                            <a:noFill/>
                          </a:ln>
                          <a:solidFill>
                            <a:prstClr val="black"/>
                          </a:solidFill>
                          <a:effectLst/>
                          <a:uLnTx/>
                          <a:uFillTx/>
                          <a:latin typeface="+mn-lt"/>
                          <a:ea typeface="+mn-ea"/>
                          <a:cs typeface="+mn-cs"/>
                        </a:rPr>
                        <a:t> 
 #NotíciasFeevale
Nesta sexta-feira, 30, a Universidade Feevale realiza, no Câmpus II o Seminário sobre Direitos Humanos, Trabalho e Meio Ambiente. O evento é promovido pelos programas de extensão Niara – Nutrindo Identidades e Afirmações Raciais e Educação em Direitos Humanos: por uma cultura de paz e tolerância, além dos programas de pós-graduação em Diversidade Cultural e Inclusão Social, Qualidade Ambiental e Processos e Manifestações Culturais e do mestrado em Indústria Criativa.
O evento ocorre na Sala de Exposições do prédio Arenito e tem início às 14h, com o painel Comunicações De Pesquisa Sobre Direitos Humanos, Trabalho e Meio Ambiente. 
✅ A inscrição é gratuita e pode ser feita pelo e-mail projetosproppex@feevale.br.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https://scontent.xx.fbcdn.net/v/t39.2147-6/c327.0.720.720a/p720x720/47095036_2356770764352753_4486541228451561472_n.jpg?_nc_cat=107&amp;_nc_ht=scontent.xx&amp;oh=3ff116c0eb88127d9066d086a1fc3d57&amp;oe=5CB0EDF4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43609496"/>
                  </a:ext>
                </a:extLst>
              </a:tr>
            </a:tbl>
          </a:graphicData>
        </a:graphic>
      </p:graphicFrame>
      <p:sp>
        <p:nvSpPr>
          <p:cNvPr id="4" name="Text Placeholder 3">
            <a:extLst>
              <a:ext uri="{FF2B5EF4-FFF2-40B4-BE49-F238E27FC236}">
                <a16:creationId xmlns:a16="http://schemas.microsoft.com/office/drawing/2014/main" id="{523EA5F0-55F1-483F-AB7A-5196B220ECA2}"/>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837011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E933-2754-4AC1-95B5-7B0A1C769F0C}"/>
              </a:ext>
            </a:extLst>
          </p:cNvPr>
          <p:cNvSpPr>
            <a:spLocks noGrp="1"/>
          </p:cNvSpPr>
          <p:nvPr>
            <p:ph type="title"/>
          </p:nvPr>
        </p:nvSpPr>
        <p:spPr/>
        <p:txBody>
          <a:bodyPr/>
          <a:lstStyle/>
          <a:p>
            <a:r>
              <a:rPr lang="en-US"/>
              <a:t>Engajamento por tipo de post | Feevale</a:t>
            </a:r>
          </a:p>
        </p:txBody>
      </p:sp>
      <p:graphicFrame>
        <p:nvGraphicFramePr>
          <p:cNvPr id="6" name="Chart Placeholder 5">
            <a:extLst>
              <a:ext uri="{FF2B5EF4-FFF2-40B4-BE49-F238E27FC236}">
                <a16:creationId xmlns:a16="http://schemas.microsoft.com/office/drawing/2014/main" id="{12593FC7-667C-421D-8122-6BC47BDFC922}"/>
              </a:ext>
            </a:extLst>
          </p:cNvPr>
          <p:cNvGraphicFramePr>
            <a:graphicFrameLocks noGrp="1"/>
          </p:cNvGraphicFramePr>
          <p:nvPr>
            <p:ph type="chart" sz="quarter" idx="13"/>
            <p:extLst>
              <p:ext uri="{D42A27DB-BD31-4B8C-83A1-F6EECF244321}">
                <p14:modId xmlns:p14="http://schemas.microsoft.com/office/powerpoint/2010/main" val="2816904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23FD50-B631-487C-9C57-E788376EA6C3}"/>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85C79D0F-EC63-4524-A2B7-9A7218BD62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486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2C63A-44C7-4B45-A46F-6266D80DAA78}"/>
              </a:ext>
            </a:extLst>
          </p:cNvPr>
          <p:cNvSpPr>
            <a:spLocks noGrp="1"/>
          </p:cNvSpPr>
          <p:nvPr>
            <p:ph type="title"/>
          </p:nvPr>
        </p:nvSpPr>
        <p:spPr/>
        <p:txBody>
          <a:bodyPr/>
          <a:lstStyle/>
          <a:p>
            <a:r>
              <a:rPr lang="en-US"/>
              <a:t>Distribuição de reações | Feevale</a:t>
            </a:r>
          </a:p>
        </p:txBody>
      </p:sp>
      <p:graphicFrame>
        <p:nvGraphicFramePr>
          <p:cNvPr id="6" name="Chart Placeholder 5">
            <a:extLst>
              <a:ext uri="{FF2B5EF4-FFF2-40B4-BE49-F238E27FC236}">
                <a16:creationId xmlns:a16="http://schemas.microsoft.com/office/drawing/2014/main" id="{D625EAB4-DC23-4A5F-A416-79F3D64F583A}"/>
              </a:ext>
            </a:extLst>
          </p:cNvPr>
          <p:cNvGraphicFramePr>
            <a:graphicFrameLocks noGrp="1"/>
          </p:cNvGraphicFramePr>
          <p:nvPr>
            <p:ph type="chart" sz="quarter" idx="13"/>
            <p:extLst>
              <p:ext uri="{D42A27DB-BD31-4B8C-83A1-F6EECF244321}">
                <p14:modId xmlns:p14="http://schemas.microsoft.com/office/powerpoint/2010/main" val="4080303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E734D7-064F-4F22-9961-238055BFAC72}"/>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95ED78BF-B201-4AED-9DE3-DC3E4C1B24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6938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94070-0D45-4969-B49C-2C880A508C21}"/>
              </a:ext>
            </a:extLst>
          </p:cNvPr>
          <p:cNvSpPr>
            <a:spLocks noGrp="1"/>
          </p:cNvSpPr>
          <p:nvPr>
            <p:ph type="title"/>
          </p:nvPr>
        </p:nvSpPr>
        <p:spPr/>
        <p:txBody>
          <a:bodyPr/>
          <a:lstStyle/>
          <a:p>
            <a:r>
              <a:rPr lang="en-US"/>
              <a:t>Visualização de vídeos | Feevale</a:t>
            </a:r>
          </a:p>
        </p:txBody>
      </p:sp>
      <p:graphicFrame>
        <p:nvGraphicFramePr>
          <p:cNvPr id="6" name="Chart Placeholder 5">
            <a:extLst>
              <a:ext uri="{FF2B5EF4-FFF2-40B4-BE49-F238E27FC236}">
                <a16:creationId xmlns:a16="http://schemas.microsoft.com/office/drawing/2014/main" id="{93A927AD-BA64-4D1A-A29A-36A92EA6D4D6}"/>
              </a:ext>
            </a:extLst>
          </p:cNvPr>
          <p:cNvGraphicFramePr>
            <a:graphicFrameLocks noGrp="1"/>
          </p:cNvGraphicFramePr>
          <p:nvPr>
            <p:ph type="chart" sz="quarter" idx="13"/>
            <p:extLst>
              <p:ext uri="{D42A27DB-BD31-4B8C-83A1-F6EECF244321}">
                <p14:modId xmlns:p14="http://schemas.microsoft.com/office/powerpoint/2010/main" val="4218448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4E20C3-CB5B-4C67-A0AC-5985AF24A9D5}"/>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82EE4602-96B3-4DC6-94A9-E0B12F8E97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919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B7013-693C-4E26-844C-7B44C547BA3D}"/>
              </a:ext>
            </a:extLst>
          </p:cNvPr>
          <p:cNvSpPr>
            <a:spLocks noGrp="1"/>
          </p:cNvSpPr>
          <p:nvPr>
            <p:ph type="title"/>
          </p:nvPr>
        </p:nvSpPr>
        <p:spPr/>
        <p:txBody>
          <a:bodyPr/>
          <a:lstStyle/>
          <a:p>
            <a:r>
              <a:rPr lang="pt-BR"/>
              <a:t>Dados gerais de vídeo | Feevale</a:t>
            </a:r>
            <a:endParaRPr lang="en-US"/>
          </a:p>
        </p:txBody>
      </p:sp>
      <p:graphicFrame>
        <p:nvGraphicFramePr>
          <p:cNvPr id="5" name="Table Placeholder 4">
            <a:extLst>
              <a:ext uri="{FF2B5EF4-FFF2-40B4-BE49-F238E27FC236}">
                <a16:creationId xmlns:a16="http://schemas.microsoft.com/office/drawing/2014/main" id="{E513C717-02CA-4862-BF0F-CBA22A840386}"/>
              </a:ext>
            </a:extLst>
          </p:cNvPr>
          <p:cNvGraphicFramePr>
            <a:graphicFrameLocks noGrp="1"/>
          </p:cNvGraphicFramePr>
          <p:nvPr>
            <p:ph type="tbl" sz="quarter" idx="13"/>
            <p:extLst>
              <p:ext uri="{D42A27DB-BD31-4B8C-83A1-F6EECF244321}">
                <p14:modId xmlns:p14="http://schemas.microsoft.com/office/powerpoint/2010/main" val="1722657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4794425"/>
                    </a:ext>
                  </a:extLst>
                </a:gridCol>
                <a:gridCol w="411480">
                  <a:extLst>
                    <a:ext uri="{9D8B030D-6E8A-4147-A177-3AD203B41FA5}">
                      <a16:colId xmlns:a16="http://schemas.microsoft.com/office/drawing/2014/main" val="3289256421"/>
                    </a:ext>
                  </a:extLst>
                </a:gridCol>
                <a:gridCol w="411480">
                  <a:extLst>
                    <a:ext uri="{9D8B030D-6E8A-4147-A177-3AD203B41FA5}">
                      <a16:colId xmlns:a16="http://schemas.microsoft.com/office/drawing/2014/main" val="3459860143"/>
                    </a:ext>
                  </a:extLst>
                </a:gridCol>
                <a:gridCol w="411480">
                  <a:extLst>
                    <a:ext uri="{9D8B030D-6E8A-4147-A177-3AD203B41FA5}">
                      <a16:colId xmlns:a16="http://schemas.microsoft.com/office/drawing/2014/main" val="70526218"/>
                    </a:ext>
                  </a:extLst>
                </a:gridCol>
                <a:gridCol w="411480">
                  <a:extLst>
                    <a:ext uri="{9D8B030D-6E8A-4147-A177-3AD203B41FA5}">
                      <a16:colId xmlns:a16="http://schemas.microsoft.com/office/drawing/2014/main" val="2784576018"/>
                    </a:ext>
                  </a:extLst>
                </a:gridCol>
                <a:gridCol w="411480">
                  <a:extLst>
                    <a:ext uri="{9D8B030D-6E8A-4147-A177-3AD203B41FA5}">
                      <a16:colId xmlns:a16="http://schemas.microsoft.com/office/drawing/2014/main" val="1856806846"/>
                    </a:ext>
                  </a:extLst>
                </a:gridCol>
                <a:gridCol w="411480">
                  <a:extLst>
                    <a:ext uri="{9D8B030D-6E8A-4147-A177-3AD203B41FA5}">
                      <a16:colId xmlns:a16="http://schemas.microsoft.com/office/drawing/2014/main" val="3929039188"/>
                    </a:ext>
                  </a:extLst>
                </a:gridCol>
                <a:gridCol w="411480">
                  <a:extLst>
                    <a:ext uri="{9D8B030D-6E8A-4147-A177-3AD203B41FA5}">
                      <a16:colId xmlns:a16="http://schemas.microsoft.com/office/drawing/2014/main" val="1704040611"/>
                    </a:ext>
                  </a:extLst>
                </a:gridCol>
                <a:gridCol w="411480">
                  <a:extLst>
                    <a:ext uri="{9D8B030D-6E8A-4147-A177-3AD203B41FA5}">
                      <a16:colId xmlns:a16="http://schemas.microsoft.com/office/drawing/2014/main" val="3065238942"/>
                    </a:ext>
                  </a:extLst>
                </a:gridCol>
                <a:gridCol w="411480">
                  <a:extLst>
                    <a:ext uri="{9D8B030D-6E8A-4147-A177-3AD203B41FA5}">
                      <a16:colId xmlns:a16="http://schemas.microsoft.com/office/drawing/2014/main" val="3028851390"/>
                    </a:ext>
                  </a:extLst>
                </a:gridCol>
                <a:gridCol w="411480">
                  <a:extLst>
                    <a:ext uri="{9D8B030D-6E8A-4147-A177-3AD203B41FA5}">
                      <a16:colId xmlns:a16="http://schemas.microsoft.com/office/drawing/2014/main" val="1578670218"/>
                    </a:ext>
                  </a:extLst>
                </a:gridCol>
                <a:gridCol w="411480">
                  <a:extLst>
                    <a:ext uri="{9D8B030D-6E8A-4147-A177-3AD203B41FA5}">
                      <a16:colId xmlns:a16="http://schemas.microsoft.com/office/drawing/2014/main" val="2913508715"/>
                    </a:ext>
                  </a:extLst>
                </a:gridCol>
                <a:gridCol w="411480">
                  <a:extLst>
                    <a:ext uri="{9D8B030D-6E8A-4147-A177-3AD203B41FA5}">
                      <a16:colId xmlns:a16="http://schemas.microsoft.com/office/drawing/2014/main" val="2791665893"/>
                    </a:ext>
                  </a:extLst>
                </a:gridCol>
                <a:gridCol w="411480">
                  <a:extLst>
                    <a:ext uri="{9D8B030D-6E8A-4147-A177-3AD203B41FA5}">
                      <a16:colId xmlns:a16="http://schemas.microsoft.com/office/drawing/2014/main" val="1925435453"/>
                    </a:ext>
                  </a:extLst>
                </a:gridCol>
                <a:gridCol w="411480">
                  <a:extLst>
                    <a:ext uri="{9D8B030D-6E8A-4147-A177-3AD203B41FA5}">
                      <a16:colId xmlns:a16="http://schemas.microsoft.com/office/drawing/2014/main" val="1558142166"/>
                    </a:ext>
                  </a:extLst>
                </a:gridCol>
                <a:gridCol w="411480">
                  <a:extLst>
                    <a:ext uri="{9D8B030D-6E8A-4147-A177-3AD203B41FA5}">
                      <a16:colId xmlns:a16="http://schemas.microsoft.com/office/drawing/2014/main" val="3355040656"/>
                    </a:ext>
                  </a:extLst>
                </a:gridCol>
                <a:gridCol w="411480">
                  <a:extLst>
                    <a:ext uri="{9D8B030D-6E8A-4147-A177-3AD203B41FA5}">
                      <a16:colId xmlns:a16="http://schemas.microsoft.com/office/drawing/2014/main" val="4167265295"/>
                    </a:ext>
                  </a:extLst>
                </a:gridCol>
                <a:gridCol w="411480">
                  <a:extLst>
                    <a:ext uri="{9D8B030D-6E8A-4147-A177-3AD203B41FA5}">
                      <a16:colId xmlns:a16="http://schemas.microsoft.com/office/drawing/2014/main" val="2417375168"/>
                    </a:ext>
                  </a:extLst>
                </a:gridCol>
                <a:gridCol w="411480">
                  <a:extLst>
                    <a:ext uri="{9D8B030D-6E8A-4147-A177-3AD203B41FA5}">
                      <a16:colId xmlns:a16="http://schemas.microsoft.com/office/drawing/2014/main" val="2901854184"/>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523807859"/>
                  </a:ext>
                </a:extLst>
              </a:tr>
              <a:tr h="370840">
                <a:tc>
                  <a:txBody>
                    <a:bodyPr/>
                    <a:lstStyle/>
                    <a:p>
                      <a:r>
                        <a:rPr lang="en-US" sz="1000"/>
                        <a:t>Universidade Feevale</a:t>
                      </a:r>
                    </a:p>
                  </a:txBody>
                  <a:tcPr/>
                </a:tc>
                <a:tc>
                  <a:txBody>
                    <a:bodyPr/>
                    <a:lstStyle/>
                    <a:p>
                      <a:r>
                        <a:rPr lang="en-US" sz="1000"/>
                        <a:t>16411</a:t>
                      </a:r>
                    </a:p>
                  </a:txBody>
                  <a:tcPr/>
                </a:tc>
                <a:tc>
                  <a:txBody>
                    <a:bodyPr/>
                    <a:lstStyle/>
                    <a:p>
                      <a:r>
                        <a:rPr lang="en-US" sz="1000"/>
                        <a:t>3971</a:t>
                      </a:r>
                    </a:p>
                  </a:txBody>
                  <a:tcPr/>
                </a:tc>
                <a:tc>
                  <a:txBody>
                    <a:bodyPr/>
                    <a:lstStyle/>
                    <a:p>
                      <a:r>
                        <a:rPr lang="en-US" sz="1000"/>
                        <a:t>2878</a:t>
                      </a:r>
                    </a:p>
                  </a:txBody>
                  <a:tcPr/>
                </a:tc>
                <a:tc>
                  <a:txBody>
                    <a:bodyPr/>
                    <a:lstStyle/>
                    <a:p>
                      <a:r>
                        <a:rPr lang="en-US" sz="1000"/>
                        <a:t>15642</a:t>
                      </a:r>
                    </a:p>
                  </a:txBody>
                  <a:tcPr/>
                </a:tc>
                <a:tc>
                  <a:txBody>
                    <a:bodyPr/>
                    <a:lstStyle/>
                    <a:p>
                      <a:r>
                        <a:rPr lang="en-US" sz="1000"/>
                        <a:t>3690</a:t>
                      </a:r>
                    </a:p>
                  </a:txBody>
                  <a:tcPr/>
                </a:tc>
                <a:tc>
                  <a:txBody>
                    <a:bodyPr/>
                    <a:lstStyle/>
                    <a:p>
                      <a:r>
                        <a:rPr lang="en-US" sz="1000"/>
                        <a:t>2726</a:t>
                      </a:r>
                    </a:p>
                  </a:txBody>
                  <a:tcPr/>
                </a:tc>
                <a:tc>
                  <a:txBody>
                    <a:bodyPr/>
                    <a:lstStyle/>
                    <a:p>
                      <a:r>
                        <a:rPr lang="en-US" sz="1000"/>
                        <a:t>769</a:t>
                      </a:r>
                    </a:p>
                  </a:txBody>
                  <a:tcPr/>
                </a:tc>
                <a:tc>
                  <a:txBody>
                    <a:bodyPr/>
                    <a:lstStyle/>
                    <a:p>
                      <a:r>
                        <a:rPr lang="en-US" sz="1000"/>
                        <a:t>281</a:t>
                      </a:r>
                    </a:p>
                  </a:txBody>
                  <a:tcPr/>
                </a:tc>
                <a:tc>
                  <a:txBody>
                    <a:bodyPr/>
                    <a:lstStyle/>
                    <a:p>
                      <a:r>
                        <a:rPr lang="en-US" sz="1000"/>
                        <a:t>152</a:t>
                      </a:r>
                    </a:p>
                  </a:txBody>
                  <a:tcPr/>
                </a:tc>
                <a:tc>
                  <a:txBody>
                    <a:bodyPr/>
                    <a:lstStyle/>
                    <a:p>
                      <a:r>
                        <a:rPr lang="en-US" sz="1000"/>
                        <a:t>16234</a:t>
                      </a:r>
                    </a:p>
                  </a:txBody>
                  <a:tcPr/>
                </a:tc>
                <a:tc>
                  <a:txBody>
                    <a:bodyPr/>
                    <a:lstStyle/>
                    <a:p>
                      <a:r>
                        <a:rPr lang="en-US" sz="1000"/>
                        <a:t>3884</a:t>
                      </a:r>
                    </a:p>
                  </a:txBody>
                  <a:tcPr/>
                </a:tc>
                <a:tc>
                  <a:txBody>
                    <a:bodyPr/>
                    <a:lstStyle/>
                    <a:p>
                      <a:r>
                        <a:rPr lang="en-US" sz="1000"/>
                        <a:t>2821</a:t>
                      </a:r>
                    </a:p>
                  </a:txBody>
                  <a:tcPr/>
                </a:tc>
                <a:tc>
                  <a:txBody>
                    <a:bodyPr/>
                    <a:lstStyle/>
                    <a:p>
                      <a:r>
                        <a:rPr lang="en-US" sz="1000"/>
                        <a:t>177</a:t>
                      </a:r>
                    </a:p>
                  </a:txBody>
                  <a:tcPr/>
                </a:tc>
                <a:tc>
                  <a:txBody>
                    <a:bodyPr/>
                    <a:lstStyle/>
                    <a:p>
                      <a:r>
                        <a:rPr lang="en-US" sz="1000"/>
                        <a:t>87</a:t>
                      </a:r>
                    </a:p>
                  </a:txBody>
                  <a:tcPr/>
                </a:tc>
                <a:tc>
                  <a:txBody>
                    <a:bodyPr/>
                    <a:lstStyle/>
                    <a:p>
                      <a:r>
                        <a:rPr lang="en-US" sz="1000"/>
                        <a:t>57</a:t>
                      </a:r>
                    </a:p>
                  </a:txBody>
                  <a:tcPr/>
                </a:tc>
                <a:tc>
                  <a:txBody>
                    <a:bodyPr/>
                    <a:lstStyle/>
                    <a:p>
                      <a:r>
                        <a:rPr lang="en-US" sz="1000"/>
                        <a:t>658</a:t>
                      </a:r>
                    </a:p>
                  </a:txBody>
                  <a:tcPr/>
                </a:tc>
                <a:tc>
                  <a:txBody>
                    <a:bodyPr/>
                    <a:lstStyle/>
                    <a:p>
                      <a:r>
                        <a:rPr lang="en-US" sz="1000"/>
                        <a:t>85</a:t>
                      </a:r>
                    </a:p>
                  </a:txBody>
                  <a:tcPr/>
                </a:tc>
                <a:tc>
                  <a:txBody>
                    <a:bodyPr/>
                    <a:lstStyle/>
                    <a:p>
                      <a:r>
                        <a:rPr lang="en-US" sz="1000"/>
                        <a:t>30</a:t>
                      </a:r>
                    </a:p>
                  </a:txBody>
                  <a:tcPr/>
                </a:tc>
                <a:extLst>
                  <a:ext uri="{0D108BD9-81ED-4DB2-BD59-A6C34878D82A}">
                    <a16:rowId xmlns:a16="http://schemas.microsoft.com/office/drawing/2014/main" val="812896195"/>
                  </a:ext>
                </a:extLst>
              </a:tr>
            </a:tbl>
          </a:graphicData>
        </a:graphic>
      </p:graphicFrame>
      <p:sp>
        <p:nvSpPr>
          <p:cNvPr id="4" name="Text Placeholder 3">
            <a:extLst>
              <a:ext uri="{FF2B5EF4-FFF2-40B4-BE49-F238E27FC236}">
                <a16:creationId xmlns:a16="http://schemas.microsoft.com/office/drawing/2014/main" id="{C087F917-74B8-466B-BB91-B3F464C3F7DD}"/>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364255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A92D4-FC2C-44BA-9E5F-63E73D92915E}"/>
              </a:ext>
            </a:extLst>
          </p:cNvPr>
          <p:cNvSpPr>
            <a:spLocks noGrp="1"/>
          </p:cNvSpPr>
          <p:nvPr>
            <p:ph type="title"/>
          </p:nvPr>
        </p:nvSpPr>
        <p:spPr/>
        <p:txBody>
          <a:bodyPr/>
          <a:lstStyle/>
          <a:p>
            <a:r>
              <a:rPr lang="en-US"/>
              <a:t>Vídeos do Mês | Feevale</a:t>
            </a:r>
          </a:p>
        </p:txBody>
      </p:sp>
      <p:graphicFrame>
        <p:nvGraphicFramePr>
          <p:cNvPr id="5" name="Table Placeholder 4">
            <a:extLst>
              <a:ext uri="{FF2B5EF4-FFF2-40B4-BE49-F238E27FC236}">
                <a16:creationId xmlns:a16="http://schemas.microsoft.com/office/drawing/2014/main" id="{FFE65A14-9DF2-4700-9A09-F057C4423827}"/>
              </a:ext>
            </a:extLst>
          </p:cNvPr>
          <p:cNvGraphicFramePr>
            <a:graphicFrameLocks noGrp="1"/>
          </p:cNvGraphicFramePr>
          <p:nvPr>
            <p:ph type="tbl" sz="quarter" idx="13"/>
            <p:extLst>
              <p:ext uri="{D42A27DB-BD31-4B8C-83A1-F6EECF244321}">
                <p14:modId xmlns:p14="http://schemas.microsoft.com/office/powerpoint/2010/main" val="4064988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2">
                  <a:extLst>
                    <a:ext uri="{9D8B030D-6E8A-4147-A177-3AD203B41FA5}">
                      <a16:colId xmlns:a16="http://schemas.microsoft.com/office/drawing/2014/main" val="1631299614"/>
                    </a:ext>
                  </a:extLst>
                </a:gridCol>
                <a:gridCol w="987553">
                  <a:extLst>
                    <a:ext uri="{9D8B030D-6E8A-4147-A177-3AD203B41FA5}">
                      <a16:colId xmlns:a16="http://schemas.microsoft.com/office/drawing/2014/main" val="893293610"/>
                    </a:ext>
                  </a:extLst>
                </a:gridCol>
                <a:gridCol w="246888">
                  <a:extLst>
                    <a:ext uri="{9D8B030D-6E8A-4147-A177-3AD203B41FA5}">
                      <a16:colId xmlns:a16="http://schemas.microsoft.com/office/drawing/2014/main" val="639721015"/>
                    </a:ext>
                  </a:extLst>
                </a:gridCol>
                <a:gridCol w="246888">
                  <a:extLst>
                    <a:ext uri="{9D8B030D-6E8A-4147-A177-3AD203B41FA5}">
                      <a16:colId xmlns:a16="http://schemas.microsoft.com/office/drawing/2014/main" val="3800675177"/>
                    </a:ext>
                  </a:extLst>
                </a:gridCol>
                <a:gridCol w="246888">
                  <a:extLst>
                    <a:ext uri="{9D8B030D-6E8A-4147-A177-3AD203B41FA5}">
                      <a16:colId xmlns:a16="http://schemas.microsoft.com/office/drawing/2014/main" val="2579707509"/>
                    </a:ext>
                  </a:extLst>
                </a:gridCol>
                <a:gridCol w="246888">
                  <a:extLst>
                    <a:ext uri="{9D8B030D-6E8A-4147-A177-3AD203B41FA5}">
                      <a16:colId xmlns:a16="http://schemas.microsoft.com/office/drawing/2014/main" val="3551478979"/>
                    </a:ext>
                  </a:extLst>
                </a:gridCol>
                <a:gridCol w="246888">
                  <a:extLst>
                    <a:ext uri="{9D8B030D-6E8A-4147-A177-3AD203B41FA5}">
                      <a16:colId xmlns:a16="http://schemas.microsoft.com/office/drawing/2014/main" val="3164924487"/>
                    </a:ext>
                  </a:extLst>
                </a:gridCol>
                <a:gridCol w="246888">
                  <a:extLst>
                    <a:ext uri="{9D8B030D-6E8A-4147-A177-3AD203B41FA5}">
                      <a16:colId xmlns:a16="http://schemas.microsoft.com/office/drawing/2014/main" val="2824561154"/>
                    </a:ext>
                  </a:extLst>
                </a:gridCol>
                <a:gridCol w="246888">
                  <a:extLst>
                    <a:ext uri="{9D8B030D-6E8A-4147-A177-3AD203B41FA5}">
                      <a16:colId xmlns:a16="http://schemas.microsoft.com/office/drawing/2014/main" val="1130827470"/>
                    </a:ext>
                  </a:extLst>
                </a:gridCol>
                <a:gridCol w="246888">
                  <a:extLst>
                    <a:ext uri="{9D8B030D-6E8A-4147-A177-3AD203B41FA5}">
                      <a16:colId xmlns:a16="http://schemas.microsoft.com/office/drawing/2014/main" val="3208824282"/>
                    </a:ext>
                  </a:extLst>
                </a:gridCol>
                <a:gridCol w="246888">
                  <a:extLst>
                    <a:ext uri="{9D8B030D-6E8A-4147-A177-3AD203B41FA5}">
                      <a16:colId xmlns:a16="http://schemas.microsoft.com/office/drawing/2014/main" val="1309487526"/>
                    </a:ext>
                  </a:extLst>
                </a:gridCol>
                <a:gridCol w="246888">
                  <a:extLst>
                    <a:ext uri="{9D8B030D-6E8A-4147-A177-3AD203B41FA5}">
                      <a16:colId xmlns:a16="http://schemas.microsoft.com/office/drawing/2014/main" val="419474474"/>
                    </a:ext>
                  </a:extLst>
                </a:gridCol>
                <a:gridCol w="246888">
                  <a:extLst>
                    <a:ext uri="{9D8B030D-6E8A-4147-A177-3AD203B41FA5}">
                      <a16:colId xmlns:a16="http://schemas.microsoft.com/office/drawing/2014/main" val="1538112770"/>
                    </a:ext>
                  </a:extLst>
                </a:gridCol>
                <a:gridCol w="246888">
                  <a:extLst>
                    <a:ext uri="{9D8B030D-6E8A-4147-A177-3AD203B41FA5}">
                      <a16:colId xmlns:a16="http://schemas.microsoft.com/office/drawing/2014/main" val="1697921936"/>
                    </a:ext>
                  </a:extLst>
                </a:gridCol>
                <a:gridCol w="246888">
                  <a:extLst>
                    <a:ext uri="{9D8B030D-6E8A-4147-A177-3AD203B41FA5}">
                      <a16:colId xmlns:a16="http://schemas.microsoft.com/office/drawing/2014/main" val="3699359059"/>
                    </a:ext>
                  </a:extLst>
                </a:gridCol>
                <a:gridCol w="246888">
                  <a:extLst>
                    <a:ext uri="{9D8B030D-6E8A-4147-A177-3AD203B41FA5}">
                      <a16:colId xmlns:a16="http://schemas.microsoft.com/office/drawing/2014/main" val="42261205"/>
                    </a:ext>
                  </a:extLst>
                </a:gridCol>
                <a:gridCol w="246888">
                  <a:extLst>
                    <a:ext uri="{9D8B030D-6E8A-4147-A177-3AD203B41FA5}">
                      <a16:colId xmlns:a16="http://schemas.microsoft.com/office/drawing/2014/main" val="1951928909"/>
                    </a:ext>
                  </a:extLst>
                </a:gridCol>
                <a:gridCol w="246888">
                  <a:extLst>
                    <a:ext uri="{9D8B030D-6E8A-4147-A177-3AD203B41FA5}">
                      <a16:colId xmlns:a16="http://schemas.microsoft.com/office/drawing/2014/main" val="2076034831"/>
                    </a:ext>
                  </a:extLst>
                </a:gridCol>
                <a:gridCol w="246888">
                  <a:extLst>
                    <a:ext uri="{9D8B030D-6E8A-4147-A177-3AD203B41FA5}">
                      <a16:colId xmlns:a16="http://schemas.microsoft.com/office/drawing/2014/main" val="287147745"/>
                    </a:ext>
                  </a:extLst>
                </a:gridCol>
                <a:gridCol w="246888">
                  <a:extLst>
                    <a:ext uri="{9D8B030D-6E8A-4147-A177-3AD203B41FA5}">
                      <a16:colId xmlns:a16="http://schemas.microsoft.com/office/drawing/2014/main" val="1280197983"/>
                    </a:ext>
                  </a:extLst>
                </a:gridCol>
                <a:gridCol w="246888">
                  <a:extLst>
                    <a:ext uri="{9D8B030D-6E8A-4147-A177-3AD203B41FA5}">
                      <a16:colId xmlns:a16="http://schemas.microsoft.com/office/drawing/2014/main" val="3881996482"/>
                    </a:ext>
                  </a:extLst>
                </a:gridCol>
                <a:gridCol w="246888">
                  <a:extLst>
                    <a:ext uri="{9D8B030D-6E8A-4147-A177-3AD203B41FA5}">
                      <a16:colId xmlns:a16="http://schemas.microsoft.com/office/drawing/2014/main" val="3149400815"/>
                    </a:ext>
                  </a:extLst>
                </a:gridCol>
                <a:gridCol w="246888">
                  <a:extLst>
                    <a:ext uri="{9D8B030D-6E8A-4147-A177-3AD203B41FA5}">
                      <a16:colId xmlns:a16="http://schemas.microsoft.com/office/drawing/2014/main" val="76867723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Video Length</a:t>
                      </a:r>
                    </a:p>
                  </a:txBody>
                  <a:tcPr/>
                </a:tc>
                <a:tc>
                  <a:txBody>
                    <a:bodyPr/>
                    <a:lstStyle/>
                    <a:p>
                      <a:r>
                        <a:rPr lang="en-US" sz="1000"/>
                        <a:t>Targeting</a:t>
                      </a:r>
                    </a:p>
                  </a:txBody>
                  <a:tcPr/>
                </a:tc>
                <a:tc>
                  <a:txBody>
                    <a:bodyPr/>
                    <a:lstStyle/>
                    <a:p>
                      <a:r>
                        <a:rPr lang="en-US" sz="1000"/>
                        <a:t>Content Category</a:t>
                      </a:r>
                    </a:p>
                  </a:txBody>
                  <a:tcPr/>
                </a:tc>
                <a:tc>
                  <a:txBody>
                    <a:bodyPr/>
                    <a:lstStyle/>
                    <a:p>
                      <a:r>
                        <a:rPr lang="en-US" sz="1000"/>
                        <a:t>Reactions</a:t>
                      </a:r>
                    </a:p>
                  </a:txBody>
                  <a:tcPr/>
                </a:tc>
                <a:tc>
                  <a:txBody>
                    <a:bodyPr/>
                    <a:lstStyle/>
                    <a:p>
                      <a:r>
                        <a:rPr lang="en-US" sz="1000"/>
                        <a:t>Comments</a:t>
                      </a:r>
                    </a:p>
                  </a:txBody>
                  <a:tcPr/>
                </a:tc>
                <a:tc>
                  <a:txBody>
                    <a:bodyPr/>
                    <a:lstStyle/>
                    <a:p>
                      <a:r>
                        <a:rPr lang="en-US" sz="1000"/>
                        <a:t>Avg. % Watched</a:t>
                      </a:r>
                    </a:p>
                  </a:txBody>
                  <a:tcPr/>
                </a:tc>
                <a:tc>
                  <a:txBody>
                    <a:bodyPr/>
                    <a:lstStyle/>
                    <a:p>
                      <a:r>
                        <a:rPr lang="en-US" sz="1000"/>
                        <a:t>View Time [minutes]</a:t>
                      </a:r>
                    </a:p>
                  </a:txBody>
                  <a:tcPr/>
                </a:tc>
                <a:tc>
                  <a:txBody>
                    <a:bodyPr/>
                    <a:lstStyle/>
                    <a:p>
                      <a:r>
                        <a:rPr lang="en-US" sz="1000"/>
                        <a:t>Views (3s)</a:t>
                      </a:r>
                    </a:p>
                  </a:txBody>
                  <a:tcPr/>
                </a:tc>
                <a:tc>
                  <a:txBody>
                    <a:bodyPr/>
                    <a:lstStyle/>
                    <a:p>
                      <a:r>
                        <a:rPr lang="en-US" sz="1000"/>
                        <a:t>Views (10s)</a:t>
                      </a:r>
                    </a:p>
                  </a:txBody>
                  <a:tcPr/>
                </a:tc>
                <a:tc>
                  <a:txBody>
                    <a:bodyPr/>
                    <a:lstStyle/>
                    <a:p>
                      <a:r>
                        <a:rPr lang="en-US" sz="1000"/>
                        <a:t>Views (30s)</a:t>
                      </a:r>
                    </a:p>
                  </a:txBody>
                  <a:tcPr/>
                </a:tc>
                <a:tc>
                  <a:txBody>
                    <a:bodyPr/>
                    <a:lstStyle/>
                    <a:p>
                      <a:r>
                        <a:rPr lang="en-US" sz="1000"/>
                        <a:t>Views (95%)</a:t>
                      </a:r>
                    </a:p>
                  </a:txBody>
                  <a:tcPr/>
                </a:tc>
                <a:tc>
                  <a:txBody>
                    <a:bodyPr/>
                    <a:lstStyle/>
                    <a:p>
                      <a:r>
                        <a:rPr lang="en-US" sz="1000"/>
                        <a:t>Views on this Post</a:t>
                      </a:r>
                    </a:p>
                  </a:txBody>
                  <a:tcPr/>
                </a:tc>
                <a:tc>
                  <a:txBody>
                    <a:bodyPr/>
                    <a:lstStyle/>
                    <a:p>
                      <a:r>
                        <a:rPr lang="en-US" sz="1000"/>
                        <a:t>Views on Shares</a:t>
                      </a:r>
                    </a:p>
                  </a:txBody>
                  <a:tcPr/>
                </a:tc>
                <a:tc>
                  <a:txBody>
                    <a:bodyPr/>
                    <a:lstStyle/>
                    <a:p>
                      <a:r>
                        <a:rPr lang="en-US" sz="1000"/>
                        <a:t>Views on Crosspostings</a:t>
                      </a:r>
                    </a:p>
                  </a:txBody>
                  <a:tcPr/>
                </a:tc>
                <a:tc>
                  <a:txBody>
                    <a:bodyPr/>
                    <a:lstStyle/>
                    <a:p>
                      <a:r>
                        <a:rPr lang="en-US" sz="1000"/>
                        <a:t>Autoplayed Views</a:t>
                      </a:r>
                    </a:p>
                  </a:txBody>
                  <a:tcPr/>
                </a:tc>
                <a:tc>
                  <a:txBody>
                    <a:bodyPr/>
                    <a:lstStyle/>
                    <a:p>
                      <a:r>
                        <a:rPr lang="en-US" sz="1000"/>
                        <a:t>Click-to-Play Views</a:t>
                      </a:r>
                    </a:p>
                  </a:txBody>
                  <a:tcPr/>
                </a:tc>
                <a:tc>
                  <a:txBody>
                    <a:bodyPr/>
                    <a:lstStyle/>
                    <a:p>
                      <a:r>
                        <a:rPr lang="en-US" sz="1000"/>
                        <a:t>Paid Views</a:t>
                      </a:r>
                    </a:p>
                  </a:txBody>
                  <a:tcPr/>
                </a:tc>
                <a:tc>
                  <a:txBody>
                    <a:bodyPr/>
                    <a:lstStyle/>
                    <a:p>
                      <a:r>
                        <a:rPr lang="en-US" sz="1000"/>
                        <a:t>Organic Views</a:t>
                      </a:r>
                    </a:p>
                  </a:txBody>
                  <a:tcPr/>
                </a:tc>
                <a:tc>
                  <a:txBody>
                    <a:bodyPr/>
                    <a:lstStyle/>
                    <a:p>
                      <a:r>
                        <a:rPr lang="en-US" sz="1000"/>
                        <a:t>Sound on Views</a:t>
                      </a:r>
                    </a:p>
                  </a:txBody>
                  <a:tcPr/>
                </a:tc>
                <a:tc>
                  <a:txBody>
                    <a:bodyPr/>
                    <a:lstStyle/>
                    <a:p>
                      <a:r>
                        <a:rPr lang="en-US" sz="1000"/>
                        <a:t>Share of Fan Video Impressions</a:t>
                      </a:r>
                    </a:p>
                  </a:txBody>
                  <a:tcPr/>
                </a:tc>
                <a:extLst>
                  <a:ext uri="{0D108BD9-81ED-4DB2-BD59-A6C34878D82A}">
                    <a16:rowId xmlns:a16="http://schemas.microsoft.com/office/drawing/2014/main" val="661864528"/>
                  </a:ext>
                </a:extLst>
              </a:tr>
              <a:tr h="370840">
                <a:tc>
                  <a:txBody>
                    <a:bodyPr/>
                    <a:lstStyle/>
                    <a:p>
                      <a:r>
                        <a:rPr lang="pt-BR" sz="1000" b="1"/>
                        <a:t> Universidade Feevale - 2018-11-30 17:41:42 </a:t>
                      </a:r>
                      <a:r>
                        <a:rPr lang="pt-BR" sz="1000"/>
                        <a:t>
 </a:t>
                      </a:r>
                      <a:r>
                        <a:rPr lang="pt-BR" sz="1000" b="1"/>
                        <a:t>Vestibular Agendado | Universidade Feevale</a:t>
                      </a:r>
                      <a:r>
                        <a:rPr lang="pt-BR" sz="1000"/>
                        <a:t>
 Antes de transformar o mundo, inove-se.
Agende sua prova em https://www.feevale.br/vestibular
#VempraFeevale</a:t>
                      </a:r>
                      <a:endParaRPr lang="en-US" sz="1000"/>
                    </a:p>
                  </a:txBody>
                  <a:tcPr/>
                </a:tc>
                <a:tc>
                  <a:txBody>
                    <a:bodyPr/>
                    <a:lstStyle/>
                    <a:p>
                      <a:r>
                        <a:rPr lang="en-US" sz="1000"/>
                        <a:t>https://scontent.xx.fbcdn.net/v/t15.5256-10/p228x119/46401096_272694986936590_4236311056487546880_n.jpg?_nc_cat=105&amp;_nc_ht=scontent.xx&amp;oh=72c0704dc5310620489d9900bc7988fa&amp;oe=5CACB541</a:t>
                      </a:r>
                    </a:p>
                  </a:txBody>
                  <a:tcPr/>
                </a:tc>
                <a:tc>
                  <a:txBody>
                    <a:bodyPr/>
                    <a:lstStyle/>
                    <a:p>
                      <a:r>
                        <a:rPr lang="en-US" sz="1000"/>
                        <a:t>Video</a:t>
                      </a:r>
                    </a:p>
                  </a:txBody>
                  <a:tcPr/>
                </a:tc>
                <a:tc>
                  <a:txBody>
                    <a:bodyPr/>
                    <a:lstStyle/>
                    <a:p>
                      <a:r>
                        <a:rPr lang="en-US" sz="1000"/>
                        <a:t>00:30</a:t>
                      </a:r>
                    </a:p>
                  </a:txBody>
                  <a:tcPr/>
                </a:tc>
                <a:tc>
                  <a:txBody>
                    <a:bodyPr/>
                    <a:lstStyle/>
                    <a:p>
                      <a:r>
                        <a:rPr lang="en-US" sz="1000"/>
                        <a:t>Public</a:t>
                      </a:r>
                    </a:p>
                  </a:txBody>
                  <a:tcPr/>
                </a:tc>
                <a:tc>
                  <a:txBody>
                    <a:bodyPr/>
                    <a:lstStyle/>
                    <a:p>
                      <a:r>
                        <a:rPr lang="en-US" sz="1000"/>
                        <a:t>OTHER</a:t>
                      </a:r>
                    </a:p>
                  </a:txBody>
                  <a:tcPr/>
                </a:tc>
                <a:tc>
                  <a:txBody>
                    <a:bodyPr/>
                    <a:lstStyle/>
                    <a:p>
                      <a:r>
                        <a:rPr lang="en-US" sz="1000"/>
                        <a:t>10</a:t>
                      </a:r>
                    </a:p>
                  </a:txBody>
                  <a:tcPr/>
                </a:tc>
                <a:tc>
                  <a:txBody>
                    <a:bodyPr/>
                    <a:lstStyle/>
                    <a:p>
                      <a:r>
                        <a:rPr lang="en-US" sz="1000"/>
                        <a:t>0</a:t>
                      </a:r>
                    </a:p>
                  </a:txBody>
                  <a:tcPr/>
                </a:tc>
                <a:tc>
                  <a:txBody>
                    <a:bodyPr/>
                    <a:lstStyle/>
                    <a:p>
                      <a:r>
                        <a:rPr lang="en-US" sz="1000"/>
                        <a:t>8.84 %</a:t>
                      </a:r>
                    </a:p>
                  </a:txBody>
                  <a:tcPr/>
                </a:tc>
                <a:tc>
                  <a:txBody>
                    <a:bodyPr/>
                    <a:lstStyle/>
                    <a:p>
                      <a:r>
                        <a:rPr lang="en-US" sz="1000"/>
                        <a:t>50</a:t>
                      </a:r>
                    </a:p>
                  </a:txBody>
                  <a:tcPr/>
                </a:tc>
                <a:tc>
                  <a:txBody>
                    <a:bodyPr/>
                    <a:lstStyle/>
                    <a:p>
                      <a:r>
                        <a:rPr lang="en-US" sz="1000"/>
                        <a:t>217</a:t>
                      </a:r>
                    </a:p>
                  </a:txBody>
                  <a:tcPr/>
                </a:tc>
                <a:tc>
                  <a:txBody>
                    <a:bodyPr/>
                    <a:lstStyle/>
                    <a:p>
                      <a:r>
                        <a:rPr lang="en-US" sz="1000"/>
                        <a:t>51</a:t>
                      </a:r>
                    </a:p>
                  </a:txBody>
                  <a:tcPr/>
                </a:tc>
                <a:tc>
                  <a:txBody>
                    <a:bodyPr/>
                    <a:lstStyle/>
                    <a:p>
                      <a:r>
                        <a:rPr lang="en-US" sz="1000"/>
                        <a:t>13</a:t>
                      </a:r>
                    </a:p>
                  </a:txBody>
                  <a:tcPr/>
                </a:tc>
                <a:tc>
                  <a:txBody>
                    <a:bodyPr/>
                    <a:lstStyle/>
                    <a:p>
                      <a:r>
                        <a:rPr lang="en-US" sz="1000"/>
                        <a:t>13</a:t>
                      </a:r>
                    </a:p>
                  </a:txBody>
                  <a:tcPr/>
                </a:tc>
                <a:tc>
                  <a:txBody>
                    <a:bodyPr/>
                    <a:lstStyle/>
                    <a:p>
                      <a:r>
                        <a:rPr lang="en-US" sz="1000"/>
                        <a:t>217</a:t>
                      </a:r>
                    </a:p>
                  </a:txBody>
                  <a:tcPr/>
                </a:tc>
                <a:tc>
                  <a:txBody>
                    <a:bodyPr/>
                    <a:lstStyle/>
                    <a:p>
                      <a:r>
                        <a:rPr lang="en-US" sz="1000"/>
                        <a:t>0</a:t>
                      </a:r>
                    </a:p>
                  </a:txBody>
                  <a:tcPr/>
                </a:tc>
                <a:tc>
                  <a:txBody>
                    <a:bodyPr/>
                    <a:lstStyle/>
                    <a:p>
                      <a:r>
                        <a:rPr lang="en-US" sz="1000"/>
                        <a:t>0</a:t>
                      </a:r>
                    </a:p>
                  </a:txBody>
                  <a:tcPr/>
                </a:tc>
                <a:tc>
                  <a:txBody>
                    <a:bodyPr/>
                    <a:lstStyle/>
                    <a:p>
                      <a:r>
                        <a:rPr lang="en-US" sz="1000"/>
                        <a:t>213</a:t>
                      </a:r>
                    </a:p>
                  </a:txBody>
                  <a:tcPr/>
                </a:tc>
                <a:tc>
                  <a:txBody>
                    <a:bodyPr/>
                    <a:lstStyle/>
                    <a:p>
                      <a:r>
                        <a:rPr lang="en-US" sz="1000"/>
                        <a:t>4</a:t>
                      </a:r>
                    </a:p>
                  </a:txBody>
                  <a:tcPr/>
                </a:tc>
                <a:tc>
                  <a:txBody>
                    <a:bodyPr/>
                    <a:lstStyle/>
                    <a:p>
                      <a:r>
                        <a:rPr lang="en-US" sz="1000"/>
                        <a:t>0</a:t>
                      </a:r>
                    </a:p>
                  </a:txBody>
                  <a:tcPr/>
                </a:tc>
                <a:tc>
                  <a:txBody>
                    <a:bodyPr/>
                    <a:lstStyle/>
                    <a:p>
                      <a:r>
                        <a:rPr lang="en-US" sz="1000"/>
                        <a:t>217</a:t>
                      </a:r>
                    </a:p>
                  </a:txBody>
                  <a:tcPr/>
                </a:tc>
                <a:tc>
                  <a:txBody>
                    <a:bodyPr/>
                    <a:lstStyle/>
                    <a:p>
                      <a:r>
                        <a:rPr lang="en-US" sz="1000"/>
                        <a:t>53</a:t>
                      </a:r>
                    </a:p>
                  </a:txBody>
                  <a:tcPr/>
                </a:tc>
                <a:tc>
                  <a:txBody>
                    <a:bodyPr/>
                    <a:lstStyle/>
                    <a:p>
                      <a:r>
                        <a:rPr lang="en-US" sz="1000"/>
                        <a:t>77.76 %</a:t>
                      </a:r>
                    </a:p>
                  </a:txBody>
                  <a:tcPr/>
                </a:tc>
                <a:extLst>
                  <a:ext uri="{0D108BD9-81ED-4DB2-BD59-A6C34878D82A}">
                    <a16:rowId xmlns:a16="http://schemas.microsoft.com/office/drawing/2014/main" val="1102633771"/>
                  </a:ext>
                </a:extLst>
              </a:tr>
            </a:tbl>
          </a:graphicData>
        </a:graphic>
      </p:graphicFrame>
      <p:sp>
        <p:nvSpPr>
          <p:cNvPr id="4" name="Text Placeholder 3">
            <a:extLst>
              <a:ext uri="{FF2B5EF4-FFF2-40B4-BE49-F238E27FC236}">
                <a16:creationId xmlns:a16="http://schemas.microsoft.com/office/drawing/2014/main" id="{45759A7A-BA4E-4E32-8AF0-E53028F9CC62}"/>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510218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E6E3C-29D5-4FD5-B52B-B8115FA5CC8D}"/>
              </a:ext>
            </a:extLst>
          </p:cNvPr>
          <p:cNvSpPr>
            <a:spLocks noGrp="1"/>
          </p:cNvSpPr>
          <p:nvPr>
            <p:ph type="title"/>
          </p:nvPr>
        </p:nvSpPr>
        <p:spPr/>
        <p:txBody>
          <a:bodyPr/>
          <a:lstStyle/>
          <a:p>
            <a:r>
              <a:rPr lang="en-US"/>
              <a:t>Total de seguidores | Feevale</a:t>
            </a:r>
          </a:p>
        </p:txBody>
      </p:sp>
      <p:graphicFrame>
        <p:nvGraphicFramePr>
          <p:cNvPr id="6" name="Chart Placeholder 5">
            <a:extLst>
              <a:ext uri="{FF2B5EF4-FFF2-40B4-BE49-F238E27FC236}">
                <a16:creationId xmlns:a16="http://schemas.microsoft.com/office/drawing/2014/main" id="{F402B0C3-A6B9-4650-8584-7E5E7F581DD4}"/>
              </a:ext>
            </a:extLst>
          </p:cNvPr>
          <p:cNvGraphicFramePr>
            <a:graphicFrameLocks noGrp="1"/>
          </p:cNvGraphicFramePr>
          <p:nvPr>
            <p:ph type="chart" sz="quarter" idx="13"/>
            <p:extLst>
              <p:ext uri="{D42A27DB-BD31-4B8C-83A1-F6EECF244321}">
                <p14:modId xmlns:p14="http://schemas.microsoft.com/office/powerpoint/2010/main" val="3380400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271A2F-ECF7-47F7-A476-0CC59BB606FC}"/>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AAD1C708-5CBF-40F9-BC05-FE35CD83A8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336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6654C-3E73-4BC1-A729-89D69D263E47}"/>
              </a:ext>
            </a:extLst>
          </p:cNvPr>
          <p:cNvSpPr>
            <a:spLocks noGrp="1"/>
          </p:cNvSpPr>
          <p:nvPr>
            <p:ph type="title"/>
          </p:nvPr>
        </p:nvSpPr>
        <p:spPr/>
        <p:txBody>
          <a:bodyPr/>
          <a:lstStyle/>
          <a:p>
            <a:r>
              <a:rPr lang="pt-BR"/>
              <a:t>Taxa de mudança de seguidores | Feevale</a:t>
            </a:r>
            <a:endParaRPr lang="en-US"/>
          </a:p>
        </p:txBody>
      </p:sp>
      <p:graphicFrame>
        <p:nvGraphicFramePr>
          <p:cNvPr id="6" name="Chart Placeholder 5">
            <a:extLst>
              <a:ext uri="{FF2B5EF4-FFF2-40B4-BE49-F238E27FC236}">
                <a16:creationId xmlns:a16="http://schemas.microsoft.com/office/drawing/2014/main" id="{87FC457C-13F4-4E13-994C-C9A6BD7988B2}"/>
              </a:ext>
            </a:extLst>
          </p:cNvPr>
          <p:cNvGraphicFramePr>
            <a:graphicFrameLocks noGrp="1"/>
          </p:cNvGraphicFramePr>
          <p:nvPr>
            <p:ph type="chart" sz="quarter" idx="13"/>
            <p:extLst>
              <p:ext uri="{D42A27DB-BD31-4B8C-83A1-F6EECF244321}">
                <p14:modId xmlns:p14="http://schemas.microsoft.com/office/powerpoint/2010/main" val="1587487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3FAEEE-A5B1-4A80-B3B3-6C13D145EFDB}"/>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969B74FA-35B6-4E0C-987A-6F4CB30492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621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DCE21-4BB4-4769-B54A-A0C46EB77548}"/>
              </a:ext>
            </a:extLst>
          </p:cNvPr>
          <p:cNvSpPr>
            <a:spLocks noGrp="1"/>
          </p:cNvSpPr>
          <p:nvPr>
            <p:ph type="title"/>
          </p:nvPr>
        </p:nvSpPr>
        <p:spPr/>
        <p:txBody>
          <a:bodyPr/>
          <a:lstStyle/>
          <a:p>
            <a:r>
              <a:rPr lang="pt-BR"/>
              <a:t>Tabela de Métricas Principais | Feevale</a:t>
            </a:r>
            <a:endParaRPr lang="en-US"/>
          </a:p>
        </p:txBody>
      </p:sp>
      <p:graphicFrame>
        <p:nvGraphicFramePr>
          <p:cNvPr id="5" name="Table Placeholder 4">
            <a:extLst>
              <a:ext uri="{FF2B5EF4-FFF2-40B4-BE49-F238E27FC236}">
                <a16:creationId xmlns:a16="http://schemas.microsoft.com/office/drawing/2014/main" id="{5E259769-DFD7-49B5-8962-6396681374A5}"/>
              </a:ext>
            </a:extLst>
          </p:cNvPr>
          <p:cNvGraphicFramePr>
            <a:graphicFrameLocks noGrp="1"/>
          </p:cNvGraphicFramePr>
          <p:nvPr>
            <p:ph type="tbl" sz="quarter" idx="13"/>
            <p:extLst>
              <p:ext uri="{D42A27DB-BD31-4B8C-83A1-F6EECF244321}">
                <p14:modId xmlns:p14="http://schemas.microsoft.com/office/powerpoint/2010/main" val="3671113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651013811"/>
                    </a:ext>
                  </a:extLst>
                </a:gridCol>
                <a:gridCol w="576072">
                  <a:extLst>
                    <a:ext uri="{9D8B030D-6E8A-4147-A177-3AD203B41FA5}">
                      <a16:colId xmlns:a16="http://schemas.microsoft.com/office/drawing/2014/main" val="3401027386"/>
                    </a:ext>
                  </a:extLst>
                </a:gridCol>
                <a:gridCol w="576072">
                  <a:extLst>
                    <a:ext uri="{9D8B030D-6E8A-4147-A177-3AD203B41FA5}">
                      <a16:colId xmlns:a16="http://schemas.microsoft.com/office/drawing/2014/main" val="2250939637"/>
                    </a:ext>
                  </a:extLst>
                </a:gridCol>
                <a:gridCol w="576072">
                  <a:extLst>
                    <a:ext uri="{9D8B030D-6E8A-4147-A177-3AD203B41FA5}">
                      <a16:colId xmlns:a16="http://schemas.microsoft.com/office/drawing/2014/main" val="3097452120"/>
                    </a:ext>
                  </a:extLst>
                </a:gridCol>
                <a:gridCol w="576072">
                  <a:extLst>
                    <a:ext uri="{9D8B030D-6E8A-4147-A177-3AD203B41FA5}">
                      <a16:colId xmlns:a16="http://schemas.microsoft.com/office/drawing/2014/main" val="68193245"/>
                    </a:ext>
                  </a:extLst>
                </a:gridCol>
                <a:gridCol w="576072">
                  <a:extLst>
                    <a:ext uri="{9D8B030D-6E8A-4147-A177-3AD203B41FA5}">
                      <a16:colId xmlns:a16="http://schemas.microsoft.com/office/drawing/2014/main" val="3587887251"/>
                    </a:ext>
                  </a:extLst>
                </a:gridCol>
                <a:gridCol w="576072">
                  <a:extLst>
                    <a:ext uri="{9D8B030D-6E8A-4147-A177-3AD203B41FA5}">
                      <a16:colId xmlns:a16="http://schemas.microsoft.com/office/drawing/2014/main" val="1967740639"/>
                    </a:ext>
                  </a:extLst>
                </a:gridCol>
                <a:gridCol w="576072">
                  <a:extLst>
                    <a:ext uri="{9D8B030D-6E8A-4147-A177-3AD203B41FA5}">
                      <a16:colId xmlns:a16="http://schemas.microsoft.com/office/drawing/2014/main" val="318131687"/>
                    </a:ext>
                  </a:extLst>
                </a:gridCol>
                <a:gridCol w="576072">
                  <a:extLst>
                    <a:ext uri="{9D8B030D-6E8A-4147-A177-3AD203B41FA5}">
                      <a16:colId xmlns:a16="http://schemas.microsoft.com/office/drawing/2014/main" val="567018477"/>
                    </a:ext>
                  </a:extLst>
                </a:gridCol>
                <a:gridCol w="576072">
                  <a:extLst>
                    <a:ext uri="{9D8B030D-6E8A-4147-A177-3AD203B41FA5}">
                      <a16:colId xmlns:a16="http://schemas.microsoft.com/office/drawing/2014/main" val="4259860782"/>
                    </a:ext>
                  </a:extLst>
                </a:gridCol>
                <a:gridCol w="576072">
                  <a:extLst>
                    <a:ext uri="{9D8B030D-6E8A-4147-A177-3AD203B41FA5}">
                      <a16:colId xmlns:a16="http://schemas.microsoft.com/office/drawing/2014/main" val="2302865042"/>
                    </a:ext>
                  </a:extLst>
                </a:gridCol>
                <a:gridCol w="576072">
                  <a:extLst>
                    <a:ext uri="{9D8B030D-6E8A-4147-A177-3AD203B41FA5}">
                      <a16:colId xmlns:a16="http://schemas.microsoft.com/office/drawing/2014/main" val="3301307798"/>
                    </a:ext>
                  </a:extLst>
                </a:gridCol>
                <a:gridCol w="576072">
                  <a:extLst>
                    <a:ext uri="{9D8B030D-6E8A-4147-A177-3AD203B41FA5}">
                      <a16:colId xmlns:a16="http://schemas.microsoft.com/office/drawing/2014/main" val="3134913867"/>
                    </a:ext>
                  </a:extLst>
                </a:gridCol>
                <a:gridCol w="576072">
                  <a:extLst>
                    <a:ext uri="{9D8B030D-6E8A-4147-A177-3AD203B41FA5}">
                      <a16:colId xmlns:a16="http://schemas.microsoft.com/office/drawing/2014/main" val="206628238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21249069"/>
                  </a:ext>
                </a:extLst>
              </a:tr>
              <a:tr h="370840">
                <a:tc>
                  <a:txBody>
                    <a:bodyPr/>
                    <a:lstStyle/>
                    <a:p>
                      <a:r>
                        <a:rPr lang="en-US" sz="1000"/>
                        <a:t>feevale</a:t>
                      </a:r>
                    </a:p>
                  </a:txBody>
                  <a:tcPr/>
                </a:tc>
                <a:tc>
                  <a:txBody>
                    <a:bodyPr/>
                    <a:lstStyle/>
                    <a:p>
                      <a:r>
                        <a:rPr lang="en-US" sz="1000"/>
                        <a:t>2</a:t>
                      </a:r>
                    </a:p>
                  </a:txBody>
                  <a:tcPr/>
                </a:tc>
                <a:tc>
                  <a:txBody>
                    <a:bodyPr/>
                    <a:lstStyle/>
                    <a:p>
                      <a:r>
                        <a:rPr lang="en-US" sz="1000"/>
                        <a:t>15</a:t>
                      </a:r>
                    </a:p>
                  </a:txBody>
                  <a:tcPr/>
                </a:tc>
                <a:tc>
                  <a:txBody>
                    <a:bodyPr/>
                    <a:lstStyle/>
                    <a:p>
                      <a:r>
                        <a:rPr lang="en-US" sz="1000"/>
                        <a:t>409</a:t>
                      </a:r>
                    </a:p>
                  </a:txBody>
                  <a:tcPr/>
                </a:tc>
                <a:tc>
                  <a:txBody>
                    <a:bodyPr/>
                    <a:lstStyle/>
                    <a:p>
                      <a:r>
                        <a:rPr lang="en-US" sz="1000"/>
                        <a:t>4</a:t>
                      </a:r>
                    </a:p>
                  </a:txBody>
                  <a:tcPr/>
                </a:tc>
                <a:tc>
                  <a:txBody>
                    <a:bodyPr/>
                    <a:lstStyle/>
                    <a:p>
                      <a:r>
                        <a:rPr lang="en-US" sz="1000"/>
                        <a:t>15036</a:t>
                      </a:r>
                    </a:p>
                  </a:txBody>
                  <a:tcPr/>
                </a:tc>
                <a:tc>
                  <a:txBody>
                    <a:bodyPr/>
                    <a:lstStyle/>
                    <a:p>
                      <a:r>
                        <a:rPr lang="en-US" sz="1000"/>
                        <a:t>45036</a:t>
                      </a:r>
                    </a:p>
                  </a:txBody>
                  <a:tcPr/>
                </a:tc>
                <a:tc>
                  <a:txBody>
                    <a:bodyPr/>
                    <a:lstStyle/>
                    <a:p>
                      <a:r>
                        <a:rPr lang="en-US" sz="1000"/>
                        <a:t>419</a:t>
                      </a:r>
                    </a:p>
                  </a:txBody>
                  <a:tcPr/>
                </a:tc>
                <a:tc>
                  <a:txBody>
                    <a:bodyPr/>
                    <a:lstStyle/>
                    <a:p>
                      <a:r>
                        <a:rPr lang="en-US" sz="1000"/>
                        <a:t>4920.5</a:t>
                      </a:r>
                    </a:p>
                  </a:txBody>
                  <a:tcPr/>
                </a:tc>
                <a:tc>
                  <a:txBody>
                    <a:bodyPr/>
                    <a:lstStyle/>
                    <a:p>
                      <a:r>
                        <a:rPr lang="en-US" sz="1000"/>
                        <a:t>2610.3333333333</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576567625"/>
                  </a:ext>
                </a:extLst>
              </a:tr>
            </a:tbl>
          </a:graphicData>
        </a:graphic>
      </p:graphicFrame>
      <p:sp>
        <p:nvSpPr>
          <p:cNvPr id="4" name="Text Placeholder 3">
            <a:extLst>
              <a:ext uri="{FF2B5EF4-FFF2-40B4-BE49-F238E27FC236}">
                <a16:creationId xmlns:a16="http://schemas.microsoft.com/office/drawing/2014/main" id="{A8FED2B5-9E8B-4E77-821E-35EF7E7B72CD}"/>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1476456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886AA-A9AD-43D8-81F3-869F6F9B63A9}"/>
              </a:ext>
            </a:extLst>
          </p:cNvPr>
          <p:cNvSpPr>
            <a:spLocks noGrp="1"/>
          </p:cNvSpPr>
          <p:nvPr>
            <p:ph type="title"/>
          </p:nvPr>
        </p:nvSpPr>
        <p:spPr/>
        <p:txBody>
          <a:bodyPr/>
          <a:lstStyle/>
          <a:p>
            <a:r>
              <a:rPr lang="en-US"/>
              <a:t>Alcance por tipo de postagem | Feevale</a:t>
            </a:r>
          </a:p>
        </p:txBody>
      </p:sp>
      <p:graphicFrame>
        <p:nvGraphicFramePr>
          <p:cNvPr id="6" name="Chart Placeholder 5">
            <a:extLst>
              <a:ext uri="{FF2B5EF4-FFF2-40B4-BE49-F238E27FC236}">
                <a16:creationId xmlns:a16="http://schemas.microsoft.com/office/drawing/2014/main" id="{4DCA488A-0A3E-4281-9BCD-488DEE66C507}"/>
              </a:ext>
            </a:extLst>
          </p:cNvPr>
          <p:cNvGraphicFramePr>
            <a:graphicFrameLocks noGrp="1"/>
          </p:cNvGraphicFramePr>
          <p:nvPr>
            <p:ph type="chart" sz="quarter" idx="13"/>
            <p:extLst>
              <p:ext uri="{D42A27DB-BD31-4B8C-83A1-F6EECF244321}">
                <p14:modId xmlns:p14="http://schemas.microsoft.com/office/powerpoint/2010/main" val="711113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620082-E0D8-4F1E-A81A-605DFBDAD77D}"/>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7F80C5C4-6B69-4E3E-9112-3D34BF47A6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7655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026CF-8D44-4BAF-A32F-72C197448BF4}"/>
              </a:ext>
            </a:extLst>
          </p:cNvPr>
          <p:cNvSpPr>
            <a:spLocks noGrp="1"/>
          </p:cNvSpPr>
          <p:nvPr>
            <p:ph type="title"/>
          </p:nvPr>
        </p:nvSpPr>
        <p:spPr/>
        <p:txBody>
          <a:bodyPr/>
          <a:lstStyle/>
          <a:p>
            <a:r>
              <a:rPr lang="pt-BR"/>
              <a:t>Alcance por dia da semana | Feevale</a:t>
            </a:r>
            <a:endParaRPr lang="en-US"/>
          </a:p>
        </p:txBody>
      </p:sp>
      <p:graphicFrame>
        <p:nvGraphicFramePr>
          <p:cNvPr id="6" name="Chart Placeholder 5">
            <a:extLst>
              <a:ext uri="{FF2B5EF4-FFF2-40B4-BE49-F238E27FC236}">
                <a16:creationId xmlns:a16="http://schemas.microsoft.com/office/drawing/2014/main" id="{516E7D38-79F0-4007-88CD-B857E6E5DF32}"/>
              </a:ext>
            </a:extLst>
          </p:cNvPr>
          <p:cNvGraphicFramePr>
            <a:graphicFrameLocks noGrp="1"/>
          </p:cNvGraphicFramePr>
          <p:nvPr>
            <p:ph type="chart" sz="quarter" idx="13"/>
            <p:extLst>
              <p:ext uri="{D42A27DB-BD31-4B8C-83A1-F6EECF244321}">
                <p14:modId xmlns:p14="http://schemas.microsoft.com/office/powerpoint/2010/main" val="889413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439B08-2531-41C4-AEF3-785BDFA8FD21}"/>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06E91A81-9375-4CD0-B91E-8BDC4CE026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176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B83F3-3A0B-4EE2-88D1-AE5CB6C158B2}"/>
              </a:ext>
            </a:extLst>
          </p:cNvPr>
          <p:cNvSpPr>
            <a:spLocks noGrp="1"/>
          </p:cNvSpPr>
          <p:nvPr>
            <p:ph type="title"/>
          </p:nvPr>
        </p:nvSpPr>
        <p:spPr/>
        <p:txBody>
          <a:bodyPr/>
          <a:lstStyle/>
          <a:p>
            <a:r>
              <a:rPr lang="pt-BR"/>
              <a:t>Posts com melhor taxa de engajamento | Feevale</a:t>
            </a:r>
            <a:endParaRPr lang="en-US"/>
          </a:p>
        </p:txBody>
      </p:sp>
      <p:graphicFrame>
        <p:nvGraphicFramePr>
          <p:cNvPr id="5" name="Table Placeholder 4">
            <a:extLst>
              <a:ext uri="{FF2B5EF4-FFF2-40B4-BE49-F238E27FC236}">
                <a16:creationId xmlns:a16="http://schemas.microsoft.com/office/drawing/2014/main" id="{6B82F13E-A80D-4DBD-9F69-09C10595CD69}"/>
              </a:ext>
            </a:extLst>
          </p:cNvPr>
          <p:cNvGraphicFramePr>
            <a:graphicFrameLocks noGrp="1"/>
          </p:cNvGraphicFramePr>
          <p:nvPr>
            <p:ph type="tbl" sz="quarter" idx="13"/>
            <p:extLst>
              <p:ext uri="{D42A27DB-BD31-4B8C-83A1-F6EECF244321}">
                <p14:modId xmlns:p14="http://schemas.microsoft.com/office/powerpoint/2010/main" val="3798927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00952312"/>
                    </a:ext>
                  </a:extLst>
                </a:gridCol>
                <a:gridCol w="658368">
                  <a:extLst>
                    <a:ext uri="{9D8B030D-6E8A-4147-A177-3AD203B41FA5}">
                      <a16:colId xmlns:a16="http://schemas.microsoft.com/office/drawing/2014/main" val="1666521626"/>
                    </a:ext>
                  </a:extLst>
                </a:gridCol>
                <a:gridCol w="658368">
                  <a:extLst>
                    <a:ext uri="{9D8B030D-6E8A-4147-A177-3AD203B41FA5}">
                      <a16:colId xmlns:a16="http://schemas.microsoft.com/office/drawing/2014/main" val="230323199"/>
                    </a:ext>
                  </a:extLst>
                </a:gridCol>
                <a:gridCol w="658368">
                  <a:extLst>
                    <a:ext uri="{9D8B030D-6E8A-4147-A177-3AD203B41FA5}">
                      <a16:colId xmlns:a16="http://schemas.microsoft.com/office/drawing/2014/main" val="2348072568"/>
                    </a:ext>
                  </a:extLst>
                </a:gridCol>
                <a:gridCol w="658368">
                  <a:extLst>
                    <a:ext uri="{9D8B030D-6E8A-4147-A177-3AD203B41FA5}">
                      <a16:colId xmlns:a16="http://schemas.microsoft.com/office/drawing/2014/main" val="2335638259"/>
                    </a:ext>
                  </a:extLst>
                </a:gridCol>
                <a:gridCol w="658368">
                  <a:extLst>
                    <a:ext uri="{9D8B030D-6E8A-4147-A177-3AD203B41FA5}">
                      <a16:colId xmlns:a16="http://schemas.microsoft.com/office/drawing/2014/main" val="1573583376"/>
                    </a:ext>
                  </a:extLst>
                </a:gridCol>
                <a:gridCol w="658368">
                  <a:extLst>
                    <a:ext uri="{9D8B030D-6E8A-4147-A177-3AD203B41FA5}">
                      <a16:colId xmlns:a16="http://schemas.microsoft.com/office/drawing/2014/main" val="482381234"/>
                    </a:ext>
                  </a:extLst>
                </a:gridCol>
                <a:gridCol w="658368">
                  <a:extLst>
                    <a:ext uri="{9D8B030D-6E8A-4147-A177-3AD203B41FA5}">
                      <a16:colId xmlns:a16="http://schemas.microsoft.com/office/drawing/2014/main" val="3651409200"/>
                    </a:ext>
                  </a:extLst>
                </a:gridCol>
                <a:gridCol w="658368">
                  <a:extLst>
                    <a:ext uri="{9D8B030D-6E8A-4147-A177-3AD203B41FA5}">
                      <a16:colId xmlns:a16="http://schemas.microsoft.com/office/drawing/2014/main" val="1434064959"/>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Engagement Rate</a:t>
                      </a:r>
                    </a:p>
                  </a:txBody>
                  <a:tcPr/>
                </a:tc>
                <a:tc>
                  <a:txBody>
                    <a:bodyPr/>
                    <a:lstStyle/>
                    <a:p>
                      <a:r>
                        <a:rPr lang="en-US" sz="1000"/>
                        <a:t>Reach</a:t>
                      </a:r>
                    </a:p>
                  </a:txBody>
                  <a:tcPr/>
                </a:tc>
                <a:extLst>
                  <a:ext uri="{0D108BD9-81ED-4DB2-BD59-A6C34878D82A}">
                    <a16:rowId xmlns:a16="http://schemas.microsoft.com/office/drawing/2014/main" val="1094634835"/>
                  </a:ext>
                </a:extLst>
              </a:tr>
              <a:tr h="370840">
                <a:tc>
                  <a:txBody>
                    <a:bodyPr/>
                    <a:lstStyle/>
                    <a:p>
                      <a:r>
                        <a:rPr lang="pt-BR" sz="1000" b="1"/>
                        <a:t> feevale - 2018-11-29 14:02:00 </a:t>
                      </a:r>
                      <a:r>
                        <a:rPr lang="pt-BR" sz="1000"/>
                        <a:t>
 O #tbt de hoje é do #VestibularFeevale que aconteceu no domingo, dia 25 de novembro. Parabéns a todos os aprovados!👏💚💛 Se você ficou de fora, não se preocupe! Conheça o vestibular agendado acessando www.feevale.br/vestibular</a:t>
                      </a:r>
                      <a:endParaRPr lang="en-US" sz="1000"/>
                    </a:p>
                  </a:txBody>
                  <a:tcPr/>
                </a:tc>
                <a:tc>
                  <a:txBody>
                    <a:bodyPr/>
                    <a:lstStyle/>
                    <a:p>
                      <a:r>
                        <a:rPr lang="en-US" sz="1000"/>
                        <a:t>Carousel</a:t>
                      </a:r>
                    </a:p>
                  </a:txBody>
                  <a:tcPr/>
                </a:tc>
                <a:tc>
                  <a:txBody>
                    <a:bodyPr/>
                    <a:lstStyle/>
                    <a:p>
                      <a:r>
                        <a:rPr lang="en-US" sz="1000"/>
                        <a:t>219</a:t>
                      </a:r>
                    </a:p>
                  </a:txBody>
                  <a:tcPr/>
                </a:tc>
                <a:tc>
                  <a:txBody>
                    <a:bodyPr/>
                    <a:lstStyle/>
                    <a:p>
                      <a:r>
                        <a:rPr lang="en-US" sz="1000"/>
                        <a:t>1</a:t>
                      </a:r>
                    </a:p>
                  </a:txBody>
                  <a:tcPr/>
                </a:tc>
                <a:tc>
                  <a:txBody>
                    <a:bodyPr/>
                    <a:lstStyle/>
                    <a:p>
                      <a:r>
                        <a:rPr lang="en-US" sz="1000"/>
                        <a:t>0</a:t>
                      </a:r>
                    </a:p>
                  </a:txBody>
                  <a:tcPr/>
                </a:tc>
                <a:tc>
                  <a:txBody>
                    <a:bodyPr/>
                    <a:lstStyle/>
                    <a:p>
                      <a:r>
                        <a:rPr lang="en-US" sz="1000"/>
                        <a:t>220</a:t>
                      </a:r>
                    </a:p>
                  </a:txBody>
                  <a:tcPr/>
                </a:tc>
                <a:tc>
                  <a:txBody>
                    <a:bodyPr/>
                    <a:lstStyle/>
                    <a:p>
                      <a:r>
                        <a:rPr lang="en-US" sz="1000"/>
                        <a:t>7598</a:t>
                      </a:r>
                    </a:p>
                  </a:txBody>
                  <a:tcPr/>
                </a:tc>
                <a:tc>
                  <a:txBody>
                    <a:bodyPr/>
                    <a:lstStyle/>
                    <a:p>
                      <a:r>
                        <a:rPr lang="en-US" sz="1000"/>
                        <a:t>2.9 %</a:t>
                      </a:r>
                    </a:p>
                  </a:txBody>
                  <a:tcPr/>
                </a:tc>
                <a:tc>
                  <a:txBody>
                    <a:bodyPr/>
                    <a:lstStyle/>
                    <a:p>
                      <a:r>
                        <a:rPr lang="en-US" sz="1000"/>
                        <a:t>4173</a:t>
                      </a:r>
                    </a:p>
                  </a:txBody>
                  <a:tcPr/>
                </a:tc>
                <a:extLst>
                  <a:ext uri="{0D108BD9-81ED-4DB2-BD59-A6C34878D82A}">
                    <a16:rowId xmlns:a16="http://schemas.microsoft.com/office/drawing/2014/main" val="3816583865"/>
                  </a:ext>
                </a:extLst>
              </a:tr>
              <a:tr h="370840">
                <a:tc>
                  <a:txBody>
                    <a:bodyPr/>
                    <a:lstStyle/>
                    <a:p>
                      <a:r>
                        <a:rPr lang="pt-BR" sz="1000" b="1"/>
                        <a:t> feevale - 2018-12-01 20:19:51 </a:t>
                      </a:r>
                      <a:r>
                        <a:rPr lang="pt-BR" sz="1000"/>
                        <a:t>
 "Nosso futuro já pode acontecer com a Feevale com você." Lançamento da nova música com @lucasefelipe no @universo_alegria. Vem aí Feevale Digital: www.feevale.br/digital
Fique ligado nas novidades! 💚💛 #FeevaleDigital #SouFeevale</a:t>
                      </a:r>
                      <a:endParaRPr lang="en-US" sz="1000"/>
                    </a:p>
                  </a:txBody>
                  <a:tcPr/>
                </a:tc>
                <a:tc>
                  <a:txBody>
                    <a:bodyPr/>
                    <a:lstStyle/>
                    <a:p>
                      <a:r>
                        <a:rPr lang="en-US" sz="1000"/>
                        <a:t>Video</a:t>
                      </a:r>
                    </a:p>
                  </a:txBody>
                  <a:tcPr/>
                </a:tc>
                <a:tc>
                  <a:txBody>
                    <a:bodyPr/>
                    <a:lstStyle/>
                    <a:p>
                      <a:r>
                        <a:rPr lang="en-US" sz="1000"/>
                        <a:t>190</a:t>
                      </a:r>
                    </a:p>
                  </a:txBody>
                  <a:tcPr/>
                </a:tc>
                <a:tc>
                  <a:txBody>
                    <a:bodyPr/>
                    <a:lstStyle/>
                    <a:p>
                      <a:r>
                        <a:rPr lang="en-US" sz="1000"/>
                        <a:t>3</a:t>
                      </a:r>
                    </a:p>
                  </a:txBody>
                  <a:tcPr/>
                </a:tc>
                <a:tc>
                  <a:txBody>
                    <a:bodyPr/>
                    <a:lstStyle/>
                    <a:p>
                      <a:r>
                        <a:rPr lang="en-US" sz="1000"/>
                        <a:t>6</a:t>
                      </a:r>
                    </a:p>
                  </a:txBody>
                  <a:tcPr/>
                </a:tc>
                <a:tc>
                  <a:txBody>
                    <a:bodyPr/>
                    <a:lstStyle/>
                    <a:p>
                      <a:r>
                        <a:rPr lang="en-US" sz="1000"/>
                        <a:t>199</a:t>
                      </a:r>
                    </a:p>
                  </a:txBody>
                  <a:tcPr/>
                </a:tc>
                <a:tc>
                  <a:txBody>
                    <a:bodyPr/>
                    <a:lstStyle/>
                    <a:p>
                      <a:r>
                        <a:rPr lang="en-US" sz="1000"/>
                        <a:t>7438</a:t>
                      </a:r>
                    </a:p>
                  </a:txBody>
                  <a:tcPr/>
                </a:tc>
                <a:tc>
                  <a:txBody>
                    <a:bodyPr/>
                    <a:lstStyle/>
                    <a:p>
                      <a:r>
                        <a:rPr lang="en-US" sz="1000"/>
                        <a:t>2.68 %</a:t>
                      </a:r>
                    </a:p>
                  </a:txBody>
                  <a:tcPr/>
                </a:tc>
                <a:tc>
                  <a:txBody>
                    <a:bodyPr/>
                    <a:lstStyle/>
                    <a:p>
                      <a:r>
                        <a:rPr lang="en-US" sz="1000"/>
                        <a:t>5668</a:t>
                      </a:r>
                    </a:p>
                  </a:txBody>
                  <a:tcPr/>
                </a:tc>
                <a:extLst>
                  <a:ext uri="{0D108BD9-81ED-4DB2-BD59-A6C34878D82A}">
                    <a16:rowId xmlns:a16="http://schemas.microsoft.com/office/drawing/2014/main" val="2643434995"/>
                  </a:ext>
                </a:extLst>
              </a:tr>
            </a:tbl>
          </a:graphicData>
        </a:graphic>
      </p:graphicFrame>
      <p:sp>
        <p:nvSpPr>
          <p:cNvPr id="4" name="Text Placeholder 3">
            <a:extLst>
              <a:ext uri="{FF2B5EF4-FFF2-40B4-BE49-F238E27FC236}">
                <a16:creationId xmlns:a16="http://schemas.microsoft.com/office/drawing/2014/main" id="{14660D49-B515-4694-9F90-7FC2FE33FABB}"/>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16742188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E307E-32E5-41A4-B7A2-D6951946911D}"/>
              </a:ext>
            </a:extLst>
          </p:cNvPr>
          <p:cNvSpPr>
            <a:spLocks noGrp="1"/>
          </p:cNvSpPr>
          <p:nvPr>
            <p:ph type="title"/>
          </p:nvPr>
        </p:nvSpPr>
        <p:spPr/>
        <p:txBody>
          <a:bodyPr/>
          <a:lstStyle/>
          <a:p>
            <a:r>
              <a:rPr lang="pt-BR"/>
              <a:t>Posts com menor taxa de engajamento | Feevale</a:t>
            </a:r>
            <a:endParaRPr lang="en-US"/>
          </a:p>
        </p:txBody>
      </p:sp>
      <p:graphicFrame>
        <p:nvGraphicFramePr>
          <p:cNvPr id="5" name="Table Placeholder 4">
            <a:extLst>
              <a:ext uri="{FF2B5EF4-FFF2-40B4-BE49-F238E27FC236}">
                <a16:creationId xmlns:a16="http://schemas.microsoft.com/office/drawing/2014/main" id="{E145DF80-E271-4DE0-BDB5-432AD984AE70}"/>
              </a:ext>
            </a:extLst>
          </p:cNvPr>
          <p:cNvGraphicFramePr>
            <a:graphicFrameLocks noGrp="1"/>
          </p:cNvGraphicFramePr>
          <p:nvPr>
            <p:ph type="tbl" sz="quarter" idx="13"/>
            <p:extLst>
              <p:ext uri="{D42A27DB-BD31-4B8C-83A1-F6EECF244321}">
                <p14:modId xmlns:p14="http://schemas.microsoft.com/office/powerpoint/2010/main" val="3745541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2684801"/>
                    </a:ext>
                  </a:extLst>
                </a:gridCol>
                <a:gridCol w="658368">
                  <a:extLst>
                    <a:ext uri="{9D8B030D-6E8A-4147-A177-3AD203B41FA5}">
                      <a16:colId xmlns:a16="http://schemas.microsoft.com/office/drawing/2014/main" val="2097008955"/>
                    </a:ext>
                  </a:extLst>
                </a:gridCol>
                <a:gridCol w="658368">
                  <a:extLst>
                    <a:ext uri="{9D8B030D-6E8A-4147-A177-3AD203B41FA5}">
                      <a16:colId xmlns:a16="http://schemas.microsoft.com/office/drawing/2014/main" val="1455167177"/>
                    </a:ext>
                  </a:extLst>
                </a:gridCol>
                <a:gridCol w="658368">
                  <a:extLst>
                    <a:ext uri="{9D8B030D-6E8A-4147-A177-3AD203B41FA5}">
                      <a16:colId xmlns:a16="http://schemas.microsoft.com/office/drawing/2014/main" val="4276015139"/>
                    </a:ext>
                  </a:extLst>
                </a:gridCol>
                <a:gridCol w="658368">
                  <a:extLst>
                    <a:ext uri="{9D8B030D-6E8A-4147-A177-3AD203B41FA5}">
                      <a16:colId xmlns:a16="http://schemas.microsoft.com/office/drawing/2014/main" val="474006142"/>
                    </a:ext>
                  </a:extLst>
                </a:gridCol>
                <a:gridCol w="658368">
                  <a:extLst>
                    <a:ext uri="{9D8B030D-6E8A-4147-A177-3AD203B41FA5}">
                      <a16:colId xmlns:a16="http://schemas.microsoft.com/office/drawing/2014/main" val="419792986"/>
                    </a:ext>
                  </a:extLst>
                </a:gridCol>
                <a:gridCol w="658368">
                  <a:extLst>
                    <a:ext uri="{9D8B030D-6E8A-4147-A177-3AD203B41FA5}">
                      <a16:colId xmlns:a16="http://schemas.microsoft.com/office/drawing/2014/main" val="3951233362"/>
                    </a:ext>
                  </a:extLst>
                </a:gridCol>
                <a:gridCol w="658368">
                  <a:extLst>
                    <a:ext uri="{9D8B030D-6E8A-4147-A177-3AD203B41FA5}">
                      <a16:colId xmlns:a16="http://schemas.microsoft.com/office/drawing/2014/main" val="2183795195"/>
                    </a:ext>
                  </a:extLst>
                </a:gridCol>
                <a:gridCol w="658368">
                  <a:extLst>
                    <a:ext uri="{9D8B030D-6E8A-4147-A177-3AD203B41FA5}">
                      <a16:colId xmlns:a16="http://schemas.microsoft.com/office/drawing/2014/main" val="4185471012"/>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Engagement Rate</a:t>
                      </a:r>
                    </a:p>
                  </a:txBody>
                  <a:tcPr/>
                </a:tc>
                <a:tc>
                  <a:txBody>
                    <a:bodyPr/>
                    <a:lstStyle/>
                    <a:p>
                      <a:r>
                        <a:rPr lang="en-US" sz="1000"/>
                        <a:t>Reach</a:t>
                      </a:r>
                    </a:p>
                  </a:txBody>
                  <a:tcPr/>
                </a:tc>
                <a:extLst>
                  <a:ext uri="{0D108BD9-81ED-4DB2-BD59-A6C34878D82A}">
                    <a16:rowId xmlns:a16="http://schemas.microsoft.com/office/drawing/2014/main" val="366831438"/>
                  </a:ext>
                </a:extLst>
              </a:tr>
              <a:tr h="370840">
                <a:tc>
                  <a:txBody>
                    <a:bodyPr/>
                    <a:lstStyle/>
                    <a:p>
                      <a:r>
                        <a:rPr lang="pt-BR" sz="1000" b="1"/>
                        <a:t> feevale - 2018-12-01 20:19:51 </a:t>
                      </a:r>
                      <a:r>
                        <a:rPr lang="pt-BR" sz="1000"/>
                        <a:t>
 "Nosso futuro já pode acontecer com a Feevale com você." Lançamento da nova música com @lucasefelipe no @universo_alegria. Vem aí Feevale Digital: www.feevale.br/digital
Fique ligado nas novidades! 💚💛 #FeevaleDigital #SouFeevale</a:t>
                      </a:r>
                      <a:endParaRPr lang="en-US" sz="1000"/>
                    </a:p>
                  </a:txBody>
                  <a:tcPr/>
                </a:tc>
                <a:tc>
                  <a:txBody>
                    <a:bodyPr/>
                    <a:lstStyle/>
                    <a:p>
                      <a:r>
                        <a:rPr lang="en-US" sz="1000"/>
                        <a:t>Video</a:t>
                      </a:r>
                    </a:p>
                  </a:txBody>
                  <a:tcPr/>
                </a:tc>
                <a:tc>
                  <a:txBody>
                    <a:bodyPr/>
                    <a:lstStyle/>
                    <a:p>
                      <a:r>
                        <a:rPr lang="en-US" sz="1000"/>
                        <a:t>190</a:t>
                      </a:r>
                    </a:p>
                  </a:txBody>
                  <a:tcPr/>
                </a:tc>
                <a:tc>
                  <a:txBody>
                    <a:bodyPr/>
                    <a:lstStyle/>
                    <a:p>
                      <a:r>
                        <a:rPr lang="en-US" sz="1000"/>
                        <a:t>3</a:t>
                      </a:r>
                    </a:p>
                  </a:txBody>
                  <a:tcPr/>
                </a:tc>
                <a:tc>
                  <a:txBody>
                    <a:bodyPr/>
                    <a:lstStyle/>
                    <a:p>
                      <a:r>
                        <a:rPr lang="en-US" sz="1000"/>
                        <a:t>6</a:t>
                      </a:r>
                    </a:p>
                  </a:txBody>
                  <a:tcPr/>
                </a:tc>
                <a:tc>
                  <a:txBody>
                    <a:bodyPr/>
                    <a:lstStyle/>
                    <a:p>
                      <a:r>
                        <a:rPr lang="en-US" sz="1000"/>
                        <a:t>199</a:t>
                      </a:r>
                    </a:p>
                  </a:txBody>
                  <a:tcPr/>
                </a:tc>
                <a:tc>
                  <a:txBody>
                    <a:bodyPr/>
                    <a:lstStyle/>
                    <a:p>
                      <a:r>
                        <a:rPr lang="en-US" sz="1000"/>
                        <a:t>7438</a:t>
                      </a:r>
                    </a:p>
                  </a:txBody>
                  <a:tcPr/>
                </a:tc>
                <a:tc>
                  <a:txBody>
                    <a:bodyPr/>
                    <a:lstStyle/>
                    <a:p>
                      <a:r>
                        <a:rPr lang="en-US" sz="1000"/>
                        <a:t>2.68 %</a:t>
                      </a:r>
                    </a:p>
                  </a:txBody>
                  <a:tcPr/>
                </a:tc>
                <a:tc>
                  <a:txBody>
                    <a:bodyPr/>
                    <a:lstStyle/>
                    <a:p>
                      <a:r>
                        <a:rPr lang="en-US" sz="1000"/>
                        <a:t>5668</a:t>
                      </a:r>
                    </a:p>
                  </a:txBody>
                  <a:tcPr/>
                </a:tc>
                <a:extLst>
                  <a:ext uri="{0D108BD9-81ED-4DB2-BD59-A6C34878D82A}">
                    <a16:rowId xmlns:a16="http://schemas.microsoft.com/office/drawing/2014/main" val="1886579936"/>
                  </a:ext>
                </a:extLst>
              </a:tr>
              <a:tr h="370840">
                <a:tc>
                  <a:txBody>
                    <a:bodyPr/>
                    <a:lstStyle/>
                    <a:p>
                      <a:r>
                        <a:rPr lang="pt-BR" sz="1000" b="1"/>
                        <a:t> feevale - 2018-11-29 14:02:00 </a:t>
                      </a:r>
                      <a:r>
                        <a:rPr lang="pt-BR" sz="1000"/>
                        <a:t>
 O #tbt de hoje é do #VestibularFeevale que aconteceu no domingo, dia 25 de novembro. Parabéns a todos os aprovados!👏💚💛 Se você ficou de fora, não se preocupe! Conheça o vestibular agendado acessando www.feevale.br/vestibular</a:t>
                      </a:r>
                      <a:endParaRPr lang="en-US" sz="1000"/>
                    </a:p>
                  </a:txBody>
                  <a:tcPr/>
                </a:tc>
                <a:tc>
                  <a:txBody>
                    <a:bodyPr/>
                    <a:lstStyle/>
                    <a:p>
                      <a:r>
                        <a:rPr lang="en-US" sz="1000"/>
                        <a:t>Carousel</a:t>
                      </a:r>
                    </a:p>
                  </a:txBody>
                  <a:tcPr/>
                </a:tc>
                <a:tc>
                  <a:txBody>
                    <a:bodyPr/>
                    <a:lstStyle/>
                    <a:p>
                      <a:r>
                        <a:rPr lang="en-US" sz="1000"/>
                        <a:t>219</a:t>
                      </a:r>
                    </a:p>
                  </a:txBody>
                  <a:tcPr/>
                </a:tc>
                <a:tc>
                  <a:txBody>
                    <a:bodyPr/>
                    <a:lstStyle/>
                    <a:p>
                      <a:r>
                        <a:rPr lang="en-US" sz="1000"/>
                        <a:t>1</a:t>
                      </a:r>
                    </a:p>
                  </a:txBody>
                  <a:tcPr/>
                </a:tc>
                <a:tc>
                  <a:txBody>
                    <a:bodyPr/>
                    <a:lstStyle/>
                    <a:p>
                      <a:r>
                        <a:rPr lang="en-US" sz="1000"/>
                        <a:t>0</a:t>
                      </a:r>
                    </a:p>
                  </a:txBody>
                  <a:tcPr/>
                </a:tc>
                <a:tc>
                  <a:txBody>
                    <a:bodyPr/>
                    <a:lstStyle/>
                    <a:p>
                      <a:r>
                        <a:rPr lang="en-US" sz="1000"/>
                        <a:t>220</a:t>
                      </a:r>
                    </a:p>
                  </a:txBody>
                  <a:tcPr/>
                </a:tc>
                <a:tc>
                  <a:txBody>
                    <a:bodyPr/>
                    <a:lstStyle/>
                    <a:p>
                      <a:r>
                        <a:rPr lang="en-US" sz="1000"/>
                        <a:t>7598</a:t>
                      </a:r>
                    </a:p>
                  </a:txBody>
                  <a:tcPr/>
                </a:tc>
                <a:tc>
                  <a:txBody>
                    <a:bodyPr/>
                    <a:lstStyle/>
                    <a:p>
                      <a:r>
                        <a:rPr lang="en-US" sz="1000"/>
                        <a:t>2.9 %</a:t>
                      </a:r>
                    </a:p>
                  </a:txBody>
                  <a:tcPr/>
                </a:tc>
                <a:tc>
                  <a:txBody>
                    <a:bodyPr/>
                    <a:lstStyle/>
                    <a:p>
                      <a:r>
                        <a:rPr lang="en-US" sz="1000"/>
                        <a:t>4173</a:t>
                      </a:r>
                    </a:p>
                  </a:txBody>
                  <a:tcPr/>
                </a:tc>
                <a:extLst>
                  <a:ext uri="{0D108BD9-81ED-4DB2-BD59-A6C34878D82A}">
                    <a16:rowId xmlns:a16="http://schemas.microsoft.com/office/drawing/2014/main" val="2271658119"/>
                  </a:ext>
                </a:extLst>
              </a:tr>
            </a:tbl>
          </a:graphicData>
        </a:graphic>
      </p:graphicFrame>
      <p:sp>
        <p:nvSpPr>
          <p:cNvPr id="4" name="Text Placeholder 3">
            <a:extLst>
              <a:ext uri="{FF2B5EF4-FFF2-40B4-BE49-F238E27FC236}">
                <a16:creationId xmlns:a16="http://schemas.microsoft.com/office/drawing/2014/main" id="{F782062D-57DE-468B-8B4B-A7EB7E98DCCD}"/>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29244298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B741B-5F8E-425A-9232-5B68D09AF6AD}"/>
              </a:ext>
            </a:extLst>
          </p:cNvPr>
          <p:cNvSpPr>
            <a:spLocks noGrp="1"/>
          </p:cNvSpPr>
          <p:nvPr>
            <p:ph type="title"/>
          </p:nvPr>
        </p:nvSpPr>
        <p:spPr/>
        <p:txBody>
          <a:bodyPr/>
          <a:lstStyle/>
          <a:p>
            <a:r>
              <a:rPr lang="pt-BR"/>
              <a:t>Vídeos com mais views | Feevale</a:t>
            </a:r>
            <a:endParaRPr lang="en-US"/>
          </a:p>
        </p:txBody>
      </p:sp>
      <p:graphicFrame>
        <p:nvGraphicFramePr>
          <p:cNvPr id="5" name="Table Placeholder 4">
            <a:extLst>
              <a:ext uri="{FF2B5EF4-FFF2-40B4-BE49-F238E27FC236}">
                <a16:creationId xmlns:a16="http://schemas.microsoft.com/office/drawing/2014/main" id="{0031BF7E-553E-4C4E-9929-08C47D043A1E}"/>
              </a:ext>
            </a:extLst>
          </p:cNvPr>
          <p:cNvGraphicFramePr>
            <a:graphicFrameLocks noGrp="1"/>
          </p:cNvGraphicFramePr>
          <p:nvPr>
            <p:ph type="tbl" sz="quarter" idx="13"/>
            <p:extLst>
              <p:ext uri="{D42A27DB-BD31-4B8C-83A1-F6EECF244321}">
                <p14:modId xmlns:p14="http://schemas.microsoft.com/office/powerpoint/2010/main" val="408390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86212271"/>
                    </a:ext>
                  </a:extLst>
                </a:gridCol>
                <a:gridCol w="1152143">
                  <a:extLst>
                    <a:ext uri="{9D8B030D-6E8A-4147-A177-3AD203B41FA5}">
                      <a16:colId xmlns:a16="http://schemas.microsoft.com/office/drawing/2014/main" val="3482861016"/>
                    </a:ext>
                  </a:extLst>
                </a:gridCol>
                <a:gridCol w="493776">
                  <a:extLst>
                    <a:ext uri="{9D8B030D-6E8A-4147-A177-3AD203B41FA5}">
                      <a16:colId xmlns:a16="http://schemas.microsoft.com/office/drawing/2014/main" val="3874413242"/>
                    </a:ext>
                  </a:extLst>
                </a:gridCol>
                <a:gridCol w="493776">
                  <a:extLst>
                    <a:ext uri="{9D8B030D-6E8A-4147-A177-3AD203B41FA5}">
                      <a16:colId xmlns:a16="http://schemas.microsoft.com/office/drawing/2014/main" val="139293617"/>
                    </a:ext>
                  </a:extLst>
                </a:gridCol>
                <a:gridCol w="493776">
                  <a:extLst>
                    <a:ext uri="{9D8B030D-6E8A-4147-A177-3AD203B41FA5}">
                      <a16:colId xmlns:a16="http://schemas.microsoft.com/office/drawing/2014/main" val="3769888320"/>
                    </a:ext>
                  </a:extLst>
                </a:gridCol>
                <a:gridCol w="493776">
                  <a:extLst>
                    <a:ext uri="{9D8B030D-6E8A-4147-A177-3AD203B41FA5}">
                      <a16:colId xmlns:a16="http://schemas.microsoft.com/office/drawing/2014/main" val="1822166820"/>
                    </a:ext>
                  </a:extLst>
                </a:gridCol>
                <a:gridCol w="493776">
                  <a:extLst>
                    <a:ext uri="{9D8B030D-6E8A-4147-A177-3AD203B41FA5}">
                      <a16:colId xmlns:a16="http://schemas.microsoft.com/office/drawing/2014/main" val="638242957"/>
                    </a:ext>
                  </a:extLst>
                </a:gridCol>
                <a:gridCol w="493776">
                  <a:extLst>
                    <a:ext uri="{9D8B030D-6E8A-4147-A177-3AD203B41FA5}">
                      <a16:colId xmlns:a16="http://schemas.microsoft.com/office/drawing/2014/main" val="810274060"/>
                    </a:ext>
                  </a:extLst>
                </a:gridCol>
                <a:gridCol w="493776">
                  <a:extLst>
                    <a:ext uri="{9D8B030D-6E8A-4147-A177-3AD203B41FA5}">
                      <a16:colId xmlns:a16="http://schemas.microsoft.com/office/drawing/2014/main" val="4021039686"/>
                    </a:ext>
                  </a:extLst>
                </a:gridCol>
                <a:gridCol w="493776">
                  <a:extLst>
                    <a:ext uri="{9D8B030D-6E8A-4147-A177-3AD203B41FA5}">
                      <a16:colId xmlns:a16="http://schemas.microsoft.com/office/drawing/2014/main" val="3954192807"/>
                    </a:ext>
                  </a:extLst>
                </a:gridCol>
                <a:gridCol w="493776">
                  <a:extLst>
                    <a:ext uri="{9D8B030D-6E8A-4147-A177-3AD203B41FA5}">
                      <a16:colId xmlns:a16="http://schemas.microsoft.com/office/drawing/2014/main" val="39560115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674119558"/>
                  </a:ext>
                </a:extLst>
              </a:tr>
              <a:tr h="370840">
                <a:tc>
                  <a:txBody>
                    <a:bodyPr/>
                    <a:lstStyle/>
                    <a:p>
                      <a:r>
                        <a:rPr lang="pt-BR" sz="1000" b="1"/>
                        <a:t>feevale - 2018-12-01 20:19:51 </a:t>
                      </a:r>
                      <a:r>
                        <a:rPr lang="pt-BR" sz="1000"/>
                        <a:t>
 "Nosso futuro já pode acontecer com a Feevale com você." Lançamento da nova música com @lucasefelipe no @universo_alegria. Vem aí Feevale Digital: www.feevale.br/digital
Fique ligado nas novidades! 💚💛 #FeevaleDigital #SouFeevale</a:t>
                      </a:r>
                      <a:endParaRPr lang="en-US" sz="1000"/>
                    </a:p>
                  </a:txBody>
                  <a:tcPr/>
                </a:tc>
                <a:tc>
                  <a:txBody>
                    <a:bodyPr/>
                    <a:lstStyle/>
                    <a:p>
                      <a:r>
                        <a:rPr lang="en-US" sz="1000"/>
                        <a:t>https://www.instagram.com/p/Bq3G7wrFkHR/media</a:t>
                      </a:r>
                    </a:p>
                  </a:txBody>
                  <a:tcPr/>
                </a:tc>
                <a:tc>
                  <a:txBody>
                    <a:bodyPr/>
                    <a:lstStyle/>
                    <a:p>
                      <a:r>
                        <a:rPr lang="en-US" sz="1000"/>
                        <a:t>2285</a:t>
                      </a:r>
                    </a:p>
                  </a:txBody>
                  <a:tcPr/>
                </a:tc>
                <a:tc>
                  <a:txBody>
                    <a:bodyPr/>
                    <a:lstStyle/>
                    <a:p>
                      <a:r>
                        <a:rPr lang="en-US" sz="1000"/>
                        <a:t>190</a:t>
                      </a:r>
                    </a:p>
                  </a:txBody>
                  <a:tcPr/>
                </a:tc>
                <a:tc>
                  <a:txBody>
                    <a:bodyPr/>
                    <a:lstStyle/>
                    <a:p>
                      <a:r>
                        <a:rPr lang="en-US" sz="1000"/>
                        <a:t>3</a:t>
                      </a:r>
                    </a:p>
                  </a:txBody>
                  <a:tcPr/>
                </a:tc>
                <a:tc>
                  <a:txBody>
                    <a:bodyPr/>
                    <a:lstStyle/>
                    <a:p>
                      <a:r>
                        <a:rPr lang="en-US" sz="1000"/>
                        <a:t>6</a:t>
                      </a:r>
                    </a:p>
                  </a:txBody>
                  <a:tcPr/>
                </a:tc>
                <a:tc>
                  <a:txBody>
                    <a:bodyPr/>
                    <a:lstStyle/>
                    <a:p>
                      <a:r>
                        <a:rPr lang="en-US" sz="1000"/>
                        <a:t>199</a:t>
                      </a:r>
                    </a:p>
                  </a:txBody>
                  <a:tcPr/>
                </a:tc>
                <a:tc>
                  <a:txBody>
                    <a:bodyPr/>
                    <a:lstStyle/>
                    <a:p>
                      <a:r>
                        <a:rPr lang="en-US" sz="1000"/>
                        <a:t>7438</a:t>
                      </a:r>
                    </a:p>
                  </a:txBody>
                  <a:tcPr/>
                </a:tc>
                <a:tc>
                  <a:txBody>
                    <a:bodyPr/>
                    <a:lstStyle/>
                    <a:p>
                      <a:r>
                        <a:rPr lang="en-US" sz="1000"/>
                        <a:t>5668</a:t>
                      </a:r>
                    </a:p>
                  </a:txBody>
                  <a:tcPr/>
                </a:tc>
                <a:tc>
                  <a:txBody>
                    <a:bodyPr/>
                    <a:lstStyle/>
                    <a:p>
                      <a:r>
                        <a:rPr lang="en-US" sz="1000"/>
                        <a:t>2.68 %</a:t>
                      </a:r>
                    </a:p>
                  </a:txBody>
                  <a:tcPr/>
                </a:tc>
                <a:tc>
                  <a:txBody>
                    <a:bodyPr/>
                    <a:lstStyle/>
                    <a:p>
                      <a:r>
                        <a:rPr lang="en-US" sz="1000"/>
                        <a:t>30.72 %</a:t>
                      </a:r>
                    </a:p>
                  </a:txBody>
                  <a:tcPr/>
                </a:tc>
                <a:extLst>
                  <a:ext uri="{0D108BD9-81ED-4DB2-BD59-A6C34878D82A}">
                    <a16:rowId xmlns:a16="http://schemas.microsoft.com/office/drawing/2014/main" val="3862368526"/>
                  </a:ext>
                </a:extLst>
              </a:tr>
            </a:tbl>
          </a:graphicData>
        </a:graphic>
      </p:graphicFrame>
      <p:sp>
        <p:nvSpPr>
          <p:cNvPr id="4" name="Text Placeholder 3">
            <a:extLst>
              <a:ext uri="{FF2B5EF4-FFF2-40B4-BE49-F238E27FC236}">
                <a16:creationId xmlns:a16="http://schemas.microsoft.com/office/drawing/2014/main" id="{CEFA6943-2437-4CD0-9C2F-6C7D8841E264}"/>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2372461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DA78E-6F2F-4D8C-80D1-8E38C38CE8F3}"/>
              </a:ext>
            </a:extLst>
          </p:cNvPr>
          <p:cNvSpPr>
            <a:spLocks noGrp="1"/>
          </p:cNvSpPr>
          <p:nvPr>
            <p:ph type="title"/>
          </p:nvPr>
        </p:nvSpPr>
        <p:spPr/>
        <p:txBody>
          <a:bodyPr/>
          <a:lstStyle/>
          <a:p>
            <a:r>
              <a:rPr lang="pt-BR"/>
              <a:t>Stories do mês | Feevale - 1 of 5</a:t>
            </a:r>
            <a:endParaRPr lang="en-US"/>
          </a:p>
        </p:txBody>
      </p:sp>
      <p:graphicFrame>
        <p:nvGraphicFramePr>
          <p:cNvPr id="5" name="Table Placeholder 4">
            <a:extLst>
              <a:ext uri="{FF2B5EF4-FFF2-40B4-BE49-F238E27FC236}">
                <a16:creationId xmlns:a16="http://schemas.microsoft.com/office/drawing/2014/main" id="{F27FA229-A0FE-456B-88F2-6A3B100A467B}"/>
              </a:ext>
            </a:extLst>
          </p:cNvPr>
          <p:cNvGraphicFramePr>
            <a:graphicFrameLocks noGrp="1"/>
          </p:cNvGraphicFramePr>
          <p:nvPr>
            <p:ph type="tbl" sz="quarter" idx="13"/>
            <p:extLst>
              <p:ext uri="{D42A27DB-BD31-4B8C-83A1-F6EECF244321}">
                <p14:modId xmlns:p14="http://schemas.microsoft.com/office/powerpoint/2010/main" val="984727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02257171"/>
                    </a:ext>
                  </a:extLst>
                </a:gridCol>
                <a:gridCol w="1645920">
                  <a:extLst>
                    <a:ext uri="{9D8B030D-6E8A-4147-A177-3AD203B41FA5}">
                      <a16:colId xmlns:a16="http://schemas.microsoft.com/office/drawing/2014/main" val="2345870141"/>
                    </a:ext>
                  </a:extLst>
                </a:gridCol>
                <a:gridCol w="658368">
                  <a:extLst>
                    <a:ext uri="{9D8B030D-6E8A-4147-A177-3AD203B41FA5}">
                      <a16:colId xmlns:a16="http://schemas.microsoft.com/office/drawing/2014/main" val="1339277657"/>
                    </a:ext>
                  </a:extLst>
                </a:gridCol>
                <a:gridCol w="658368">
                  <a:extLst>
                    <a:ext uri="{9D8B030D-6E8A-4147-A177-3AD203B41FA5}">
                      <a16:colId xmlns:a16="http://schemas.microsoft.com/office/drawing/2014/main" val="1750894425"/>
                    </a:ext>
                  </a:extLst>
                </a:gridCol>
                <a:gridCol w="658368">
                  <a:extLst>
                    <a:ext uri="{9D8B030D-6E8A-4147-A177-3AD203B41FA5}">
                      <a16:colId xmlns:a16="http://schemas.microsoft.com/office/drawing/2014/main" val="2451687829"/>
                    </a:ext>
                  </a:extLst>
                </a:gridCol>
                <a:gridCol w="658368">
                  <a:extLst>
                    <a:ext uri="{9D8B030D-6E8A-4147-A177-3AD203B41FA5}">
                      <a16:colId xmlns:a16="http://schemas.microsoft.com/office/drawing/2014/main" val="381304998"/>
                    </a:ext>
                  </a:extLst>
                </a:gridCol>
                <a:gridCol w="658368">
                  <a:extLst>
                    <a:ext uri="{9D8B030D-6E8A-4147-A177-3AD203B41FA5}">
                      <a16:colId xmlns:a16="http://schemas.microsoft.com/office/drawing/2014/main" val="2246006946"/>
                    </a:ext>
                  </a:extLst>
                </a:gridCol>
                <a:gridCol w="658368">
                  <a:extLst>
                    <a:ext uri="{9D8B030D-6E8A-4147-A177-3AD203B41FA5}">
                      <a16:colId xmlns:a16="http://schemas.microsoft.com/office/drawing/2014/main" val="222650679"/>
                    </a:ext>
                  </a:extLst>
                </a:gridCol>
                <a:gridCol w="658368">
                  <a:extLst>
                    <a:ext uri="{9D8B030D-6E8A-4147-A177-3AD203B41FA5}">
                      <a16:colId xmlns:a16="http://schemas.microsoft.com/office/drawing/2014/main" val="4056675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17552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- 2018-11-28 15:58:03 </a:t>
                      </a:r>
                      <a:r>
                        <a:rPr kumimoji="0" lang="pt-BR" sz="1000" b="0" i="0" u="none" strike="noStrike" kern="1200" cap="none" spc="0" normalizeH="0" baseline="0" noProof="0">
                          <a:ln>
                            <a:noFill/>
                          </a:ln>
                          <a:solidFill>
                            <a:prstClr val="black"/>
                          </a:solidFill>
                          <a:effectLst/>
                          <a:uLnTx/>
                          <a:uFillTx/>
                          <a:latin typeface="+mn-lt"/>
                          <a:ea typeface="+mn-ea"/>
                          <a:cs typeface="+mn-cs"/>
                        </a:rPr>
                        <a:t>
 Até às 19h, na Rua Coberta do Câmpus II. Venha para a Feira do Produtor Rural!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https://scontent.xx.fbcdn.net/v/t51.12442-15/45378724_2034374336655086_8834846069357348465_n.jpg?_nc_cat=110&amp;_nc_ht=scontent.xx&amp;oh=972a453d6bf64f5de0aadc154c952e00&amp;oe=5CABCF05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extLst>
                  <a:ext uri="{0D108BD9-81ED-4DB2-BD59-A6C34878D82A}">
                    <a16:rowId xmlns:a16="http://schemas.microsoft.com/office/drawing/2014/main" val="275402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- 2018-11-28 11:40:50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https://scontent.xx.fbcdn.net/v/t51.12442-15/44869045_302940320318935_6931949408023324625_n.jpg?_nc_cat=106&amp;_nc_ht=scontent.xx&amp;oh=82715d18364328a77c4a1c5c31490389&amp;oe=5C7183A3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1549181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- 2018-11-28 16:30:11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https://scontent.xx.fbcdn.net/v/t51.12442-15/45384350_1846017388830003_2974485799420981347_n.jpg?_nc_cat=111&amp;_nc_ht=scontent.xx&amp;oh=d9262e5c277aba1b24ea59b09e61977e&amp;oe=5C66320D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extLst>
                  <a:ext uri="{0D108BD9-81ED-4DB2-BD59-A6C34878D82A}">
                    <a16:rowId xmlns:a16="http://schemas.microsoft.com/office/drawing/2014/main" val="2380288940"/>
                  </a:ext>
                </a:extLst>
              </a:tr>
            </a:tbl>
          </a:graphicData>
        </a:graphic>
      </p:graphicFrame>
      <p:sp>
        <p:nvSpPr>
          <p:cNvPr id="4" name="Text Placeholder 3">
            <a:extLst>
              <a:ext uri="{FF2B5EF4-FFF2-40B4-BE49-F238E27FC236}">
                <a16:creationId xmlns:a16="http://schemas.microsoft.com/office/drawing/2014/main" id="{AD2C1EF7-11A7-47D8-906B-784FE83A2F5B}"/>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32511932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E3D81-BEC7-44B5-A2E0-4C2282757C56}"/>
              </a:ext>
            </a:extLst>
          </p:cNvPr>
          <p:cNvSpPr>
            <a:spLocks noGrp="1"/>
          </p:cNvSpPr>
          <p:nvPr>
            <p:ph type="title"/>
          </p:nvPr>
        </p:nvSpPr>
        <p:spPr/>
        <p:txBody>
          <a:bodyPr/>
          <a:lstStyle/>
          <a:p>
            <a:r>
              <a:rPr lang="pt-BR"/>
              <a:t>Stories do mês | Feevale - 2 of 5</a:t>
            </a:r>
            <a:endParaRPr lang="en-US"/>
          </a:p>
        </p:txBody>
      </p:sp>
      <p:graphicFrame>
        <p:nvGraphicFramePr>
          <p:cNvPr id="5" name="Table Placeholder 4">
            <a:extLst>
              <a:ext uri="{FF2B5EF4-FFF2-40B4-BE49-F238E27FC236}">
                <a16:creationId xmlns:a16="http://schemas.microsoft.com/office/drawing/2014/main" id="{C5192EAD-0FA1-4F36-AC4D-E015142AB1B2}"/>
              </a:ext>
            </a:extLst>
          </p:cNvPr>
          <p:cNvGraphicFramePr>
            <a:graphicFrameLocks noGrp="1"/>
          </p:cNvGraphicFramePr>
          <p:nvPr>
            <p:ph type="tbl" sz="quarter" idx="13"/>
            <p:extLst>
              <p:ext uri="{D42A27DB-BD31-4B8C-83A1-F6EECF244321}">
                <p14:modId xmlns:p14="http://schemas.microsoft.com/office/powerpoint/2010/main" val="1527826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163300634"/>
                    </a:ext>
                  </a:extLst>
                </a:gridCol>
                <a:gridCol w="1645920">
                  <a:extLst>
                    <a:ext uri="{9D8B030D-6E8A-4147-A177-3AD203B41FA5}">
                      <a16:colId xmlns:a16="http://schemas.microsoft.com/office/drawing/2014/main" val="1291459294"/>
                    </a:ext>
                  </a:extLst>
                </a:gridCol>
                <a:gridCol w="658368">
                  <a:extLst>
                    <a:ext uri="{9D8B030D-6E8A-4147-A177-3AD203B41FA5}">
                      <a16:colId xmlns:a16="http://schemas.microsoft.com/office/drawing/2014/main" val="1806888532"/>
                    </a:ext>
                  </a:extLst>
                </a:gridCol>
                <a:gridCol w="658368">
                  <a:extLst>
                    <a:ext uri="{9D8B030D-6E8A-4147-A177-3AD203B41FA5}">
                      <a16:colId xmlns:a16="http://schemas.microsoft.com/office/drawing/2014/main" val="3564167250"/>
                    </a:ext>
                  </a:extLst>
                </a:gridCol>
                <a:gridCol w="658368">
                  <a:extLst>
                    <a:ext uri="{9D8B030D-6E8A-4147-A177-3AD203B41FA5}">
                      <a16:colId xmlns:a16="http://schemas.microsoft.com/office/drawing/2014/main" val="2053289738"/>
                    </a:ext>
                  </a:extLst>
                </a:gridCol>
                <a:gridCol w="658368">
                  <a:extLst>
                    <a:ext uri="{9D8B030D-6E8A-4147-A177-3AD203B41FA5}">
                      <a16:colId xmlns:a16="http://schemas.microsoft.com/office/drawing/2014/main" val="538935678"/>
                    </a:ext>
                  </a:extLst>
                </a:gridCol>
                <a:gridCol w="658368">
                  <a:extLst>
                    <a:ext uri="{9D8B030D-6E8A-4147-A177-3AD203B41FA5}">
                      <a16:colId xmlns:a16="http://schemas.microsoft.com/office/drawing/2014/main" val="4314041"/>
                    </a:ext>
                  </a:extLst>
                </a:gridCol>
                <a:gridCol w="658368">
                  <a:extLst>
                    <a:ext uri="{9D8B030D-6E8A-4147-A177-3AD203B41FA5}">
                      <a16:colId xmlns:a16="http://schemas.microsoft.com/office/drawing/2014/main" val="2386340325"/>
                    </a:ext>
                  </a:extLst>
                </a:gridCol>
                <a:gridCol w="658368">
                  <a:extLst>
                    <a:ext uri="{9D8B030D-6E8A-4147-A177-3AD203B41FA5}">
                      <a16:colId xmlns:a16="http://schemas.microsoft.com/office/drawing/2014/main" val="908828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92723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- 2018-11-28 18:23:20 </a:t>
                      </a:r>
                      <a:r>
                        <a:rPr kumimoji="0" lang="pt-BR" sz="1000" b="0" i="0" u="none" strike="noStrike" kern="1200" cap="none" spc="0" normalizeH="0" baseline="0" noProof="0">
                          <a:ln>
                            <a:noFill/>
                          </a:ln>
                          <a:solidFill>
                            <a:prstClr val="black"/>
                          </a:solidFill>
                          <a:effectLst/>
                          <a:uLnTx/>
                          <a:uFillTx/>
                          <a:latin typeface="+mn-lt"/>
                          <a:ea typeface="+mn-ea"/>
                          <a:cs typeface="+mn-cs"/>
                        </a:rPr>
                        <a:t>
 Começa neste momento a premiação dos destaques do Inovamundi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https://scontent.xx.fbcdn.net/v/t51.12442-15/45395370_2457003637675701_1184473720411830497_n.jpg?_nc_cat=102&amp;_nc_ht=scontent.xx&amp;oh=73ef5dd3f4e93f024c5c6f43818c580e&amp;oe=5C67104B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extLst>
                  <a:ext uri="{0D108BD9-81ED-4DB2-BD59-A6C34878D82A}">
                    <a16:rowId xmlns:a16="http://schemas.microsoft.com/office/drawing/2014/main" val="232931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- 2018-11-27 18:03:23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https://scontent.xx.fbcdn.net/v/t51.12442-15/43071758_373478496728223_6765512147597875285_n.jpg?_nc_cat=103&amp;_nc_ht=scontent.xx&amp;oh=272004a6597023962ebac394503bf271&amp;oe=5CB1B534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54048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- 2018-11-28 18:47:55 </a:t>
                      </a:r>
                      <a:r>
                        <a:rPr kumimoji="0" lang="pt-BR" sz="1000" b="0" i="0" u="none" strike="noStrike" kern="1200" cap="none" spc="0" normalizeH="0" baseline="0" noProof="0">
                          <a:ln>
                            <a:noFill/>
                          </a:ln>
                          <a:solidFill>
                            <a:prstClr val="black"/>
                          </a:solidFill>
                          <a:effectLst/>
                          <a:uLnTx/>
                          <a:uFillTx/>
                          <a:latin typeface="+mn-lt"/>
                          <a:ea typeface="+mn-ea"/>
                          <a:cs typeface="+mn-cs"/>
                        </a:rPr>
                        <a:t>
 Trabalhos sendo premiados Parabéns 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https://scontent.xx.fbcdn.net/v/t51.12442-15/47086161_1789164537878553_8687682302632779424_n.jpg?_nc_cat=106&amp;_nc_ht=scontent.xx&amp;oh=a5eefb252cc162e32a8b29c832865838&amp;oe=5C6C5CF6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4262733023"/>
                  </a:ext>
                </a:extLst>
              </a:tr>
            </a:tbl>
          </a:graphicData>
        </a:graphic>
      </p:graphicFrame>
      <p:sp>
        <p:nvSpPr>
          <p:cNvPr id="4" name="Text Placeholder 3">
            <a:extLst>
              <a:ext uri="{FF2B5EF4-FFF2-40B4-BE49-F238E27FC236}">
                <a16:creationId xmlns:a16="http://schemas.microsoft.com/office/drawing/2014/main" id="{F6AF049D-1766-4A3D-A8F7-F8332B9A9732}"/>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15604243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DCE27-FA6D-4971-B03C-6BB5FADE640E}"/>
              </a:ext>
            </a:extLst>
          </p:cNvPr>
          <p:cNvSpPr>
            <a:spLocks noGrp="1"/>
          </p:cNvSpPr>
          <p:nvPr>
            <p:ph type="title"/>
          </p:nvPr>
        </p:nvSpPr>
        <p:spPr/>
        <p:txBody>
          <a:bodyPr/>
          <a:lstStyle/>
          <a:p>
            <a:r>
              <a:rPr lang="pt-BR"/>
              <a:t>Stories do mês | Feevale - 3 of 5</a:t>
            </a:r>
            <a:endParaRPr lang="en-US"/>
          </a:p>
        </p:txBody>
      </p:sp>
      <p:graphicFrame>
        <p:nvGraphicFramePr>
          <p:cNvPr id="5" name="Table Placeholder 4">
            <a:extLst>
              <a:ext uri="{FF2B5EF4-FFF2-40B4-BE49-F238E27FC236}">
                <a16:creationId xmlns:a16="http://schemas.microsoft.com/office/drawing/2014/main" id="{42F8A490-739A-4255-AB18-599793716219}"/>
              </a:ext>
            </a:extLst>
          </p:cNvPr>
          <p:cNvGraphicFramePr>
            <a:graphicFrameLocks noGrp="1"/>
          </p:cNvGraphicFramePr>
          <p:nvPr>
            <p:ph type="tbl" sz="quarter" idx="13"/>
            <p:extLst>
              <p:ext uri="{D42A27DB-BD31-4B8C-83A1-F6EECF244321}">
                <p14:modId xmlns:p14="http://schemas.microsoft.com/office/powerpoint/2010/main" val="250100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22453729"/>
                    </a:ext>
                  </a:extLst>
                </a:gridCol>
                <a:gridCol w="1645920">
                  <a:extLst>
                    <a:ext uri="{9D8B030D-6E8A-4147-A177-3AD203B41FA5}">
                      <a16:colId xmlns:a16="http://schemas.microsoft.com/office/drawing/2014/main" val="734953631"/>
                    </a:ext>
                  </a:extLst>
                </a:gridCol>
                <a:gridCol w="658368">
                  <a:extLst>
                    <a:ext uri="{9D8B030D-6E8A-4147-A177-3AD203B41FA5}">
                      <a16:colId xmlns:a16="http://schemas.microsoft.com/office/drawing/2014/main" val="1148806666"/>
                    </a:ext>
                  </a:extLst>
                </a:gridCol>
                <a:gridCol w="658368">
                  <a:extLst>
                    <a:ext uri="{9D8B030D-6E8A-4147-A177-3AD203B41FA5}">
                      <a16:colId xmlns:a16="http://schemas.microsoft.com/office/drawing/2014/main" val="822306034"/>
                    </a:ext>
                  </a:extLst>
                </a:gridCol>
                <a:gridCol w="658368">
                  <a:extLst>
                    <a:ext uri="{9D8B030D-6E8A-4147-A177-3AD203B41FA5}">
                      <a16:colId xmlns:a16="http://schemas.microsoft.com/office/drawing/2014/main" val="626584994"/>
                    </a:ext>
                  </a:extLst>
                </a:gridCol>
                <a:gridCol w="658368">
                  <a:extLst>
                    <a:ext uri="{9D8B030D-6E8A-4147-A177-3AD203B41FA5}">
                      <a16:colId xmlns:a16="http://schemas.microsoft.com/office/drawing/2014/main" val="611995192"/>
                    </a:ext>
                  </a:extLst>
                </a:gridCol>
                <a:gridCol w="658368">
                  <a:extLst>
                    <a:ext uri="{9D8B030D-6E8A-4147-A177-3AD203B41FA5}">
                      <a16:colId xmlns:a16="http://schemas.microsoft.com/office/drawing/2014/main" val="2038373216"/>
                    </a:ext>
                  </a:extLst>
                </a:gridCol>
                <a:gridCol w="658368">
                  <a:extLst>
                    <a:ext uri="{9D8B030D-6E8A-4147-A177-3AD203B41FA5}">
                      <a16:colId xmlns:a16="http://schemas.microsoft.com/office/drawing/2014/main" val="3769338265"/>
                    </a:ext>
                  </a:extLst>
                </a:gridCol>
                <a:gridCol w="658368">
                  <a:extLst>
                    <a:ext uri="{9D8B030D-6E8A-4147-A177-3AD203B41FA5}">
                      <a16:colId xmlns:a16="http://schemas.microsoft.com/office/drawing/2014/main" val="4110103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7336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- 2018-11-29 18:00:04 </a:t>
                      </a:r>
                      <a:r>
                        <a:rPr kumimoji="0" lang="pt-BR" sz="1000" b="0" i="0" u="none" strike="noStrike" kern="1200" cap="none" spc="0" normalizeH="0" baseline="0" noProof="0">
                          <a:ln>
                            <a:noFill/>
                          </a:ln>
                          <a:solidFill>
                            <a:prstClr val="black"/>
                          </a:solidFill>
                          <a:effectLst/>
                          <a:uLnTx/>
                          <a:uFillTx/>
                          <a:latin typeface="+mn-lt"/>
                          <a:ea typeface="+mn-ea"/>
                          <a:cs typeface="+mn-cs"/>
                        </a:rPr>
                        <a:t>
 Sejam bem vindos! Estão acontecendo as matrículas do vestibulandos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https://scontent.xx.fbcdn.net/v/t51.12442-15/44809002_384833002324615_431859763139676963_n.jpg?_nc_cat=103&amp;_nc_ht=scontent.xx&amp;oh=c7ebe0059263115198d7955cda56fd8b&amp;oe=5CA6923B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403502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- 2018-11-30 09:30:37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https://scontent.xx.fbcdn.net/v/t51.12442-15/46618659_2106692839421399_8459910148595084962_n.jpg?_nc_cat=102&amp;_nc_ht=scontent.xx&amp;oh=f361858877df2def53ca85170f0739bd&amp;oe=5C659A34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3976546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- 2018-11-27 18:10:42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https://scontent.xx.fbcdn.net/v/t51.12442-15/44808300_123600641977782_6628815569721048784_n.jpg?_nc_cat=102&amp;_nc_ht=scontent.xx&amp;oh=8c26176a1c46fdefed06d51cd9d9591d&amp;oe=5C76A1D5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2263722125"/>
                  </a:ext>
                </a:extLst>
              </a:tr>
            </a:tbl>
          </a:graphicData>
        </a:graphic>
      </p:graphicFrame>
      <p:sp>
        <p:nvSpPr>
          <p:cNvPr id="4" name="Text Placeholder 3">
            <a:extLst>
              <a:ext uri="{FF2B5EF4-FFF2-40B4-BE49-F238E27FC236}">
                <a16:creationId xmlns:a16="http://schemas.microsoft.com/office/drawing/2014/main" id="{8A706F8D-7A19-479F-A7B7-04540037C792}"/>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1259021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1AFE8-0787-4EBC-92C8-51390509970E}"/>
              </a:ext>
            </a:extLst>
          </p:cNvPr>
          <p:cNvSpPr>
            <a:spLocks noGrp="1"/>
          </p:cNvSpPr>
          <p:nvPr>
            <p:ph type="title"/>
          </p:nvPr>
        </p:nvSpPr>
        <p:spPr/>
        <p:txBody>
          <a:bodyPr/>
          <a:lstStyle/>
          <a:p>
            <a:r>
              <a:rPr lang="pt-BR"/>
              <a:t>Stories do mês | Feevale - 4 of 5</a:t>
            </a:r>
            <a:endParaRPr lang="en-US"/>
          </a:p>
        </p:txBody>
      </p:sp>
      <p:graphicFrame>
        <p:nvGraphicFramePr>
          <p:cNvPr id="5" name="Table Placeholder 4">
            <a:extLst>
              <a:ext uri="{FF2B5EF4-FFF2-40B4-BE49-F238E27FC236}">
                <a16:creationId xmlns:a16="http://schemas.microsoft.com/office/drawing/2014/main" id="{2FC5DD97-D5E1-4604-9626-E140A67B0D36}"/>
              </a:ext>
            </a:extLst>
          </p:cNvPr>
          <p:cNvGraphicFramePr>
            <a:graphicFrameLocks noGrp="1"/>
          </p:cNvGraphicFramePr>
          <p:nvPr>
            <p:ph type="tbl" sz="quarter" idx="13"/>
            <p:extLst>
              <p:ext uri="{D42A27DB-BD31-4B8C-83A1-F6EECF244321}">
                <p14:modId xmlns:p14="http://schemas.microsoft.com/office/powerpoint/2010/main" val="66678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87116258"/>
                    </a:ext>
                  </a:extLst>
                </a:gridCol>
                <a:gridCol w="1645920">
                  <a:extLst>
                    <a:ext uri="{9D8B030D-6E8A-4147-A177-3AD203B41FA5}">
                      <a16:colId xmlns:a16="http://schemas.microsoft.com/office/drawing/2014/main" val="4036652479"/>
                    </a:ext>
                  </a:extLst>
                </a:gridCol>
                <a:gridCol w="658368">
                  <a:extLst>
                    <a:ext uri="{9D8B030D-6E8A-4147-A177-3AD203B41FA5}">
                      <a16:colId xmlns:a16="http://schemas.microsoft.com/office/drawing/2014/main" val="19721615"/>
                    </a:ext>
                  </a:extLst>
                </a:gridCol>
                <a:gridCol w="658368">
                  <a:extLst>
                    <a:ext uri="{9D8B030D-6E8A-4147-A177-3AD203B41FA5}">
                      <a16:colId xmlns:a16="http://schemas.microsoft.com/office/drawing/2014/main" val="1614106566"/>
                    </a:ext>
                  </a:extLst>
                </a:gridCol>
                <a:gridCol w="658368">
                  <a:extLst>
                    <a:ext uri="{9D8B030D-6E8A-4147-A177-3AD203B41FA5}">
                      <a16:colId xmlns:a16="http://schemas.microsoft.com/office/drawing/2014/main" val="696569446"/>
                    </a:ext>
                  </a:extLst>
                </a:gridCol>
                <a:gridCol w="658368">
                  <a:extLst>
                    <a:ext uri="{9D8B030D-6E8A-4147-A177-3AD203B41FA5}">
                      <a16:colId xmlns:a16="http://schemas.microsoft.com/office/drawing/2014/main" val="1200507290"/>
                    </a:ext>
                  </a:extLst>
                </a:gridCol>
                <a:gridCol w="658368">
                  <a:extLst>
                    <a:ext uri="{9D8B030D-6E8A-4147-A177-3AD203B41FA5}">
                      <a16:colId xmlns:a16="http://schemas.microsoft.com/office/drawing/2014/main" val="3632979751"/>
                    </a:ext>
                  </a:extLst>
                </a:gridCol>
                <a:gridCol w="658368">
                  <a:extLst>
                    <a:ext uri="{9D8B030D-6E8A-4147-A177-3AD203B41FA5}">
                      <a16:colId xmlns:a16="http://schemas.microsoft.com/office/drawing/2014/main" val="2412389777"/>
                    </a:ext>
                  </a:extLst>
                </a:gridCol>
                <a:gridCol w="658368">
                  <a:extLst>
                    <a:ext uri="{9D8B030D-6E8A-4147-A177-3AD203B41FA5}">
                      <a16:colId xmlns:a16="http://schemas.microsoft.com/office/drawing/2014/main" val="3662383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2733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- 2018-11-30 14:11:06 </a:t>
                      </a:r>
                      <a:r>
                        <a:rPr kumimoji="0" lang="pt-BR" sz="1000" b="0" i="0" u="none" strike="noStrike" kern="1200" cap="none" spc="0" normalizeH="0" baseline="0" noProof="0">
                          <a:ln>
                            <a:noFill/>
                          </a:ln>
                          <a:solidFill>
                            <a:prstClr val="black"/>
                          </a:solidFill>
                          <a:effectLst/>
                          <a:uLnTx/>
                          <a:uFillTx/>
                          <a:latin typeface="+mn-lt"/>
                          <a:ea typeface="+mn-ea"/>
                          <a:cs typeface="+mn-cs"/>
                        </a:rPr>
                        <a:t>
 A recepção aos vestibulandos continua #VempraFeevale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https://scontent.xx.fbcdn.net/v/t51.12442-15/45598583_276413616397920_1441583146987606824_n.jpg?_nc_cat=111&amp;_nc_ht=scontent.xx&amp;oh=fb84786d1c75c6bff99ea4e52cbf2e2a&amp;oe=5C6561BA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376041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- 2018-11-29 11:30:31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https://scontent.xx.fbcdn.net/v/t51.12442-15/44910220_357836554777345_4583328113768171957_n.jpg?_nc_cat=104&amp;_nc_ht=scontent.xx&amp;oh=f5b644216d7630ae3d268b5b6db77239&amp;oe=5C755C49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378681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- 2018-11-30 14:28:45 </a:t>
                      </a:r>
                      <a:r>
                        <a:rPr kumimoji="0" lang="pt-BR" sz="1000" b="0" i="0" u="none" strike="noStrike" kern="1200" cap="none" spc="0" normalizeH="0" baseline="0" noProof="0">
                          <a:ln>
                            <a:noFill/>
                          </a:ln>
                          <a:solidFill>
                            <a:prstClr val="black"/>
                          </a:solidFill>
                          <a:effectLst/>
                          <a:uLnTx/>
                          <a:uFillTx/>
                          <a:latin typeface="+mn-lt"/>
                          <a:ea typeface="+mn-ea"/>
                          <a:cs typeface="+mn-cs"/>
                        </a:rPr>
                        <a:t>
 Seminário sobre direitos humanos, trabalho e meio ambiente. Até às 19h30min, no prédio Arenito. Participe!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https://scontent.xx.fbcdn.net/v/t51.12442-15/46382030_990965667760095_1200118379963450842_n.jpg?_nc_cat=107&amp;_nc_ht=scontent.xx&amp;oh=f1e8b0a6d70f44e7428fedb19df042fc&amp;oe=5CB0540D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398241007"/>
                  </a:ext>
                </a:extLst>
              </a:tr>
            </a:tbl>
          </a:graphicData>
        </a:graphic>
      </p:graphicFrame>
      <p:sp>
        <p:nvSpPr>
          <p:cNvPr id="4" name="Text Placeholder 3">
            <a:extLst>
              <a:ext uri="{FF2B5EF4-FFF2-40B4-BE49-F238E27FC236}">
                <a16:creationId xmlns:a16="http://schemas.microsoft.com/office/drawing/2014/main" id="{97FB0CD2-E77F-4166-8BF9-0BA3F900E545}"/>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1977746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90896-0A5C-43B1-991F-5CE6CAC73E33}"/>
              </a:ext>
            </a:extLst>
          </p:cNvPr>
          <p:cNvSpPr>
            <a:spLocks noGrp="1"/>
          </p:cNvSpPr>
          <p:nvPr>
            <p:ph type="title"/>
          </p:nvPr>
        </p:nvSpPr>
        <p:spPr/>
        <p:txBody>
          <a:bodyPr/>
          <a:lstStyle/>
          <a:p>
            <a:r>
              <a:rPr lang="pt-BR"/>
              <a:t>Stories do mês | Feevale - 5 of 5</a:t>
            </a:r>
            <a:endParaRPr lang="en-US"/>
          </a:p>
        </p:txBody>
      </p:sp>
      <p:graphicFrame>
        <p:nvGraphicFramePr>
          <p:cNvPr id="5" name="Table Placeholder 4">
            <a:extLst>
              <a:ext uri="{FF2B5EF4-FFF2-40B4-BE49-F238E27FC236}">
                <a16:creationId xmlns:a16="http://schemas.microsoft.com/office/drawing/2014/main" id="{C4C23440-7446-4288-949B-D6D82F4F5317}"/>
              </a:ext>
            </a:extLst>
          </p:cNvPr>
          <p:cNvGraphicFramePr>
            <a:graphicFrameLocks noGrp="1"/>
          </p:cNvGraphicFramePr>
          <p:nvPr>
            <p:ph type="tbl" sz="quarter" idx="13"/>
            <p:extLst>
              <p:ext uri="{D42A27DB-BD31-4B8C-83A1-F6EECF244321}">
                <p14:modId xmlns:p14="http://schemas.microsoft.com/office/powerpoint/2010/main" val="3116227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80799697"/>
                    </a:ext>
                  </a:extLst>
                </a:gridCol>
                <a:gridCol w="1645920">
                  <a:extLst>
                    <a:ext uri="{9D8B030D-6E8A-4147-A177-3AD203B41FA5}">
                      <a16:colId xmlns:a16="http://schemas.microsoft.com/office/drawing/2014/main" val="1391258947"/>
                    </a:ext>
                  </a:extLst>
                </a:gridCol>
                <a:gridCol w="658368">
                  <a:extLst>
                    <a:ext uri="{9D8B030D-6E8A-4147-A177-3AD203B41FA5}">
                      <a16:colId xmlns:a16="http://schemas.microsoft.com/office/drawing/2014/main" val="2936300903"/>
                    </a:ext>
                  </a:extLst>
                </a:gridCol>
                <a:gridCol w="658368">
                  <a:extLst>
                    <a:ext uri="{9D8B030D-6E8A-4147-A177-3AD203B41FA5}">
                      <a16:colId xmlns:a16="http://schemas.microsoft.com/office/drawing/2014/main" val="2181430821"/>
                    </a:ext>
                  </a:extLst>
                </a:gridCol>
                <a:gridCol w="658368">
                  <a:extLst>
                    <a:ext uri="{9D8B030D-6E8A-4147-A177-3AD203B41FA5}">
                      <a16:colId xmlns:a16="http://schemas.microsoft.com/office/drawing/2014/main" val="115878460"/>
                    </a:ext>
                  </a:extLst>
                </a:gridCol>
                <a:gridCol w="658368">
                  <a:extLst>
                    <a:ext uri="{9D8B030D-6E8A-4147-A177-3AD203B41FA5}">
                      <a16:colId xmlns:a16="http://schemas.microsoft.com/office/drawing/2014/main" val="4024122624"/>
                    </a:ext>
                  </a:extLst>
                </a:gridCol>
                <a:gridCol w="658368">
                  <a:extLst>
                    <a:ext uri="{9D8B030D-6E8A-4147-A177-3AD203B41FA5}">
                      <a16:colId xmlns:a16="http://schemas.microsoft.com/office/drawing/2014/main" val="2035744968"/>
                    </a:ext>
                  </a:extLst>
                </a:gridCol>
                <a:gridCol w="658368">
                  <a:extLst>
                    <a:ext uri="{9D8B030D-6E8A-4147-A177-3AD203B41FA5}">
                      <a16:colId xmlns:a16="http://schemas.microsoft.com/office/drawing/2014/main" val="895287658"/>
                    </a:ext>
                  </a:extLst>
                </a:gridCol>
                <a:gridCol w="658368">
                  <a:extLst>
                    <a:ext uri="{9D8B030D-6E8A-4147-A177-3AD203B41FA5}">
                      <a16:colId xmlns:a16="http://schemas.microsoft.com/office/drawing/2014/main" val="2928167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30129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- 2018-11-30 11:31:43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https://scontent.xx.fbcdn.net/v/t51.12442-15/46641939_728642234161168_7734154537689567317_n.jpg?_nc_cat=101&amp;_nc_ht=scontent.xx&amp;oh=17b30aa544f9db560f85ee5af91398ed&amp;oe=5C668C48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320508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- 2018-12-01 15:01:36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https://scontent.xx.fbcdn.net/v/t51.12442-15/47240263_556271291451715_2181507887583311563_n.jpg?_nc_cat=100&amp;_nc_ht=scontent.xx&amp;oh=682041b3b31e878bd483c0955675ec29&amp;oe=5CA9C05C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69863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feevale - 2018-11-26 11:02:46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https://scontent.xx.fbcdn.net/v/t51.12442-15/46287784_1430211053777754_3048462054272671416_n.jpg?_nc_cat=105&amp;_nc_ht=scontent.xx&amp;oh=3de3769bc17a0d4d37703754e1f9d981&amp;oe=5CAC3558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972779327"/>
                  </a:ext>
                </a:extLst>
              </a:tr>
            </a:tbl>
          </a:graphicData>
        </a:graphic>
      </p:graphicFrame>
      <p:sp>
        <p:nvSpPr>
          <p:cNvPr id="4" name="Text Placeholder 3">
            <a:extLst>
              <a:ext uri="{FF2B5EF4-FFF2-40B4-BE49-F238E27FC236}">
                <a16:creationId xmlns:a16="http://schemas.microsoft.com/office/drawing/2014/main" id="{3283B73C-6294-41CB-BF83-FBC943FA9DC3}"/>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3705086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15C64-DFD3-4CAC-8FF0-CD4ECE7BDB4B}"/>
              </a:ext>
            </a:extLst>
          </p:cNvPr>
          <p:cNvSpPr>
            <a:spLocks noGrp="1"/>
          </p:cNvSpPr>
          <p:nvPr>
            <p:ph type="title"/>
          </p:nvPr>
        </p:nvSpPr>
        <p:spPr/>
        <p:txBody>
          <a:bodyPr/>
          <a:lstStyle/>
          <a:p>
            <a:r>
              <a:rPr lang="pt-BR"/>
              <a:t>Tipo de stories por mês | Feevale</a:t>
            </a:r>
            <a:endParaRPr lang="en-US"/>
          </a:p>
        </p:txBody>
      </p:sp>
      <p:graphicFrame>
        <p:nvGraphicFramePr>
          <p:cNvPr id="6" name="Chart Placeholder 5">
            <a:extLst>
              <a:ext uri="{FF2B5EF4-FFF2-40B4-BE49-F238E27FC236}">
                <a16:creationId xmlns:a16="http://schemas.microsoft.com/office/drawing/2014/main" id="{8DE1BE85-8843-443D-A096-28728E911309}"/>
              </a:ext>
            </a:extLst>
          </p:cNvPr>
          <p:cNvGraphicFramePr>
            <a:graphicFrameLocks noGrp="1"/>
          </p:cNvGraphicFramePr>
          <p:nvPr>
            <p:ph type="chart" sz="quarter" idx="13"/>
            <p:extLst>
              <p:ext uri="{D42A27DB-BD31-4B8C-83A1-F6EECF244321}">
                <p14:modId xmlns:p14="http://schemas.microsoft.com/office/powerpoint/2010/main" val="1925858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CE7D7-BCCB-47EE-9A67-9F50EC1146DB}"/>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9B1C9735-8477-4792-A418-D68F64EB93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8572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DDB70-CAF3-4D2A-8C10-D4BFDC80BF1C}"/>
              </a:ext>
            </a:extLst>
          </p:cNvPr>
          <p:cNvSpPr>
            <a:spLocks noGrp="1"/>
          </p:cNvSpPr>
          <p:nvPr>
            <p:ph type="title"/>
          </p:nvPr>
        </p:nvSpPr>
        <p:spPr/>
        <p:txBody>
          <a:bodyPr/>
          <a:lstStyle/>
          <a:p>
            <a:r>
              <a:rPr lang="en-US"/>
              <a:t>Dados gerais Linkedin | Feevale</a:t>
            </a:r>
          </a:p>
        </p:txBody>
      </p:sp>
      <p:graphicFrame>
        <p:nvGraphicFramePr>
          <p:cNvPr id="5" name="Table Placeholder 4">
            <a:extLst>
              <a:ext uri="{FF2B5EF4-FFF2-40B4-BE49-F238E27FC236}">
                <a16:creationId xmlns:a16="http://schemas.microsoft.com/office/drawing/2014/main" id="{5FAF62B8-2EA7-4874-8378-BC0005E8817C}"/>
              </a:ext>
            </a:extLst>
          </p:cNvPr>
          <p:cNvGraphicFramePr>
            <a:graphicFrameLocks noGrp="1"/>
          </p:cNvGraphicFramePr>
          <p:nvPr>
            <p:ph type="tbl" sz="quarter" idx="13"/>
            <p:extLst>
              <p:ext uri="{D42A27DB-BD31-4B8C-83A1-F6EECF244321}">
                <p14:modId xmlns:p14="http://schemas.microsoft.com/office/powerpoint/2010/main" val="2713563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0480624"/>
                    </a:ext>
                  </a:extLst>
                </a:gridCol>
                <a:gridCol w="1069848">
                  <a:extLst>
                    <a:ext uri="{9D8B030D-6E8A-4147-A177-3AD203B41FA5}">
                      <a16:colId xmlns:a16="http://schemas.microsoft.com/office/drawing/2014/main" val="2536308837"/>
                    </a:ext>
                  </a:extLst>
                </a:gridCol>
                <a:gridCol w="1069848">
                  <a:extLst>
                    <a:ext uri="{9D8B030D-6E8A-4147-A177-3AD203B41FA5}">
                      <a16:colId xmlns:a16="http://schemas.microsoft.com/office/drawing/2014/main" val="821294421"/>
                    </a:ext>
                  </a:extLst>
                </a:gridCol>
                <a:gridCol w="1069848">
                  <a:extLst>
                    <a:ext uri="{9D8B030D-6E8A-4147-A177-3AD203B41FA5}">
                      <a16:colId xmlns:a16="http://schemas.microsoft.com/office/drawing/2014/main" val="1826327787"/>
                    </a:ext>
                  </a:extLst>
                </a:gridCol>
                <a:gridCol w="1069848">
                  <a:extLst>
                    <a:ext uri="{9D8B030D-6E8A-4147-A177-3AD203B41FA5}">
                      <a16:colId xmlns:a16="http://schemas.microsoft.com/office/drawing/2014/main" val="3725811328"/>
                    </a:ext>
                  </a:extLst>
                </a:gridCol>
                <a:gridCol w="1069848">
                  <a:extLst>
                    <a:ext uri="{9D8B030D-6E8A-4147-A177-3AD203B41FA5}">
                      <a16:colId xmlns:a16="http://schemas.microsoft.com/office/drawing/2014/main" val="1558302369"/>
                    </a:ext>
                  </a:extLst>
                </a:gridCol>
                <a:gridCol w="1069848">
                  <a:extLst>
                    <a:ext uri="{9D8B030D-6E8A-4147-A177-3AD203B41FA5}">
                      <a16:colId xmlns:a16="http://schemas.microsoft.com/office/drawing/2014/main" val="40279143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70819168"/>
                  </a:ext>
                </a:extLst>
              </a:tr>
              <a:tr h="370840">
                <a:tc>
                  <a:txBody>
                    <a:bodyPr/>
                    <a:lstStyle/>
                    <a:p>
                      <a:r>
                        <a:rPr lang="en-US" sz="1000"/>
                        <a:t>Universidade Feevale</a:t>
                      </a:r>
                    </a:p>
                  </a:txBody>
                  <a:tcPr/>
                </a:tc>
                <a:tc>
                  <a:txBody>
                    <a:bodyPr/>
                    <a:lstStyle/>
                    <a:p>
                      <a:r>
                        <a:rPr lang="en-US" sz="1000"/>
                        <a:t>31426</a:t>
                      </a:r>
                    </a:p>
                  </a:txBody>
                  <a:tcPr/>
                </a:tc>
                <a:tc>
                  <a:txBody>
                    <a:bodyPr/>
                    <a:lstStyle/>
                    <a:p>
                      <a:r>
                        <a:rPr lang="en-US" sz="1000"/>
                        <a:t>74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79760743"/>
                  </a:ext>
                </a:extLst>
              </a:tr>
            </a:tbl>
          </a:graphicData>
        </a:graphic>
      </p:graphicFrame>
      <p:sp>
        <p:nvSpPr>
          <p:cNvPr id="4" name="Text Placeholder 3">
            <a:extLst>
              <a:ext uri="{FF2B5EF4-FFF2-40B4-BE49-F238E27FC236}">
                <a16:creationId xmlns:a16="http://schemas.microsoft.com/office/drawing/2014/main" id="{7CAACD13-742B-40FD-B0EC-BFF31C3D2EBF}"/>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3095336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BA806-E96D-4307-9693-36D42C52E940}"/>
              </a:ext>
            </a:extLst>
          </p:cNvPr>
          <p:cNvSpPr>
            <a:spLocks noGrp="1"/>
          </p:cNvSpPr>
          <p:nvPr>
            <p:ph type="title"/>
          </p:nvPr>
        </p:nvSpPr>
        <p:spPr/>
        <p:txBody>
          <a:bodyPr/>
          <a:lstStyle/>
          <a:p>
            <a:r>
              <a:rPr lang="en-US"/>
              <a:t>Seguidores | Feevale</a:t>
            </a:r>
          </a:p>
        </p:txBody>
      </p:sp>
      <p:graphicFrame>
        <p:nvGraphicFramePr>
          <p:cNvPr id="6" name="Chart Placeholder 5">
            <a:extLst>
              <a:ext uri="{FF2B5EF4-FFF2-40B4-BE49-F238E27FC236}">
                <a16:creationId xmlns:a16="http://schemas.microsoft.com/office/drawing/2014/main" id="{6A0CB1E0-B113-4A3E-9778-3DE238EDC619}"/>
              </a:ext>
            </a:extLst>
          </p:cNvPr>
          <p:cNvGraphicFramePr>
            <a:graphicFrameLocks noGrp="1"/>
          </p:cNvGraphicFramePr>
          <p:nvPr>
            <p:ph type="chart" sz="quarter" idx="13"/>
            <p:extLst>
              <p:ext uri="{D42A27DB-BD31-4B8C-83A1-F6EECF244321}">
                <p14:modId xmlns:p14="http://schemas.microsoft.com/office/powerpoint/2010/main" val="1433986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5DA7C8-AEE7-4C1E-8AED-D349D347CCB3}"/>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A0D92F80-B159-49AD-AD62-763B4E9B45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6602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D296C-FFE2-4890-8804-4D5F167D6197}"/>
              </a:ext>
            </a:extLst>
          </p:cNvPr>
          <p:cNvSpPr>
            <a:spLocks noGrp="1"/>
          </p:cNvSpPr>
          <p:nvPr>
            <p:ph type="title"/>
          </p:nvPr>
        </p:nvSpPr>
        <p:spPr/>
        <p:txBody>
          <a:bodyPr/>
          <a:lstStyle/>
          <a:p>
            <a:r>
              <a:rPr lang="pt-BR"/>
              <a:t>Mudança de seguidores por dia da semana | Feevale</a:t>
            </a:r>
            <a:endParaRPr lang="en-US"/>
          </a:p>
        </p:txBody>
      </p:sp>
      <p:graphicFrame>
        <p:nvGraphicFramePr>
          <p:cNvPr id="6" name="Chart Placeholder 5">
            <a:extLst>
              <a:ext uri="{FF2B5EF4-FFF2-40B4-BE49-F238E27FC236}">
                <a16:creationId xmlns:a16="http://schemas.microsoft.com/office/drawing/2014/main" id="{46E98F27-AC00-477A-AFF6-9214CE4FADDC}"/>
              </a:ext>
            </a:extLst>
          </p:cNvPr>
          <p:cNvGraphicFramePr>
            <a:graphicFrameLocks noGrp="1"/>
          </p:cNvGraphicFramePr>
          <p:nvPr>
            <p:ph type="chart" sz="quarter" idx="13"/>
            <p:extLst>
              <p:ext uri="{D42A27DB-BD31-4B8C-83A1-F6EECF244321}">
                <p14:modId xmlns:p14="http://schemas.microsoft.com/office/powerpoint/2010/main" val="3037420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E76A55-24DB-4DBA-838F-64616D124481}"/>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268BEB92-E9C5-460C-9DDD-FEF1877FFE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75663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CBF4A-909F-4A87-BD28-FB5CEAC78DD3}"/>
              </a:ext>
            </a:extLst>
          </p:cNvPr>
          <p:cNvSpPr>
            <a:spLocks noGrp="1"/>
          </p:cNvSpPr>
          <p:nvPr>
            <p:ph type="title"/>
          </p:nvPr>
        </p:nvSpPr>
        <p:spPr/>
        <p:txBody>
          <a:bodyPr/>
          <a:lstStyle/>
          <a:p>
            <a:r>
              <a:rPr lang="en-US"/>
              <a:t>Dados gerais Youtube | Feevale</a:t>
            </a:r>
          </a:p>
        </p:txBody>
      </p:sp>
      <p:graphicFrame>
        <p:nvGraphicFramePr>
          <p:cNvPr id="5" name="Table Placeholder 4">
            <a:extLst>
              <a:ext uri="{FF2B5EF4-FFF2-40B4-BE49-F238E27FC236}">
                <a16:creationId xmlns:a16="http://schemas.microsoft.com/office/drawing/2014/main" id="{CD27B143-9FDF-408C-B86B-C1F8B40A4ECE}"/>
              </a:ext>
            </a:extLst>
          </p:cNvPr>
          <p:cNvGraphicFramePr>
            <a:graphicFrameLocks noGrp="1"/>
          </p:cNvGraphicFramePr>
          <p:nvPr>
            <p:ph type="tbl" sz="quarter" idx="13"/>
            <p:extLst>
              <p:ext uri="{D42A27DB-BD31-4B8C-83A1-F6EECF244321}">
                <p14:modId xmlns:p14="http://schemas.microsoft.com/office/powerpoint/2010/main" val="3319017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33185406"/>
                    </a:ext>
                  </a:extLst>
                </a:gridCol>
                <a:gridCol w="658368">
                  <a:extLst>
                    <a:ext uri="{9D8B030D-6E8A-4147-A177-3AD203B41FA5}">
                      <a16:colId xmlns:a16="http://schemas.microsoft.com/office/drawing/2014/main" val="509304730"/>
                    </a:ext>
                  </a:extLst>
                </a:gridCol>
                <a:gridCol w="658368">
                  <a:extLst>
                    <a:ext uri="{9D8B030D-6E8A-4147-A177-3AD203B41FA5}">
                      <a16:colId xmlns:a16="http://schemas.microsoft.com/office/drawing/2014/main" val="2524261664"/>
                    </a:ext>
                  </a:extLst>
                </a:gridCol>
                <a:gridCol w="658368">
                  <a:extLst>
                    <a:ext uri="{9D8B030D-6E8A-4147-A177-3AD203B41FA5}">
                      <a16:colId xmlns:a16="http://schemas.microsoft.com/office/drawing/2014/main" val="3839455367"/>
                    </a:ext>
                  </a:extLst>
                </a:gridCol>
                <a:gridCol w="658368">
                  <a:extLst>
                    <a:ext uri="{9D8B030D-6E8A-4147-A177-3AD203B41FA5}">
                      <a16:colId xmlns:a16="http://schemas.microsoft.com/office/drawing/2014/main" val="2100590013"/>
                    </a:ext>
                  </a:extLst>
                </a:gridCol>
                <a:gridCol w="658368">
                  <a:extLst>
                    <a:ext uri="{9D8B030D-6E8A-4147-A177-3AD203B41FA5}">
                      <a16:colId xmlns:a16="http://schemas.microsoft.com/office/drawing/2014/main" val="2824552661"/>
                    </a:ext>
                  </a:extLst>
                </a:gridCol>
                <a:gridCol w="658368">
                  <a:extLst>
                    <a:ext uri="{9D8B030D-6E8A-4147-A177-3AD203B41FA5}">
                      <a16:colId xmlns:a16="http://schemas.microsoft.com/office/drawing/2014/main" val="3334904290"/>
                    </a:ext>
                  </a:extLst>
                </a:gridCol>
                <a:gridCol w="658368">
                  <a:extLst>
                    <a:ext uri="{9D8B030D-6E8A-4147-A177-3AD203B41FA5}">
                      <a16:colId xmlns:a16="http://schemas.microsoft.com/office/drawing/2014/main" val="1928585937"/>
                    </a:ext>
                  </a:extLst>
                </a:gridCol>
                <a:gridCol w="658368">
                  <a:extLst>
                    <a:ext uri="{9D8B030D-6E8A-4147-A177-3AD203B41FA5}">
                      <a16:colId xmlns:a16="http://schemas.microsoft.com/office/drawing/2014/main" val="504129452"/>
                    </a:ext>
                  </a:extLst>
                </a:gridCol>
                <a:gridCol w="658368">
                  <a:extLst>
                    <a:ext uri="{9D8B030D-6E8A-4147-A177-3AD203B41FA5}">
                      <a16:colId xmlns:a16="http://schemas.microsoft.com/office/drawing/2014/main" val="3181661258"/>
                    </a:ext>
                  </a:extLst>
                </a:gridCol>
                <a:gridCol w="658368">
                  <a:extLst>
                    <a:ext uri="{9D8B030D-6E8A-4147-A177-3AD203B41FA5}">
                      <a16:colId xmlns:a16="http://schemas.microsoft.com/office/drawing/2014/main" val="4082802375"/>
                    </a:ext>
                  </a:extLst>
                </a:gridCol>
              </a:tblGrid>
              <a:tr h="370840">
                <a:tc>
                  <a:txBody>
                    <a:bodyPr/>
                    <a:lstStyle/>
                    <a:p>
                      <a:r>
                        <a:rPr lang="en-US" sz="1000"/>
                        <a:t>Channel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888238785"/>
                  </a:ext>
                </a:extLst>
              </a:tr>
              <a:tr h="370840">
                <a:tc>
                  <a:txBody>
                    <a:bodyPr/>
                    <a:lstStyle/>
                    <a:p>
                      <a:r>
                        <a:rPr lang="en-US" sz="1000"/>
                        <a:t>Universidade Feevale</a:t>
                      </a:r>
                    </a:p>
                  </a:txBody>
                  <a:tcPr/>
                </a:tc>
                <a:tc>
                  <a:txBody>
                    <a:bodyPr/>
                    <a:lstStyle/>
                    <a:p>
                      <a:r>
                        <a:rPr lang="en-US" sz="1000"/>
                        <a:t>6</a:t>
                      </a:r>
                    </a:p>
                  </a:txBody>
                  <a:tcPr/>
                </a:tc>
                <a:tc>
                  <a:txBody>
                    <a:bodyPr/>
                    <a:lstStyle/>
                    <a:p>
                      <a:r>
                        <a:rPr lang="en-US" sz="1000"/>
                        <a:t>1</a:t>
                      </a:r>
                    </a:p>
                  </a:txBody>
                  <a:tcPr/>
                </a:tc>
                <a:tc>
                  <a:txBody>
                    <a:bodyPr/>
                    <a:lstStyle/>
                    <a:p>
                      <a:r>
                        <a:rPr lang="en-US" sz="1000"/>
                        <a:t>384</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294</a:t>
                      </a:r>
                    </a:p>
                  </a:txBody>
                  <a:tcPr/>
                </a:tc>
                <a:tc>
                  <a:txBody>
                    <a:bodyPr/>
                    <a:lstStyle/>
                    <a:p>
                      <a:r>
                        <a:rPr lang="en-US" sz="1000"/>
                        <a:t>46</a:t>
                      </a:r>
                    </a:p>
                  </a:txBody>
                  <a:tcPr/>
                </a:tc>
                <a:tc>
                  <a:txBody>
                    <a:bodyPr/>
                    <a:lstStyle/>
                    <a:p>
                      <a:r>
                        <a:rPr lang="en-US" sz="1000"/>
                        <a:t>20.971082065211 %</a:t>
                      </a:r>
                    </a:p>
                  </a:txBody>
                  <a:tcPr/>
                </a:tc>
                <a:extLst>
                  <a:ext uri="{0D108BD9-81ED-4DB2-BD59-A6C34878D82A}">
                    <a16:rowId xmlns:a16="http://schemas.microsoft.com/office/drawing/2014/main" val="3368157663"/>
                  </a:ext>
                </a:extLst>
              </a:tr>
            </a:tbl>
          </a:graphicData>
        </a:graphic>
      </p:graphicFrame>
      <p:sp>
        <p:nvSpPr>
          <p:cNvPr id="4" name="Text Placeholder 3">
            <a:extLst>
              <a:ext uri="{FF2B5EF4-FFF2-40B4-BE49-F238E27FC236}">
                <a16:creationId xmlns:a16="http://schemas.microsoft.com/office/drawing/2014/main" id="{86744808-19EE-44FB-883F-CA775D74341D}"/>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7494159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A4B8B-D625-4CD9-ADB6-5F92B76BCDD3}"/>
              </a:ext>
            </a:extLst>
          </p:cNvPr>
          <p:cNvSpPr>
            <a:spLocks noGrp="1"/>
          </p:cNvSpPr>
          <p:nvPr>
            <p:ph type="title"/>
          </p:nvPr>
        </p:nvSpPr>
        <p:spPr/>
        <p:txBody>
          <a:bodyPr/>
          <a:lstStyle/>
          <a:p>
            <a:r>
              <a:rPr lang="en-US"/>
              <a:t>Inscritos | Feevale</a:t>
            </a:r>
          </a:p>
        </p:txBody>
      </p:sp>
      <p:graphicFrame>
        <p:nvGraphicFramePr>
          <p:cNvPr id="6" name="Chart Placeholder 5">
            <a:extLst>
              <a:ext uri="{FF2B5EF4-FFF2-40B4-BE49-F238E27FC236}">
                <a16:creationId xmlns:a16="http://schemas.microsoft.com/office/drawing/2014/main" id="{37C864F9-EBF1-4C14-89B5-749EEAAD9B8C}"/>
              </a:ext>
            </a:extLst>
          </p:cNvPr>
          <p:cNvGraphicFramePr>
            <a:graphicFrameLocks noGrp="1"/>
          </p:cNvGraphicFramePr>
          <p:nvPr>
            <p:ph type="chart" sz="quarter" idx="13"/>
            <p:extLst>
              <p:ext uri="{D42A27DB-BD31-4B8C-83A1-F6EECF244321}">
                <p14:modId xmlns:p14="http://schemas.microsoft.com/office/powerpoint/2010/main" val="3892629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C5C008-58BD-4FCD-8502-F27E8E0FB709}"/>
              </a:ext>
            </a:extLst>
          </p:cNvPr>
          <p:cNvSpPr>
            <a:spLocks noGrp="1"/>
          </p:cNvSpPr>
          <p:nvPr>
            <p:ph type="body" sz="quarter" idx="14"/>
          </p:nvPr>
        </p:nvSpPr>
        <p:spPr/>
        <p:txBody>
          <a:bodyPr/>
          <a:lstStyle/>
          <a:p>
            <a:r>
              <a:rPr lang="en-US"/>
              <a:t>11/26/2018 - 12/02/2018</a:t>
            </a:r>
          </a:p>
        </p:txBody>
      </p:sp>
      <p:sp>
        <p:nvSpPr>
          <p:cNvPr id="5" name="Footer Placeholder 4">
            <a:extLst>
              <a:ext uri="{FF2B5EF4-FFF2-40B4-BE49-F238E27FC236}">
                <a16:creationId xmlns:a16="http://schemas.microsoft.com/office/drawing/2014/main" id="{A229480D-1EF7-457A-BD0C-099D3657B9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98914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29DC1-9A71-45C3-A514-4DFC534F48B2}"/>
              </a:ext>
            </a:extLst>
          </p:cNvPr>
          <p:cNvSpPr>
            <a:spLocks noGrp="1"/>
          </p:cNvSpPr>
          <p:nvPr>
            <p:ph type="title"/>
          </p:nvPr>
        </p:nvSpPr>
        <p:spPr/>
        <p:txBody>
          <a:bodyPr/>
          <a:lstStyle/>
          <a:p>
            <a:r>
              <a:rPr lang="en-US"/>
              <a:t>Vídeos | Feevale</a:t>
            </a:r>
          </a:p>
        </p:txBody>
      </p:sp>
      <p:graphicFrame>
        <p:nvGraphicFramePr>
          <p:cNvPr id="5" name="Table Placeholder 4">
            <a:extLst>
              <a:ext uri="{FF2B5EF4-FFF2-40B4-BE49-F238E27FC236}">
                <a16:creationId xmlns:a16="http://schemas.microsoft.com/office/drawing/2014/main" id="{C6033F4C-74B4-4EBD-AEF0-8E4FCC2EB801}"/>
              </a:ext>
            </a:extLst>
          </p:cNvPr>
          <p:cNvGraphicFramePr>
            <a:graphicFrameLocks noGrp="1"/>
          </p:cNvGraphicFramePr>
          <p:nvPr>
            <p:ph type="tbl" sz="quarter" idx="13"/>
            <p:extLst>
              <p:ext uri="{D42A27DB-BD31-4B8C-83A1-F6EECF244321}">
                <p14:modId xmlns:p14="http://schemas.microsoft.com/office/powerpoint/2010/main" val="992539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81643083"/>
                    </a:ext>
                  </a:extLst>
                </a:gridCol>
                <a:gridCol w="822960">
                  <a:extLst>
                    <a:ext uri="{9D8B030D-6E8A-4147-A177-3AD203B41FA5}">
                      <a16:colId xmlns:a16="http://schemas.microsoft.com/office/drawing/2014/main" val="554102361"/>
                    </a:ext>
                  </a:extLst>
                </a:gridCol>
                <a:gridCol w="822960">
                  <a:extLst>
                    <a:ext uri="{9D8B030D-6E8A-4147-A177-3AD203B41FA5}">
                      <a16:colId xmlns:a16="http://schemas.microsoft.com/office/drawing/2014/main" val="745223396"/>
                    </a:ext>
                  </a:extLst>
                </a:gridCol>
                <a:gridCol w="822960">
                  <a:extLst>
                    <a:ext uri="{9D8B030D-6E8A-4147-A177-3AD203B41FA5}">
                      <a16:colId xmlns:a16="http://schemas.microsoft.com/office/drawing/2014/main" val="1034294545"/>
                    </a:ext>
                  </a:extLst>
                </a:gridCol>
                <a:gridCol w="822960">
                  <a:extLst>
                    <a:ext uri="{9D8B030D-6E8A-4147-A177-3AD203B41FA5}">
                      <a16:colId xmlns:a16="http://schemas.microsoft.com/office/drawing/2014/main" val="2952102009"/>
                    </a:ext>
                  </a:extLst>
                </a:gridCol>
                <a:gridCol w="822960">
                  <a:extLst>
                    <a:ext uri="{9D8B030D-6E8A-4147-A177-3AD203B41FA5}">
                      <a16:colId xmlns:a16="http://schemas.microsoft.com/office/drawing/2014/main" val="4269211724"/>
                    </a:ext>
                  </a:extLst>
                </a:gridCol>
              </a:tblGrid>
              <a:tr h="370840">
                <a:tc>
                  <a:txBody>
                    <a:bodyPr/>
                    <a:lstStyle/>
                    <a:p>
                      <a:r>
                        <a:rPr lang="en-US" sz="1000"/>
                        <a:t>Video</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2825932792"/>
                  </a:ext>
                </a:extLst>
              </a:tr>
              <a:tr h="370840">
                <a:tc>
                  <a:txBody>
                    <a:bodyPr/>
                    <a:lstStyle/>
                    <a:p>
                      <a:r>
                        <a:rPr lang="pt-BR" sz="1000" b="1"/>
                        <a:t> Universidade Feevale - 2018-11-30 17:28:15 </a:t>
                      </a:r>
                      <a:r>
                        <a:rPr lang="pt-BR" sz="1000"/>
                        <a:t>
 Vestibular Agendado | Universidade Feevale</a:t>
                      </a:r>
                      <a:endParaRPr lang="en-US" sz="1000"/>
                    </a:p>
                  </a:txBody>
                  <a:tcPr/>
                </a:tc>
                <a:tc>
                  <a:txBody>
                    <a:bodyPr/>
                    <a:lstStyle/>
                    <a:p>
                      <a:r>
                        <a:rPr lang="en-US" sz="1000"/>
                        <a:t>00:31</a:t>
                      </a:r>
                    </a:p>
                  </a:txBody>
                  <a:tcPr/>
                </a:tc>
                <a:tc>
                  <a:txBody>
                    <a:bodyPr/>
                    <a:lstStyle/>
                    <a:p>
                      <a:r>
                        <a:rPr lang="en-US" sz="1000"/>
                        <a:t>3091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420004543"/>
                  </a:ext>
                </a:extLst>
              </a:tr>
              <a:tr h="370840">
                <a:tc>
                  <a:txBody>
                    <a:bodyPr/>
                    <a:lstStyle/>
                    <a:p>
                      <a:r>
                        <a:rPr lang="pt-BR" sz="1000" b="1"/>
                        <a:t> Universidade Feevale - 2018-11-28 09:22:19 </a:t>
                      </a:r>
                      <a:r>
                        <a:rPr lang="pt-BR" sz="1000"/>
                        <a:t>
 Estude na Feevale com o PRAVALER Crédito Universitário</a:t>
                      </a:r>
                      <a:endParaRPr lang="en-US" sz="1000"/>
                    </a:p>
                  </a:txBody>
                  <a:tcPr/>
                </a:tc>
                <a:tc>
                  <a:txBody>
                    <a:bodyPr/>
                    <a:lstStyle/>
                    <a:p>
                      <a:r>
                        <a:rPr lang="en-US" sz="1000"/>
                        <a:t>00:17</a:t>
                      </a:r>
                    </a:p>
                  </a:txBody>
                  <a:tcPr/>
                </a:tc>
                <a:tc>
                  <a:txBody>
                    <a:bodyPr/>
                    <a:lstStyle/>
                    <a:p>
                      <a:r>
                        <a:rPr lang="en-US" sz="1000"/>
                        <a:t>29</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984952322"/>
                  </a:ext>
                </a:extLst>
              </a:tr>
            </a:tbl>
          </a:graphicData>
        </a:graphic>
      </p:graphicFrame>
      <p:sp>
        <p:nvSpPr>
          <p:cNvPr id="4" name="Text Placeholder 3">
            <a:extLst>
              <a:ext uri="{FF2B5EF4-FFF2-40B4-BE49-F238E27FC236}">
                <a16:creationId xmlns:a16="http://schemas.microsoft.com/office/drawing/2014/main" id="{1B2435F9-AF28-489B-B7C0-3379DF58649A}"/>
              </a:ext>
            </a:extLst>
          </p:cNvPr>
          <p:cNvSpPr>
            <a:spLocks noGrp="1"/>
          </p:cNvSpPr>
          <p:nvPr>
            <p:ph type="body" sz="quarter" idx="14"/>
          </p:nvPr>
        </p:nvSpPr>
        <p:spPr/>
        <p:txBody>
          <a:bodyPr/>
          <a:lstStyle/>
          <a:p>
            <a:r>
              <a:rPr lang="en-US"/>
              <a:t>11/26/2018 - 12/02/2018</a:t>
            </a:r>
          </a:p>
        </p:txBody>
      </p:sp>
    </p:spTree>
    <p:extLst>
      <p:ext uri="{BB962C8B-B14F-4D97-AF65-F5344CB8AC3E}">
        <p14:creationId xmlns:p14="http://schemas.microsoft.com/office/powerpoint/2010/main" val="4639003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3066</Words>
  <Application>Microsoft Office PowerPoint</Application>
  <PresentationFormat>On-screen Show (4:3)</PresentationFormat>
  <Paragraphs>1109</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Feevale Mensal</vt:lpstr>
      <vt:lpstr>Cumulativo fãs mês | Feevale</vt:lpstr>
      <vt:lpstr>Fonte mudança de fãs | Feevale</vt:lpstr>
      <vt:lpstr>Fãs x cidades | Feevale</vt:lpstr>
      <vt:lpstr>Fãs faixa etária | Feevale</vt:lpstr>
      <vt:lpstr>Alcance diário da página | Feevale</vt:lpstr>
      <vt:lpstr>Distribuição por Tipo de Alcance  | Feevale</vt:lpstr>
      <vt:lpstr>Posts com mais interações | Feevale - 1 of 6</vt:lpstr>
      <vt:lpstr>Posts com mais interações | Feevale - 2 of 6</vt:lpstr>
      <vt:lpstr>Posts com mais interações | Feevale - 3 of 6</vt:lpstr>
      <vt:lpstr>Posts com mais interações | Feevale - 4 of 6</vt:lpstr>
      <vt:lpstr>Posts com mais interações | Feevale - 5 of 6</vt:lpstr>
      <vt:lpstr>Posts com mais interações | Feevale - 6 of 6</vt:lpstr>
      <vt:lpstr>Posts com menos interações | Feevale - 1 of 6</vt:lpstr>
      <vt:lpstr>Posts com menos interações | Feevale - 2 of 6</vt:lpstr>
      <vt:lpstr>Posts com menos interações | Feevale - 3 of 6</vt:lpstr>
      <vt:lpstr>Posts com menos interações | Feevale - 4 of 6</vt:lpstr>
      <vt:lpstr>Posts com menos interações | Feevale - 5 of 6</vt:lpstr>
      <vt:lpstr>Posts com menos interações | Feevale - 6 of 6</vt:lpstr>
      <vt:lpstr>Engajamento por tipo de post | Feevale</vt:lpstr>
      <vt:lpstr>Distribuição de reações | Feevale</vt:lpstr>
      <vt:lpstr>Visualização de vídeos | Feevale</vt:lpstr>
      <vt:lpstr>Dados gerais de vídeo | Feevale</vt:lpstr>
      <vt:lpstr>Vídeos do Mês | Feevale</vt:lpstr>
      <vt:lpstr>Total de seguidores | Feevale</vt:lpstr>
      <vt:lpstr>Taxa de mudança de seguidores | Feevale</vt:lpstr>
      <vt:lpstr>Tabela de Métricas Principais | Feevale</vt:lpstr>
      <vt:lpstr>Alcance por tipo de postagem | Feevale</vt:lpstr>
      <vt:lpstr>Alcance por dia da semana | Feevale</vt:lpstr>
      <vt:lpstr>Posts com melhor taxa de engajamento | Feevale</vt:lpstr>
      <vt:lpstr>Posts com menor taxa de engajamento | Feevale</vt:lpstr>
      <vt:lpstr>Vídeos com mais views | Feevale</vt:lpstr>
      <vt:lpstr>Stories do mês | Feevale - 1 of 5</vt:lpstr>
      <vt:lpstr>Stories do mês | Feevale - 2 of 5</vt:lpstr>
      <vt:lpstr>Stories do mês | Feevale - 3 of 5</vt:lpstr>
      <vt:lpstr>Stories do mês | Feevale - 4 of 5</vt:lpstr>
      <vt:lpstr>Stories do mês | Feevale - 5 of 5</vt:lpstr>
      <vt:lpstr>Tipo de stories por mês | Feevale</vt:lpstr>
      <vt:lpstr>Dados gerais Linkedin | Feevale</vt:lpstr>
      <vt:lpstr>Seguidores | Feevale</vt:lpstr>
      <vt:lpstr>Mudança de seguidores por dia da semana | Feevale</vt:lpstr>
      <vt:lpstr>Dados gerais Youtube | Feevale</vt:lpstr>
      <vt:lpstr>Inscritos | Feevale</vt:lpstr>
      <vt:lpstr>Vídeos | Feevale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Feevale Mensal</dc:title>
  <dc:creator>Administrator</dc:creator>
  <cp:lastModifiedBy>Administrator</cp:lastModifiedBy>
  <cp:revision>1</cp:revision>
  <dcterms:created xsi:type="dcterms:W3CDTF">2018-12-06T10:43:38Z</dcterms:created>
  <dcterms:modified xsi:type="dcterms:W3CDTF">2018-12-06T10:46:44Z</dcterms:modified>
</cp:coreProperties>
</file>