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Pier 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2820</c:v>
                </c:pt>
                <c:pt idx="1">
                  <c:v>2825</c:v>
                </c:pt>
                <c:pt idx="2">
                  <c:v>2827</c:v>
                </c:pt>
                <c:pt idx="3">
                  <c:v>2832</c:v>
                </c:pt>
                <c:pt idx="4">
                  <c:v>2834</c:v>
                </c:pt>
                <c:pt idx="5">
                  <c:v>2836</c:v>
                </c:pt>
                <c:pt idx="6">
                  <c:v>2839</c:v>
                </c:pt>
                <c:pt idx="7">
                  <c:v>2841</c:v>
                </c:pt>
                <c:pt idx="8">
                  <c:v>2842</c:v>
                </c:pt>
                <c:pt idx="9">
                  <c:v>2843</c:v>
                </c:pt>
                <c:pt idx="10">
                  <c:v>2843</c:v>
                </c:pt>
                <c:pt idx="11">
                  <c:v>2843</c:v>
                </c:pt>
                <c:pt idx="12">
                  <c:v>2843</c:v>
                </c:pt>
                <c:pt idx="13">
                  <c:v>2844</c:v>
                </c:pt>
                <c:pt idx="14">
                  <c:v>2846</c:v>
                </c:pt>
                <c:pt idx="15">
                  <c:v>2852</c:v>
                </c:pt>
                <c:pt idx="16">
                  <c:v>2853</c:v>
                </c:pt>
                <c:pt idx="17">
                  <c:v>2857</c:v>
                </c:pt>
                <c:pt idx="18">
                  <c:v>2857</c:v>
                </c:pt>
                <c:pt idx="19">
                  <c:v>2861</c:v>
                </c:pt>
                <c:pt idx="20">
                  <c:v>2866</c:v>
                </c:pt>
                <c:pt idx="21">
                  <c:v>2868</c:v>
                </c:pt>
                <c:pt idx="22">
                  <c:v>2872</c:v>
                </c:pt>
                <c:pt idx="23">
                  <c:v>2875</c:v>
                </c:pt>
                <c:pt idx="24">
                  <c:v>2879</c:v>
                </c:pt>
                <c:pt idx="25">
                  <c:v>2878</c:v>
                </c:pt>
                <c:pt idx="26">
                  <c:v>2880</c:v>
                </c:pt>
                <c:pt idx="27">
                  <c:v>2880</c:v>
                </c:pt>
                <c:pt idx="28">
                  <c:v>2881</c:v>
                </c:pt>
                <c:pt idx="29">
                  <c:v>2881</c:v>
                </c:pt>
                <c:pt idx="30">
                  <c:v>2882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E3-41C1-937C-F106E079D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9941896"/>
        <c:axId val="284496352"/>
      </c:lineChart>
      <c:dateAx>
        <c:axId val="14994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96352"/>
        <c:crosses val="autoZero"/>
        <c:auto val="1"/>
        <c:lblOffset val="100"/>
        <c:baseTimeUnit val="days"/>
      </c:dateAx>
      <c:valAx>
        <c:axId val="28449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4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Other</c:v>
                </c:pt>
                <c:pt idx="1">
                  <c:v>News Feed</c:v>
                </c:pt>
                <c:pt idx="2">
                  <c:v>Search</c:v>
                </c:pt>
                <c:pt idx="3">
                  <c:v>Your Page</c:v>
                </c:pt>
                <c:pt idx="4">
                  <c:v>Deactivated or Memorialized Account Removals</c:v>
                </c:pt>
                <c:pt idx="5">
                  <c:v>Unlikes from Page, Posts, or News Feed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11</c:v>
                </c:pt>
                <c:pt idx="3">
                  <c:v>60</c:v>
                </c:pt>
                <c:pt idx="4">
                  <c:v>-1</c:v>
                </c:pt>
                <c:pt idx="5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C9-46A7-B996-017CFDA33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360968"/>
        <c:axId val="284361296"/>
      </c:barChart>
      <c:catAx>
        <c:axId val="28436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1296"/>
        <c:crosses val="autoZero"/>
        <c:auto val="1"/>
        <c:lblAlgn val="ctr"/>
        <c:lblOffset val="100"/>
        <c:noMultiLvlLbl val="0"/>
      </c:catAx>
      <c:valAx>
        <c:axId val="28436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426</c:v>
                </c:pt>
                <c:pt idx="2">
                  <c:v>616</c:v>
                </c:pt>
                <c:pt idx="3">
                  <c:v>448</c:v>
                </c:pt>
                <c:pt idx="4">
                  <c:v>199</c:v>
                </c:pt>
                <c:pt idx="5">
                  <c:v>59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C-4799-9DBE-0269112A4A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258</c:v>
                </c:pt>
                <c:pt idx="2">
                  <c:v>426</c:v>
                </c:pt>
                <c:pt idx="3">
                  <c:v>248</c:v>
                </c:pt>
                <c:pt idx="4">
                  <c:v>107</c:v>
                </c:pt>
                <c:pt idx="5">
                  <c:v>38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DC-4799-9DBE-0269112A4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562488"/>
        <c:axId val="345559536"/>
      </c:barChart>
      <c:catAx>
        <c:axId val="34556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59536"/>
        <c:crosses val="autoZero"/>
        <c:auto val="1"/>
        <c:lblAlgn val="ctr"/>
        <c:lblOffset val="100"/>
        <c:noMultiLvlLbl val="0"/>
      </c:catAx>
      <c:valAx>
        <c:axId val="34555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6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Pier 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344</c:v>
                </c:pt>
                <c:pt idx="1">
                  <c:v>453</c:v>
                </c:pt>
                <c:pt idx="2">
                  <c:v>535</c:v>
                </c:pt>
                <c:pt idx="3">
                  <c:v>352</c:v>
                </c:pt>
                <c:pt idx="4">
                  <c:v>169</c:v>
                </c:pt>
                <c:pt idx="5">
                  <c:v>819</c:v>
                </c:pt>
                <c:pt idx="6">
                  <c:v>317</c:v>
                </c:pt>
                <c:pt idx="7">
                  <c:v>349</c:v>
                </c:pt>
                <c:pt idx="8">
                  <c:v>233</c:v>
                </c:pt>
                <c:pt idx="9">
                  <c:v>186</c:v>
                </c:pt>
                <c:pt idx="10">
                  <c:v>252</c:v>
                </c:pt>
                <c:pt idx="11">
                  <c:v>82</c:v>
                </c:pt>
                <c:pt idx="12">
                  <c:v>262</c:v>
                </c:pt>
                <c:pt idx="13">
                  <c:v>298</c:v>
                </c:pt>
                <c:pt idx="14">
                  <c:v>259</c:v>
                </c:pt>
                <c:pt idx="15">
                  <c:v>275</c:v>
                </c:pt>
                <c:pt idx="16">
                  <c:v>466</c:v>
                </c:pt>
                <c:pt idx="17">
                  <c:v>270</c:v>
                </c:pt>
                <c:pt idx="18">
                  <c:v>132</c:v>
                </c:pt>
                <c:pt idx="19">
                  <c:v>378</c:v>
                </c:pt>
                <c:pt idx="20">
                  <c:v>843</c:v>
                </c:pt>
                <c:pt idx="21">
                  <c:v>440</c:v>
                </c:pt>
                <c:pt idx="22">
                  <c:v>292</c:v>
                </c:pt>
                <c:pt idx="23">
                  <c:v>322</c:v>
                </c:pt>
                <c:pt idx="24">
                  <c:v>284</c:v>
                </c:pt>
                <c:pt idx="25">
                  <c:v>151</c:v>
                </c:pt>
                <c:pt idx="26">
                  <c:v>251</c:v>
                </c:pt>
                <c:pt idx="27">
                  <c:v>179</c:v>
                </c:pt>
                <c:pt idx="28">
                  <c:v>156</c:v>
                </c:pt>
                <c:pt idx="29">
                  <c:v>208</c:v>
                </c:pt>
                <c:pt idx="30">
                  <c:v>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BE-4039-8615-E8D716BBB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558552"/>
        <c:axId val="345563144"/>
      </c:lineChart>
      <c:dateAx>
        <c:axId val="34555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63144"/>
        <c:crosses val="autoZero"/>
        <c:auto val="1"/>
        <c:lblOffset val="100"/>
        <c:baseTimeUnit val="days"/>
      </c:dateAx>
      <c:valAx>
        <c:axId val="34556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5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8E-43EB-9564-2ED55ED6B8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8E-43EB-9564-2ED55ED6B8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8E-43EB-9564-2ED55ED6B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713768"/>
        <c:axId val="347716064"/>
      </c:barChart>
      <c:catAx>
        <c:axId val="34771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16064"/>
        <c:crosses val="autoZero"/>
        <c:auto val="1"/>
        <c:lblAlgn val="ctr"/>
        <c:lblOffset val="100"/>
        <c:noMultiLvlLbl val="0"/>
      </c:catAx>
      <c:valAx>
        <c:axId val="34771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1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Pier 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4.1262944857254</c:v>
                </c:pt>
                <c:pt idx="1">
                  <c:v>4.7901223185345003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6-4C72-AF45-F004DF36A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434480"/>
        <c:axId val="422435464"/>
      </c:barChart>
      <c:catAx>
        <c:axId val="42243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35464"/>
        <c:crosses val="autoZero"/>
        <c:auto val="1"/>
        <c:lblAlgn val="ctr"/>
        <c:lblOffset val="100"/>
        <c:noMultiLvlLbl val="0"/>
      </c:catAx>
      <c:valAx>
        <c:axId val="42243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3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D-4342-91A9-7252054AC2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DD-4342-91A9-7252054AC2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DD-4342-91A9-7252054AC2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DD-4342-91A9-7252054AC2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DD-4342-91A9-7252054AC2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Pier 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DD-4342-91A9-7252054AC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449896"/>
        <c:axId val="422450552"/>
      </c:barChart>
      <c:catAx>
        <c:axId val="42244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50552"/>
        <c:crosses val="autoZero"/>
        <c:auto val="1"/>
        <c:lblAlgn val="ctr"/>
        <c:lblOffset val="100"/>
        <c:noMultiLvlLbl val="0"/>
      </c:catAx>
      <c:valAx>
        <c:axId val="42245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4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Pier 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99</c:v>
                </c:pt>
                <c:pt idx="1">
                  <c:v>76</c:v>
                </c:pt>
                <c:pt idx="2">
                  <c:v>146</c:v>
                </c:pt>
                <c:pt idx="3">
                  <c:v>35</c:v>
                </c:pt>
                <c:pt idx="4">
                  <c:v>38</c:v>
                </c:pt>
                <c:pt idx="5">
                  <c:v>36</c:v>
                </c:pt>
                <c:pt idx="6">
                  <c:v>30</c:v>
                </c:pt>
                <c:pt idx="7">
                  <c:v>17</c:v>
                </c:pt>
                <c:pt idx="8">
                  <c:v>23</c:v>
                </c:pt>
                <c:pt idx="9">
                  <c:v>30</c:v>
                </c:pt>
                <c:pt idx="10">
                  <c:v>7</c:v>
                </c:pt>
                <c:pt idx="11">
                  <c:v>5</c:v>
                </c:pt>
                <c:pt idx="12">
                  <c:v>45</c:v>
                </c:pt>
                <c:pt idx="13">
                  <c:v>38</c:v>
                </c:pt>
                <c:pt idx="14">
                  <c:v>45</c:v>
                </c:pt>
                <c:pt idx="15">
                  <c:v>68</c:v>
                </c:pt>
                <c:pt idx="16">
                  <c:v>124</c:v>
                </c:pt>
                <c:pt idx="17">
                  <c:v>71</c:v>
                </c:pt>
                <c:pt idx="18">
                  <c:v>46</c:v>
                </c:pt>
                <c:pt idx="19">
                  <c:v>27</c:v>
                </c:pt>
                <c:pt idx="20">
                  <c:v>100</c:v>
                </c:pt>
                <c:pt idx="21">
                  <c:v>85</c:v>
                </c:pt>
                <c:pt idx="22">
                  <c:v>34</c:v>
                </c:pt>
                <c:pt idx="23">
                  <c:v>64</c:v>
                </c:pt>
                <c:pt idx="24">
                  <c:v>88</c:v>
                </c:pt>
                <c:pt idx="25">
                  <c:v>40</c:v>
                </c:pt>
                <c:pt idx="26">
                  <c:v>38</c:v>
                </c:pt>
                <c:pt idx="27">
                  <c:v>21</c:v>
                </c:pt>
                <c:pt idx="28">
                  <c:v>14</c:v>
                </c:pt>
                <c:pt idx="29">
                  <c:v>9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34-4768-B7C3-77E8D6A88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452520"/>
        <c:axId val="422451208"/>
      </c:lineChart>
      <c:dateAx>
        <c:axId val="42245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51208"/>
        <c:crosses val="autoZero"/>
        <c:auto val="1"/>
        <c:lblOffset val="100"/>
        <c:baseTimeUnit val="days"/>
      </c:dateAx>
      <c:valAx>
        <c:axId val="42245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5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Pier 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216</c:v>
                </c:pt>
                <c:pt idx="1">
                  <c:v>216</c:v>
                </c:pt>
                <c:pt idx="2">
                  <c:v>216</c:v>
                </c:pt>
                <c:pt idx="3">
                  <c:v>216</c:v>
                </c:pt>
                <c:pt idx="4">
                  <c:v>216</c:v>
                </c:pt>
                <c:pt idx="5">
                  <c:v>217</c:v>
                </c:pt>
                <c:pt idx="6">
                  <c:v>217</c:v>
                </c:pt>
                <c:pt idx="7">
                  <c:v>217</c:v>
                </c:pt>
                <c:pt idx="8">
                  <c:v>217</c:v>
                </c:pt>
                <c:pt idx="9">
                  <c:v>217</c:v>
                </c:pt>
                <c:pt idx="10">
                  <c:v>217</c:v>
                </c:pt>
                <c:pt idx="11">
                  <c:v>217</c:v>
                </c:pt>
                <c:pt idx="12">
                  <c:v>217</c:v>
                </c:pt>
                <c:pt idx="13">
                  <c:v>217</c:v>
                </c:pt>
                <c:pt idx="14">
                  <c:v>217</c:v>
                </c:pt>
                <c:pt idx="15">
                  <c:v>217</c:v>
                </c:pt>
                <c:pt idx="16">
                  <c:v>217</c:v>
                </c:pt>
                <c:pt idx="17">
                  <c:v>217</c:v>
                </c:pt>
                <c:pt idx="18">
                  <c:v>217</c:v>
                </c:pt>
                <c:pt idx="19">
                  <c:v>222</c:v>
                </c:pt>
                <c:pt idx="20">
                  <c:v>222</c:v>
                </c:pt>
                <c:pt idx="21">
                  <c:v>217</c:v>
                </c:pt>
                <c:pt idx="22">
                  <c:v>217</c:v>
                </c:pt>
                <c:pt idx="23">
                  <c:v>217</c:v>
                </c:pt>
                <c:pt idx="24">
                  <c:v>217</c:v>
                </c:pt>
                <c:pt idx="25">
                  <c:v>217</c:v>
                </c:pt>
                <c:pt idx="26">
                  <c:v>221</c:v>
                </c:pt>
                <c:pt idx="27">
                  <c:v>221</c:v>
                </c:pt>
                <c:pt idx="28">
                  <c:v>221</c:v>
                </c:pt>
                <c:pt idx="29">
                  <c:v>221</c:v>
                </c:pt>
                <c:pt idx="30">
                  <c:v>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9B-4BE8-B738-4162BF4FC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454488"/>
        <c:axId val="422460720"/>
      </c:lineChart>
      <c:dateAx>
        <c:axId val="42245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60720"/>
        <c:crosses val="autoZero"/>
        <c:auto val="1"/>
        <c:lblOffset val="100"/>
        <c:baseTimeUnit val="days"/>
      </c:dateAx>
      <c:valAx>
        <c:axId val="42246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5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_pierx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5908</c:v>
                </c:pt>
                <c:pt idx="1">
                  <c:v>5909</c:v>
                </c:pt>
                <c:pt idx="2">
                  <c:v>5910</c:v>
                </c:pt>
                <c:pt idx="3">
                  <c:v>5914</c:v>
                </c:pt>
                <c:pt idx="4">
                  <c:v>5919</c:v>
                </c:pt>
                <c:pt idx="5">
                  <c:v>5916</c:v>
                </c:pt>
                <c:pt idx="6">
                  <c:v>5912</c:v>
                </c:pt>
                <c:pt idx="7">
                  <c:v>5912</c:v>
                </c:pt>
                <c:pt idx="8">
                  <c:v>5970</c:v>
                </c:pt>
                <c:pt idx="9">
                  <c:v>6007</c:v>
                </c:pt>
                <c:pt idx="10">
                  <c:v>6006</c:v>
                </c:pt>
                <c:pt idx="11">
                  <c:v>6009</c:v>
                </c:pt>
                <c:pt idx="12">
                  <c:v>6013</c:v>
                </c:pt>
                <c:pt idx="13">
                  <c:v>6010</c:v>
                </c:pt>
                <c:pt idx="14">
                  <c:v>6016</c:v>
                </c:pt>
                <c:pt idx="15">
                  <c:v>6019</c:v>
                </c:pt>
                <c:pt idx="16">
                  <c:v>6018</c:v>
                </c:pt>
                <c:pt idx="17">
                  <c:v>6022</c:v>
                </c:pt>
                <c:pt idx="18">
                  <c:v>6021</c:v>
                </c:pt>
                <c:pt idx="19">
                  <c:v>6027</c:v>
                </c:pt>
                <c:pt idx="20">
                  <c:v>6036</c:v>
                </c:pt>
                <c:pt idx="21">
                  <c:v>6039</c:v>
                </c:pt>
                <c:pt idx="22">
                  <c:v>6038</c:v>
                </c:pt>
                <c:pt idx="23">
                  <c:v>6042</c:v>
                </c:pt>
                <c:pt idx="24">
                  <c:v>6043</c:v>
                </c:pt>
                <c:pt idx="25">
                  <c:v>6042</c:v>
                </c:pt>
                <c:pt idx="26">
                  <c:v>6044</c:v>
                </c:pt>
                <c:pt idx="27">
                  <c:v>6039</c:v>
                </c:pt>
                <c:pt idx="28">
                  <c:v>6038</c:v>
                </c:pt>
                <c:pt idx="29">
                  <c:v>6039</c:v>
                </c:pt>
                <c:pt idx="30">
                  <c:v>6042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2C-403F-8F14-6DA63691C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454816"/>
        <c:axId val="422457440"/>
      </c:lineChart>
      <c:dateAx>
        <c:axId val="42245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57440"/>
        <c:crosses val="autoZero"/>
        <c:auto val="1"/>
        <c:lblOffset val="100"/>
        <c:baseTimeUnit val="days"/>
      </c:dateAx>
      <c:valAx>
        <c:axId val="42245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5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_pierx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0.10166045408336</c:v>
                </c:pt>
                <c:pt idx="1">
                  <c:v>1.6926201760324999E-2</c:v>
                </c:pt>
                <c:pt idx="2">
                  <c:v>1.6923337282112001E-2</c:v>
                </c:pt>
                <c:pt idx="3">
                  <c:v>6.7681895093062994E-2</c:v>
                </c:pt>
                <c:pt idx="4">
                  <c:v>8.4545147108555999E-2</c:v>
                </c:pt>
                <c:pt idx="5">
                  <c:v>-5.0684237202229997E-2</c:v>
                </c:pt>
                <c:pt idx="6">
                  <c:v>-6.7613252197431001E-2</c:v>
                </c:pt>
                <c:pt idx="7">
                  <c:v>0</c:v>
                </c:pt>
                <c:pt idx="8">
                  <c:v>0.98105548037889001</c:v>
                </c:pt>
                <c:pt idx="9">
                  <c:v>0.61976549413735005</c:v>
                </c:pt>
                <c:pt idx="10">
                  <c:v>-1.6647244880971999E-2</c:v>
                </c:pt>
                <c:pt idx="11">
                  <c:v>4.995004995005E-2</c:v>
                </c:pt>
                <c:pt idx="12">
                  <c:v>6.6566816442004004E-2</c:v>
                </c:pt>
                <c:pt idx="13">
                  <c:v>-4.9891900881423999E-2</c:v>
                </c:pt>
                <c:pt idx="14">
                  <c:v>9.9833610648918006E-2</c:v>
                </c:pt>
                <c:pt idx="15">
                  <c:v>4.9867021276596001E-2</c:v>
                </c:pt>
                <c:pt idx="16">
                  <c:v>-1.6614055490944999E-2</c:v>
                </c:pt>
                <c:pt idx="17">
                  <c:v>6.6467264872050999E-2</c:v>
                </c:pt>
                <c:pt idx="18">
                  <c:v>-1.6605778811026001E-2</c:v>
                </c:pt>
                <c:pt idx="19">
                  <c:v>9.9651220727453999E-2</c:v>
                </c:pt>
                <c:pt idx="20">
                  <c:v>0.14932802389248001</c:v>
                </c:pt>
                <c:pt idx="21">
                  <c:v>4.9701789264414001E-2</c:v>
                </c:pt>
                <c:pt idx="22">
                  <c:v>-1.6559032952475999E-2</c:v>
                </c:pt>
                <c:pt idx="23">
                  <c:v>6.6247101689300994E-2</c:v>
                </c:pt>
                <c:pt idx="24">
                  <c:v>1.6550810989737999E-2</c:v>
                </c:pt>
                <c:pt idx="25">
                  <c:v>-1.6548072149595E-2</c:v>
                </c:pt>
                <c:pt idx="26">
                  <c:v>3.3101621979476997E-2</c:v>
                </c:pt>
                <c:pt idx="27">
                  <c:v>-8.2726671078756003E-2</c:v>
                </c:pt>
                <c:pt idx="28">
                  <c:v>-1.6559032952475999E-2</c:v>
                </c:pt>
                <c:pt idx="29">
                  <c:v>1.6561775422324999E-2</c:v>
                </c:pt>
                <c:pt idx="30">
                  <c:v>4.9677098857427E-2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D9-40B0-B5F3-EFC8EB948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466624"/>
        <c:axId val="422465312"/>
      </c:lineChart>
      <c:dateAx>
        <c:axId val="42246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65312"/>
        <c:crosses val="autoZero"/>
        <c:auto val="1"/>
        <c:lblOffset val="100"/>
        <c:baseTimeUnit val="days"/>
      </c:dateAx>
      <c:valAx>
        <c:axId val="42246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6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_pierx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1221.0869565216999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F-4CD5-B316-DD88FE2E6D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_pierx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5F-4CD5-B316-DD88FE2E6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484008"/>
        <c:axId val="422482040"/>
      </c:barChart>
      <c:catAx>
        <c:axId val="42248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82040"/>
        <c:crosses val="autoZero"/>
        <c:auto val="1"/>
        <c:lblAlgn val="ctr"/>
        <c:lblOffset val="100"/>
        <c:noMultiLvlLbl val="0"/>
      </c:catAx>
      <c:valAx>
        <c:axId val="42248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8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_pierx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1199.5</c:v>
                </c:pt>
                <c:pt idx="1">
                  <c:v>1287.75</c:v>
                </c:pt>
                <c:pt idx="2">
                  <c:v>1094</c:v>
                </c:pt>
                <c:pt idx="3">
                  <c:v>1059.4000000000001</c:v>
                </c:pt>
                <c:pt idx="4">
                  <c:v>1284.2</c:v>
                </c:pt>
                <c:pt idx="5">
                  <c:v>1181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3-43F6-9FCB-9B3AA7E32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476464"/>
        <c:axId val="422477120"/>
      </c:barChart>
      <c:catAx>
        <c:axId val="42247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77120"/>
        <c:crosses val="autoZero"/>
        <c:auto val="1"/>
        <c:lblAlgn val="ctr"/>
        <c:lblOffset val="100"/>
        <c:noMultiLvlLbl val="0"/>
      </c:catAx>
      <c:valAx>
        <c:axId val="42247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7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_pierx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A1-4A78-9FAB-52AC0275D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204696"/>
        <c:axId val="400208960"/>
      </c:barChart>
      <c:catAx>
        <c:axId val="40020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08960"/>
        <c:crosses val="autoZero"/>
        <c:auto val="1"/>
        <c:lblAlgn val="ctr"/>
        <c:lblOffset val="100"/>
        <c:noMultiLvlLbl val="0"/>
      </c:catAx>
      <c:valAx>
        <c:axId val="40020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0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D2D9B-AAD0-4E47-8ECD-9ABCDC1133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Mensal Pier 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6C993-D6AF-4342-B1CA-B64B6E07B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123996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58EC-95BB-4087-9D8E-CDD3F7CB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Cumulativo fãs mês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393683-3B95-4448-A50C-CD3230B6AD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183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4D51F-A474-4984-B49A-EF4AFDFA8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3C72A-AEEE-4DE2-8955-8AF16162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9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DE8CF-4F01-4944-AB54-89446E1C8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Fonte mudança de fãs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5D7C5-5A98-4E56-B301-15EC79451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368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5AD00-7B82-487D-9D4D-4BF92A464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A0C1C-5840-44BB-A127-173E814A8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44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CC56-FAF6-420A-8BBF-09BCD994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x cidades | Pier X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60915-1D40-428B-85AC-1F91BF21C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292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491815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3781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128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5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70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Canoas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41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São 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8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Novo Hamburgo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71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Gravataí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7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Cachoeirinha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3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São Leopoldo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7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Viamão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65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Guaíba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42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Florianópolis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2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B0F68-6A84-4BA7-B0C6-32CA502AE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2849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8D7D-D1E4-4AA9-AA5A-EAA90036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faixa etária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71AA97-3260-4529-9E47-4F402903E9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835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54017-D77D-4761-8D57-8DDDF62EA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CE19A-0F97-44AA-940C-3AE44647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6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2F16-A119-4C50-99ED-6F499797E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diário da página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0477C3-BE71-4F7E-A2AD-2A09A37CEF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711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FA64D-BAD0-465C-BED7-5B265B96D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C104F-C2BF-428A-A983-881A23E2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265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663A-ABD3-449C-A3EF-DA6278DC3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tipos de alcance da página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3E13FF-F4A6-43B3-A723-449F158EF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391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90E7D-71FC-44EE-A0FB-C47B3DF2E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DC215-7F68-4C70-9B57-78BB354F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8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DE527-E985-470F-B035-29F1C339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Pier X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490A4-4C7E-4E9B-9C3B-303E55F45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498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553000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805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38214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3634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67103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3164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17457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21947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7435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7612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6115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18197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57329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28356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76693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40448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67320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52348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6243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09522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2796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0238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78088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0314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30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8CD75-ACC9-423A-9BF4-B4D7A2477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45231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88033-047E-49C8-BF9D-028CA7283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Pier X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256FE-0EF9-4D2B-AE80-AD20C9425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3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03930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8820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72470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50856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28772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5809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82432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9862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92624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23383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84092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80547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8422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06764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85568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5219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51582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80446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64758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2915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87482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99099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8928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5973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22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- 2018-08-01 11:30:00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Estar entre os 7 que mais transformam a realidade social, ambiental e econômica do país é mais que um grande feito, é um orgulho enorme para todos nós. O evento de premiação vai acontecer no dia 14/08. Estaremos na torcida! 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13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F3C3C-4CC7-48FF-B6A7-1B02F0F0E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344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63C25-EAB5-474D-92E8-4EE7EA5C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Pier X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39047-8A5E-4A92-B63A-1D24CA5725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091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77001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2141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7719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95003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40180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3845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18110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21565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82611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920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13128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13347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18788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8880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07360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1102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04915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6453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64780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9999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8112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5423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58019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0793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7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- 2018-08-17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muito felizes em compartilhar que o case do Pier X recebeu o ouro na categoria Tecnologia e Inovação do Prêmio Abrasce pelo Iguatemi Porto Alegre. Somos o 1º Marketplace Phigital no Brasil. 🙌🙌🙌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782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ECA64-421B-4DCB-8F6B-480CD22FC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733822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879D6-191E-41EC-A3BD-54F6CBB3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Pier X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BCE4C-F57D-4C23-B782-CF7F101CB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920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5618480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1934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2755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53033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5356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2861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49256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7552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9355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86782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49750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80017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86549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31580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43146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01390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9404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0026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6908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3085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2271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98946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10742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2325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0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- 2018-08-24 19:00:00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capital gaúcha vai receber o show da banda Thirty Seconds to Mars no dia 29/09. Você pode comprar os ingressos aqui no Pier X das 12h às 15h e das 16h às 20h.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63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3FE94-11C6-408C-90FC-B13DC9EFB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45115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6AD3-F176-47BE-80CE-4EECF25AD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Pier X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0870A-BEE0-458F-A84C-C72729662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6168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82318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3463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29904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1312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20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01294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7282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2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51514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973559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6938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4377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8090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11405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6823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76368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49587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51644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8517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03910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2010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65290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70035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344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7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- 2018-08-07 17:00:01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Você já veio viver uma nova dimensão galáctica com os drones do Star Wars da Tecinbox? Vem se divertir e curtir uma batalha como um verdadeiro Jedi. Que a força esteja com você!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74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1EC08-6D65-4E50-9372-CE21BE02F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07733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66301-DDC8-4BBE-A78A-413FEE78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Pier X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01B19F-3D63-4DFA-A095-4FEC29182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274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788554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39694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0215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9887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60250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82538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93326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8061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5709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48626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7789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0184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23494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02139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71790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46469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15449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3427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24936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50331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15584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3704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42708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8334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2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- 2018-08-15 19:00:01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Sabia que no Pier X você pode transformar o seu dinheiro físico em digital? É muito fácil e seguro! É só usar o autoatendimento do Saque e Pague para você aproveitar cada momento no nosso espaço sem pegar filas.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22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C3849-EDC4-439B-B78A-A8C9F145C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53481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0D6B-B27B-4D65-822F-604D14155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Pier X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4A1FB-3DE3-48A1-8815-2A2C79059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9073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330396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46246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7018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49324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7186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1896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8103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32360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9513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933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57107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35389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63253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62285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25573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7992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3988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73515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84590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3935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7328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44786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6265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9128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20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E2C82-577A-46E3-B55E-EF28609F0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76682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20C24-30A0-4204-964D-AB70ECB9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Pier X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3FED8-B5C8-414E-A378-A9E448C77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25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3890691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90040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6347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42755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36245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03067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71487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78046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3906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4244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0159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4554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1625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02387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9506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8119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06960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5749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7169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75377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1464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4377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7563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2204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53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- 2018-08-20 16:31:00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54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88386-4A4C-4BC0-BE57-2C2074206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80019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D75C-7D20-4C27-97B7-6DE2DADA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Pier X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0983A-536B-4078-A657-F5F8BB5D1D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998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951981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36300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1861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9706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613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7222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24060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15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17318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38956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41984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07628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5169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1654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89267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44460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82597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4483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1310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816528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97156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933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25397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7099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6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- 2018-08-02 11:13:41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586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73CC8-24F0-45CD-A46D-E095ADBE0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46149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9E59-DF4A-416A-A6C3-A1C99DACB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Pier X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632B3-0E77-4A85-AC3A-D987E4005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338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7613546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3950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7090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9384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51101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250065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4387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44014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46618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6270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4142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73379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01413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1824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80585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712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2636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65299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1886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2067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8586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48627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93482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3937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31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- 2018-08-30 19:30:00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muita criatividade! As colagens do artista Ronald Ong parecem cenários vindos da nossa imaginação. 😱🤩  
📷 @ronnaldong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21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C6896-5BE2-4792-BEF8-B57EECEBA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00220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F62B-D91A-4587-AA99-DC79EFD7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Pier X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AFB98-E9A8-4573-8A3E-616DAFC16A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570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53021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183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59152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4139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49493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23722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15462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6228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3090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1482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71774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66108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3562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6390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2336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61180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7036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70789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81343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220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22266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1142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29923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51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- 2018-08-25 19:30:00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Quando a conexão com as ondas é tão forte. O artista Zulkarnain Ismail une ficção e realidade nas suas obras. Vale a pena conferir! 🌊
📷 @en.ps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77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5BF8B-BFBC-4A7D-A9A1-F655A2B14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686944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9E6AA-1DBA-4B56-AC96-945253BC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Pier X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90E5F-3036-4A49-9D21-BA8B67E4F9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22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4180131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038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4101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9780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17210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04333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2669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9980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8520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2684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3550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5254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6805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79358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10152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5151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46509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24401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79871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7596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7127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4718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63845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6384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3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Pier X - 2018-08-02 11:45:00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 segunda-feira, 6/08, vai acontecer a quinta edição do Afternow com a presença do Especialista em Transformação Digital e Inovação Fausto Vanin. Esse capítulo vai debater sobre o universo blockchain a partir das 19h aqui no Pier X. 🙌
Adquira seu ingresso: http://bit.ly/afternownoiguatemi5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849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7529F-A0A2-47A6-AD55-9628F3A7E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441260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6788-71D1-45E7-ABAC-FF3959DC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Engajamento por tipo de post | Pier 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0F28A3-A3D1-41FD-9B98-73412A817A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126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E179D-AF12-40F6-9325-7AE9CE439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623C-8EF0-41CD-BCFC-D5F38EA6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77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6758E-438E-4510-B40B-BEB7415F6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de reações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CBD47-4F01-4935-A9EC-E213F5D3D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0071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C1CD2-FEDF-4041-91E0-8BADC3194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84D1D-4321-43D4-9FC4-03F3D159E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82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AD114-8A8A-4D15-ABF3-E025731A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Visualização de vídeos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B2341B-E09C-4A5B-9470-8FC06548F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5339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31FFD-B973-433E-8A74-C9C7AA441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DDAE-BDC2-4261-A0D5-DF6E5CF67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4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37BAA-0C56-4880-9DBC-C1AE5A58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Pier 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2C8F0-1B66-44A6-A150-3D9C16C1A8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7563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599BD-8C5B-46FC-B8BA-3BF3AC02F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25D30-A421-4D46-9F01-B3EFB3FE1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59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061A4-E04A-43F2-A8D7-5E57C13D3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Total de seguidores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9B569-72AF-4DB4-86D6-848DF1A13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236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BAAB7-66FB-4459-B415-D933E48E2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47435-8CD1-42A4-A3B0-0371EC215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697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3F578-A623-42CF-9394-E22BC5C7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Taxa de mudança de seguidores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6AD45-4865-4D3E-81E7-688D193BCE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663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11ECF-90D2-4B52-B716-097FC848C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6E77E-6F8E-4174-AA88-C72E1DA58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2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0107-00B2-41C5-AC09-025CF40BF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 de Métricas Principais | Pier X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8141F-CDB3-4749-9982-DD4112A80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375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304132887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75937494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4786488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57369303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93777249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698845768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16927679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70535420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19310999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48689647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934728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60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_pierx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09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9EE97-8BB3-4F97-BCA5-B49331338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31093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B9087-A652-4207-ABA5-65CF6DB9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por tipo de postagem | Pier 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0CB075-F466-450D-843F-A175ADC5A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5625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03663-D4DE-4756-BDF4-20DC8CBA1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CEC4D-5655-4DD7-91D5-005AEFA3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34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41641-2916-4C08-B015-CFF30736D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por dia da semana | Pier X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DDED7-C320-4D2E-9BFF-194222591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807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8080E-3BFB-4E68-9EDA-7788C7D5B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53C7A-72F8-4296-B80D-4065B0A1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347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1EDEE-5666-439C-865E-1175C9A87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melhor taxa de engajamento | Pier X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76B71-6E0E-40DB-B37D-83C857D47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206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5103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963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95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846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907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328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375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479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723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12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_pierx - 2018-08-14 19:06:12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wave of art. A @avant.arte é uma plataforma digital que explora novas conexões entre artistas, apreciadores e colecionadores. 🎭🎨✨⠀
📷 @avant.arte⠀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4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_pierx - 2018-08-29 19:05:19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Nós acreditamos que uma experiência pode ser tão transformadora que muda o nosso mundo. Então, pensando nisso, o Pier X tem uma variedade de produtos com muitas histórias pra contar por aqui. Corre pra cá!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46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_pierx - 2018-08-28 19:06:35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muita criatividade! As colagens do artista @ronnaldong parecem cenários vindos da nossa imaginação. 😱🤩⠀
⠀
📷 @ronnaldong 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78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6728E-455F-4C67-AA25-F6064C317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885434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58A5B-232E-457E-A9D7-95577E3FA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melhor taxa de engajamento | Pier X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3C2DF-3AAC-43B9-A941-DF9F77A9A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42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02175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328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603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475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060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133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989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007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634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9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_pierx - 2018-08-30 19:05:15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yôga ajuda a termos uma respiração mais consciente harmonizando a nossa mente para lidar com o dia a dia. Se você ainda tem dúvidas sobre essa prática, vem experimentar uma aula aqui no Pier X que acontece toda quarta e sexta-feira das 9h às 9h50. A compra é feita direto pelo app.⠀
⠀
📷@talia_sutra⠀ 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1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_pierx - 2018-08-23 19:06:09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
Pieces of human. Com influência das emoções e pensamentos, a artista alemã Kathrin retratou a natureza humana explorando texturas.⠀
📷@ikatch_ 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19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A7A09-7830-4613-AFF5-2C448F1C6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885274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EFDB-4B58-43FF-9C93-D1BE2ADDF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Pier X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72D12-43E7-4223-8813-90ED2587B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29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71288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292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041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994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953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6435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47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161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67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7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- 2018-08-02 19:04:30 </a:t>
                      </a:r>
                      <a:r>
                        <a:rPr lang="pt-BR" sz="1000"/>
                        <a:t>
 Um dia de surf sentindo a brisa do mar cura tudo não é mesmo? Não dá pra esquecer de levar o boné da @longarinastore para você arrasar na beira. Vem para o Pier X conferir os modelos! 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- 2018-08-25 20:03:10 </a:t>
                      </a:r>
                      <a:r>
                        <a:rPr lang="pt-BR" sz="1000"/>
                        <a:t>
 Quando a conexão com as ondas é tão forte. O artista Zulkarnain Ismail une ficção e realidade nas suas obras. Vale a pena conferir! 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- 2018-08-06 19:15:24 </a:t>
                      </a:r>
                      <a:r>
                        <a:rPr lang="pt-BR" sz="1000"/>
                        <a:t>
 Quer apostar nas listras? Elas nunca saem de moda! As peças da @narooma.co vão conquistar o seu coração. Vem ver! ❤ 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79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- 2018-08-15 19:04:25 </a:t>
                      </a:r>
                      <a:r>
                        <a:rPr lang="pt-BR" sz="1000"/>
                        <a:t>
 Aqui o palco é livre para você compartilhar o seu som. Se você já pensou em tocar com uma @fender, agora é a hora! Corre para cá. 🤘🎸⠀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4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- 2018-08-31 19:07:01 </a:t>
                      </a:r>
                      <a:r>
                        <a:rPr lang="pt-BR" sz="1000"/>
                        <a:t>
 Com ingredientes orgânicos certificados, as nossas mãos também merecem uma terapia intensa com os produtos da @lindenleavesbrasil . Afinal, nada como uma beleza natural, mantendo o cuidado com a hidratação. Vem escolher o seu!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39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A935F-091F-4146-9B94-9EF14B3D3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61482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59A3-E9BC-4EB7-848C-037CCDA2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Vídeos com mais views | Pier X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FF8E0-44E7-43ED-BA84-5C6CB7C52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94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99996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96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776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465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888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130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062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690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20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5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- 2018-08-14 19:06:12 </a:t>
                      </a:r>
                      <a:r>
                        <a:rPr lang="pt-BR" sz="1000"/>
                        <a:t>
 A wave of art. A @avant.arte é uma plataforma digital que explora novas conexões entre artistas, apreciadores e colecionadores. 🎭🎨✨⠀
📷 @avant.arte⠀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85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- 2018-08-23 19:06:09 </a:t>
                      </a:r>
                      <a:r>
                        <a:rPr lang="pt-BR" sz="1000"/>
                        <a:t>
 ⠀
Pieces of human. Com influência das emoções e pensamentos, a artista alemã Kathrin retratou a natureza humana explorando texturas.⠀
📷@ikatch_ ⠀
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7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- 2018-08-25 20:03:10 </a:t>
                      </a:r>
                      <a:r>
                        <a:rPr lang="pt-BR" sz="1000"/>
                        <a:t>
 Quando a conexão com as ondas é tão forte. O artista Zulkarnain Ismail une ficção e realidade nas suas obras. Vale a pena conferir! 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613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06CDC-11E0-40B1-B278-CFEE7592D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79022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BC7CC-FAA0-4FE8-A8BE-F159EF60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Pier X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53256-1219-40FC-A010-22C1A1DFC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024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26281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7670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436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223096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3573978625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1822089581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1885095152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50657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42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- 2018-09-16 19:01:16 </a:t>
                      </a:r>
                      <a:r>
                        <a:rPr lang="pt-BR" sz="1000"/>
                        <a:t>
 E TEMOS OS MELHORES COSPLAYS DA GALÁXIA  @CONSELHOJEDIRS  #DAFÃPARAFÃ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03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_pierx - 2018-09-16 17:29:36 </a:t>
                      </a:r>
                      <a:r>
                        <a:rPr lang="pt-BR" sz="1000"/>
                        <a:t>
 DARTH VADER DANDO UMA FORCINHA PARA TECNOLOGIA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228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EC9F3-3F3B-430C-9298-9285EFBE1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123363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2F84-25AB-40AF-BDD5-6A66B3256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Tipo de stories por mês | Pier 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9FEFE3-0352-4CE0-9FE2-7E88278059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829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F7708-253D-4E8F-903E-75F369E7B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7381A-B265-40D6-910F-041CBDA7E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77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1622</Words>
  <Application>Microsoft Office PowerPoint</Application>
  <PresentationFormat>On-screen Show (4:3)</PresentationFormat>
  <Paragraphs>846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Mensal Pier X</vt:lpstr>
      <vt:lpstr>Cumulativo fãs mês | Pier X</vt:lpstr>
      <vt:lpstr>Fonte mudança de fãs | Pier X</vt:lpstr>
      <vt:lpstr>Fãs x cidades | Pier X</vt:lpstr>
      <vt:lpstr>Fãs faixa etária | Pier X</vt:lpstr>
      <vt:lpstr>Alcance diário da página | Pier X</vt:lpstr>
      <vt:lpstr>Distribuição por tipos de alcance da página | Pier X</vt:lpstr>
      <vt:lpstr>Posts com mais interações | Pier X - 1 of 6</vt:lpstr>
      <vt:lpstr>Posts com mais interações | Pier X - 2 of 6</vt:lpstr>
      <vt:lpstr>Posts com mais interações | Pier X - 3 of 6</vt:lpstr>
      <vt:lpstr>Posts com mais interações | Pier X - 4 of 6</vt:lpstr>
      <vt:lpstr>Posts com mais interações | Pier X - 5 of 6</vt:lpstr>
      <vt:lpstr>Posts com mais interações | Pier X - 6 of 6</vt:lpstr>
      <vt:lpstr>Posts com menos interações | Pier X - 1 of 6</vt:lpstr>
      <vt:lpstr>Posts com menos interações | Pier X - 2 of 6</vt:lpstr>
      <vt:lpstr>Posts com menos interações | Pier X - 3 of 6</vt:lpstr>
      <vt:lpstr>Posts com menos interações | Pier X - 4 of 6</vt:lpstr>
      <vt:lpstr>Posts com menos interações | Pier X - 5 of 6</vt:lpstr>
      <vt:lpstr>Posts com menos interações | Pier X - 6 of 6</vt:lpstr>
      <vt:lpstr>Engajamento por tipo de post | Pier X</vt:lpstr>
      <vt:lpstr>Distribuição de reações | Pier X</vt:lpstr>
      <vt:lpstr>Visualização de vídeos | Pier X</vt:lpstr>
      <vt:lpstr>Facebook Check Ins | Pier X</vt:lpstr>
      <vt:lpstr>Total de seguidores | Pier X</vt:lpstr>
      <vt:lpstr>Taxa de mudança de seguidores | Pier X</vt:lpstr>
      <vt:lpstr>Tabela de Métricas Principais | Pier X</vt:lpstr>
      <vt:lpstr>Alcance por tipo de postagem | Pier X</vt:lpstr>
      <vt:lpstr>Alcance por dia da semana | Pier X</vt:lpstr>
      <vt:lpstr>Posts com melhor taxa de engajamento | Pier X - 1 of 2</vt:lpstr>
      <vt:lpstr>Posts com melhor taxa de engajamento | Pier X - 2 of 2</vt:lpstr>
      <vt:lpstr>Posts com menor taxa de engajamento | Pier X</vt:lpstr>
      <vt:lpstr>Vídeos com mais views | Pier X</vt:lpstr>
      <vt:lpstr>Stories do mês | Pier X</vt:lpstr>
      <vt:lpstr>Tipo de stories por mês | Pier 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Mensal Pier X</dc:title>
  <dc:creator>Administrator</dc:creator>
  <cp:lastModifiedBy>Administrator</cp:lastModifiedBy>
  <cp:revision>1</cp:revision>
  <dcterms:created xsi:type="dcterms:W3CDTF">2018-09-17T20:26:23Z</dcterms:created>
  <dcterms:modified xsi:type="dcterms:W3CDTF">2018-09-17T20:28:27Z</dcterms:modified>
</cp:coreProperties>
</file>