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81201</c:v>
                </c:pt>
                <c:pt idx="1">
                  <c:v>81287</c:v>
                </c:pt>
                <c:pt idx="2">
                  <c:v>81369</c:v>
                </c:pt>
                <c:pt idx="3">
                  <c:v>81442</c:v>
                </c:pt>
                <c:pt idx="4">
                  <c:v>81523</c:v>
                </c:pt>
                <c:pt idx="5">
                  <c:v>81559</c:v>
                </c:pt>
                <c:pt idx="6">
                  <c:v>81580</c:v>
                </c:pt>
                <c:pt idx="7">
                  <c:v>81616</c:v>
                </c:pt>
                <c:pt idx="8">
                  <c:v>81678</c:v>
                </c:pt>
                <c:pt idx="9">
                  <c:v>81707</c:v>
                </c:pt>
                <c:pt idx="10">
                  <c:v>81743</c:v>
                </c:pt>
                <c:pt idx="11">
                  <c:v>81783</c:v>
                </c:pt>
                <c:pt idx="12">
                  <c:v>81815</c:v>
                </c:pt>
                <c:pt idx="13">
                  <c:v>81849</c:v>
                </c:pt>
                <c:pt idx="14">
                  <c:v>81866</c:v>
                </c:pt>
                <c:pt idx="15">
                  <c:v>81906</c:v>
                </c:pt>
                <c:pt idx="16">
                  <c:v>81938</c:v>
                </c:pt>
                <c:pt idx="17">
                  <c:v>81965</c:v>
                </c:pt>
                <c:pt idx="18">
                  <c:v>81993</c:v>
                </c:pt>
                <c:pt idx="19">
                  <c:v>82006</c:v>
                </c:pt>
                <c:pt idx="20">
                  <c:v>82013</c:v>
                </c:pt>
                <c:pt idx="21">
                  <c:v>82021</c:v>
                </c:pt>
                <c:pt idx="22">
                  <c:v>82037</c:v>
                </c:pt>
                <c:pt idx="23">
                  <c:v>82062</c:v>
                </c:pt>
                <c:pt idx="24">
                  <c:v>82104</c:v>
                </c:pt>
                <c:pt idx="25">
                  <c:v>82140</c:v>
                </c:pt>
                <c:pt idx="26">
                  <c:v>82158</c:v>
                </c:pt>
                <c:pt idx="27">
                  <c:v>82191</c:v>
                </c:pt>
                <c:pt idx="28">
                  <c:v>82231</c:v>
                </c:pt>
                <c:pt idx="29">
                  <c:v>82273</c:v>
                </c:pt>
                <c:pt idx="30">
                  <c:v>82321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71-42B6-82EF-9FE69F0EB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60816"/>
        <c:axId val="357178672"/>
      </c:lineChart>
      <c:dateAx>
        <c:axId val="282960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78672"/>
        <c:crosses val="autoZero"/>
        <c:auto val="1"/>
        <c:lblOffset val="100"/>
        <c:baseTimeUnit val="days"/>
      </c:dateAx>
      <c:valAx>
        <c:axId val="35717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6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Other</c:v>
                </c:pt>
                <c:pt idx="1">
                  <c:v>News Feed</c:v>
                </c:pt>
                <c:pt idx="2">
                  <c:v>Search</c:v>
                </c:pt>
                <c:pt idx="3">
                  <c:v>Restored Likes from Reactivated Accounts</c:v>
                </c:pt>
                <c:pt idx="4">
                  <c:v>Page Suggestions</c:v>
                </c:pt>
                <c:pt idx="5">
                  <c:v>Your Page</c:v>
                </c:pt>
                <c:pt idx="6">
                  <c:v>Ads</c:v>
                </c:pt>
                <c:pt idx="7">
                  <c:v>Deactivated or Memorialized Account Removals</c:v>
                </c:pt>
                <c:pt idx="8">
                  <c:v>Suspicious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17</c:v>
                </c:pt>
                <c:pt idx="1">
                  <c:v>67</c:v>
                </c:pt>
                <c:pt idx="2">
                  <c:v>85</c:v>
                </c:pt>
                <c:pt idx="3">
                  <c:v>111</c:v>
                </c:pt>
                <c:pt idx="4">
                  <c:v>287</c:v>
                </c:pt>
                <c:pt idx="5">
                  <c:v>373</c:v>
                </c:pt>
                <c:pt idx="6">
                  <c:v>577</c:v>
                </c:pt>
                <c:pt idx="7">
                  <c:v>-140</c:v>
                </c:pt>
                <c:pt idx="8">
                  <c:v>-38</c:v>
                </c:pt>
                <c:pt idx="9">
                  <c:v>-90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7F-4936-8B91-140788949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26648"/>
        <c:axId val="290329928"/>
      </c:barChart>
      <c:catAx>
        <c:axId val="29032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9928"/>
        <c:crosses val="autoZero"/>
        <c:auto val="1"/>
        <c:lblAlgn val="ctr"/>
        <c:lblOffset val="100"/>
        <c:noMultiLvlLbl val="0"/>
      </c:catAx>
      <c:valAx>
        <c:axId val="29032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57</c:v>
                </c:pt>
                <c:pt idx="1">
                  <c:v>2365</c:v>
                </c:pt>
                <c:pt idx="2">
                  <c:v>14696</c:v>
                </c:pt>
                <c:pt idx="3">
                  <c:v>18264</c:v>
                </c:pt>
                <c:pt idx="4">
                  <c:v>9603</c:v>
                </c:pt>
                <c:pt idx="5">
                  <c:v>4382</c:v>
                </c:pt>
                <c:pt idx="6">
                  <c:v>1870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5-45C9-A3CC-FBE7DCF9A6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33</c:v>
                </c:pt>
                <c:pt idx="1">
                  <c:v>1374</c:v>
                </c:pt>
                <c:pt idx="2">
                  <c:v>8295</c:v>
                </c:pt>
                <c:pt idx="3">
                  <c:v>10917</c:v>
                </c:pt>
                <c:pt idx="4">
                  <c:v>5973</c:v>
                </c:pt>
                <c:pt idx="5">
                  <c:v>2983</c:v>
                </c:pt>
                <c:pt idx="6">
                  <c:v>1365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35-45C9-A3CC-FBE7DCF9A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913640"/>
        <c:axId val="358163984"/>
      </c:barChart>
      <c:catAx>
        <c:axId val="18191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63984"/>
        <c:crosses val="autoZero"/>
        <c:auto val="1"/>
        <c:lblAlgn val="ctr"/>
        <c:lblOffset val="100"/>
        <c:noMultiLvlLbl val="0"/>
      </c:catAx>
      <c:valAx>
        <c:axId val="35816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91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57867</c:v>
                </c:pt>
                <c:pt idx="1">
                  <c:v>61009</c:v>
                </c:pt>
                <c:pt idx="2">
                  <c:v>78721</c:v>
                </c:pt>
                <c:pt idx="3">
                  <c:v>96775</c:v>
                </c:pt>
                <c:pt idx="4">
                  <c:v>115099</c:v>
                </c:pt>
                <c:pt idx="5">
                  <c:v>74077</c:v>
                </c:pt>
                <c:pt idx="6">
                  <c:v>28448</c:v>
                </c:pt>
                <c:pt idx="7">
                  <c:v>47979</c:v>
                </c:pt>
                <c:pt idx="8">
                  <c:v>49381</c:v>
                </c:pt>
                <c:pt idx="9">
                  <c:v>23294</c:v>
                </c:pt>
                <c:pt idx="10">
                  <c:v>21482</c:v>
                </c:pt>
                <c:pt idx="11">
                  <c:v>22595</c:v>
                </c:pt>
                <c:pt idx="12">
                  <c:v>92818</c:v>
                </c:pt>
                <c:pt idx="13">
                  <c:v>107768</c:v>
                </c:pt>
                <c:pt idx="14">
                  <c:v>85188</c:v>
                </c:pt>
                <c:pt idx="15">
                  <c:v>79633</c:v>
                </c:pt>
                <c:pt idx="16">
                  <c:v>66058</c:v>
                </c:pt>
                <c:pt idx="17">
                  <c:v>104900</c:v>
                </c:pt>
                <c:pt idx="18">
                  <c:v>105685</c:v>
                </c:pt>
                <c:pt idx="19">
                  <c:v>70617</c:v>
                </c:pt>
                <c:pt idx="20">
                  <c:v>63087</c:v>
                </c:pt>
                <c:pt idx="21">
                  <c:v>53103</c:v>
                </c:pt>
                <c:pt idx="22">
                  <c:v>59096</c:v>
                </c:pt>
                <c:pt idx="23">
                  <c:v>63334</c:v>
                </c:pt>
                <c:pt idx="24">
                  <c:v>76189</c:v>
                </c:pt>
                <c:pt idx="25">
                  <c:v>91448</c:v>
                </c:pt>
                <c:pt idx="26">
                  <c:v>60981</c:v>
                </c:pt>
                <c:pt idx="27">
                  <c:v>20890</c:v>
                </c:pt>
                <c:pt idx="28">
                  <c:v>16856</c:v>
                </c:pt>
                <c:pt idx="29">
                  <c:v>17995</c:v>
                </c:pt>
                <c:pt idx="30">
                  <c:v>16814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28-4FA2-AEFC-097A71CDD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444824"/>
        <c:axId val="361445480"/>
      </c:lineChart>
      <c:dateAx>
        <c:axId val="361444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45480"/>
        <c:crosses val="autoZero"/>
        <c:auto val="1"/>
        <c:lblOffset val="100"/>
        <c:baseTimeUnit val="days"/>
      </c:dateAx>
      <c:valAx>
        <c:axId val="36144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4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C7-4E49-874B-28A915C3E0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C7-4E49-874B-28A915C3E0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910218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C7-4E49-874B-28A915C3E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646872"/>
        <c:axId val="363644248"/>
      </c:barChart>
      <c:catAx>
        <c:axId val="36364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44248"/>
        <c:crosses val="autoZero"/>
        <c:auto val="1"/>
        <c:lblAlgn val="ctr"/>
        <c:lblOffset val="100"/>
        <c:noMultiLvlLbl val="0"/>
      </c:catAx>
      <c:valAx>
        <c:axId val="36364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4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YouTube 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2.6772883934791998</c:v>
                </c:pt>
                <c:pt idx="1">
                  <c:v>13.729296103212</c:v>
                </c:pt>
                <c:pt idx="2">
                  <c:v>2.4447031431898001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C-4911-8153-CAADBADEA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329920"/>
        <c:axId val="244330904"/>
      </c:barChart>
      <c:catAx>
        <c:axId val="24432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30904"/>
        <c:crosses val="autoZero"/>
        <c:auto val="1"/>
        <c:lblAlgn val="ctr"/>
        <c:lblOffset val="100"/>
        <c:noMultiLvlLbl val="0"/>
      </c:catAx>
      <c:valAx>
        <c:axId val="24433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2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3-4FC3-AFBB-15E9CD4657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F3-4FC3-AFBB-15E9CD4657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F3-4FC3-AFBB-15E9CD4657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F3-4FC3-AFBB-15E9CD4657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F3-4FC3-AFBB-15E9CD4657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F3-4FC3-AFBB-15E9CD465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277440"/>
        <c:axId val="244284656"/>
      </c:barChart>
      <c:catAx>
        <c:axId val="24427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84656"/>
        <c:crosses val="autoZero"/>
        <c:auto val="1"/>
        <c:lblAlgn val="ctr"/>
        <c:lblOffset val="100"/>
        <c:noMultiLvlLbl val="0"/>
      </c:catAx>
      <c:valAx>
        <c:axId val="24428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7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24</c:v>
                </c:pt>
                <c:pt idx="2">
                  <c:v>25</c:v>
                </c:pt>
                <c:pt idx="3">
                  <c:v>25</c:v>
                </c:pt>
                <c:pt idx="4">
                  <c:v>19</c:v>
                </c:pt>
                <c:pt idx="5">
                  <c:v>18</c:v>
                </c:pt>
                <c:pt idx="6">
                  <c:v>25</c:v>
                </c:pt>
                <c:pt idx="7">
                  <c:v>28</c:v>
                </c:pt>
                <c:pt idx="8">
                  <c:v>21</c:v>
                </c:pt>
                <c:pt idx="9">
                  <c:v>26</c:v>
                </c:pt>
                <c:pt idx="10">
                  <c:v>34</c:v>
                </c:pt>
                <c:pt idx="11">
                  <c:v>16</c:v>
                </c:pt>
                <c:pt idx="12">
                  <c:v>32</c:v>
                </c:pt>
                <c:pt idx="13">
                  <c:v>17</c:v>
                </c:pt>
                <c:pt idx="14">
                  <c:v>28</c:v>
                </c:pt>
                <c:pt idx="15">
                  <c:v>20</c:v>
                </c:pt>
                <c:pt idx="16">
                  <c:v>13</c:v>
                </c:pt>
                <c:pt idx="17">
                  <c:v>18</c:v>
                </c:pt>
                <c:pt idx="18">
                  <c:v>24</c:v>
                </c:pt>
                <c:pt idx="19">
                  <c:v>40</c:v>
                </c:pt>
                <c:pt idx="20">
                  <c:v>16</c:v>
                </c:pt>
                <c:pt idx="21">
                  <c:v>18</c:v>
                </c:pt>
                <c:pt idx="22">
                  <c:v>12</c:v>
                </c:pt>
                <c:pt idx="23">
                  <c:v>23</c:v>
                </c:pt>
                <c:pt idx="24">
                  <c:v>19</c:v>
                </c:pt>
                <c:pt idx="25">
                  <c:v>27</c:v>
                </c:pt>
                <c:pt idx="26">
                  <c:v>40</c:v>
                </c:pt>
                <c:pt idx="27">
                  <c:v>19</c:v>
                </c:pt>
                <c:pt idx="28">
                  <c:v>18</c:v>
                </c:pt>
                <c:pt idx="29">
                  <c:v>17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79-49A4-B1E3-F61F51918E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81376"/>
        <c:axId val="244278752"/>
      </c:lineChart>
      <c:dateAx>
        <c:axId val="244281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78752"/>
        <c:crosses val="autoZero"/>
        <c:auto val="1"/>
        <c:lblOffset val="100"/>
        <c:baseTimeUnit val="days"/>
      </c:dateAx>
      <c:valAx>
        <c:axId val="24427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8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Ads based on 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C9-4C3A-BD3B-B843AEEBE5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Ads based on Dark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C9-4C3A-BD3B-B843AEEBE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297448"/>
        <c:axId val="244298104"/>
      </c:barChart>
      <c:catAx>
        <c:axId val="24429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98104"/>
        <c:crosses val="autoZero"/>
        <c:auto val="1"/>
        <c:lblAlgn val="ctr"/>
        <c:lblOffset val="100"/>
        <c:noMultiLvlLbl val="0"/>
      </c:catAx>
      <c:valAx>
        <c:axId val="24429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9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96395</c:v>
                </c:pt>
                <c:pt idx="1">
                  <c:v>96545</c:v>
                </c:pt>
                <c:pt idx="2">
                  <c:v>96690</c:v>
                </c:pt>
                <c:pt idx="3">
                  <c:v>96852</c:v>
                </c:pt>
                <c:pt idx="4">
                  <c:v>97022</c:v>
                </c:pt>
                <c:pt idx="5">
                  <c:v>97201</c:v>
                </c:pt>
                <c:pt idx="6">
                  <c:v>97352</c:v>
                </c:pt>
                <c:pt idx="7">
                  <c:v>97493</c:v>
                </c:pt>
                <c:pt idx="8">
                  <c:v>97681</c:v>
                </c:pt>
                <c:pt idx="9">
                  <c:v>97847</c:v>
                </c:pt>
                <c:pt idx="10">
                  <c:v>98004</c:v>
                </c:pt>
                <c:pt idx="11">
                  <c:v>98130</c:v>
                </c:pt>
                <c:pt idx="12">
                  <c:v>98261</c:v>
                </c:pt>
                <c:pt idx="13">
                  <c:v>98377</c:v>
                </c:pt>
                <c:pt idx="14">
                  <c:v>98516</c:v>
                </c:pt>
                <c:pt idx="15">
                  <c:v>98697</c:v>
                </c:pt>
                <c:pt idx="16">
                  <c:v>98870</c:v>
                </c:pt>
                <c:pt idx="17">
                  <c:v>99039</c:v>
                </c:pt>
                <c:pt idx="18">
                  <c:v>99224</c:v>
                </c:pt>
                <c:pt idx="19">
                  <c:v>99379</c:v>
                </c:pt>
                <c:pt idx="20">
                  <c:v>99545</c:v>
                </c:pt>
                <c:pt idx="21">
                  <c:v>99754</c:v>
                </c:pt>
                <c:pt idx="22">
                  <c:v>99923</c:v>
                </c:pt>
                <c:pt idx="23">
                  <c:v>100098</c:v>
                </c:pt>
                <c:pt idx="24">
                  <c:v>100260</c:v>
                </c:pt>
                <c:pt idx="25">
                  <c:v>100432</c:v>
                </c:pt>
                <c:pt idx="26">
                  <c:v>100687</c:v>
                </c:pt>
                <c:pt idx="27">
                  <c:v>100909</c:v>
                </c:pt>
                <c:pt idx="28">
                  <c:v>101075</c:v>
                </c:pt>
                <c:pt idx="29">
                  <c:v>101260</c:v>
                </c:pt>
                <c:pt idx="30">
                  <c:v>101468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85-438E-8582-026C05E610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87936"/>
        <c:axId val="244290232"/>
      </c:lineChart>
      <c:dateAx>
        <c:axId val="244287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90232"/>
        <c:crosses val="autoZero"/>
        <c:auto val="1"/>
        <c:lblOffset val="100"/>
        <c:baseTimeUnit val="days"/>
      </c:dateAx>
      <c:valAx>
        <c:axId val="24429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8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0.19541197625952</c:v>
                </c:pt>
                <c:pt idx="1">
                  <c:v>0.15560973079516999</c:v>
                </c:pt>
                <c:pt idx="2">
                  <c:v>0.15018903102180001</c:v>
                </c:pt>
                <c:pt idx="3">
                  <c:v>0.16754576481538999</c:v>
                </c:pt>
                <c:pt idx="4">
                  <c:v>0.17552554412919</c:v>
                </c:pt>
                <c:pt idx="5">
                  <c:v>0.18449423842015</c:v>
                </c:pt>
                <c:pt idx="6">
                  <c:v>0.15534819600621</c:v>
                </c:pt>
                <c:pt idx="7">
                  <c:v>0.14483523707782001</c:v>
                </c:pt>
                <c:pt idx="8">
                  <c:v>0.19283435733848001</c:v>
                </c:pt>
                <c:pt idx="9">
                  <c:v>0.16994093017066</c:v>
                </c:pt>
                <c:pt idx="10">
                  <c:v>0.16045458726379</c:v>
                </c:pt>
                <c:pt idx="11">
                  <c:v>0.12856618097221001</c:v>
                </c:pt>
                <c:pt idx="12">
                  <c:v>0.13349638234993999</c:v>
                </c:pt>
                <c:pt idx="13">
                  <c:v>0.11805294063768999</c:v>
                </c:pt>
                <c:pt idx="14">
                  <c:v>0.14129318844852001</c:v>
                </c:pt>
                <c:pt idx="15">
                  <c:v>0.18372650127897999</c:v>
                </c:pt>
                <c:pt idx="16">
                  <c:v>0.17528394986675999</c:v>
                </c:pt>
                <c:pt idx="17">
                  <c:v>0.17093152624659</c:v>
                </c:pt>
                <c:pt idx="18">
                  <c:v>0.18679510091984</c:v>
                </c:pt>
                <c:pt idx="19">
                  <c:v>0.15621220672418001</c:v>
                </c:pt>
                <c:pt idx="20">
                  <c:v>0.16703730164319999</c:v>
                </c:pt>
                <c:pt idx="21">
                  <c:v>0.20995529659952999</c:v>
                </c:pt>
                <c:pt idx="22">
                  <c:v>0.16941676524249999</c:v>
                </c:pt>
                <c:pt idx="23">
                  <c:v>0.17513485383745001</c:v>
                </c:pt>
                <c:pt idx="24">
                  <c:v>0.16184139543248</c:v>
                </c:pt>
                <c:pt idx="25">
                  <c:v>0.17155395970477</c:v>
                </c:pt>
                <c:pt idx="26">
                  <c:v>0.25390313844193002</c:v>
                </c:pt>
                <c:pt idx="27">
                  <c:v>0.22048526622105999</c:v>
                </c:pt>
                <c:pt idx="28">
                  <c:v>0.16450465270688999</c:v>
                </c:pt>
                <c:pt idx="29">
                  <c:v>0.18303240168192</c:v>
                </c:pt>
                <c:pt idx="30">
                  <c:v>0.20541181117914001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4C-44F1-B8A1-AB4C6C516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99088"/>
        <c:axId val="244300728"/>
      </c:lineChart>
      <c:dateAx>
        <c:axId val="244299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00728"/>
        <c:crosses val="autoZero"/>
        <c:auto val="1"/>
        <c:lblOffset val="100"/>
        <c:baseTimeUnit val="days"/>
      </c:dateAx>
      <c:valAx>
        <c:axId val="24430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9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17860.189189189001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0E-4009-8FA6-39E8E5E81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309584"/>
        <c:axId val="244316472"/>
      </c:barChart>
      <c:catAx>
        <c:axId val="24430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16472"/>
        <c:crosses val="autoZero"/>
        <c:auto val="1"/>
        <c:lblAlgn val="ctr"/>
        <c:lblOffset val="100"/>
        <c:noMultiLvlLbl val="0"/>
      </c:catAx>
      <c:valAx>
        <c:axId val="24431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0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casavalduga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18172.75</c:v>
                </c:pt>
                <c:pt idx="1">
                  <c:v>16758</c:v>
                </c:pt>
                <c:pt idx="2">
                  <c:v>16040.666666667001</c:v>
                </c:pt>
                <c:pt idx="3">
                  <c:v>15785.222222222001</c:v>
                </c:pt>
                <c:pt idx="4">
                  <c:v>16461.8</c:v>
                </c:pt>
                <c:pt idx="5">
                  <c:v>27250.25</c:v>
                </c:pt>
                <c:pt idx="6">
                  <c:v>24451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D-47FC-8182-5DF1A319C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3268528"/>
        <c:axId val="453267872"/>
      </c:barChart>
      <c:catAx>
        <c:axId val="45326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267872"/>
        <c:crosses val="autoZero"/>
        <c:auto val="1"/>
        <c:lblAlgn val="ctr"/>
        <c:lblOffset val="100"/>
        <c:noMultiLvlLbl val="0"/>
      </c:catAx>
      <c:valAx>
        <c:axId val="45326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26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BF-4FE7-9E08-CEFB18BE6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441544"/>
        <c:axId val="361442528"/>
      </c:barChart>
      <c:catAx>
        <c:axId val="36144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42528"/>
        <c:crosses val="autoZero"/>
        <c:auto val="1"/>
        <c:lblAlgn val="ctr"/>
        <c:lblOffset val="100"/>
        <c:noMultiLvlLbl val="0"/>
      </c:catAx>
      <c:valAx>
        <c:axId val="36144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4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199E9-23E8-428E-80C1-850E46BC2D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Mensal Casa Valduga Perfis Proprietários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825C25-867D-4FEE-A264-E3AC7AA5A5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3134281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CC07A-3FC4-4826-B4B1-3AD23982C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Cumulativo fãs mês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A1A5F2-6CBB-42CA-80D3-D3D6E24F66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792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1F6A5-B396-49E8-8F6C-EC341FF40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ACD93-BACF-449D-BAEB-00B7D76F0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711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21F1A-5AD3-470F-A407-6A4CCFF83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Fonte mudança de fãs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2D4882-87E1-4ED7-A279-958CA8DB57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669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6A604-13F5-49FE-B995-307FBBC7D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B2A85-AB7C-44DE-82E5-3D9D7A48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8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CE012-EF56-4EB5-8F7D-FF77BD0C3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Fãs x cidades | Casa Valduga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3B138-058B-4C31-B7A2-69F0EB457E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219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46740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6276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2054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36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São 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2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Rio de Janeiro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34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Porto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41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Bento Gonçalves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4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Caxias do 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16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Brasília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16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Curitiba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9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Belo Horizonte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89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Florianópolis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04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Campinas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633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16B53-3FE3-4775-8954-DCF130A27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632606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9BB84-EF65-4CCB-BDE6-2DCF0EFC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Fãs faixa etária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88B8D0-B72F-42E6-A21A-6AD61C6549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1037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F46D4-4595-44AD-A447-9FAF0CAE6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A89D7-2BFF-41A2-A9CD-D4537718B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51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C0403-9758-46FB-A501-FDDA9BCC8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diário da página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927416-5D1C-4C73-BA6C-4D173FBA8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4925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378A4-F6F6-47AB-871E-731EDDE91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CA36C-583E-4034-BC8F-C1D4413E4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575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B12C9-F082-4E94-AE53-DF01946ED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por tipos de alcance da página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046C57-04F2-4D7C-83BA-962CDE00A4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5684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1BF78-B9F8-45F6-BA26-5677400A3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C2E71-45FC-4367-9E3F-15F1ECFC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707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89ABB-B5E3-475A-AA78-A0663E309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Casa Valduga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DE63B-CF86-4A3E-BF2B-B5BBED6530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218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4100716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08800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63499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73955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96621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50269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90239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07024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36179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23841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18449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70997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5545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1747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5672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86667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41823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96649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15366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22486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51298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25487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76255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204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73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EF3CC-9320-45F4-9DAA-271731EA8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555217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6189B-7DE6-43D1-BA35-F25D4BE11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Casa Valduga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4B54B7-8367-4F94-855C-C1736C571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432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018647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69791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6554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32851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34580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950170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41952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14214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572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97771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94572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50242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1730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25391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7073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96872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75722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49576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61128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80459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74367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24231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33139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5736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99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- 2018-08-06 14:00:00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presentear com o  incomparável Brut 130, o espumante ícone do Brasil elaborado pela Casa Valduga para homenagear os 130 anos da chegada da família italiana no Brasil, temos uma novidade: o kit especial com taça dourada. Faça esse brinde! Disponível na nossa loja online em: http://bit.ly/Especialkit130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01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54472-B3F5-4E44-B5A6-B9952A217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088739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50863-F389-4482-88FC-CF6180697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Casa Valduga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C2EF6-26F2-461F-BBDB-4B45DFAA4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9517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1907815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54280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1496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25371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9520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73259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680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79178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90193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86302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030532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21011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49678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86662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33389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8557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8085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57548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3712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93775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72572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639307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86064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9770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3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- 2018-08-03 17:48:04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acessou a nossa loja online? Na compra dos vinhos Mundvs Malbec e Cabernet Sauvignon, você ganha um Azeite de Oliva Extra Virgem exclusivo. Clique para acessar: http://bit.ly/CompreeGanheMundvs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386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8CEDD-EA7F-4D1C-AB78-BA692BADD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271357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54B66-026C-4281-B67E-B9E5BE631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Casa Valduga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9A3ED-C194-4C48-BF35-9B9C34E704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5487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527069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23627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39180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78887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9772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5851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58330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92804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48803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23419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35390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396801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0956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2137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25031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1306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09698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09064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17578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8612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81518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71248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93453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1749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2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- 2018-08-29 14:00:02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linha Origem representa a nossa evolução, o que nos movimenta, a nossa originalidade. Gostou? Encontre os rótulos na nossa loja online: http://bit.ly/linhaOrigem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500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995AC-5F85-4D83-8E37-14B6D9975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763764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D4D6-1F8A-49F5-871B-2277CF243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Casa Valduga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6436B-0113-423A-A9A8-114911F35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439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5322498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237371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7285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03373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53184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7685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6663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721385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4111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48709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64128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91541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44430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3954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68632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23454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45901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95066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76860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9125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61551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04868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90091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8775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52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- 2018-08-08 11:00:00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uma harmônica composição de 60% da variedade Chardonnay e 40% de Pinot Noir, o espumante Arte Brut Rosé é refrescante e delicado. Prove também! O rótulo está disponível na nossa loja online: http://bit.ly/ArtebrutRose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757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D6706-2A05-4EEE-940B-305CDA436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82830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1B038-26D7-4376-BB98-DC8050144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Casa Valduga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1EEFE-1268-48D9-A34C-8D09F22200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088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6865907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23274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7546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58506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1337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41714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10960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31035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84902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8403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01501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0249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54131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29990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4625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12857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89614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60400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10777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50641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47076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44791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28810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87100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54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- 2018-08-01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Mundvs Malbec é um vinho de personalidade, com aromas de frutas vermelhas maduras ressaltadas por nuances de baunilha. Com maturação de 10 meses em Carvalho Francês, o terroir da variedade fica aos pés da Cordilheira dos Andes, em Mendoza. Encontre este emblemático rótulo na nossa loja online: http://bit.ly/MundvsMalbec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3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B9A3A-717E-4C8A-9F5B-B878899E4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81523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55613-9F8A-451D-9A2F-6FF3C5722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Casa Valduga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7846F-1AF5-489C-BD72-BA44865CC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16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5610089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057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86497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45251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96492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00661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71530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9610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91400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9722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40268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58071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04942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223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85477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67393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26207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73219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64835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56115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97809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66814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53189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0472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882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3F712-F682-4493-BEAF-DE8F5141F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232986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1060C-4586-426E-8AB8-68839AA3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Casa Valduga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BD7BF-4D49-47CE-99AD-7C619379B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54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148718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09234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30235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1519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02059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33028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43862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76044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0471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8612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94869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58103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8674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24490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90609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54685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58805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5951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18880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59503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00855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87348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07673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8711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33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- 2018-08-09 11:37:32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Oferecer um jantar cuidadosamente preparado e exclusivamente pensado para agradar seu pai é uma ideia e tanto, não é verdade? Veja neste conteúdo http://bit.ly/2Mcbkt4, dicas incríveis de harmonização de diversos pratos e vinhos, da entrada à sobremesa, sem deixar de levar em consideração o estilo de seu pai.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270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0D9BE-7481-43A8-84F8-5CE39C716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83943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8C01C-D4EF-432B-BF5E-F415C82A3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Casa Valduga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E78F12-B200-4843-9CC1-812606381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85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5003676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39174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75038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98303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26472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95309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52847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79756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26420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019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5089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291704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91307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37406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1602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5890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8327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38263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38506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06219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42872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94616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63935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5132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63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- 2018-08-07 11:30:12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Escolher presentes para o dia dos pais nem sempre é uma tarefa fácil. A boa notícia é que existem muitas opções para presentear todos os estilos. Pensando nisso, preparamos neste post http://bit.ly/2KwgP0Q alguns presentes para deixar seu pai ainda mais feliz.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345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CD6AB-9A67-498C-B2A5-5E04DEDA2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286192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D02E4-9DE9-423E-9892-9747E03E9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Casa Valduga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9D1935-0AEA-41EE-BDCB-F573C98355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495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047034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979504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00782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99095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02546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48592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38478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32046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0604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63598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17115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04298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79261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25757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8210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71761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83544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94336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47031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13640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51779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0684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1333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32121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57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- 2018-08-10 09:37:19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canal VV8 TV, transmitido pela NET, esteve no Vale dos Vinhedos para registrar os encantos da região. E marcaram presença aqui na Casa Valduga. Confira a matéria completa, que mostra nosso complexo e uma entrevista com o enólogo João Valduga: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914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BC345-7367-412B-8B1E-5F86E9B65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23349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E9039-19A1-49E4-AD96-1A4D7FF7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Casa Valduga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2DAFD-F436-4CF6-9E16-C6DBC7E77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080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1797307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7985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1284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77677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3467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74407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68964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16495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7328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33731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467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15601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5009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65278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8583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37546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08853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00080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0040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13195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0331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59021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74111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1669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1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- 2018-08-28 11:27:53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Seguindo a religião judaica, a história da tradição da comida Kosher remete a milhares de anos e até hoje é respeitada e seguida à risca pelas famílias judias ortodoxas e mais tradicionais. Dentro dessa mesma herança, existe o vinho Kosher. Preparamos este material http://bit.ly/2MBlzs1, para que você entenda a ligação entre a comida e o vinho Kosher e como os dois devem ser harmonizados para manter a tradição judaica.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595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C79A9-01B2-487D-A358-CFD775DA3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2385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9380D-B8E1-4DA4-853E-46CAF8339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Casa Valduga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5D6C9-27EB-4C87-9E5B-4F8D8614E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871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6346376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23403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76080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07674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9787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72622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1202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94433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2359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31891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51129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76329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6641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26360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28050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50739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55371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73967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46295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95223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5347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5344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9003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2282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77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- 2018-08-16 17:13:02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próxima edição do jantar harmonizado Flavors ocorrerá no dia 21/8, no Quintal Restaurante, em Fortaleza - CE. O evento terá a presença especial do enólogo João Valduga. As reservas são limitadas, faça a sua através do telefone 3133.5010.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76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1BA7D-FC58-4A77-A500-38E80DDD7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52795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DE9C-8E7C-4C48-932E-A67EB31EE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Engajamento por tipo de post | Casa Valduga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D8A922-62AD-4F4F-B750-4B0FECE895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425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34AD0-62C8-4CC6-A786-2738BAA6A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590F9-ED1D-4F62-811D-022D6406F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76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0E97-C6BD-4985-A72F-6FF4A6BE2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de reações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25E121-DE81-4BEA-B491-0E7B1E88DD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136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FD73D-F463-4459-B2E3-BBC045B38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FE5F7-F824-4B39-B10E-9536B677E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671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15BA8-BEA2-4680-B222-4F7DCEF2F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Visualização de vídeos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643BED-83D5-44FD-82AA-EADA138694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6928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1A80A-DF90-4E04-BDF8-8312800B7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46981-5206-47F5-8718-25CA3FA8E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67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83030-7227-413B-917D-C34E08BA9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Creative Type Distribution | Casa Valduga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C7D67C-DEE8-47A9-8473-05F0D9BB5A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3004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11DBD-A3E9-4E92-8BE2-C1F42201F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B14A3-A4CC-4D31-ABB4-EFE07A34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745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D05AC-A1DD-4A71-9305-4D01C67FE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de seguidores | Casa Valduga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4E1502-02D3-4EE9-ACD2-6BB10EE552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1284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503A5-48CC-4161-99C9-A571AF449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2DADE-EB32-47C0-A1E2-7037832E1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92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25AB0-D05D-4F4C-8609-2C0590DF3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Taxa de mudança de seguidores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696321-33B8-45BC-9260-74395C92A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5870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8AA42-BB10-4E4D-84B0-775A75B63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8418A-9806-4704-94C2-7CC509480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26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08F0-62A3-411A-A166-6893B0A78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Tabela de Métricas Principais | Casa Valduga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975AF-8944-4617-80D6-19DF2B2FD7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422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175373833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246572364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02201337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84009966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25562516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81564907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51976362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86301633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01038695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11385744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806223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54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casavalduga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17860.189189189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910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6834F-765F-4712-B7BC-A3024CA0B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33627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D4B5E-9513-4A5F-B2D9-B6289520B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por tipo de postagem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38A753-D650-4DD2-8C0D-4DCD30C34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7840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029F5-4446-45D2-A2D0-D57FC3686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9CD48-BDD0-49A5-8D39-B2BD4B3F4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725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536CF-E3B5-4C78-A7C3-81C4DD1B0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por dia da semana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F02967-81DB-44E2-8590-FDFDE1274A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71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3616D-29B0-4639-BBAA-9FA7B213B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7997A-F74B-4D96-9C1C-D4B0D0A1E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548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AFA45-2C4D-40BF-ABAC-7427D319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melhor taxa de engajamento | Casa Valduga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E17551-E99E-4177-B58E-7528A016AC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055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58703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605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399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234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388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183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105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941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648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01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- 2018-08-14 12:01:31 </a:t>
                      </a:r>
                      <a:r>
                        <a:rPr lang="pt-BR" sz="1000"/>
                        <a:t>
 O Brut 130, espumante ícone do Brasil, foi elaborado para homenagear os 130 anos da chegada da família italiana no Brasil. E agora você o encontra em um kit especial, com taça dourada. Faça esse brinde! Clique na nossa loja, no link do perfil, e adquira o seu.⠀
#CasaValduga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11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- 2018-08-12 10:08:45 </a:t>
                      </a:r>
                      <a:r>
                        <a:rPr lang="pt-BR" sz="1000"/>
                        <a:t>
 Luiz Valduga é uma homenagem marcante ao nosso patriarca. Brinde com a personalidade que marca história na sua família também. ❤ Feliz Dia dos Pais.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5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- 2018-08-07 11:03:58 </a:t>
                      </a:r>
                      <a:r>
                        <a:rPr lang="pt-BR" sz="1000"/>
                        <a:t>
 Para harmonizar com pratos da alta gastronomia, os rótulos Casa Valduga fazem a combinação perfeita. Celebre conosco! ⠀
#CasaValduga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2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- 2018-08-09 17:01:19 </a:t>
                      </a:r>
                      <a:r>
                        <a:rPr lang="pt-BR" sz="1000"/>
                        <a:t>
 A linha Naturelle é ideal para quem prefere vinhos de paladar adocicado. Elaborada com castas finas e rígida seleção de uvas, é um perfeito equilíbrio. Já experimentou?⠀
#CasaValduga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- 2018-08-25 10:01:38 </a:t>
                      </a:r>
                      <a:r>
                        <a:rPr lang="pt-BR" sz="1000"/>
                        <a:t>
 A região vinícola de Rheingau é uma das mais importantes e famosas da Alemanha. Como a maioria dos vinhedos fica localizada em colinas ou encostas íngremes, a riqueza do solo se deve ao clima ameno, devido à proximidade com o rio Reno. Perfeito para colocar no roteiro da sua próxima viagem!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442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BBF65-6786-4D6F-AC2B-963B26F30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058071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E442-4A33-46FF-A960-DC106ED35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Casa Valduga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0F81B-B77F-43E2-A7BE-E25DB1E04D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385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20045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33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121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04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324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606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8174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402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3902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75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- 2018-08-07 11:33:28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Escolher presentes para o dia dos pais nem sempre é uma tarefa fácil. A boa notícia é que existem muitas opções para presentear todos os estilos. Pensando nisso, listamos em nosso blog, alguns presentes para deixar seu pai ainda mais feliz.  Acesse o link do blog na bio! #casavalduga #winelovers #wine #instawine #vinho #gourmet #terroir #degustacao #enofilo #enologo #sommelier #diadospais #perfildepai #presentediadospais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47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- 2018-08-09 11:42:41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Oferecer um jantar cuidadosamente preparado e exclusivamente pensado para agradar seu pai é uma ideia e tanto, não é verdade? Veja em nosso blog, dicas incríveis de harmonização de diversos pratos e vinhos, da entrada à sobremesa, sem deixar de levar em consideração o estilo de seu pai. Acesse o link do blog na bio!
#casavalduga #winelovers #wine #instawine #vinho #gourmet #terroir #degustacao #enofilo #enologo #sommelier #diadospais #jantar #jantarparaseupai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67A88-D3F6-41CA-B345-AFCA88391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476824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2940A-CA09-4139-B99C-F66B62C6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Casa Valduga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B305F-5981-4B08-975E-C684BB252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062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44944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5688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965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436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0056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007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518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5306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866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87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- 2018-08-21 17:30:43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Grupo Famiglia Valduga marcará presença no Wine South America – Feira Internacional do Vinho. O evento ocorrerá de 26 a 29/09, em Bento Gonçalves - RS. Uma oportunidade para conhecer as novidades da indústria vitivinícola brasileira e latino-americana. Os embaixadores e equipe comercial das marcas do Grupo estarão presentes, além do portfólio de mais de 700 produtos. Participe, clique no nosso stories para acessar o site e garantir seus ingressos.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07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- 2018-08-14 10:52:32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vinoterapia é um tratamento realizado de maneira tópica, com o objetivo de remover as células mortas, firmar e nutrir todos os tipos de pele. Continue a leitura em nosso blog e entenda mais sobre a vinoterapia e os benefícios desse tratamento! Acesse o link do blog na bio!
#casavalduga #winelovers #wine #instawine #vinho #gourmet #terroir #degustacao #enofilo #enologo #sommelier #vinotage #beleza #beneficios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74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BF0AC-E770-45B2-B2B7-5DB443A66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2483443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1D6B-7E9D-4FBA-8833-1AAFDF4FB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Casa Valduga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B2F7B-B439-48A8-B833-54EACABB5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824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27132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161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416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653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4204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4755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266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822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17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8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- 2018-08-23 15:01:51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quem aprecia bebidas premium, a Grappa Storia Merlot é perfeita. A bebida ganha complexidade e elegância ao passar cinco anos em barricas de carvalho francês, após ser destilada em alambique de cobre. No paladar revela textura sedosa e macia. Um equilíbrio perfeito.⠀
#CasaValduga #grappa #merlot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463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FD8C3-A29E-4AE6-BCE8-8F587A939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86293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343E-5FAC-4A3B-B9E4-FD46F07B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3C30E-5DD7-48B1-A55B-63CCE0720D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609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76412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6477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661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9818879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2575265297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4267590186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1218419915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693023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6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- 2018-09-04 10:45:40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3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- 2018-09-03 15:01:53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331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A9F97-DE33-4547-B650-102C72839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185012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17B92-694E-4560-B8BA-665CF75F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Tipo de stories por mês | Casa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420E94-65D4-4ADC-8C8E-BF3101680B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4390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16614-7D6E-4209-9E19-057DC0031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3FE75-4397-4B04-AFA0-14C89147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828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1570</Words>
  <Application>Microsoft Office PowerPoint</Application>
  <PresentationFormat>On-screen Show (4:3)</PresentationFormat>
  <Paragraphs>815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Mensal Casa Valduga Perfis Proprietários</vt:lpstr>
      <vt:lpstr>Cumulativo fãs mês | Casa Valduga</vt:lpstr>
      <vt:lpstr>Fonte mudança de fãs | Casa Valduga</vt:lpstr>
      <vt:lpstr>Fãs x cidades | Casa Valduga</vt:lpstr>
      <vt:lpstr>Fãs faixa etária | Casa Valduga</vt:lpstr>
      <vt:lpstr>Alcance diário da página | Casa Valduga</vt:lpstr>
      <vt:lpstr>Distribuição por tipos de alcance da página | Casa Valduga</vt:lpstr>
      <vt:lpstr>Posts com mais interações | Casa Valduga - 1 of 6</vt:lpstr>
      <vt:lpstr>Posts com mais interações | Casa Valduga - 2 of 6</vt:lpstr>
      <vt:lpstr>Posts com mais interações | Casa Valduga - 3 of 6</vt:lpstr>
      <vt:lpstr>Posts com mais interações | Casa Valduga - 4 of 6</vt:lpstr>
      <vt:lpstr>Posts com mais interações | Casa Valduga - 5 of 6</vt:lpstr>
      <vt:lpstr>Posts com mais interações | Casa Valduga - 6 of 6</vt:lpstr>
      <vt:lpstr>Posts com menos interações | Casa Valduga - 1 of 6</vt:lpstr>
      <vt:lpstr>Posts com menos interações | Casa Valduga - 2 of 6</vt:lpstr>
      <vt:lpstr>Posts com menos interações | Casa Valduga - 3 of 6</vt:lpstr>
      <vt:lpstr>Posts com menos interações | Casa Valduga - 4 of 6</vt:lpstr>
      <vt:lpstr>Posts com menos interações | Casa Valduga - 5 of 6</vt:lpstr>
      <vt:lpstr>Posts com menos interações | Casa Valduga - 6 of 6</vt:lpstr>
      <vt:lpstr>Engajamento por tipo de post | Casa Valduga</vt:lpstr>
      <vt:lpstr>Distribuição de reações | Casa Valduga</vt:lpstr>
      <vt:lpstr>Visualização de vídeos | Casa Valduga</vt:lpstr>
      <vt:lpstr>Facebook Ads Creative Type Distribution | Casa Valduga</vt:lpstr>
      <vt:lpstr>Total de seguidores | Casa Valduga</vt:lpstr>
      <vt:lpstr>Taxa de mudança de seguidores | Casa Valduga</vt:lpstr>
      <vt:lpstr>Tabela de Métricas Principais | Casa Valduga</vt:lpstr>
      <vt:lpstr>Alcance por tipo de postagem | Casa Valduga</vt:lpstr>
      <vt:lpstr>Alcance por dia da semana | Casa Valduga</vt:lpstr>
      <vt:lpstr>Posts com melhor taxa de engajamento | Casa Valduga</vt:lpstr>
      <vt:lpstr>Posts com menor taxa de engajamento | Casa Valduga - 1 of 3</vt:lpstr>
      <vt:lpstr>Posts com menor taxa de engajamento | Casa Valduga - 2 of 3</vt:lpstr>
      <vt:lpstr>Posts com menor taxa de engajamento | Casa Valduga - 3 of 3</vt:lpstr>
      <vt:lpstr>Stories do mês | Casa Valduga</vt:lpstr>
      <vt:lpstr>Tipo de stories por mês | Casa Valduga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Mensal Casa Valduga Perfis Proprietários</dc:title>
  <dc:creator>Administrator</dc:creator>
  <cp:lastModifiedBy>Administrator</cp:lastModifiedBy>
  <cp:revision>1</cp:revision>
  <dcterms:created xsi:type="dcterms:W3CDTF">2018-09-04T14:04:48Z</dcterms:created>
  <dcterms:modified xsi:type="dcterms:W3CDTF">2018-09-04T14:06:15Z</dcterms:modified>
</cp:coreProperties>
</file>