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81201</c:v>
                </c:pt>
                <c:pt idx="1">
                  <c:v>81287</c:v>
                </c:pt>
                <c:pt idx="2">
                  <c:v>81369</c:v>
                </c:pt>
                <c:pt idx="3">
                  <c:v>81442</c:v>
                </c:pt>
                <c:pt idx="4">
                  <c:v>81523</c:v>
                </c:pt>
                <c:pt idx="5">
                  <c:v>81559</c:v>
                </c:pt>
                <c:pt idx="6">
                  <c:v>81580</c:v>
                </c:pt>
                <c:pt idx="7">
                  <c:v>81616</c:v>
                </c:pt>
                <c:pt idx="8">
                  <c:v>81678</c:v>
                </c:pt>
                <c:pt idx="9">
                  <c:v>81707</c:v>
                </c:pt>
                <c:pt idx="10">
                  <c:v>81743</c:v>
                </c:pt>
                <c:pt idx="11">
                  <c:v>81783</c:v>
                </c:pt>
                <c:pt idx="12">
                  <c:v>81815</c:v>
                </c:pt>
                <c:pt idx="13">
                  <c:v>81849</c:v>
                </c:pt>
                <c:pt idx="14">
                  <c:v>81866</c:v>
                </c:pt>
                <c:pt idx="15">
                  <c:v>81906</c:v>
                </c:pt>
                <c:pt idx="16">
                  <c:v>81938</c:v>
                </c:pt>
                <c:pt idx="17">
                  <c:v>81965</c:v>
                </c:pt>
                <c:pt idx="18">
                  <c:v>81993</c:v>
                </c:pt>
                <c:pt idx="19">
                  <c:v>82006</c:v>
                </c:pt>
                <c:pt idx="20">
                  <c:v>82013</c:v>
                </c:pt>
                <c:pt idx="21">
                  <c:v>82021</c:v>
                </c:pt>
                <c:pt idx="22">
                  <c:v>82037</c:v>
                </c:pt>
                <c:pt idx="23">
                  <c:v>82062</c:v>
                </c:pt>
                <c:pt idx="24">
                  <c:v>82104</c:v>
                </c:pt>
                <c:pt idx="25">
                  <c:v>82140</c:v>
                </c:pt>
                <c:pt idx="26">
                  <c:v>82158</c:v>
                </c:pt>
                <c:pt idx="27">
                  <c:v>82191</c:v>
                </c:pt>
                <c:pt idx="28">
                  <c:v>82231</c:v>
                </c:pt>
                <c:pt idx="29">
                  <c:v>82273</c:v>
                </c:pt>
                <c:pt idx="30">
                  <c:v>82321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04-4000-8902-29429765E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96496"/>
        <c:axId val="286832232"/>
      </c:lineChart>
      <c:dateAx>
        <c:axId val="28479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2232"/>
        <c:crosses val="autoZero"/>
        <c:auto val="1"/>
        <c:lblOffset val="100"/>
        <c:baseTimeUnit val="days"/>
      </c:dateAx>
      <c:valAx>
        <c:axId val="28683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9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News Feed</c:v>
                </c:pt>
                <c:pt idx="2">
                  <c:v>Search</c:v>
                </c:pt>
                <c:pt idx="3">
                  <c:v>Restored Likes from Reactivated Accounts</c:v>
                </c:pt>
                <c:pt idx="4">
                  <c:v>Page Suggestions</c:v>
                </c:pt>
                <c:pt idx="5">
                  <c:v>Your Page</c:v>
                </c:pt>
                <c:pt idx="6">
                  <c:v>Ads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17</c:v>
                </c:pt>
                <c:pt idx="1">
                  <c:v>67</c:v>
                </c:pt>
                <c:pt idx="2">
                  <c:v>85</c:v>
                </c:pt>
                <c:pt idx="3">
                  <c:v>111</c:v>
                </c:pt>
                <c:pt idx="4">
                  <c:v>287</c:v>
                </c:pt>
                <c:pt idx="5">
                  <c:v>373</c:v>
                </c:pt>
                <c:pt idx="6">
                  <c:v>577</c:v>
                </c:pt>
                <c:pt idx="7">
                  <c:v>-140</c:v>
                </c:pt>
                <c:pt idx="8">
                  <c:v>-38</c:v>
                </c:pt>
                <c:pt idx="9">
                  <c:v>-90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C3-4F99-A253-A0B944457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482536"/>
        <c:axId val="351478928"/>
      </c:barChart>
      <c:catAx>
        <c:axId val="35148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78928"/>
        <c:crosses val="autoZero"/>
        <c:auto val="1"/>
        <c:lblAlgn val="ctr"/>
        <c:lblOffset val="100"/>
        <c:noMultiLvlLbl val="0"/>
      </c:catAx>
      <c:valAx>
        <c:axId val="35147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8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</c:v>
                </c:pt>
                <c:pt idx="1">
                  <c:v>2365</c:v>
                </c:pt>
                <c:pt idx="2">
                  <c:v>14696</c:v>
                </c:pt>
                <c:pt idx="3">
                  <c:v>18264</c:v>
                </c:pt>
                <c:pt idx="4">
                  <c:v>9603</c:v>
                </c:pt>
                <c:pt idx="5">
                  <c:v>4382</c:v>
                </c:pt>
                <c:pt idx="6">
                  <c:v>1870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B5-43E8-A5A1-99F458C577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33</c:v>
                </c:pt>
                <c:pt idx="1">
                  <c:v>1374</c:v>
                </c:pt>
                <c:pt idx="2">
                  <c:v>8295</c:v>
                </c:pt>
                <c:pt idx="3">
                  <c:v>10917</c:v>
                </c:pt>
                <c:pt idx="4">
                  <c:v>5973</c:v>
                </c:pt>
                <c:pt idx="5">
                  <c:v>2983</c:v>
                </c:pt>
                <c:pt idx="6">
                  <c:v>1365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B5-43E8-A5A1-99F458C57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539064"/>
        <c:axId val="352536440"/>
      </c:barChart>
      <c:catAx>
        <c:axId val="35253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36440"/>
        <c:crosses val="autoZero"/>
        <c:auto val="1"/>
        <c:lblAlgn val="ctr"/>
        <c:lblOffset val="100"/>
        <c:noMultiLvlLbl val="0"/>
      </c:catAx>
      <c:valAx>
        <c:axId val="35253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3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57867</c:v>
                </c:pt>
                <c:pt idx="1">
                  <c:v>61009</c:v>
                </c:pt>
                <c:pt idx="2">
                  <c:v>78721</c:v>
                </c:pt>
                <c:pt idx="3">
                  <c:v>96775</c:v>
                </c:pt>
                <c:pt idx="4">
                  <c:v>115099</c:v>
                </c:pt>
                <c:pt idx="5">
                  <c:v>74077</c:v>
                </c:pt>
                <c:pt idx="6">
                  <c:v>28448</c:v>
                </c:pt>
                <c:pt idx="7">
                  <c:v>47979</c:v>
                </c:pt>
                <c:pt idx="8">
                  <c:v>49381</c:v>
                </c:pt>
                <c:pt idx="9">
                  <c:v>23294</c:v>
                </c:pt>
                <c:pt idx="10">
                  <c:v>21482</c:v>
                </c:pt>
                <c:pt idx="11">
                  <c:v>22595</c:v>
                </c:pt>
                <c:pt idx="12">
                  <c:v>92818</c:v>
                </c:pt>
                <c:pt idx="13">
                  <c:v>107768</c:v>
                </c:pt>
                <c:pt idx="14">
                  <c:v>85188</c:v>
                </c:pt>
                <c:pt idx="15">
                  <c:v>79633</c:v>
                </c:pt>
                <c:pt idx="16">
                  <c:v>66058</c:v>
                </c:pt>
                <c:pt idx="17">
                  <c:v>104900</c:v>
                </c:pt>
                <c:pt idx="18">
                  <c:v>105685</c:v>
                </c:pt>
                <c:pt idx="19">
                  <c:v>70617</c:v>
                </c:pt>
                <c:pt idx="20">
                  <c:v>63087</c:v>
                </c:pt>
                <c:pt idx="21">
                  <c:v>53103</c:v>
                </c:pt>
                <c:pt idx="22">
                  <c:v>59096</c:v>
                </c:pt>
                <c:pt idx="23">
                  <c:v>63334</c:v>
                </c:pt>
                <c:pt idx="24">
                  <c:v>76189</c:v>
                </c:pt>
                <c:pt idx="25">
                  <c:v>91448</c:v>
                </c:pt>
                <c:pt idx="26">
                  <c:v>60981</c:v>
                </c:pt>
                <c:pt idx="27">
                  <c:v>20890</c:v>
                </c:pt>
                <c:pt idx="28">
                  <c:v>16856</c:v>
                </c:pt>
                <c:pt idx="29">
                  <c:v>17995</c:v>
                </c:pt>
                <c:pt idx="30">
                  <c:v>16814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50-41AC-A71E-6C236A733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44944"/>
        <c:axId val="352745600"/>
      </c:lineChart>
      <c:dateAx>
        <c:axId val="35274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5600"/>
        <c:crosses val="autoZero"/>
        <c:auto val="1"/>
        <c:lblOffset val="100"/>
        <c:baseTimeUnit val="days"/>
      </c:dateAx>
      <c:valAx>
        <c:axId val="3527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3-4C2A-8C0E-F4FF8B8932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23-4C2A-8C0E-F4FF8B8932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910218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3-4C2A-8C0E-F4FF8B893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737728"/>
        <c:axId val="352735760"/>
      </c:barChart>
      <c:catAx>
        <c:axId val="35273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5760"/>
        <c:crosses val="autoZero"/>
        <c:auto val="1"/>
        <c:lblAlgn val="ctr"/>
        <c:lblOffset val="100"/>
        <c:noMultiLvlLbl val="0"/>
      </c:catAx>
      <c:valAx>
        <c:axId val="35273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YouTube 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2.6772883934791998</c:v>
                </c:pt>
                <c:pt idx="1">
                  <c:v>13.729296103212</c:v>
                </c:pt>
                <c:pt idx="2">
                  <c:v>2.4447031431898001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E0-40D2-9A3D-0577287D1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08976"/>
        <c:axId val="240409304"/>
      </c:barChart>
      <c:catAx>
        <c:axId val="24040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9304"/>
        <c:crosses val="autoZero"/>
        <c:auto val="1"/>
        <c:lblAlgn val="ctr"/>
        <c:lblOffset val="100"/>
        <c:noMultiLvlLbl val="0"/>
      </c:catAx>
      <c:valAx>
        <c:axId val="24040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8-4C0B-AABA-2D91C0A7B7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38-4C0B-AABA-2D91C0A7B7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38-4C0B-AABA-2D91C0A7B7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38-4C0B-AABA-2D91C0A7B7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38-4C0B-AABA-2D91C0A7B77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38-4C0B-AABA-2D91C0A7B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427016"/>
        <c:axId val="240428328"/>
      </c:barChart>
      <c:catAx>
        <c:axId val="24042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28328"/>
        <c:crosses val="autoZero"/>
        <c:auto val="1"/>
        <c:lblAlgn val="ctr"/>
        <c:lblOffset val="100"/>
        <c:noMultiLvlLbl val="0"/>
      </c:catAx>
      <c:valAx>
        <c:axId val="24042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2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 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24</c:v>
                </c:pt>
                <c:pt idx="2">
                  <c:v>25</c:v>
                </c:pt>
                <c:pt idx="3">
                  <c:v>25</c:v>
                </c:pt>
                <c:pt idx="4">
                  <c:v>19</c:v>
                </c:pt>
                <c:pt idx="5">
                  <c:v>18</c:v>
                </c:pt>
                <c:pt idx="6">
                  <c:v>25</c:v>
                </c:pt>
                <c:pt idx="7">
                  <c:v>28</c:v>
                </c:pt>
                <c:pt idx="8">
                  <c:v>21</c:v>
                </c:pt>
                <c:pt idx="9">
                  <c:v>26</c:v>
                </c:pt>
                <c:pt idx="10">
                  <c:v>34</c:v>
                </c:pt>
                <c:pt idx="11">
                  <c:v>16</c:v>
                </c:pt>
                <c:pt idx="12">
                  <c:v>32</c:v>
                </c:pt>
                <c:pt idx="13">
                  <c:v>17</c:v>
                </c:pt>
                <c:pt idx="14">
                  <c:v>28</c:v>
                </c:pt>
                <c:pt idx="15">
                  <c:v>20</c:v>
                </c:pt>
                <c:pt idx="16">
                  <c:v>13</c:v>
                </c:pt>
                <c:pt idx="17">
                  <c:v>18</c:v>
                </c:pt>
                <c:pt idx="18">
                  <c:v>24</c:v>
                </c:pt>
                <c:pt idx="19">
                  <c:v>40</c:v>
                </c:pt>
                <c:pt idx="20">
                  <c:v>16</c:v>
                </c:pt>
                <c:pt idx="21">
                  <c:v>18</c:v>
                </c:pt>
                <c:pt idx="22">
                  <c:v>12</c:v>
                </c:pt>
                <c:pt idx="23">
                  <c:v>23</c:v>
                </c:pt>
                <c:pt idx="24">
                  <c:v>19</c:v>
                </c:pt>
                <c:pt idx="25">
                  <c:v>27</c:v>
                </c:pt>
                <c:pt idx="26">
                  <c:v>40</c:v>
                </c:pt>
                <c:pt idx="27">
                  <c:v>19</c:v>
                </c:pt>
                <c:pt idx="28">
                  <c:v>18</c:v>
                </c:pt>
                <c:pt idx="29">
                  <c:v>17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4B-475F-9281-82801D217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23080"/>
        <c:axId val="240423736"/>
      </c:lineChart>
      <c:dateAx>
        <c:axId val="24042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23736"/>
        <c:crosses val="autoZero"/>
        <c:auto val="1"/>
        <c:lblOffset val="100"/>
        <c:baseTimeUnit val="days"/>
      </c:dateAx>
      <c:valAx>
        <c:axId val="24042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2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B-4EBB-BDB3-A1AFFAC50F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 Valduga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1B-4EBB-BDB3-A1AFFAC50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432264"/>
        <c:axId val="240432920"/>
      </c:barChart>
      <c:catAx>
        <c:axId val="24043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32920"/>
        <c:crosses val="autoZero"/>
        <c:auto val="1"/>
        <c:lblAlgn val="ctr"/>
        <c:lblOffset val="100"/>
        <c:noMultiLvlLbl val="0"/>
      </c:catAx>
      <c:valAx>
        <c:axId val="24043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3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96395</c:v>
                </c:pt>
                <c:pt idx="1">
                  <c:v>96545</c:v>
                </c:pt>
                <c:pt idx="2">
                  <c:v>96690</c:v>
                </c:pt>
                <c:pt idx="3">
                  <c:v>96852</c:v>
                </c:pt>
                <c:pt idx="4">
                  <c:v>97022</c:v>
                </c:pt>
                <c:pt idx="5">
                  <c:v>97201</c:v>
                </c:pt>
                <c:pt idx="6">
                  <c:v>97352</c:v>
                </c:pt>
                <c:pt idx="7">
                  <c:v>97493</c:v>
                </c:pt>
                <c:pt idx="8">
                  <c:v>97681</c:v>
                </c:pt>
                <c:pt idx="9">
                  <c:v>97847</c:v>
                </c:pt>
                <c:pt idx="10">
                  <c:v>98004</c:v>
                </c:pt>
                <c:pt idx="11">
                  <c:v>98130</c:v>
                </c:pt>
                <c:pt idx="12">
                  <c:v>98261</c:v>
                </c:pt>
                <c:pt idx="13">
                  <c:v>98377</c:v>
                </c:pt>
                <c:pt idx="14">
                  <c:v>98516</c:v>
                </c:pt>
                <c:pt idx="15">
                  <c:v>98697</c:v>
                </c:pt>
                <c:pt idx="16">
                  <c:v>98870</c:v>
                </c:pt>
                <c:pt idx="17">
                  <c:v>99039</c:v>
                </c:pt>
                <c:pt idx="18">
                  <c:v>99224</c:v>
                </c:pt>
                <c:pt idx="19">
                  <c:v>99379</c:v>
                </c:pt>
                <c:pt idx="20">
                  <c:v>99545</c:v>
                </c:pt>
                <c:pt idx="21">
                  <c:v>99754</c:v>
                </c:pt>
                <c:pt idx="22">
                  <c:v>99923</c:v>
                </c:pt>
                <c:pt idx="23">
                  <c:v>100098</c:v>
                </c:pt>
                <c:pt idx="24">
                  <c:v>100260</c:v>
                </c:pt>
                <c:pt idx="25">
                  <c:v>100432</c:v>
                </c:pt>
                <c:pt idx="26">
                  <c:v>100687</c:v>
                </c:pt>
                <c:pt idx="27">
                  <c:v>100909</c:v>
                </c:pt>
                <c:pt idx="28">
                  <c:v>101075</c:v>
                </c:pt>
                <c:pt idx="29">
                  <c:v>101260</c:v>
                </c:pt>
                <c:pt idx="30">
                  <c:v>101468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79-4536-AEC8-B635D9CC3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chandonbrasil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93030</c:v>
                </c:pt>
                <c:pt idx="1">
                  <c:v>93017</c:v>
                </c:pt>
                <c:pt idx="2">
                  <c:v>93029</c:v>
                </c:pt>
                <c:pt idx="3">
                  <c:v>93048</c:v>
                </c:pt>
                <c:pt idx="4">
                  <c:v>93036</c:v>
                </c:pt>
                <c:pt idx="5">
                  <c:v>93051</c:v>
                </c:pt>
                <c:pt idx="6">
                  <c:v>93064</c:v>
                </c:pt>
                <c:pt idx="7">
                  <c:v>93063</c:v>
                </c:pt>
                <c:pt idx="8">
                  <c:v>93429</c:v>
                </c:pt>
                <c:pt idx="9">
                  <c:v>93534</c:v>
                </c:pt>
                <c:pt idx="10">
                  <c:v>93568</c:v>
                </c:pt>
                <c:pt idx="11">
                  <c:v>93603</c:v>
                </c:pt>
                <c:pt idx="12">
                  <c:v>93634</c:v>
                </c:pt>
                <c:pt idx="13">
                  <c:v>93640</c:v>
                </c:pt>
                <c:pt idx="14">
                  <c:v>93635</c:v>
                </c:pt>
                <c:pt idx="15">
                  <c:v>93623</c:v>
                </c:pt>
                <c:pt idx="16">
                  <c:v>93636</c:v>
                </c:pt>
                <c:pt idx="17">
                  <c:v>93655</c:v>
                </c:pt>
                <c:pt idx="18">
                  <c:v>93653</c:v>
                </c:pt>
                <c:pt idx="19">
                  <c:v>93639</c:v>
                </c:pt>
                <c:pt idx="20">
                  <c:v>93652</c:v>
                </c:pt>
                <c:pt idx="21">
                  <c:v>93618</c:v>
                </c:pt>
                <c:pt idx="22">
                  <c:v>93653</c:v>
                </c:pt>
                <c:pt idx="23">
                  <c:v>93697</c:v>
                </c:pt>
                <c:pt idx="24">
                  <c:v>93704</c:v>
                </c:pt>
                <c:pt idx="25">
                  <c:v>93706</c:v>
                </c:pt>
                <c:pt idx="26">
                  <c:v>93751</c:v>
                </c:pt>
                <c:pt idx="27">
                  <c:v>93823</c:v>
                </c:pt>
                <c:pt idx="28">
                  <c:v>93815</c:v>
                </c:pt>
                <c:pt idx="29">
                  <c:v>93797</c:v>
                </c:pt>
                <c:pt idx="30">
                  <c:v>93796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79-4536-AEC8-B635D9CC38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cavegeisse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22788</c:v>
                </c:pt>
                <c:pt idx="1">
                  <c:v>22802</c:v>
                </c:pt>
                <c:pt idx="2">
                  <c:v>22823</c:v>
                </c:pt>
                <c:pt idx="3">
                  <c:v>22843</c:v>
                </c:pt>
                <c:pt idx="4">
                  <c:v>22884</c:v>
                </c:pt>
                <c:pt idx="5">
                  <c:v>22911</c:v>
                </c:pt>
                <c:pt idx="6">
                  <c:v>22938</c:v>
                </c:pt>
                <c:pt idx="7">
                  <c:v>22960</c:v>
                </c:pt>
                <c:pt idx="8">
                  <c:v>22974</c:v>
                </c:pt>
                <c:pt idx="9">
                  <c:v>22988</c:v>
                </c:pt>
                <c:pt idx="10">
                  <c:v>23015</c:v>
                </c:pt>
                <c:pt idx="11">
                  <c:v>23028</c:v>
                </c:pt>
                <c:pt idx="12">
                  <c:v>23058</c:v>
                </c:pt>
                <c:pt idx="13">
                  <c:v>23068</c:v>
                </c:pt>
                <c:pt idx="14">
                  <c:v>23085</c:v>
                </c:pt>
                <c:pt idx="15">
                  <c:v>23088</c:v>
                </c:pt>
                <c:pt idx="16">
                  <c:v>23098</c:v>
                </c:pt>
                <c:pt idx="17">
                  <c:v>23112</c:v>
                </c:pt>
                <c:pt idx="18">
                  <c:v>23160</c:v>
                </c:pt>
                <c:pt idx="19">
                  <c:v>23175</c:v>
                </c:pt>
                <c:pt idx="20">
                  <c:v>23184</c:v>
                </c:pt>
                <c:pt idx="21">
                  <c:v>23192</c:v>
                </c:pt>
                <c:pt idx="22">
                  <c:v>23200</c:v>
                </c:pt>
                <c:pt idx="23">
                  <c:v>23201</c:v>
                </c:pt>
                <c:pt idx="24">
                  <c:v>23199</c:v>
                </c:pt>
                <c:pt idx="25">
                  <c:v>23203</c:v>
                </c:pt>
                <c:pt idx="26">
                  <c:v>23211</c:v>
                </c:pt>
                <c:pt idx="27">
                  <c:v>23218</c:v>
                </c:pt>
                <c:pt idx="28">
                  <c:v>23224</c:v>
                </c:pt>
                <c:pt idx="29">
                  <c:v>23227</c:v>
                </c:pt>
                <c:pt idx="30">
                  <c:v>23241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79-4536-AEC8-B635D9CC3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34888"/>
        <c:axId val="240437184"/>
      </c:lineChart>
      <c:dateAx>
        <c:axId val="24043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37184"/>
        <c:crosses val="autoZero"/>
        <c:auto val="1"/>
        <c:lblOffset val="100"/>
        <c:baseTimeUnit val="days"/>
      </c:dateAx>
      <c:valAx>
        <c:axId val="24043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3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0.19541197625952</c:v>
                </c:pt>
                <c:pt idx="1">
                  <c:v>0.15560973079516999</c:v>
                </c:pt>
                <c:pt idx="2">
                  <c:v>0.15018903102180001</c:v>
                </c:pt>
                <c:pt idx="3">
                  <c:v>0.16754576481538999</c:v>
                </c:pt>
                <c:pt idx="4">
                  <c:v>0.17552554412919</c:v>
                </c:pt>
                <c:pt idx="5">
                  <c:v>0.18449423842015</c:v>
                </c:pt>
                <c:pt idx="6">
                  <c:v>0.15534819600621</c:v>
                </c:pt>
                <c:pt idx="7">
                  <c:v>0.14483523707782001</c:v>
                </c:pt>
                <c:pt idx="8">
                  <c:v>0.19283435733848001</c:v>
                </c:pt>
                <c:pt idx="9">
                  <c:v>0.16994093017066</c:v>
                </c:pt>
                <c:pt idx="10">
                  <c:v>0.16045458726379</c:v>
                </c:pt>
                <c:pt idx="11">
                  <c:v>0.12856618097221001</c:v>
                </c:pt>
                <c:pt idx="12">
                  <c:v>0.13349638234993999</c:v>
                </c:pt>
                <c:pt idx="13">
                  <c:v>0.11805294063768999</c:v>
                </c:pt>
                <c:pt idx="14">
                  <c:v>0.14129318844852001</c:v>
                </c:pt>
                <c:pt idx="15">
                  <c:v>0.18372650127897999</c:v>
                </c:pt>
                <c:pt idx="16">
                  <c:v>0.17528394986675999</c:v>
                </c:pt>
                <c:pt idx="17">
                  <c:v>0.17093152624659</c:v>
                </c:pt>
                <c:pt idx="18">
                  <c:v>0.18679510091984</c:v>
                </c:pt>
                <c:pt idx="19">
                  <c:v>0.15621220672418001</c:v>
                </c:pt>
                <c:pt idx="20">
                  <c:v>0.16703730164319999</c:v>
                </c:pt>
                <c:pt idx="21">
                  <c:v>0.20995529659952999</c:v>
                </c:pt>
                <c:pt idx="22">
                  <c:v>0.16941676524249999</c:v>
                </c:pt>
                <c:pt idx="23">
                  <c:v>0.17513485383745001</c:v>
                </c:pt>
                <c:pt idx="24">
                  <c:v>0.16184139543248</c:v>
                </c:pt>
                <c:pt idx="25">
                  <c:v>0.17155395970477</c:v>
                </c:pt>
                <c:pt idx="26">
                  <c:v>0.25390313844193002</c:v>
                </c:pt>
                <c:pt idx="27">
                  <c:v>0.22048526622105999</c:v>
                </c:pt>
                <c:pt idx="28">
                  <c:v>0.16450465270688999</c:v>
                </c:pt>
                <c:pt idx="29">
                  <c:v>0.18303240168192</c:v>
                </c:pt>
                <c:pt idx="30">
                  <c:v>0.20541181117914001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1F-40FD-A2A1-001AD70261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chandonbrasil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3.7636432066239997E-2</c:v>
                </c:pt>
                <c:pt idx="1">
                  <c:v>-1.3973986885951001E-2</c:v>
                </c:pt>
                <c:pt idx="2">
                  <c:v>1.2900867583345001E-2</c:v>
                </c:pt>
                <c:pt idx="3">
                  <c:v>2.0423738834127E-2</c:v>
                </c:pt>
                <c:pt idx="4">
                  <c:v>-1.289656951251E-2</c:v>
                </c:pt>
                <c:pt idx="5">
                  <c:v>1.6122791177609001E-2</c:v>
                </c:pt>
                <c:pt idx="6">
                  <c:v>1.3970833198998001E-2</c:v>
                </c:pt>
                <c:pt idx="7">
                  <c:v>-1.0745293561420001E-3</c:v>
                </c:pt>
                <c:pt idx="8">
                  <c:v>0.3932819702782</c:v>
                </c:pt>
                <c:pt idx="9">
                  <c:v>0.11238480557428999</c:v>
                </c:pt>
                <c:pt idx="10">
                  <c:v>3.6350418029807E-2</c:v>
                </c:pt>
                <c:pt idx="11">
                  <c:v>3.7405950752394002E-2</c:v>
                </c:pt>
                <c:pt idx="12">
                  <c:v>3.3118596626176999E-2</c:v>
                </c:pt>
                <c:pt idx="13">
                  <c:v>6.4079287438324004E-3</c:v>
                </c:pt>
                <c:pt idx="14">
                  <c:v>-5.3395984621955996E-3</c:v>
                </c:pt>
                <c:pt idx="15">
                  <c:v>-1.2815720617291E-2</c:v>
                </c:pt>
                <c:pt idx="16">
                  <c:v>1.3885476859319E-2</c:v>
                </c:pt>
                <c:pt idx="17">
                  <c:v>2.0291340937246001E-2</c:v>
                </c:pt>
                <c:pt idx="18">
                  <c:v>-2.1354973039347E-3</c:v>
                </c:pt>
                <c:pt idx="19">
                  <c:v>-1.4948800358771001E-2</c:v>
                </c:pt>
                <c:pt idx="20">
                  <c:v>1.3883104262113E-2</c:v>
                </c:pt>
                <c:pt idx="21">
                  <c:v>-3.6304617093068002E-2</c:v>
                </c:pt>
                <c:pt idx="22">
                  <c:v>3.7385972783011999E-2</c:v>
                </c:pt>
                <c:pt idx="23">
                  <c:v>4.6981943984709999E-2</c:v>
                </c:pt>
                <c:pt idx="24">
                  <c:v>7.4708902099319997E-3</c:v>
                </c:pt>
                <c:pt idx="25">
                  <c:v>2.1343806027491002E-3</c:v>
                </c:pt>
                <c:pt idx="26">
                  <c:v>4.8022538578105997E-2</c:v>
                </c:pt>
                <c:pt idx="27">
                  <c:v>7.6799180808738002E-2</c:v>
                </c:pt>
                <c:pt idx="28">
                  <c:v>-8.5266938810313001E-3</c:v>
                </c:pt>
                <c:pt idx="29">
                  <c:v>-1.9186697223259001E-2</c:v>
                </c:pt>
                <c:pt idx="30">
                  <c:v>-1.0661321790676E-3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1F-40FD-A2A1-001AD70261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cavegeisse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4.3902010712091002E-2</c:v>
                </c:pt>
                <c:pt idx="1">
                  <c:v>6.1435843426365003E-2</c:v>
                </c:pt>
                <c:pt idx="2">
                  <c:v>9.2097184457504006E-2</c:v>
                </c:pt>
                <c:pt idx="3">
                  <c:v>8.7630898654865994E-2</c:v>
                </c:pt>
                <c:pt idx="4">
                  <c:v>0.17948605699777001</c:v>
                </c:pt>
                <c:pt idx="5">
                  <c:v>0.11798636601993</c:v>
                </c:pt>
                <c:pt idx="6">
                  <c:v>0.11784732224696</c:v>
                </c:pt>
                <c:pt idx="7">
                  <c:v>9.5910715842705996E-2</c:v>
                </c:pt>
                <c:pt idx="8">
                  <c:v>6.0975609756097997E-2</c:v>
                </c:pt>
                <c:pt idx="9">
                  <c:v>6.0938452163314998E-2</c:v>
                </c:pt>
                <c:pt idx="10">
                  <c:v>0.11745258395685</c:v>
                </c:pt>
                <c:pt idx="11">
                  <c:v>5.6484901151423003E-2</c:v>
                </c:pt>
                <c:pt idx="12">
                  <c:v>0.13027618551329001</c:v>
                </c:pt>
                <c:pt idx="13">
                  <c:v>4.3368895827912E-2</c:v>
                </c:pt>
                <c:pt idx="14">
                  <c:v>7.3695162129357006E-2</c:v>
                </c:pt>
                <c:pt idx="15">
                  <c:v>1.2995451591943E-2</c:v>
                </c:pt>
                <c:pt idx="16">
                  <c:v>4.3312543312543E-2</c:v>
                </c:pt>
                <c:pt idx="17">
                  <c:v>6.0611308338383997E-2</c:v>
                </c:pt>
                <c:pt idx="18">
                  <c:v>0.20768431983385</c:v>
                </c:pt>
                <c:pt idx="19">
                  <c:v>6.4766839378238003E-2</c:v>
                </c:pt>
                <c:pt idx="20">
                  <c:v>3.8834951456311002E-2</c:v>
                </c:pt>
                <c:pt idx="21">
                  <c:v>3.4506556245686999E-2</c:v>
                </c:pt>
                <c:pt idx="22">
                  <c:v>3.4494653328733998E-2</c:v>
                </c:pt>
                <c:pt idx="23">
                  <c:v>4.3103448275861999E-3</c:v>
                </c:pt>
                <c:pt idx="24">
                  <c:v>-8.6203180897375005E-3</c:v>
                </c:pt>
                <c:pt idx="25">
                  <c:v>1.724212250528E-2</c:v>
                </c:pt>
                <c:pt idx="26">
                  <c:v>3.4478300219799002E-2</c:v>
                </c:pt>
                <c:pt idx="27">
                  <c:v>3.0158114687002E-2</c:v>
                </c:pt>
                <c:pt idx="28">
                  <c:v>2.5842019123094001E-2</c:v>
                </c:pt>
                <c:pt idx="29">
                  <c:v>1.291767137444E-2</c:v>
                </c:pt>
                <c:pt idx="30">
                  <c:v>6.0274680328928E-2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1F-40FD-A2A1-001AD7026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43088"/>
        <c:axId val="240446040"/>
      </c:lineChart>
      <c:dateAx>
        <c:axId val="240443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46040"/>
        <c:crosses val="autoZero"/>
        <c:auto val="1"/>
        <c:lblOffset val="100"/>
        <c:baseTimeUnit val="days"/>
      </c:dateAx>
      <c:valAx>
        <c:axId val="24044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4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17860.189189189001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C1-46B2-BDE4-22D485E78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458832"/>
        <c:axId val="240452928"/>
      </c:barChart>
      <c:catAx>
        <c:axId val="24045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52928"/>
        <c:crosses val="autoZero"/>
        <c:auto val="1"/>
        <c:lblAlgn val="ctr"/>
        <c:lblOffset val="100"/>
        <c:noMultiLvlLbl val="0"/>
      </c:catAx>
      <c:valAx>
        <c:axId val="24045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5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casavalduga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18172.75</c:v>
                </c:pt>
                <c:pt idx="1">
                  <c:v>16758</c:v>
                </c:pt>
                <c:pt idx="2">
                  <c:v>16040.666666667001</c:v>
                </c:pt>
                <c:pt idx="3">
                  <c:v>15785.222222222001</c:v>
                </c:pt>
                <c:pt idx="4">
                  <c:v>16461.8</c:v>
                </c:pt>
                <c:pt idx="5">
                  <c:v>27250.25</c:v>
                </c:pt>
                <c:pt idx="6">
                  <c:v>24451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0-4C17-A52C-652EF941B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399144"/>
        <c:axId val="441399472"/>
      </c:barChart>
      <c:catAx>
        <c:axId val="44139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399472"/>
        <c:crosses val="autoZero"/>
        <c:auto val="1"/>
        <c:lblAlgn val="ctr"/>
        <c:lblOffset val="100"/>
        <c:noMultiLvlLbl val="0"/>
      </c:catAx>
      <c:valAx>
        <c:axId val="44139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39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casavalduga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8-4FF5-BCCA-6ABB905B3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351080"/>
        <c:axId val="362351408"/>
      </c:barChart>
      <c:catAx>
        <c:axId val="36235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51408"/>
        <c:crosses val="autoZero"/>
        <c:auto val="1"/>
        <c:lblAlgn val="ctr"/>
        <c:lblOffset val="100"/>
        <c:noMultiLvlLbl val="0"/>
      </c:catAx>
      <c:valAx>
        <c:axId val="36235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5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5B520-BC60-4CA3-9524-F81D3CEE25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Mensal Casa Valduga Perfis Proprietários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925A7-07B4-4F15-837D-F28D49F06A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363048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2C33-21EA-4AD6-93A0-655B1988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Cumulativo fãs mês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AD34A3-8BF4-4FC3-B5DF-C1FA79904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2652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5E1BC-DCD3-49DB-99AF-7B1907BB8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26BCA-CA5B-4B1A-B4DB-3E8E1F9F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95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53ADD-8C98-45B7-A43F-78A9B49E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Fonte mudança de fãs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A9F160-C162-4BA1-9370-18F1DBF275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770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45776-93B7-4B00-B004-CE09F4CA3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E6166-DA70-4ABC-B1D2-2E1889A7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21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35CD-2A56-456E-881A-E0ED7705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x cidades | Concorrência -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A5AD8-3570-4760-A42E-3857D014F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515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150755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9933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247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04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São 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10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Rio de Janeiro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9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9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Bento Gonçalves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36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Caxias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1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Brasília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15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Curitiba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37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Belo Horizonte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3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Florianópolis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Campinas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57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AE990-7759-4FFE-85A6-F7C488CE0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0874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6A98B-4A12-4386-862E-8948D51A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Fãs faixa etária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F99271-3CCA-40B7-83F8-8F60AF04E3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7529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15954-925D-4BC9-8160-3B916D652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EF874-B7FA-454C-9D57-BAE2E631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493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FAE5-FF5B-46A6-9CCD-2A3E96A2D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diário da página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6A2E28-E062-4C57-B339-284DC40217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29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4144F-4EB6-4102-8EEB-1348F35F9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B550B-595A-455F-A393-C2FB24329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93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C573-EE45-41BB-9B5E-E50A0DAA6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tipos de alcance da página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90313-BA08-4112-B81B-2F7BF39E93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273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6D521-F3B8-4F36-BD9C-D674B3F48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BBA78-BE4C-4CD9-AAD2-E466EF073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96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FB95-E424-452C-BF38-1C70F757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Concorrência - Valduga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8C3A7-DEF5-45C7-A517-73FE8F0FE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197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400090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19971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1347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1857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67664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57853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1684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66904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3174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418814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1240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7141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663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698750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44957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7987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479771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35017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4123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86350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95798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0776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9387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5521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763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00BE7-8964-4541-BAA1-80C9BA4EC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74464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A8F0B-0163-476F-B4C4-6B5CA3BE1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Concorrência - Valduga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40B60-359E-49B4-93DA-02B0EA8C8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450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714922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87478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1269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11347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04233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14514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3146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5867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688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8637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60385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40978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8496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52904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76379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87540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8261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10802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3859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06087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36189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11479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73186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075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5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- 2018-08-06 14:00:00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presentear com o  incomparável Brut 130, o espumante ícone do Brasil elaborado pela Casa Valduga para homenagear os 130 anos da chegada da família italiana no Brasil, temos uma novidade: o kit especial com taça dourada. Faça esse brinde! Disponível na nossa loja online em: http://bit.ly/Especialkit130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28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5DE3-E953-4CC9-ABE4-D523664F9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331892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1849-889B-453F-BC72-0529F56C9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Concorrência - Valduga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60C9B-5A5B-4599-A43B-A2A6D44C8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149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67556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10344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34240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046428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90521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45671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28391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14169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51170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4209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70304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4537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16425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92382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5751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4660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07539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15227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55236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374704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1254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7391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8926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1675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81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- 2018-08-03 17:48:04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Já acessou a nossa loja online? Na compra dos vinhos Mundvs Malbec e Cabernet Sauvignon, você ganha um Azeite de Oliva Extra Virgem exclusivo. Clique para acessar: http://bit.ly/CompreeGanheMundvs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47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A29A4-93CC-47CB-B653-2F789FEC2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74318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DCE5-B98F-4BE0-AE77-6179C032F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Concorrência - Valduga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1AEAC-C68D-4089-8F5B-39D2D1469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139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4151404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7469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01928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73303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31618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88575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7614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5995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90170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865026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21888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08649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38820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29172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75291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30862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8458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0730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0015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74248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57336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64513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81314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4001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18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- 2018-08-29 14:00:02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linha Origem representa a nossa evolução, o que nos movimenta, a nossa originalidade. Gostou? Encontre os rótulos na nossa loja online: http://bit.ly/linhaOrigem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641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96F47-A32B-4394-9553-B91CBFAFE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98142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646D1-0727-47C2-97B4-D53A2CBEC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Concorrência - Valduga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05B12-3803-446C-9DD8-3A91F50D89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733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42307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1676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44870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9657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012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98370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0810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2102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24912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2142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10007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39351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3799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40205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3286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5484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9612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6351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74302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9524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2021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6134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0301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6874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9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- 2018-08-08 11:00:00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uma harmônica composição de 60% da variedade Chardonnay e 40% de Pinot Noir, o espumante Arte Brut Rosé é refrescante e delicado. Prove também! O rótulo está disponível na nossa loja online: http://bit.ly/ArtebrutRose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28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4A7BE-E5DE-4ADF-A5CD-6268A990C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708242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1C343-DAF8-4AC8-B1E1-A4D71B47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Concorrência - Valduga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592CD-C7B4-4179-AE3C-308A03EA5A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596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7654203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766083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20804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16078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9041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6699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3684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77673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05004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87881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03068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38033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471056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68058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87583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47265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7738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7922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63655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1027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14589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98146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85571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6225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18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- 2018-08-01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Mundvs Malbec é um vinho de personalidade, com aromas de frutas vermelhas maduras ressaltadas por nuances de baunilha. Com maturação de 10 meses em Carvalho Francês, o terroir da variedade fica aos pés da Cordilheira dos Andes, em Mendoza. Encontre este emblemático rótulo na nossa loja online: http://bit.ly/MundvsMalbec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86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50837-C53D-47BE-88B4-50B0C8EF5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89262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400FE-ED04-49A7-A2D1-66F2E474A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Concorrência - Valduga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1D95A-F718-4D0D-BD4B-DC1C7D11C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63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183711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4211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82260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30204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6778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552022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9895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52792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99987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83779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16962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6321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61770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11056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4548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15336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65787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74662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007047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449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50042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22508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8544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820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42646-CE44-490C-A51F-546C39B15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09817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528F-CD05-4581-9EB2-5440B7211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Concorrência - Valduga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6F1F4-23B3-436B-8F99-0DE15ECB3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51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796454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9743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92078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03999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84090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164231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19101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46985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53656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73862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44354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57266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25378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05202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9142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81474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93534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74179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38085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01291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76793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36484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45444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885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5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- 2018-08-09 11:37:32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Oferecer um jantar cuidadosamente preparado e exclusivamente pensado para agradar seu pai é uma ideia e tanto, não é verdade? Veja neste conteúdo http://bit.ly/2Mcbkt4, dicas incríveis de harmonização de diversos pratos e vinhos, da entrada à sobremesa, sem deixar de levar em consideração o estilo de seu pai.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56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63716-9EA8-4EF3-932E-A2618F27B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89150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BC57-EB21-4898-B92D-168B44A8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Concorrência - Valduga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AB685-F3D2-49A5-9139-FF26608CA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828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2820448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27521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55812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21577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69597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75901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77451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48082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37429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4870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4478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2349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47868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32444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7039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7762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7395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729551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06646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31841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3091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41054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81776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8594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3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- 2018-08-07 11:30:12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Escolher presentes para o dia dos pais nem sempre é uma tarefa fácil. A boa notícia é que existem muitas opções para presentear todos os estilos. Pensando nisso, preparamos neste post http://bit.ly/2KwgP0Q alguns presentes para deixar seu pai ainda mais feliz.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56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3AC7E-B494-47B6-9793-28273AD3D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40381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BA94-0A0D-42D2-B974-025128EC6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Concorrência - Valduga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A394F-3FE0-411A-810C-69A308A9E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27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4052638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78479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4992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52696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56865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03743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33794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26717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22293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8682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55018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76414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18069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606336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81457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8509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4367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2064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92845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38431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7021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615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62725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7110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42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- 2018-08-10 09:37:19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canal VV8 TV, transmitido pela NET, esteve no Vale dos Vinhedos para registrar os encantos da região. E marcaram presença aqui na Casa Valduga. Confira a matéria completa, que mostra nosso complexo e uma entrevista com o enólogo João Valduga: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605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65973-7FA2-47E2-BEEF-1FE3D0D55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681455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3AB5-1488-40F2-8B3E-2796C2CE3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Concorrência - Valduga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71112-90D1-4AEA-9FD1-F5B3C2E44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43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8153289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210524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85255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2599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6307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34016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4567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25277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074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402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5433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66431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503010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339879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52569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74514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732244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1664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78857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02833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8652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612238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20549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889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85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- 2018-08-28 11:27:53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Seguindo a religião judaica, a história da tradição da comida Kosher remete a milhares de anos e até hoje é respeitada e seguida à risca pelas famílias judias ortodoxas e mais tradicionais. Dentro dessa mesma herança, existe o vinho Kosher. Preparamos este material http://bit.ly/2MBlzs1, para que você entenda a ligação entre a comida e o vinho Kosher e como os dois devem ser harmonizados para manter a tradição judaica.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66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C647D-88A2-4207-A993-0F48CDA96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126356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7254A-ED35-4B64-8E20-CFEEBA39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Concorrência - Valduga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8FD66-6FA0-427D-AB50-2EAB7353E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921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908752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37084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8056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42183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06327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4694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3559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53610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3524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12515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90197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109554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95396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99730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02145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68761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20935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63235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5948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90363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94870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6262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13309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5527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30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 Valduga - 2018-08-16 17:13:02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próxima edição do jantar harmonizado Flavors ocorrerá no dia 21/8, no Quintal Restaurante, em Fortaleza - CE. O evento terá a presença especial do enólogo João Valduga. As reservas são limitadas, faça a sua através do telefone 3133.5010.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50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E0B54-CE8D-4AF8-8B7D-EFC2D48CB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9284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63F61-C994-45A0-B728-24B0A8CBF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Engajamento por tipo de post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1C2925-7A16-4406-B86E-8DADF60AE8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974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103B8-9B89-4F6B-8437-4B9837205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BE623-4C6D-48C7-B3ED-53BF294E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5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09389-5940-4C92-8859-8DEC3808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de reações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9FAF70-328F-4560-9ADF-F38E0AE48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775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017B8-12BB-4A8D-BDDE-2775A69A9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FEC75-A1E9-47C8-8C89-ABD2E2597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64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E05E-402D-45C7-989F-FB55A5E28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Visualização de vídeos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AD48D-601A-4B79-8FE1-55DB093150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9503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4AF52-F64B-43C1-83BA-B76E71513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2EE53-46D7-4F03-859C-0549D84F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14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0FA18-6C8C-4C5A-9B83-409FD4F6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Concorrência - Valduga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CD81F8-6152-447B-B2D9-8CBE1208B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818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50C2C-5A74-400B-B81B-AEFEF6111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C0004-052A-4A79-922E-01F3B36D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01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036D-CF78-41CD-8C72-2D9BBFCD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Total de seguidores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F4396-E336-4D7D-AA0B-5A671BC1F7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794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05B75-8E1A-4408-9907-1885AE978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CA1B-144A-43EF-978C-4138EF8E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86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0E96-5AC2-46E5-B49F-41C2CC3F6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Taxa de mudança de seguidores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1BAD38-316F-4C42-8AD4-653DCE451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370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1E6FB-492A-4D28-A378-60821B095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9F45C-BE88-4F04-BB42-A0B32E2F4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24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BACA-37B0-4EB7-BD1E-686DCEF2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 de Métricas Principais | Concorrência -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82B9D5-286F-42A4-91E5-1746CE4E4A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260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70485578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87805965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80269005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63828808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58364394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85251998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06789189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07951624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44287042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31788089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84950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23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casavalduga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17860.189189189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67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68A13-D9CE-4DE2-B021-CC25993E0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4612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7E8F-D6E3-4044-B145-0A16A7B0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por tipo de postagem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1D8BCA-32D2-4FB3-A977-995BC21C5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3045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B44AC-AB36-4B90-BA0B-379959214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1E73E-4A50-4BBC-8759-65781F43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139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421F-2DD5-4110-9B1F-F20921DA7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por dia da semana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E0C3AA-292B-448A-A6DF-B899D0F14B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7961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EDC08-6BD0-4B3D-83B0-AD3A34CAA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4CD8E-12D2-49F9-B23A-AAD401FB4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440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FE435-20AD-499D-A643-DAF305C4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melhor taxa de engajamento | Concorrência -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DE043-4211-4952-8716-561E3E1D9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276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5938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86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869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76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328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246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508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51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986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3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- 2018-08-14 12:01:31 </a:t>
                      </a:r>
                      <a:r>
                        <a:rPr lang="pt-BR" sz="1000"/>
                        <a:t>
 O Brut 130, espumante ícone do Brasil, foi elaborado para homenagear os 130 anos da chegada da família italiana no Brasil. E agora você o encontra em um kit especial, com taça dourada. Faça esse brinde! Clique na nossa loja, no link do perfil, e adquira o seu.⠀
#CasaValduga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80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- 2018-08-12 10:08:45 </a:t>
                      </a:r>
                      <a:r>
                        <a:rPr lang="pt-BR" sz="1000"/>
                        <a:t>
 Luiz Valduga é uma homenagem marcante ao nosso patriarca. Brinde com a personalidade que marca história na sua família também. ❤ Feliz Dia dos Pais.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6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- 2018-08-07 11:03:58 </a:t>
                      </a:r>
                      <a:r>
                        <a:rPr lang="pt-BR" sz="1000"/>
                        <a:t>
 Para harmonizar com pratos da alta gastronomia, os rótulos Casa Valduga fazem a combinação perfeita. Celebre conosco! ⠀
#CasaValduga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2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- 2018-08-09 17:01:19 </a:t>
                      </a:r>
                      <a:r>
                        <a:rPr lang="pt-BR" sz="1000"/>
                        <a:t>
 A linha Naturelle é ideal para quem prefere vinhos de paladar adocicado. Elaborada com castas finas e rígida seleção de uvas, é um perfeito equilíbrio. Já experimentou?⠀
#CasaValduga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6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- 2018-08-25 10:01:38 </a:t>
                      </a:r>
                      <a:r>
                        <a:rPr lang="pt-BR" sz="1000"/>
                        <a:t>
 A região vinícola de Rheingau é uma das mais importantes e famosas da Alemanha. Como a maioria dos vinhedos fica localizada em colinas ou encostas íngremes, a riqueza do solo se deve ao clima ameno, devido à proximidade com o rio Reno. Perfeito para colocar no roteiro da sua próxima viagem!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91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3D2A1-8002-4436-AB46-05A9E9E18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769218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509C8-D123-4501-A468-2BE32287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Concorrência - Valduga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39C39-AC5C-482A-A643-A4780FC14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797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17663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869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220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037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400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38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153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650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441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6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- 2018-08-07 11:33:28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Escolher presentes para o dia dos pais nem sempre é uma tarefa fácil. A boa notícia é que existem muitas opções para presentear todos os estilos. Pensando nisso, listamos em nosso blog, alguns presentes para deixar seu pai ainda mais feliz.  Acesse o link do blog na bio! #casavalduga #winelovers #wine #instawine #vinho #gourmet #terroir #degustacao #enofilo #enologo #sommelier #diadospais #perfildepai #presentediadospais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69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- 2018-08-09 11:42:41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Oferecer um jantar cuidadosamente preparado e exclusivamente pensado para agradar seu pai é uma ideia e tanto, não é verdade? Veja em nosso blog, dicas incríveis de harmonização de diversos pratos e vinhos, da entrada à sobremesa, sem deixar de levar em consideração o estilo de seu pai. Acesse o link do blog na bio!
#casavalduga #winelovers #wine #instawine #vinho #gourmet #terroir #degustacao #enofilo #enologo #sommelier #diadospais #jantar #jantarparaseupai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55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7FFEF-8C64-47A0-A55C-01AFBC051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6911339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24741-7608-454F-8E3C-C951F7B5A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Concorrência - Valduga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EA0AD-5013-4290-9CC8-57BA2AEB47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45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2987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883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662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009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025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44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229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398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090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0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- 2018-08-21 17:30:43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Grupo Famiglia Valduga marcará presença no Wine South America – Feira Internacional do Vinho. O evento ocorrerá de 26 a 29/09, em Bento Gonçalves - RS. Uma oportunidade para conhecer as novidades da indústria vitivinícola brasileira e latino-americana. Os embaixadores e equipe comercial das marcas do Grupo estarão presentes, além do portfólio de mais de 700 produtos. Participe, clique no nosso stories para acessar o site e garantir seus ingressos.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0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- 2018-08-14 10:52:32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vinoterapia é um tratamento realizado de maneira tópica, com o objetivo de remover as células mortas, firmar e nutrir todos os tipos de pele. Continue a leitura em nosso blog e entenda mais sobre a vinoterapia e os benefícios desse tratamento! Acesse o link do blog na bio!
#casavalduga #winelovers #wine #instawine #vinho #gourmet #terroir #degustacao #enofilo #enologo #sommelier #vinotage #beleza #beneficios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83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577EF-2BEA-4B99-A041-6B4DD6C70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63902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98C27-0E99-423A-8F1F-7FED3E1CF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Concorrência - Valduga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219F3-0419-4ABB-859C-30A6FE521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086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6460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9433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992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765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060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1192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248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137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462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7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casavalduga - 2018-08-23 15:01:51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quem aprecia bebidas premium, a Grappa Storia Merlot é perfeita. A bebida ganha complexidade e elegância ao passar cinco anos em barricas de carvalho francês, após ser destilada em alambique de cobre. No paladar revela textura sedosa e macia. Um equilíbrio perfeito.⠀
#CasaValduga #grappa #merlot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66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7DA42-7A93-4BD4-9386-61B3BC594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16935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59F8-7799-44AF-9D6A-9907CF624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Concorrência - Valduga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5250F-9EE5-443E-8CEC-1E64B295A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670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76995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323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95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986833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2548478121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561230976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1269414115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3614672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75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- 2018-09-04 10:45:40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73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casavalduga - 2018-09-03 15:01:53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9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E90E5-C7CE-4D81-957B-5FD422E1D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805103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392E5-7C82-46AF-8AC6-C9FEE3F3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Tipo de stories por mês | Concorrência - Valduga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64DE3-22AF-49DE-BE2A-76D0E83511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335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B94A0-C855-4EF8-865D-941F33731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0F7AA-5D85-4D9E-9BB4-78CBCB8E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639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1603</Words>
  <Application>Microsoft Office PowerPoint</Application>
  <PresentationFormat>On-screen Show (4:3)</PresentationFormat>
  <Paragraphs>815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Mensal Casa Valduga Perfis Proprietários</vt:lpstr>
      <vt:lpstr>Cumulativo fãs mês | Concorrência - Valduga</vt:lpstr>
      <vt:lpstr>Fonte mudança de fãs | Concorrência - Valduga</vt:lpstr>
      <vt:lpstr>Fãs x cidades | Concorrência - Valduga</vt:lpstr>
      <vt:lpstr>Fãs faixa etária | Concorrência - Valduga</vt:lpstr>
      <vt:lpstr>Alcance diário da página | Concorrência - Valduga</vt:lpstr>
      <vt:lpstr>Distribuição por tipos de alcance da página | Concorrência - Valduga</vt:lpstr>
      <vt:lpstr>Posts com mais interações | Concorrência - Valduga - 1 of 6</vt:lpstr>
      <vt:lpstr>Posts com mais interações | Concorrência - Valduga - 2 of 6</vt:lpstr>
      <vt:lpstr>Posts com mais interações | Concorrência - Valduga - 3 of 6</vt:lpstr>
      <vt:lpstr>Posts com mais interações | Concorrência - Valduga - 4 of 6</vt:lpstr>
      <vt:lpstr>Posts com mais interações | Concorrência - Valduga - 5 of 6</vt:lpstr>
      <vt:lpstr>Posts com mais interações | Concorrência - Valduga - 6 of 6</vt:lpstr>
      <vt:lpstr>Posts com menos interações | Concorrência - Valduga - 1 of 6</vt:lpstr>
      <vt:lpstr>Posts com menos interações | Concorrência - Valduga - 2 of 6</vt:lpstr>
      <vt:lpstr>Posts com menos interações | Concorrência - Valduga - 3 of 6</vt:lpstr>
      <vt:lpstr>Posts com menos interações | Concorrência - Valduga - 4 of 6</vt:lpstr>
      <vt:lpstr>Posts com menos interações | Concorrência - Valduga - 5 of 6</vt:lpstr>
      <vt:lpstr>Posts com menos interações | Concorrência - Valduga - 6 of 6</vt:lpstr>
      <vt:lpstr>Engajamento por tipo de post | Concorrência - Valduga</vt:lpstr>
      <vt:lpstr>Distribuição de reações | Concorrência - Valduga</vt:lpstr>
      <vt:lpstr>Visualização de vídeos | Concorrência - Valduga</vt:lpstr>
      <vt:lpstr>Facebook Ads Creative Type Distribution | Concorrência - Valduga</vt:lpstr>
      <vt:lpstr>Total de seguidores | Concorrência - Valduga</vt:lpstr>
      <vt:lpstr>Taxa de mudança de seguidores | Concorrência - Valduga</vt:lpstr>
      <vt:lpstr>Tabela de Métricas Principais | Concorrência - Valduga</vt:lpstr>
      <vt:lpstr>Alcance por tipo de postagem | Concorrência - Valduga</vt:lpstr>
      <vt:lpstr>Alcance por dia da semana | Concorrência - Valduga</vt:lpstr>
      <vt:lpstr>Posts com melhor taxa de engajamento | Concorrência - Valduga</vt:lpstr>
      <vt:lpstr>Posts com menor taxa de engajamento | Concorrência - Valduga - 1 of 3</vt:lpstr>
      <vt:lpstr>Posts com menor taxa de engajamento | Concorrência - Valduga - 2 of 3</vt:lpstr>
      <vt:lpstr>Posts com menor taxa de engajamento | Concorrência - Valduga - 3 of 3</vt:lpstr>
      <vt:lpstr>Stories do mês | Concorrência - Valduga</vt:lpstr>
      <vt:lpstr>Tipo de stories por mês | Concorrência - Valduga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Mensal Casa Valduga Perfis Proprietários</dc:title>
  <dc:creator>Administrator</dc:creator>
  <cp:lastModifiedBy>Administrator</cp:lastModifiedBy>
  <cp:revision>1</cp:revision>
  <dcterms:created xsi:type="dcterms:W3CDTF">2018-09-04T14:00:42Z</dcterms:created>
  <dcterms:modified xsi:type="dcterms:W3CDTF">2018-09-04T14:02:07Z</dcterms:modified>
</cp:coreProperties>
</file>