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Sheet1!$A$2:$A$4</c:f>
              <c:strCache>
                <c:ptCount val="3"/>
                <c:pt idx="0">
                  <c:v>Grupo Miolo</c:v>
                </c:pt>
                <c:pt idx="1">
                  <c:v>Casa Valduga</c:v>
                </c:pt>
                <c:pt idx="2">
                  <c:v>Chandon Brasil</c:v>
                </c:pt>
              </c:strCache>
            </c:strRef>
          </c:cat>
          <c:val>
            <c:numRef>
              <c:f>Sheet1!$B$2:$B$4</c:f>
              <c:numCache>
                <c:formatCode>General</c:formatCode>
                <c:ptCount val="3"/>
                <c:pt idx="0">
                  <c:v>1331</c:v>
                </c:pt>
                <c:pt idx="1">
                  <c:v>41765</c:v>
                </c:pt>
                <c:pt idx="2">
                  <c:v>0</c:v>
                </c:pt>
              </c:numCache>
            </c:numRef>
          </c:val>
          <c:extLst>
            <c:ext xmlns:c16="http://schemas.microsoft.com/office/drawing/2014/chart" uri="{C3380CC4-5D6E-409C-BE32-E72D297353CC}">
              <c16:uniqueId val="{00000000-F619-4398-8489-8EC1EB19BC59}"/>
            </c:ext>
          </c:extLst>
        </c:ser>
        <c:dLbls>
          <c:showLegendKey val="0"/>
          <c:showVal val="0"/>
          <c:showCatName val="0"/>
          <c:showSerName val="0"/>
          <c:showPercent val="0"/>
          <c:showBubbleSize val="0"/>
        </c:dLbls>
        <c:gapWidth val="219"/>
        <c:overlap val="-27"/>
        <c:axId val="359215224"/>
        <c:axId val="359214568"/>
      </c:barChart>
      <c:catAx>
        <c:axId val="359215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214568"/>
        <c:crosses val="autoZero"/>
        <c:auto val="1"/>
        <c:lblAlgn val="ctr"/>
        <c:lblOffset val="100"/>
        <c:noMultiLvlLbl val="0"/>
      </c:catAx>
      <c:valAx>
        <c:axId val="359214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215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Miolo</c:v>
                </c:pt>
              </c:strCache>
            </c:strRef>
          </c:tx>
          <c:spPr>
            <a:solidFill>
              <a:schemeClr val="accent1"/>
            </a:solidFill>
            <a:ln>
              <a:noFill/>
            </a:ln>
            <a:effectLst/>
          </c:spPr>
          <c:invertIfNegative val="0"/>
          <c:cat>
            <c:strRef>
              <c:f>Sheet1!$A$2:$A$5</c:f>
              <c:strCache>
                <c:ptCount val="4"/>
                <c:pt idx="0">
                  <c:v>Photo</c:v>
                </c:pt>
                <c:pt idx="1">
                  <c:v>Video</c:v>
                </c:pt>
                <c:pt idx="2">
                  <c:v>YouTube Video</c:v>
                </c:pt>
                <c:pt idx="3">
                  <c:v>Link</c:v>
                </c:pt>
              </c:strCache>
            </c:strRef>
          </c:cat>
          <c:val>
            <c:numRef>
              <c:f>Sheet1!$B$2:$B$5</c:f>
              <c:numCache>
                <c:formatCode>General</c:formatCode>
                <c:ptCount val="4"/>
                <c:pt idx="0">
                  <c:v>71</c:v>
                </c:pt>
                <c:pt idx="1">
                  <c:v>15</c:v>
                </c:pt>
                <c:pt idx="2">
                  <c:v>40</c:v>
                </c:pt>
                <c:pt idx="3">
                  <c:v>0</c:v>
                </c:pt>
              </c:numCache>
            </c:numRef>
          </c:val>
          <c:extLst>
            <c:ext xmlns:c16="http://schemas.microsoft.com/office/drawing/2014/chart" uri="{C3380CC4-5D6E-409C-BE32-E72D297353CC}">
              <c16:uniqueId val="{00000000-038A-40A9-AA7A-7F26FCD10440}"/>
            </c:ext>
          </c:extLst>
        </c:ser>
        <c:ser>
          <c:idx val="1"/>
          <c:order val="1"/>
          <c:tx>
            <c:strRef>
              <c:f>Sheet1!$C$1</c:f>
              <c:strCache>
                <c:ptCount val="1"/>
                <c:pt idx="0">
                  <c:v>Casa Valduga</c:v>
                </c:pt>
              </c:strCache>
            </c:strRef>
          </c:tx>
          <c:spPr>
            <a:solidFill>
              <a:schemeClr val="accent2"/>
            </a:solidFill>
            <a:ln>
              <a:noFill/>
            </a:ln>
            <a:effectLst/>
          </c:spPr>
          <c:invertIfNegative val="0"/>
          <c:cat>
            <c:strRef>
              <c:f>Sheet1!$A$2:$A$5</c:f>
              <c:strCache>
                <c:ptCount val="4"/>
                <c:pt idx="0">
                  <c:v>Photo</c:v>
                </c:pt>
                <c:pt idx="1">
                  <c:v>Video</c:v>
                </c:pt>
                <c:pt idx="2">
                  <c:v>YouTube Video</c:v>
                </c:pt>
                <c:pt idx="3">
                  <c:v>Link</c:v>
                </c:pt>
              </c:strCache>
            </c:strRef>
          </c:cat>
          <c:val>
            <c:numRef>
              <c:f>Sheet1!$C$2:$C$5</c:f>
              <c:numCache>
                <c:formatCode>General</c:formatCode>
                <c:ptCount val="4"/>
                <c:pt idx="0">
                  <c:v>2303</c:v>
                </c:pt>
                <c:pt idx="1">
                  <c:v>0</c:v>
                </c:pt>
                <c:pt idx="2">
                  <c:v>22</c:v>
                </c:pt>
                <c:pt idx="3">
                  <c:v>32</c:v>
                </c:pt>
              </c:numCache>
            </c:numRef>
          </c:val>
          <c:extLst>
            <c:ext xmlns:c16="http://schemas.microsoft.com/office/drawing/2014/chart" uri="{C3380CC4-5D6E-409C-BE32-E72D297353CC}">
              <c16:uniqueId val="{00000001-038A-40A9-AA7A-7F26FCD10440}"/>
            </c:ext>
          </c:extLst>
        </c:ser>
        <c:ser>
          <c:idx val="2"/>
          <c:order val="2"/>
          <c:tx>
            <c:strRef>
              <c:f>Sheet1!$D$1</c:f>
              <c:strCache>
                <c:ptCount val="1"/>
                <c:pt idx="0">
                  <c:v>Chandon Brasil</c:v>
                </c:pt>
              </c:strCache>
            </c:strRef>
          </c:tx>
          <c:spPr>
            <a:solidFill>
              <a:schemeClr val="accent3"/>
            </a:solidFill>
            <a:ln>
              <a:noFill/>
            </a:ln>
            <a:effectLst/>
          </c:spPr>
          <c:invertIfNegative val="0"/>
          <c:cat>
            <c:strRef>
              <c:f>Sheet1!$A$2:$A$5</c:f>
              <c:strCache>
                <c:ptCount val="4"/>
                <c:pt idx="0">
                  <c:v>Photo</c:v>
                </c:pt>
                <c:pt idx="1">
                  <c:v>Video</c:v>
                </c:pt>
                <c:pt idx="2">
                  <c:v>YouTube Video</c:v>
                </c:pt>
                <c:pt idx="3">
                  <c:v>Link</c:v>
                </c:pt>
              </c:strCache>
            </c:strRef>
          </c:cat>
          <c:val>
            <c:numRef>
              <c:f>Sheet1!$D$2:$D$5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2-038A-40A9-AA7A-7F26FCD10440}"/>
            </c:ext>
          </c:extLst>
        </c:ser>
        <c:dLbls>
          <c:showLegendKey val="0"/>
          <c:showVal val="0"/>
          <c:showCatName val="0"/>
          <c:showSerName val="0"/>
          <c:showPercent val="0"/>
          <c:showBubbleSize val="0"/>
        </c:dLbls>
        <c:gapWidth val="219"/>
        <c:overlap val="-27"/>
        <c:axId val="417302024"/>
        <c:axId val="417303992"/>
      </c:barChart>
      <c:catAx>
        <c:axId val="417302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303992"/>
        <c:crosses val="autoZero"/>
        <c:auto val="1"/>
        <c:lblAlgn val="ctr"/>
        <c:lblOffset val="100"/>
        <c:noMultiLvlLbl val="0"/>
      </c:catAx>
      <c:valAx>
        <c:axId val="417303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302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Sheet1!$A$2:$A$4</c:f>
              <c:strCache>
                <c:ptCount val="3"/>
                <c:pt idx="0">
                  <c:v>Grupo Miolo</c:v>
                </c:pt>
                <c:pt idx="1">
                  <c:v>Casa Valduga</c:v>
                </c:pt>
                <c:pt idx="2">
                  <c:v>Chandon Brasil</c:v>
                </c:pt>
              </c:strCache>
            </c:strRef>
          </c:cat>
          <c:val>
            <c:numRef>
              <c:f>Sheet1!$B$2:$B$4</c:f>
              <c:numCache>
                <c:formatCode>General</c:formatCode>
                <c:ptCount val="3"/>
                <c:pt idx="0">
                  <c:v>20</c:v>
                </c:pt>
                <c:pt idx="1">
                  <c:v>2</c:v>
                </c:pt>
                <c:pt idx="2">
                  <c:v>0</c:v>
                </c:pt>
              </c:numCache>
            </c:numRef>
          </c:val>
          <c:extLst>
            <c:ext xmlns:c16="http://schemas.microsoft.com/office/drawing/2014/chart" uri="{C3380CC4-5D6E-409C-BE32-E72D297353CC}">
              <c16:uniqueId val="{00000000-821B-457E-9744-E564B83DE8F9}"/>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Sheet1!$A$2:$A$4</c:f>
              <c:strCache>
                <c:ptCount val="3"/>
                <c:pt idx="0">
                  <c:v>Grupo Miolo</c:v>
                </c:pt>
                <c:pt idx="1">
                  <c:v>Casa Valduga</c:v>
                </c:pt>
                <c:pt idx="2">
                  <c:v>Chandon Brasil</c:v>
                </c:pt>
              </c:strCache>
            </c:strRef>
          </c:cat>
          <c:val>
            <c:numRef>
              <c:f>Sheet1!$C$2:$C$4</c:f>
              <c:numCache>
                <c:formatCode>General</c:formatCode>
                <c:ptCount val="3"/>
                <c:pt idx="0">
                  <c:v>0</c:v>
                </c:pt>
                <c:pt idx="1">
                  <c:v>26</c:v>
                </c:pt>
                <c:pt idx="2">
                  <c:v>0</c:v>
                </c:pt>
              </c:numCache>
            </c:numRef>
          </c:val>
          <c:extLst>
            <c:ext xmlns:c16="http://schemas.microsoft.com/office/drawing/2014/chart" uri="{C3380CC4-5D6E-409C-BE32-E72D297353CC}">
              <c16:uniqueId val="{00000001-821B-457E-9744-E564B83DE8F9}"/>
            </c:ext>
          </c:extLst>
        </c:ser>
        <c:ser>
          <c:idx val="2"/>
          <c:order val="2"/>
          <c:tx>
            <c:strRef>
              <c:f>Sheet1!$D$1</c:f>
              <c:strCache>
                <c:ptCount val="1"/>
                <c:pt idx="0">
                  <c:v>Not yet tagged</c:v>
                </c:pt>
              </c:strCache>
            </c:strRef>
          </c:tx>
          <c:spPr>
            <a:solidFill>
              <a:schemeClr val="accent3"/>
            </a:solidFill>
            <a:ln>
              <a:noFill/>
            </a:ln>
            <a:effectLst/>
          </c:spPr>
          <c:invertIfNegative val="0"/>
          <c:cat>
            <c:strRef>
              <c:f>Sheet1!$A$2:$A$4</c:f>
              <c:strCache>
                <c:ptCount val="3"/>
                <c:pt idx="0">
                  <c:v>Grupo Miolo</c:v>
                </c:pt>
                <c:pt idx="1">
                  <c:v>Casa Valduga</c:v>
                </c:pt>
                <c:pt idx="2">
                  <c:v>Chandon Brasil</c:v>
                </c:pt>
              </c:strCache>
            </c:str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821B-457E-9744-E564B83DE8F9}"/>
            </c:ext>
          </c:extLst>
        </c:ser>
        <c:dLbls>
          <c:showLegendKey val="0"/>
          <c:showVal val="0"/>
          <c:showCatName val="0"/>
          <c:showSerName val="0"/>
          <c:showPercent val="0"/>
          <c:showBubbleSize val="0"/>
        </c:dLbls>
        <c:gapWidth val="150"/>
        <c:overlap val="100"/>
        <c:axId val="450504144"/>
        <c:axId val="450503816"/>
      </c:barChart>
      <c:catAx>
        <c:axId val="45050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503816"/>
        <c:crosses val="autoZero"/>
        <c:auto val="1"/>
        <c:lblAlgn val="ctr"/>
        <c:lblOffset val="100"/>
        <c:noMultiLvlLbl val="0"/>
      </c:catAx>
      <c:valAx>
        <c:axId val="4505038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504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Grupo Miolo</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37.885599999999997</c:v>
                </c:pt>
                <c:pt idx="1">
                  <c:v>71.428600000000003</c:v>
                </c:pt>
                <c:pt idx="2">
                  <c:v>3.1869000000000001</c:v>
                </c:pt>
                <c:pt idx="3">
                  <c:v>0</c:v>
                </c:pt>
                <c:pt idx="4">
                  <c:v>4.3789999999999996</c:v>
                </c:pt>
                <c:pt idx="5">
                  <c:v>14.0052</c:v>
                </c:pt>
              </c:numCache>
            </c:numRef>
          </c:val>
          <c:extLst>
            <c:ext xmlns:c16="http://schemas.microsoft.com/office/drawing/2014/chart" uri="{C3380CC4-5D6E-409C-BE32-E72D297353CC}">
              <c16:uniqueId val="{00000000-34DD-4889-8398-8B40F5B88F82}"/>
            </c:ext>
          </c:extLst>
        </c:ser>
        <c:ser>
          <c:idx val="1"/>
          <c:order val="1"/>
          <c:tx>
            <c:strRef>
              <c:f>Sheet1!$C$1</c:f>
              <c:strCache>
                <c:ptCount val="1"/>
                <c:pt idx="0">
                  <c:v>Casa Valduga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37.413400000000003</c:v>
                </c:pt>
                <c:pt idx="1">
                  <c:v>100</c:v>
                </c:pt>
                <c:pt idx="2">
                  <c:v>100</c:v>
                </c:pt>
                <c:pt idx="3">
                  <c:v>0</c:v>
                </c:pt>
                <c:pt idx="4">
                  <c:v>100</c:v>
                </c:pt>
                <c:pt idx="5">
                  <c:v>100</c:v>
                </c:pt>
              </c:numCache>
            </c:numRef>
          </c:val>
          <c:extLst>
            <c:ext xmlns:c16="http://schemas.microsoft.com/office/drawing/2014/chart" uri="{C3380CC4-5D6E-409C-BE32-E72D297353CC}">
              <c16:uniqueId val="{00000001-34DD-4889-8398-8B40F5B88F82}"/>
            </c:ext>
          </c:extLst>
        </c:ser>
        <c:ser>
          <c:idx val="2"/>
          <c:order val="2"/>
          <c:tx>
            <c:strRef>
              <c:f>Sheet1!$D$1</c:f>
              <c:strCache>
                <c:ptCount val="1"/>
                <c:pt idx="0">
                  <c:v>Chandon Brasil</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0</c:v>
                </c:pt>
                <c:pt idx="2">
                  <c:v>0</c:v>
                </c:pt>
                <c:pt idx="3">
                  <c:v>0</c:v>
                </c:pt>
                <c:pt idx="4">
                  <c:v>0</c:v>
                </c:pt>
                <c:pt idx="5">
                  <c:v>-12.0107</c:v>
                </c:pt>
              </c:numCache>
            </c:numRef>
          </c:val>
          <c:extLst>
            <c:ext xmlns:c16="http://schemas.microsoft.com/office/drawing/2014/chart" uri="{C3380CC4-5D6E-409C-BE32-E72D297353CC}">
              <c16:uniqueId val="{00000002-34DD-4889-8398-8B40F5B88F82}"/>
            </c:ext>
          </c:extLst>
        </c:ser>
        <c:dLbls>
          <c:showLegendKey val="0"/>
          <c:showVal val="0"/>
          <c:showCatName val="0"/>
          <c:showSerName val="0"/>
          <c:showPercent val="0"/>
          <c:showBubbleSize val="0"/>
        </c:dLbls>
        <c:axId val="462839224"/>
        <c:axId val="462837256"/>
      </c:radarChart>
      <c:catAx>
        <c:axId val="462839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37256"/>
        <c:crosses val="autoZero"/>
        <c:auto val="1"/>
        <c:lblAlgn val="ctr"/>
        <c:lblOffset val="100"/>
        <c:noMultiLvlLbl val="0"/>
      </c:catAx>
      <c:valAx>
        <c:axId val="462837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39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casavalduga</c:v>
                </c:pt>
                <c:pt idx="1">
                  <c:v>chandonbrasil</c:v>
                </c:pt>
                <c:pt idx="2">
                  <c:v>cavegeisse</c:v>
                </c:pt>
              </c:strCache>
            </c:strRef>
          </c:cat>
          <c:val>
            <c:numRef>
              <c:f>Sheet1!$A$2:$C$2</c:f>
              <c:numCache>
                <c:formatCode>General</c:formatCode>
                <c:ptCount val="3"/>
                <c:pt idx="0">
                  <c:v>101468</c:v>
                </c:pt>
                <c:pt idx="1">
                  <c:v>93796</c:v>
                </c:pt>
                <c:pt idx="2">
                  <c:v>23241</c:v>
                </c:pt>
              </c:numCache>
            </c:numRef>
          </c:val>
          <c:extLst>
            <c:ext xmlns:c16="http://schemas.microsoft.com/office/drawing/2014/chart" uri="{C3380CC4-5D6E-409C-BE32-E72D297353CC}">
              <c16:uniqueId val="{00000000-A26F-460E-8367-FA076010635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casavalduga</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c:v>
                </c:pt>
                <c:pt idx="1">
                  <c:v>2</c:v>
                </c:pt>
                <c:pt idx="2">
                  <c:v>1</c:v>
                </c:pt>
                <c:pt idx="3">
                  <c:v>1</c:v>
                </c:pt>
                <c:pt idx="4">
                  <c:v>0</c:v>
                </c:pt>
                <c:pt idx="5">
                  <c:v>1</c:v>
                </c:pt>
                <c:pt idx="6">
                  <c:v>2</c:v>
                </c:pt>
                <c:pt idx="7">
                  <c:v>2</c:v>
                </c:pt>
                <c:pt idx="8">
                  <c:v>2</c:v>
                </c:pt>
                <c:pt idx="9">
                  <c:v>1</c:v>
                </c:pt>
                <c:pt idx="10">
                  <c:v>1</c:v>
                </c:pt>
                <c:pt idx="11">
                  <c:v>1</c:v>
                </c:pt>
                <c:pt idx="12">
                  <c:v>1</c:v>
                </c:pt>
                <c:pt idx="13">
                  <c:v>2</c:v>
                </c:pt>
                <c:pt idx="14">
                  <c:v>1</c:v>
                </c:pt>
                <c:pt idx="15">
                  <c:v>2</c:v>
                </c:pt>
                <c:pt idx="16">
                  <c:v>1</c:v>
                </c:pt>
                <c:pt idx="17">
                  <c:v>1</c:v>
                </c:pt>
                <c:pt idx="18">
                  <c:v>0</c:v>
                </c:pt>
                <c:pt idx="19">
                  <c:v>1</c:v>
                </c:pt>
                <c:pt idx="20">
                  <c:v>2</c:v>
                </c:pt>
                <c:pt idx="21">
                  <c:v>1</c:v>
                </c:pt>
                <c:pt idx="22">
                  <c:v>2</c:v>
                </c:pt>
                <c:pt idx="23">
                  <c:v>1</c:v>
                </c:pt>
                <c:pt idx="24">
                  <c:v>1</c:v>
                </c:pt>
                <c:pt idx="25">
                  <c:v>0</c:v>
                </c:pt>
                <c:pt idx="26">
                  <c:v>1</c:v>
                </c:pt>
                <c:pt idx="27">
                  <c:v>2</c:v>
                </c:pt>
                <c:pt idx="28">
                  <c:v>1</c:v>
                </c:pt>
                <c:pt idx="29">
                  <c:v>1</c:v>
                </c:pt>
                <c:pt idx="30">
                  <c:v>1</c:v>
                </c:pt>
              </c:numCache>
            </c:numRef>
          </c:val>
          <c:smooth val="0"/>
          <c:extLst>
            <c:ext xmlns:c16="http://schemas.microsoft.com/office/drawing/2014/chart" uri="{C3380CC4-5D6E-409C-BE32-E72D297353CC}">
              <c16:uniqueId val="{00000000-A1B8-4EDE-8C3D-189574C90FAA}"/>
            </c:ext>
          </c:extLst>
        </c:ser>
        <c:ser>
          <c:idx val="1"/>
          <c:order val="1"/>
          <c:tx>
            <c:strRef>
              <c:f>Sheet1!$C$1</c:f>
              <c:strCache>
                <c:ptCount val="1"/>
                <c:pt idx="0">
                  <c:v>chandonbrasil</c:v>
                </c:pt>
              </c:strCache>
            </c:strRef>
          </c:tx>
          <c:spPr>
            <a:ln w="28575" cap="rnd">
              <a:solidFill>
                <a:schemeClr val="accent2"/>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Sheet1!$C$2:$C$32</c:f>
              <c:numCache>
                <c:formatCode>General</c:formatCode>
                <c:ptCount val="31"/>
                <c:pt idx="0">
                  <c:v>0</c:v>
                </c:pt>
                <c:pt idx="1">
                  <c:v>0</c:v>
                </c:pt>
                <c:pt idx="2">
                  <c:v>0</c:v>
                </c:pt>
                <c:pt idx="3">
                  <c:v>1</c:v>
                </c:pt>
                <c:pt idx="4">
                  <c:v>0</c:v>
                </c:pt>
                <c:pt idx="5">
                  <c:v>0</c:v>
                </c:pt>
                <c:pt idx="6">
                  <c:v>1</c:v>
                </c:pt>
                <c:pt idx="7">
                  <c:v>0</c:v>
                </c:pt>
                <c:pt idx="8">
                  <c:v>1</c:v>
                </c:pt>
                <c:pt idx="9">
                  <c:v>0</c:v>
                </c:pt>
                <c:pt idx="10">
                  <c:v>0</c:v>
                </c:pt>
                <c:pt idx="11">
                  <c:v>1</c:v>
                </c:pt>
                <c:pt idx="12">
                  <c:v>0</c:v>
                </c:pt>
                <c:pt idx="13">
                  <c:v>1</c:v>
                </c:pt>
                <c:pt idx="14">
                  <c:v>0</c:v>
                </c:pt>
                <c:pt idx="15">
                  <c:v>1</c:v>
                </c:pt>
                <c:pt idx="16">
                  <c:v>0</c:v>
                </c:pt>
                <c:pt idx="17">
                  <c:v>0</c:v>
                </c:pt>
                <c:pt idx="18">
                  <c:v>0</c:v>
                </c:pt>
                <c:pt idx="19">
                  <c:v>0</c:v>
                </c:pt>
                <c:pt idx="20">
                  <c:v>1</c:v>
                </c:pt>
                <c:pt idx="21">
                  <c:v>0</c:v>
                </c:pt>
                <c:pt idx="22">
                  <c:v>0</c:v>
                </c:pt>
                <c:pt idx="23">
                  <c:v>1</c:v>
                </c:pt>
                <c:pt idx="24">
                  <c:v>0</c:v>
                </c:pt>
                <c:pt idx="25">
                  <c:v>1</c:v>
                </c:pt>
                <c:pt idx="26">
                  <c:v>0</c:v>
                </c:pt>
                <c:pt idx="27">
                  <c:v>0</c:v>
                </c:pt>
                <c:pt idx="28">
                  <c:v>1</c:v>
                </c:pt>
                <c:pt idx="29">
                  <c:v>0</c:v>
                </c:pt>
                <c:pt idx="30">
                  <c:v>1</c:v>
                </c:pt>
              </c:numCache>
            </c:numRef>
          </c:val>
          <c:smooth val="0"/>
          <c:extLst>
            <c:ext xmlns:c16="http://schemas.microsoft.com/office/drawing/2014/chart" uri="{C3380CC4-5D6E-409C-BE32-E72D297353CC}">
              <c16:uniqueId val="{00000001-A1B8-4EDE-8C3D-189574C90FAA}"/>
            </c:ext>
          </c:extLst>
        </c:ser>
        <c:ser>
          <c:idx val="2"/>
          <c:order val="2"/>
          <c:tx>
            <c:strRef>
              <c:f>Sheet1!$D$1</c:f>
              <c:strCache>
                <c:ptCount val="1"/>
                <c:pt idx="0">
                  <c:v>cavegeisse</c:v>
                </c:pt>
              </c:strCache>
            </c:strRef>
          </c:tx>
          <c:spPr>
            <a:ln w="28575" cap="rnd">
              <a:solidFill>
                <a:schemeClr val="accent3"/>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Sheet1!$D$2:$D$32</c:f>
              <c:numCache>
                <c:formatCode>General</c:formatCode>
                <c:ptCount val="31"/>
                <c:pt idx="0">
                  <c:v>1</c:v>
                </c:pt>
                <c:pt idx="1">
                  <c:v>1</c:v>
                </c:pt>
                <c:pt idx="2">
                  <c:v>1</c:v>
                </c:pt>
                <c:pt idx="3">
                  <c:v>0</c:v>
                </c:pt>
                <c:pt idx="4">
                  <c:v>0</c:v>
                </c:pt>
                <c:pt idx="5">
                  <c:v>1</c:v>
                </c:pt>
                <c:pt idx="6">
                  <c:v>0</c:v>
                </c:pt>
                <c:pt idx="7">
                  <c:v>0</c:v>
                </c:pt>
                <c:pt idx="8">
                  <c:v>1</c:v>
                </c:pt>
                <c:pt idx="9">
                  <c:v>0</c:v>
                </c:pt>
                <c:pt idx="10">
                  <c:v>0</c:v>
                </c:pt>
                <c:pt idx="11">
                  <c:v>0</c:v>
                </c:pt>
                <c:pt idx="12">
                  <c:v>0</c:v>
                </c:pt>
                <c:pt idx="13">
                  <c:v>1</c:v>
                </c:pt>
                <c:pt idx="14">
                  <c:v>0</c:v>
                </c:pt>
                <c:pt idx="15">
                  <c:v>1</c:v>
                </c:pt>
                <c:pt idx="16">
                  <c:v>0</c:v>
                </c:pt>
                <c:pt idx="17">
                  <c:v>0</c:v>
                </c:pt>
                <c:pt idx="18">
                  <c:v>0</c:v>
                </c:pt>
                <c:pt idx="19">
                  <c:v>0</c:v>
                </c:pt>
                <c:pt idx="20">
                  <c:v>0</c:v>
                </c:pt>
                <c:pt idx="21">
                  <c:v>0</c:v>
                </c:pt>
                <c:pt idx="22">
                  <c:v>1</c:v>
                </c:pt>
                <c:pt idx="23">
                  <c:v>1</c:v>
                </c:pt>
                <c:pt idx="24">
                  <c:v>0</c:v>
                </c:pt>
                <c:pt idx="25">
                  <c:v>0</c:v>
                </c:pt>
                <c:pt idx="26">
                  <c:v>1</c:v>
                </c:pt>
                <c:pt idx="27">
                  <c:v>0</c:v>
                </c:pt>
                <c:pt idx="28">
                  <c:v>1</c:v>
                </c:pt>
                <c:pt idx="29">
                  <c:v>0</c:v>
                </c:pt>
                <c:pt idx="30">
                  <c:v>1</c:v>
                </c:pt>
              </c:numCache>
            </c:numRef>
          </c:val>
          <c:smooth val="0"/>
          <c:extLst>
            <c:ext xmlns:c16="http://schemas.microsoft.com/office/drawing/2014/chart" uri="{C3380CC4-5D6E-409C-BE32-E72D297353CC}">
              <c16:uniqueId val="{00000002-A1B8-4EDE-8C3D-189574C90FAA}"/>
            </c:ext>
          </c:extLst>
        </c:ser>
        <c:dLbls>
          <c:showLegendKey val="0"/>
          <c:showVal val="0"/>
          <c:showCatName val="0"/>
          <c:showSerName val="0"/>
          <c:showPercent val="0"/>
          <c:showBubbleSize val="0"/>
        </c:dLbls>
        <c:smooth val="0"/>
        <c:axId val="462859888"/>
        <c:axId val="462860216"/>
      </c:lineChart>
      <c:dateAx>
        <c:axId val="462859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60216"/>
        <c:crosses val="autoZero"/>
        <c:auto val="1"/>
        <c:lblOffset val="100"/>
        <c:baseTimeUnit val="days"/>
      </c:dateAx>
      <c:valAx>
        <c:axId val="462860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59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casavalduga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8</c:v>
                </c:pt>
                <c:pt idx="2">
                  <c:v>6</c:v>
                </c:pt>
                <c:pt idx="3">
                  <c:v>9</c:v>
                </c:pt>
                <c:pt idx="4">
                  <c:v>5</c:v>
                </c:pt>
                <c:pt idx="5">
                  <c:v>4</c:v>
                </c:pt>
                <c:pt idx="6">
                  <c:v>1</c:v>
                </c:pt>
              </c:numCache>
            </c:numRef>
          </c:val>
          <c:extLst>
            <c:ext xmlns:c16="http://schemas.microsoft.com/office/drawing/2014/chart" uri="{C3380CC4-5D6E-409C-BE32-E72D297353CC}">
              <c16:uniqueId val="{00000000-16F6-44BE-B581-C5F25A5B247D}"/>
            </c:ext>
          </c:extLst>
        </c:ser>
        <c:ser>
          <c:idx val="1"/>
          <c:order val="1"/>
          <c:tx>
            <c:strRef>
              <c:f>Sheet1!$C$1</c:f>
              <c:strCache>
                <c:ptCount val="1"/>
                <c:pt idx="0">
                  <c:v>chandonbrasil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3</c:v>
                </c:pt>
                <c:pt idx="2">
                  <c:v>1</c:v>
                </c:pt>
                <c:pt idx="3">
                  <c:v>2</c:v>
                </c:pt>
                <c:pt idx="4">
                  <c:v>2</c:v>
                </c:pt>
                <c:pt idx="5">
                  <c:v>1</c:v>
                </c:pt>
                <c:pt idx="6">
                  <c:v>2</c:v>
                </c:pt>
              </c:numCache>
            </c:numRef>
          </c:val>
          <c:extLst>
            <c:ext xmlns:c16="http://schemas.microsoft.com/office/drawing/2014/chart" uri="{C3380CC4-5D6E-409C-BE32-E72D297353CC}">
              <c16:uniqueId val="{00000001-16F6-44BE-B581-C5F25A5B247D}"/>
            </c:ext>
          </c:extLst>
        </c:ser>
        <c:ser>
          <c:idx val="2"/>
          <c:order val="2"/>
          <c:tx>
            <c:strRef>
              <c:f>Sheet1!$D$1</c:f>
              <c:strCache>
                <c:ptCount val="1"/>
                <c:pt idx="0">
                  <c:v>cavegeisse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1</c:v>
                </c:pt>
                <c:pt idx="2">
                  <c:v>2</c:v>
                </c:pt>
                <c:pt idx="3">
                  <c:v>4</c:v>
                </c:pt>
                <c:pt idx="4">
                  <c:v>3</c:v>
                </c:pt>
                <c:pt idx="5">
                  <c:v>0</c:v>
                </c:pt>
                <c:pt idx="6">
                  <c:v>0</c:v>
                </c:pt>
              </c:numCache>
            </c:numRef>
          </c:val>
          <c:extLst>
            <c:ext xmlns:c16="http://schemas.microsoft.com/office/drawing/2014/chart" uri="{C3380CC4-5D6E-409C-BE32-E72D297353CC}">
              <c16:uniqueId val="{00000002-16F6-44BE-B581-C5F25A5B247D}"/>
            </c:ext>
          </c:extLst>
        </c:ser>
        <c:dLbls>
          <c:showLegendKey val="0"/>
          <c:showVal val="0"/>
          <c:showCatName val="0"/>
          <c:showSerName val="0"/>
          <c:showPercent val="0"/>
          <c:showBubbleSize val="0"/>
        </c:dLbls>
        <c:gapWidth val="219"/>
        <c:overlap val="-27"/>
        <c:axId val="462855296"/>
        <c:axId val="462859560"/>
      </c:barChart>
      <c:catAx>
        <c:axId val="462855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59560"/>
        <c:crosses val="autoZero"/>
        <c:auto val="1"/>
        <c:lblAlgn val="ctr"/>
        <c:lblOffset val="100"/>
        <c:noMultiLvlLbl val="0"/>
      </c:catAx>
      <c:valAx>
        <c:axId val="462859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55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Sheet1!$A$2:$A$4</c:f>
              <c:strCache>
                <c:ptCount val="3"/>
                <c:pt idx="0">
                  <c:v>casavalduga</c:v>
                </c:pt>
                <c:pt idx="1">
                  <c:v>chandonbrasil</c:v>
                </c:pt>
                <c:pt idx="2">
                  <c:v>cavegeisse</c:v>
                </c:pt>
              </c:strCache>
            </c:strRef>
          </c:cat>
          <c:val>
            <c:numRef>
              <c:f>Sheet1!$B$2:$B$4</c:f>
              <c:numCache>
                <c:formatCode>General</c:formatCode>
                <c:ptCount val="3"/>
                <c:pt idx="0">
                  <c:v>39002</c:v>
                </c:pt>
                <c:pt idx="1">
                  <c:v>12379</c:v>
                </c:pt>
                <c:pt idx="2">
                  <c:v>7345</c:v>
                </c:pt>
              </c:numCache>
            </c:numRef>
          </c:val>
          <c:extLst>
            <c:ext xmlns:c16="http://schemas.microsoft.com/office/drawing/2014/chart" uri="{C3380CC4-5D6E-409C-BE32-E72D297353CC}">
              <c16:uniqueId val="{00000000-4CDF-45E7-9B08-FC88F33EB83E}"/>
            </c:ext>
          </c:extLst>
        </c:ser>
        <c:dLbls>
          <c:showLegendKey val="0"/>
          <c:showVal val="0"/>
          <c:showCatName val="0"/>
          <c:showSerName val="0"/>
          <c:showPercent val="0"/>
          <c:showBubbleSize val="0"/>
        </c:dLbls>
        <c:gapWidth val="219"/>
        <c:overlap val="-27"/>
        <c:axId val="180223728"/>
        <c:axId val="180223072"/>
      </c:barChart>
      <c:catAx>
        <c:axId val="180223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223072"/>
        <c:crosses val="autoZero"/>
        <c:auto val="1"/>
        <c:lblAlgn val="ctr"/>
        <c:lblOffset val="100"/>
        <c:noMultiLvlLbl val="0"/>
      </c:catAx>
      <c:valAx>
        <c:axId val="180223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223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F1666-3108-46A4-9869-45B6D0395299}"/>
              </a:ext>
            </a:extLst>
          </p:cNvPr>
          <p:cNvSpPr>
            <a:spLocks noGrp="1"/>
          </p:cNvSpPr>
          <p:nvPr>
            <p:ph type="ctrTitle"/>
          </p:nvPr>
        </p:nvSpPr>
        <p:spPr/>
        <p:txBody>
          <a:bodyPr/>
          <a:lstStyle/>
          <a:p>
            <a:r>
              <a:rPr lang="en-US"/>
              <a:t>Concorrência Casa Valduga</a:t>
            </a:r>
          </a:p>
        </p:txBody>
      </p:sp>
      <p:sp>
        <p:nvSpPr>
          <p:cNvPr id="3" name="Subtitle 2">
            <a:extLst>
              <a:ext uri="{FF2B5EF4-FFF2-40B4-BE49-F238E27FC236}">
                <a16:creationId xmlns:a16="http://schemas.microsoft.com/office/drawing/2014/main" id="{C31A817F-7B1F-494F-8F57-078D5CB1031B}"/>
              </a:ext>
            </a:extLst>
          </p:cNvPr>
          <p:cNvSpPr>
            <a:spLocks noGrp="1"/>
          </p:cNvSpPr>
          <p:nvPr>
            <p:ph type="subTitle" idx="1"/>
          </p:nvPr>
        </p:nvSpPr>
        <p:spPr/>
        <p:txBody>
          <a:bodyPr/>
          <a:lstStyle/>
          <a:p>
            <a:r>
              <a:rPr lang="en-US"/>
              <a:t>Global</a:t>
            </a:r>
          </a:p>
        </p:txBody>
      </p:sp>
    </p:spTree>
    <p:extLst>
      <p:ext uri="{BB962C8B-B14F-4D97-AF65-F5344CB8AC3E}">
        <p14:creationId xmlns:p14="http://schemas.microsoft.com/office/powerpoint/2010/main" val="12303526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5BA27-C993-4E1D-9B09-C7CEA94D635D}"/>
              </a:ext>
            </a:extLst>
          </p:cNvPr>
          <p:cNvSpPr>
            <a:spLocks noGrp="1"/>
          </p:cNvSpPr>
          <p:nvPr>
            <p:ph type="title"/>
          </p:nvPr>
        </p:nvSpPr>
        <p:spPr/>
        <p:txBody>
          <a:bodyPr/>
          <a:lstStyle/>
          <a:p>
            <a:r>
              <a:rPr lang="en-US"/>
              <a:t>Comparativo concorrência | Concorrência - Valduga</a:t>
            </a:r>
          </a:p>
        </p:txBody>
      </p:sp>
      <p:graphicFrame>
        <p:nvGraphicFramePr>
          <p:cNvPr id="5" name="Table Placeholder 4">
            <a:extLst>
              <a:ext uri="{FF2B5EF4-FFF2-40B4-BE49-F238E27FC236}">
                <a16:creationId xmlns:a16="http://schemas.microsoft.com/office/drawing/2014/main" id="{639BA779-1D55-450B-BEFD-8794DFA60981}"/>
              </a:ext>
            </a:extLst>
          </p:cNvPr>
          <p:cNvGraphicFramePr>
            <a:graphicFrameLocks noGrp="1"/>
          </p:cNvGraphicFramePr>
          <p:nvPr>
            <p:ph type="tbl" sz="quarter" idx="13"/>
            <p:extLst>
              <p:ext uri="{D42A27DB-BD31-4B8C-83A1-F6EECF244321}">
                <p14:modId xmlns:p14="http://schemas.microsoft.com/office/powerpoint/2010/main" val="3955251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872844111"/>
                    </a:ext>
                  </a:extLst>
                </a:gridCol>
                <a:gridCol w="304495">
                  <a:extLst>
                    <a:ext uri="{9D8B030D-6E8A-4147-A177-3AD203B41FA5}">
                      <a16:colId xmlns:a16="http://schemas.microsoft.com/office/drawing/2014/main" val="4188760860"/>
                    </a:ext>
                  </a:extLst>
                </a:gridCol>
                <a:gridCol w="304495">
                  <a:extLst>
                    <a:ext uri="{9D8B030D-6E8A-4147-A177-3AD203B41FA5}">
                      <a16:colId xmlns:a16="http://schemas.microsoft.com/office/drawing/2014/main" val="1137621083"/>
                    </a:ext>
                  </a:extLst>
                </a:gridCol>
                <a:gridCol w="304495">
                  <a:extLst>
                    <a:ext uri="{9D8B030D-6E8A-4147-A177-3AD203B41FA5}">
                      <a16:colId xmlns:a16="http://schemas.microsoft.com/office/drawing/2014/main" val="631675613"/>
                    </a:ext>
                  </a:extLst>
                </a:gridCol>
                <a:gridCol w="304495">
                  <a:extLst>
                    <a:ext uri="{9D8B030D-6E8A-4147-A177-3AD203B41FA5}">
                      <a16:colId xmlns:a16="http://schemas.microsoft.com/office/drawing/2014/main" val="1431417716"/>
                    </a:ext>
                  </a:extLst>
                </a:gridCol>
                <a:gridCol w="304495">
                  <a:extLst>
                    <a:ext uri="{9D8B030D-6E8A-4147-A177-3AD203B41FA5}">
                      <a16:colId xmlns:a16="http://schemas.microsoft.com/office/drawing/2014/main" val="988695045"/>
                    </a:ext>
                  </a:extLst>
                </a:gridCol>
                <a:gridCol w="304495">
                  <a:extLst>
                    <a:ext uri="{9D8B030D-6E8A-4147-A177-3AD203B41FA5}">
                      <a16:colId xmlns:a16="http://schemas.microsoft.com/office/drawing/2014/main" val="3210522214"/>
                    </a:ext>
                  </a:extLst>
                </a:gridCol>
                <a:gridCol w="304495">
                  <a:extLst>
                    <a:ext uri="{9D8B030D-6E8A-4147-A177-3AD203B41FA5}">
                      <a16:colId xmlns:a16="http://schemas.microsoft.com/office/drawing/2014/main" val="1896022946"/>
                    </a:ext>
                  </a:extLst>
                </a:gridCol>
                <a:gridCol w="304495">
                  <a:extLst>
                    <a:ext uri="{9D8B030D-6E8A-4147-A177-3AD203B41FA5}">
                      <a16:colId xmlns:a16="http://schemas.microsoft.com/office/drawing/2014/main" val="1090139843"/>
                    </a:ext>
                  </a:extLst>
                </a:gridCol>
                <a:gridCol w="304495">
                  <a:extLst>
                    <a:ext uri="{9D8B030D-6E8A-4147-A177-3AD203B41FA5}">
                      <a16:colId xmlns:a16="http://schemas.microsoft.com/office/drawing/2014/main" val="3891337309"/>
                    </a:ext>
                  </a:extLst>
                </a:gridCol>
                <a:gridCol w="304495">
                  <a:extLst>
                    <a:ext uri="{9D8B030D-6E8A-4147-A177-3AD203B41FA5}">
                      <a16:colId xmlns:a16="http://schemas.microsoft.com/office/drawing/2014/main" val="3341943843"/>
                    </a:ext>
                  </a:extLst>
                </a:gridCol>
                <a:gridCol w="304495">
                  <a:extLst>
                    <a:ext uri="{9D8B030D-6E8A-4147-A177-3AD203B41FA5}">
                      <a16:colId xmlns:a16="http://schemas.microsoft.com/office/drawing/2014/main" val="21516478"/>
                    </a:ext>
                  </a:extLst>
                </a:gridCol>
                <a:gridCol w="304495">
                  <a:extLst>
                    <a:ext uri="{9D8B030D-6E8A-4147-A177-3AD203B41FA5}">
                      <a16:colId xmlns:a16="http://schemas.microsoft.com/office/drawing/2014/main" val="557199303"/>
                    </a:ext>
                  </a:extLst>
                </a:gridCol>
                <a:gridCol w="304495">
                  <a:extLst>
                    <a:ext uri="{9D8B030D-6E8A-4147-A177-3AD203B41FA5}">
                      <a16:colId xmlns:a16="http://schemas.microsoft.com/office/drawing/2014/main" val="2881388224"/>
                    </a:ext>
                  </a:extLst>
                </a:gridCol>
                <a:gridCol w="304495">
                  <a:extLst>
                    <a:ext uri="{9D8B030D-6E8A-4147-A177-3AD203B41FA5}">
                      <a16:colId xmlns:a16="http://schemas.microsoft.com/office/drawing/2014/main" val="1767148554"/>
                    </a:ext>
                  </a:extLst>
                </a:gridCol>
                <a:gridCol w="304495">
                  <a:extLst>
                    <a:ext uri="{9D8B030D-6E8A-4147-A177-3AD203B41FA5}">
                      <a16:colId xmlns:a16="http://schemas.microsoft.com/office/drawing/2014/main" val="1345772004"/>
                    </a:ext>
                  </a:extLst>
                </a:gridCol>
                <a:gridCol w="304495">
                  <a:extLst>
                    <a:ext uri="{9D8B030D-6E8A-4147-A177-3AD203B41FA5}">
                      <a16:colId xmlns:a16="http://schemas.microsoft.com/office/drawing/2014/main" val="1002984998"/>
                    </a:ext>
                  </a:extLst>
                </a:gridCol>
                <a:gridCol w="304495">
                  <a:extLst>
                    <a:ext uri="{9D8B030D-6E8A-4147-A177-3AD203B41FA5}">
                      <a16:colId xmlns:a16="http://schemas.microsoft.com/office/drawing/2014/main" val="1790142964"/>
                    </a:ext>
                  </a:extLst>
                </a:gridCol>
                <a:gridCol w="304495">
                  <a:extLst>
                    <a:ext uri="{9D8B030D-6E8A-4147-A177-3AD203B41FA5}">
                      <a16:colId xmlns:a16="http://schemas.microsoft.com/office/drawing/2014/main" val="987841808"/>
                    </a:ext>
                  </a:extLst>
                </a:gridCol>
                <a:gridCol w="304495">
                  <a:extLst>
                    <a:ext uri="{9D8B030D-6E8A-4147-A177-3AD203B41FA5}">
                      <a16:colId xmlns:a16="http://schemas.microsoft.com/office/drawing/2014/main" val="3006746553"/>
                    </a:ext>
                  </a:extLst>
                </a:gridCol>
                <a:gridCol w="304495">
                  <a:extLst>
                    <a:ext uri="{9D8B030D-6E8A-4147-A177-3AD203B41FA5}">
                      <a16:colId xmlns:a16="http://schemas.microsoft.com/office/drawing/2014/main" val="3954761901"/>
                    </a:ext>
                  </a:extLst>
                </a:gridCol>
                <a:gridCol w="304495">
                  <a:extLst>
                    <a:ext uri="{9D8B030D-6E8A-4147-A177-3AD203B41FA5}">
                      <a16:colId xmlns:a16="http://schemas.microsoft.com/office/drawing/2014/main" val="1332156481"/>
                    </a:ext>
                  </a:extLst>
                </a:gridCol>
                <a:gridCol w="304495">
                  <a:extLst>
                    <a:ext uri="{9D8B030D-6E8A-4147-A177-3AD203B41FA5}">
                      <a16:colId xmlns:a16="http://schemas.microsoft.com/office/drawing/2014/main" val="3987551575"/>
                    </a:ext>
                  </a:extLst>
                </a:gridCol>
                <a:gridCol w="304495">
                  <a:extLst>
                    <a:ext uri="{9D8B030D-6E8A-4147-A177-3AD203B41FA5}">
                      <a16:colId xmlns:a16="http://schemas.microsoft.com/office/drawing/2014/main" val="1036677053"/>
                    </a:ext>
                  </a:extLst>
                </a:gridCol>
                <a:gridCol w="304495">
                  <a:extLst>
                    <a:ext uri="{9D8B030D-6E8A-4147-A177-3AD203B41FA5}">
                      <a16:colId xmlns:a16="http://schemas.microsoft.com/office/drawing/2014/main" val="161775084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28092340"/>
                  </a:ext>
                </a:extLst>
              </a:tr>
              <a:tr h="370840">
                <a:tc>
                  <a:txBody>
                    <a:bodyPr/>
                    <a:lstStyle/>
                    <a:p>
                      <a:r>
                        <a:rPr lang="en-US" sz="1000"/>
                        <a:t>Grupo Miolo</a:t>
                      </a:r>
                    </a:p>
                  </a:txBody>
                  <a:tcPr/>
                </a:tc>
                <a:tc>
                  <a:txBody>
                    <a:bodyPr/>
                    <a:lstStyle/>
                    <a:p>
                      <a:r>
                        <a:rPr lang="en-US" sz="1000"/>
                        <a:t>83351</a:t>
                      </a:r>
                    </a:p>
                  </a:txBody>
                  <a:tcPr/>
                </a:tc>
                <a:tc>
                  <a:txBody>
                    <a:bodyPr/>
                    <a:lstStyle/>
                    <a:p>
                      <a:r>
                        <a:rPr lang="en-US" sz="1000"/>
                        <a:t>169</a:t>
                      </a:r>
                    </a:p>
                  </a:txBody>
                  <a:tcPr/>
                </a:tc>
                <a:tc>
                  <a:txBody>
                    <a:bodyPr/>
                    <a:lstStyle/>
                    <a:p>
                      <a:r>
                        <a:rPr lang="en-US" sz="1000"/>
                        <a:t>83351</a:t>
                      </a:r>
                    </a:p>
                  </a:txBody>
                  <a:tcPr/>
                </a:tc>
                <a:tc>
                  <a:txBody>
                    <a:bodyPr/>
                    <a:lstStyle/>
                    <a:p>
                      <a:r>
                        <a:rPr lang="en-US" sz="1000"/>
                        <a:t>169</a:t>
                      </a:r>
                    </a:p>
                  </a:txBody>
                  <a:tcPr/>
                </a:tc>
                <a:tc>
                  <a:txBody>
                    <a:bodyPr/>
                    <a:lstStyle/>
                    <a:p>
                      <a:r>
                        <a:rPr lang="en-US" sz="1000"/>
                        <a:t>20</a:t>
                      </a:r>
                    </a:p>
                  </a:txBody>
                  <a:tcPr/>
                </a:tc>
                <a:tc>
                  <a:txBody>
                    <a:bodyPr/>
                    <a:lstStyle/>
                    <a:p>
                      <a:r>
                        <a:rPr lang="en-US" sz="1000"/>
                        <a:t>0</a:t>
                      </a:r>
                    </a:p>
                  </a:txBody>
                  <a:tcPr/>
                </a:tc>
                <a:tc>
                  <a:txBody>
                    <a:bodyPr/>
                    <a:lstStyle/>
                    <a:p>
                      <a:r>
                        <a:rPr lang="en-US" sz="1000"/>
                        <a:t>18</a:t>
                      </a:r>
                    </a:p>
                  </a:txBody>
                  <a:tcPr/>
                </a:tc>
                <a:tc>
                  <a:txBody>
                    <a:bodyPr/>
                    <a:lstStyle/>
                    <a:p>
                      <a:r>
                        <a:rPr lang="en-US" sz="1000"/>
                        <a:t>0</a:t>
                      </a:r>
                    </a:p>
                  </a:txBody>
                  <a:tcPr/>
                </a:tc>
                <a:tc>
                  <a:txBody>
                    <a:bodyPr/>
                    <a:lstStyle/>
                    <a:p>
                      <a:r>
                        <a:rPr lang="en-US" sz="1000"/>
                        <a:t>2</a:t>
                      </a:r>
                    </a:p>
                  </a:txBody>
                  <a:tcPr/>
                </a:tc>
                <a:tc>
                  <a:txBody>
                    <a:bodyPr/>
                    <a:lstStyle/>
                    <a:p>
                      <a:r>
                        <a:rPr lang="en-US" sz="1000"/>
                        <a:t>1161</a:t>
                      </a:r>
                    </a:p>
                  </a:txBody>
                  <a:tcPr/>
                </a:tc>
                <a:tc>
                  <a:txBody>
                    <a:bodyPr/>
                    <a:lstStyle/>
                    <a:p>
                      <a:r>
                        <a:rPr lang="en-US" sz="1000"/>
                        <a:t>0</a:t>
                      </a:r>
                    </a:p>
                  </a:txBody>
                  <a:tcPr/>
                </a:tc>
                <a:tc>
                  <a:txBody>
                    <a:bodyPr/>
                    <a:lstStyle/>
                    <a:p>
                      <a:r>
                        <a:rPr lang="en-US" sz="1000"/>
                        <a:t>1097</a:t>
                      </a:r>
                    </a:p>
                  </a:txBody>
                  <a:tcPr/>
                </a:tc>
                <a:tc>
                  <a:txBody>
                    <a:bodyPr/>
                    <a:lstStyle/>
                    <a:p>
                      <a:r>
                        <a:rPr lang="en-US" sz="1000"/>
                        <a:t>57</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49</a:t>
                      </a:r>
                    </a:p>
                  </a:txBody>
                  <a:tcPr/>
                </a:tc>
                <a:tc>
                  <a:txBody>
                    <a:bodyPr/>
                    <a:lstStyle/>
                    <a:p>
                      <a:r>
                        <a:rPr lang="en-US" sz="1000"/>
                        <a:t>121</a:t>
                      </a:r>
                    </a:p>
                  </a:txBody>
                  <a:tcPr/>
                </a:tc>
                <a:tc>
                  <a:txBody>
                    <a:bodyPr/>
                    <a:lstStyle/>
                    <a:p>
                      <a:r>
                        <a:rPr lang="en-US" sz="1000"/>
                        <a:t>1331</a:t>
                      </a:r>
                    </a:p>
                  </a:txBody>
                  <a:tcPr/>
                </a:tc>
                <a:tc>
                  <a:txBody>
                    <a:bodyPr/>
                    <a:lstStyle/>
                    <a:p>
                      <a:r>
                        <a:rPr lang="en-US" sz="1000"/>
                        <a:t>0</a:t>
                      </a:r>
                    </a:p>
                  </a:txBody>
                  <a:tcPr/>
                </a:tc>
                <a:tc>
                  <a:txBody>
                    <a:bodyPr/>
                    <a:lstStyle/>
                    <a:p>
                      <a:r>
                        <a:rPr lang="en-US" sz="1000"/>
                        <a:t>0</a:t>
                      </a:r>
                    </a:p>
                  </a:txBody>
                  <a:tcPr/>
                </a:tc>
                <a:tc>
                  <a:txBody>
                    <a:bodyPr/>
                    <a:lstStyle/>
                    <a:p>
                      <a:r>
                        <a:rPr lang="en-US" sz="1000"/>
                        <a:t>0.0799 %</a:t>
                      </a:r>
                    </a:p>
                  </a:txBody>
                  <a:tcPr/>
                </a:tc>
                <a:tc>
                  <a:txBody>
                    <a:bodyPr/>
                    <a:lstStyle/>
                    <a:p>
                      <a:r>
                        <a:rPr lang="en-US" sz="1000"/>
                        <a:t>0.0 %</a:t>
                      </a:r>
                    </a:p>
                  </a:txBody>
                  <a:tcPr/>
                </a:tc>
                <a:extLst>
                  <a:ext uri="{0D108BD9-81ED-4DB2-BD59-A6C34878D82A}">
                    <a16:rowId xmlns:a16="http://schemas.microsoft.com/office/drawing/2014/main" val="2044592587"/>
                  </a:ext>
                </a:extLst>
              </a:tr>
              <a:tr h="370840">
                <a:tc>
                  <a:txBody>
                    <a:bodyPr/>
                    <a:lstStyle/>
                    <a:p>
                      <a:r>
                        <a:rPr lang="en-US" sz="1000"/>
                        <a:t>Casa Valduga</a:t>
                      </a:r>
                    </a:p>
                  </a:txBody>
                  <a:tcPr/>
                </a:tc>
                <a:tc>
                  <a:txBody>
                    <a:bodyPr/>
                    <a:lstStyle/>
                    <a:p>
                      <a:r>
                        <a:rPr lang="en-US" sz="1000"/>
                        <a:t>82312</a:t>
                      </a:r>
                    </a:p>
                  </a:txBody>
                  <a:tcPr/>
                </a:tc>
                <a:tc>
                  <a:txBody>
                    <a:bodyPr/>
                    <a:lstStyle/>
                    <a:p>
                      <a:r>
                        <a:rPr lang="en-US" sz="1000"/>
                        <a:t>1177</a:t>
                      </a:r>
                    </a:p>
                  </a:txBody>
                  <a:tcPr/>
                </a:tc>
                <a:tc>
                  <a:txBody>
                    <a:bodyPr/>
                    <a:lstStyle/>
                    <a:p>
                      <a:r>
                        <a:rPr lang="en-US" sz="1000"/>
                        <a:t>82312</a:t>
                      </a:r>
                    </a:p>
                  </a:txBody>
                  <a:tcPr/>
                </a:tc>
                <a:tc>
                  <a:txBody>
                    <a:bodyPr/>
                    <a:lstStyle/>
                    <a:p>
                      <a:r>
                        <a:rPr lang="en-US" sz="1000"/>
                        <a:t>1177</a:t>
                      </a:r>
                    </a:p>
                  </a:txBody>
                  <a:tcPr/>
                </a:tc>
                <a:tc>
                  <a:txBody>
                    <a:bodyPr/>
                    <a:lstStyle/>
                    <a:p>
                      <a:r>
                        <a:rPr lang="en-US" sz="1000"/>
                        <a:t>28</a:t>
                      </a:r>
                    </a:p>
                  </a:txBody>
                  <a:tcPr/>
                </a:tc>
                <a:tc>
                  <a:txBody>
                    <a:bodyPr/>
                    <a:lstStyle/>
                    <a:p>
                      <a:r>
                        <a:rPr lang="en-US" sz="1000"/>
                        <a:t>9</a:t>
                      </a:r>
                    </a:p>
                  </a:txBody>
                  <a:tcPr/>
                </a:tc>
                <a:tc>
                  <a:txBody>
                    <a:bodyPr/>
                    <a:lstStyle/>
                    <a:p>
                      <a:r>
                        <a:rPr lang="en-US" sz="1000"/>
                        <a:t>18</a:t>
                      </a:r>
                    </a:p>
                  </a:txBody>
                  <a:tcPr/>
                </a:tc>
                <a:tc>
                  <a:txBody>
                    <a:bodyPr/>
                    <a:lstStyle/>
                    <a:p>
                      <a:r>
                        <a:rPr lang="en-US" sz="1000"/>
                        <a:t>0</a:t>
                      </a:r>
                    </a:p>
                  </a:txBody>
                  <a:tcPr/>
                </a:tc>
                <a:tc>
                  <a:txBody>
                    <a:bodyPr/>
                    <a:lstStyle/>
                    <a:p>
                      <a:r>
                        <a:rPr lang="en-US" sz="1000"/>
                        <a:t>1</a:t>
                      </a:r>
                    </a:p>
                  </a:txBody>
                  <a:tcPr/>
                </a:tc>
                <a:tc>
                  <a:txBody>
                    <a:bodyPr/>
                    <a:lstStyle/>
                    <a:p>
                      <a:r>
                        <a:rPr lang="en-US" sz="1000"/>
                        <a:t>40055</a:t>
                      </a:r>
                    </a:p>
                  </a:txBody>
                  <a:tcPr/>
                </a:tc>
                <a:tc>
                  <a:txBody>
                    <a:bodyPr/>
                    <a:lstStyle/>
                    <a:p>
                      <a:r>
                        <a:rPr lang="en-US" sz="1000"/>
                        <a:t>1</a:t>
                      </a:r>
                    </a:p>
                  </a:txBody>
                  <a:tcPr/>
                </a:tc>
                <a:tc>
                  <a:txBody>
                    <a:bodyPr/>
                    <a:lstStyle/>
                    <a:p>
                      <a:r>
                        <a:rPr lang="en-US" sz="1000"/>
                        <a:t>38574</a:t>
                      </a:r>
                    </a:p>
                  </a:txBody>
                  <a:tcPr/>
                </a:tc>
                <a:tc>
                  <a:txBody>
                    <a:bodyPr/>
                    <a:lstStyle/>
                    <a:p>
                      <a:r>
                        <a:rPr lang="en-US" sz="1000"/>
                        <a:t>1126</a:t>
                      </a:r>
                    </a:p>
                  </a:txBody>
                  <a:tcPr/>
                </a:tc>
                <a:tc>
                  <a:txBody>
                    <a:bodyPr/>
                    <a:lstStyle/>
                    <a:p>
                      <a:r>
                        <a:rPr lang="en-US" sz="1000"/>
                        <a:t>6</a:t>
                      </a:r>
                    </a:p>
                  </a:txBody>
                  <a:tcPr/>
                </a:tc>
                <a:tc>
                  <a:txBody>
                    <a:bodyPr/>
                    <a:lstStyle/>
                    <a:p>
                      <a:r>
                        <a:rPr lang="en-US" sz="1000"/>
                        <a:t>347</a:t>
                      </a:r>
                    </a:p>
                  </a:txBody>
                  <a:tcPr/>
                </a:tc>
                <a:tc>
                  <a:txBody>
                    <a:bodyPr/>
                    <a:lstStyle/>
                    <a:p>
                      <a:r>
                        <a:rPr lang="en-US" sz="1000"/>
                        <a:t>1</a:t>
                      </a:r>
                    </a:p>
                  </a:txBody>
                  <a:tcPr/>
                </a:tc>
                <a:tc>
                  <a:txBody>
                    <a:bodyPr/>
                    <a:lstStyle/>
                    <a:p>
                      <a:r>
                        <a:rPr lang="en-US" sz="1000"/>
                        <a:t>1</a:t>
                      </a:r>
                    </a:p>
                  </a:txBody>
                  <a:tcPr/>
                </a:tc>
                <a:tc>
                  <a:txBody>
                    <a:bodyPr/>
                    <a:lstStyle/>
                    <a:p>
                      <a:r>
                        <a:rPr lang="en-US" sz="1000"/>
                        <a:t>613</a:t>
                      </a:r>
                    </a:p>
                  </a:txBody>
                  <a:tcPr/>
                </a:tc>
                <a:tc>
                  <a:txBody>
                    <a:bodyPr/>
                    <a:lstStyle/>
                    <a:p>
                      <a:r>
                        <a:rPr lang="en-US" sz="1000"/>
                        <a:t>1097</a:t>
                      </a:r>
                    </a:p>
                  </a:txBody>
                  <a:tcPr/>
                </a:tc>
                <a:tc>
                  <a:txBody>
                    <a:bodyPr/>
                    <a:lstStyle/>
                    <a:p>
                      <a:r>
                        <a:rPr lang="en-US" sz="1000"/>
                        <a:t>41765</a:t>
                      </a:r>
                    </a:p>
                  </a:txBody>
                  <a:tcPr/>
                </a:tc>
                <a:tc>
                  <a:txBody>
                    <a:bodyPr/>
                    <a:lstStyle/>
                    <a:p>
                      <a:r>
                        <a:rPr lang="en-US" sz="1000"/>
                        <a:t>0</a:t>
                      </a:r>
                    </a:p>
                  </a:txBody>
                  <a:tcPr/>
                </a:tc>
                <a:tc>
                  <a:txBody>
                    <a:bodyPr/>
                    <a:lstStyle/>
                    <a:p>
                      <a:r>
                        <a:rPr lang="en-US" sz="1000"/>
                        <a:t>0</a:t>
                      </a:r>
                    </a:p>
                  </a:txBody>
                  <a:tcPr/>
                </a:tc>
                <a:tc>
                  <a:txBody>
                    <a:bodyPr/>
                    <a:lstStyle/>
                    <a:p>
                      <a:r>
                        <a:rPr lang="en-US" sz="1000"/>
                        <a:t>1.8252 %</a:t>
                      </a:r>
                    </a:p>
                  </a:txBody>
                  <a:tcPr/>
                </a:tc>
                <a:tc>
                  <a:txBody>
                    <a:bodyPr/>
                    <a:lstStyle/>
                    <a:p>
                      <a:r>
                        <a:rPr lang="en-US" sz="1000"/>
                        <a:t>0.0 %</a:t>
                      </a:r>
                    </a:p>
                  </a:txBody>
                  <a:tcPr/>
                </a:tc>
                <a:extLst>
                  <a:ext uri="{0D108BD9-81ED-4DB2-BD59-A6C34878D82A}">
                    <a16:rowId xmlns:a16="http://schemas.microsoft.com/office/drawing/2014/main" val="3476704585"/>
                  </a:ext>
                </a:extLst>
              </a:tr>
              <a:tr h="370840">
                <a:tc>
                  <a:txBody>
                    <a:bodyPr/>
                    <a:lstStyle/>
                    <a:p>
                      <a:r>
                        <a:rPr lang="en-US" sz="1000"/>
                        <a:t>Chandon Brasil</a:t>
                      </a:r>
                    </a:p>
                  </a:txBody>
                  <a:tcPr/>
                </a:tc>
                <a:tc>
                  <a:txBody>
                    <a:bodyPr/>
                    <a:lstStyle/>
                    <a:p>
                      <a:r>
                        <a:rPr lang="en-US" sz="1000"/>
                        <a:t>220007</a:t>
                      </a:r>
                    </a:p>
                  </a:txBody>
                  <a:tcPr/>
                </a:tc>
                <a:tc>
                  <a:txBody>
                    <a:bodyPr/>
                    <a:lstStyle/>
                    <a:p>
                      <a:r>
                        <a:rPr lang="en-US" sz="1000"/>
                        <a:t>-384</a:t>
                      </a:r>
                    </a:p>
                  </a:txBody>
                  <a:tcPr/>
                </a:tc>
                <a:tc>
                  <a:txBody>
                    <a:bodyPr/>
                    <a:lstStyle/>
                    <a:p>
                      <a:r>
                        <a:rPr lang="en-US" sz="1000"/>
                        <a:t>220007</a:t>
                      </a:r>
                    </a:p>
                  </a:txBody>
                  <a:tcPr/>
                </a:tc>
                <a:tc>
                  <a:txBody>
                    <a:bodyPr/>
                    <a:lstStyle/>
                    <a:p>
                      <a:r>
                        <a:rPr lang="en-US" sz="1000"/>
                        <a:t>-384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351779680"/>
                  </a:ext>
                </a:extLst>
              </a:tr>
            </a:tbl>
          </a:graphicData>
        </a:graphic>
      </p:graphicFrame>
      <p:sp>
        <p:nvSpPr>
          <p:cNvPr id="4" name="Text Placeholder 3">
            <a:extLst>
              <a:ext uri="{FF2B5EF4-FFF2-40B4-BE49-F238E27FC236}">
                <a16:creationId xmlns:a16="http://schemas.microsoft.com/office/drawing/2014/main" id="{34F8D5FB-3857-4810-A591-32123DEE5FF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929948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2218A-60D0-44A9-A007-246419C33BE9}"/>
              </a:ext>
            </a:extLst>
          </p:cNvPr>
          <p:cNvSpPr>
            <a:spLocks noGrp="1"/>
          </p:cNvSpPr>
          <p:nvPr>
            <p:ph type="title"/>
          </p:nvPr>
        </p:nvSpPr>
        <p:spPr/>
        <p:txBody>
          <a:bodyPr/>
          <a:lstStyle/>
          <a:p>
            <a:r>
              <a:rPr lang="pt-BR"/>
              <a:t>Total de interações | Concorrência - Valduga</a:t>
            </a:r>
            <a:endParaRPr lang="en-US"/>
          </a:p>
        </p:txBody>
      </p:sp>
      <p:graphicFrame>
        <p:nvGraphicFramePr>
          <p:cNvPr id="6" name="Chart Placeholder 5">
            <a:extLst>
              <a:ext uri="{FF2B5EF4-FFF2-40B4-BE49-F238E27FC236}">
                <a16:creationId xmlns:a16="http://schemas.microsoft.com/office/drawing/2014/main" id="{D5031DA3-1837-4662-B438-BEECF6CAEBC2}"/>
              </a:ext>
            </a:extLst>
          </p:cNvPr>
          <p:cNvGraphicFramePr>
            <a:graphicFrameLocks noGrp="1"/>
          </p:cNvGraphicFramePr>
          <p:nvPr>
            <p:ph type="chart" sz="quarter" idx="13"/>
            <p:extLst>
              <p:ext uri="{D42A27DB-BD31-4B8C-83A1-F6EECF244321}">
                <p14:modId xmlns:p14="http://schemas.microsoft.com/office/powerpoint/2010/main" val="9750005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1856BF-0024-4CD7-A26F-F34D10B994C5}"/>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63AAE7A3-91CC-43E1-A832-9069A64DDE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8504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671DD-8E02-46BA-B35A-81967A4AB851}"/>
              </a:ext>
            </a:extLst>
          </p:cNvPr>
          <p:cNvSpPr>
            <a:spLocks noGrp="1"/>
          </p:cNvSpPr>
          <p:nvPr>
            <p:ph type="title"/>
          </p:nvPr>
        </p:nvSpPr>
        <p:spPr/>
        <p:txBody>
          <a:bodyPr/>
          <a:lstStyle/>
          <a:p>
            <a:r>
              <a:rPr lang="pt-BR"/>
              <a:t>Interações por tipo de post | Concorrência - Valduga</a:t>
            </a:r>
            <a:endParaRPr lang="en-US"/>
          </a:p>
        </p:txBody>
      </p:sp>
      <p:graphicFrame>
        <p:nvGraphicFramePr>
          <p:cNvPr id="6" name="Chart Placeholder 5">
            <a:extLst>
              <a:ext uri="{FF2B5EF4-FFF2-40B4-BE49-F238E27FC236}">
                <a16:creationId xmlns:a16="http://schemas.microsoft.com/office/drawing/2014/main" id="{BD2C6CAA-890B-4EB4-AEAE-CEDD302F58A3}"/>
              </a:ext>
            </a:extLst>
          </p:cNvPr>
          <p:cNvGraphicFramePr>
            <a:graphicFrameLocks noGrp="1"/>
          </p:cNvGraphicFramePr>
          <p:nvPr>
            <p:ph type="chart" sz="quarter" idx="13"/>
            <p:extLst>
              <p:ext uri="{D42A27DB-BD31-4B8C-83A1-F6EECF244321}">
                <p14:modId xmlns:p14="http://schemas.microsoft.com/office/powerpoint/2010/main" val="29920264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21DE7B-B385-4791-B9F1-F0BA0AAD90E7}"/>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EFEB725A-8A0B-4BD7-89D1-8D51A5569E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3882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3D807-CB59-4225-BAF9-BA06602A5AB7}"/>
              </a:ext>
            </a:extLst>
          </p:cNvPr>
          <p:cNvSpPr>
            <a:spLocks noGrp="1"/>
          </p:cNvSpPr>
          <p:nvPr>
            <p:ph type="title"/>
          </p:nvPr>
        </p:nvSpPr>
        <p:spPr/>
        <p:txBody>
          <a:bodyPr/>
          <a:lstStyle/>
          <a:p>
            <a:r>
              <a:rPr lang="pt-BR"/>
              <a:t>10 posts com mais interações | Concorrência - Valduga - 1 of 6</a:t>
            </a:r>
            <a:endParaRPr lang="en-US"/>
          </a:p>
        </p:txBody>
      </p:sp>
      <p:graphicFrame>
        <p:nvGraphicFramePr>
          <p:cNvPr id="5" name="Table Placeholder 4">
            <a:extLst>
              <a:ext uri="{FF2B5EF4-FFF2-40B4-BE49-F238E27FC236}">
                <a16:creationId xmlns:a16="http://schemas.microsoft.com/office/drawing/2014/main" id="{782B9FCD-7CEF-4E88-BC49-1EB871E860B9}"/>
              </a:ext>
            </a:extLst>
          </p:cNvPr>
          <p:cNvGraphicFramePr>
            <a:graphicFrameLocks noGrp="1"/>
          </p:cNvGraphicFramePr>
          <p:nvPr>
            <p:ph type="tbl" sz="quarter" idx="13"/>
            <p:extLst>
              <p:ext uri="{D42A27DB-BD31-4B8C-83A1-F6EECF244321}">
                <p14:modId xmlns:p14="http://schemas.microsoft.com/office/powerpoint/2010/main" val="3047869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72344293"/>
                    </a:ext>
                  </a:extLst>
                </a:gridCol>
                <a:gridCol w="370332">
                  <a:extLst>
                    <a:ext uri="{9D8B030D-6E8A-4147-A177-3AD203B41FA5}">
                      <a16:colId xmlns:a16="http://schemas.microsoft.com/office/drawing/2014/main" val="1414095439"/>
                    </a:ext>
                  </a:extLst>
                </a:gridCol>
                <a:gridCol w="370332">
                  <a:extLst>
                    <a:ext uri="{9D8B030D-6E8A-4147-A177-3AD203B41FA5}">
                      <a16:colId xmlns:a16="http://schemas.microsoft.com/office/drawing/2014/main" val="3778091631"/>
                    </a:ext>
                  </a:extLst>
                </a:gridCol>
                <a:gridCol w="370332">
                  <a:extLst>
                    <a:ext uri="{9D8B030D-6E8A-4147-A177-3AD203B41FA5}">
                      <a16:colId xmlns:a16="http://schemas.microsoft.com/office/drawing/2014/main" val="1677547723"/>
                    </a:ext>
                  </a:extLst>
                </a:gridCol>
                <a:gridCol w="329184">
                  <a:extLst>
                    <a:ext uri="{9D8B030D-6E8A-4147-A177-3AD203B41FA5}">
                      <a16:colId xmlns:a16="http://schemas.microsoft.com/office/drawing/2014/main" val="723871775"/>
                    </a:ext>
                  </a:extLst>
                </a:gridCol>
                <a:gridCol w="329184">
                  <a:extLst>
                    <a:ext uri="{9D8B030D-6E8A-4147-A177-3AD203B41FA5}">
                      <a16:colId xmlns:a16="http://schemas.microsoft.com/office/drawing/2014/main" val="2638622341"/>
                    </a:ext>
                  </a:extLst>
                </a:gridCol>
                <a:gridCol w="329184">
                  <a:extLst>
                    <a:ext uri="{9D8B030D-6E8A-4147-A177-3AD203B41FA5}">
                      <a16:colId xmlns:a16="http://schemas.microsoft.com/office/drawing/2014/main" val="1266276250"/>
                    </a:ext>
                  </a:extLst>
                </a:gridCol>
                <a:gridCol w="329184">
                  <a:extLst>
                    <a:ext uri="{9D8B030D-6E8A-4147-A177-3AD203B41FA5}">
                      <a16:colId xmlns:a16="http://schemas.microsoft.com/office/drawing/2014/main" val="1488293208"/>
                    </a:ext>
                  </a:extLst>
                </a:gridCol>
                <a:gridCol w="329184">
                  <a:extLst>
                    <a:ext uri="{9D8B030D-6E8A-4147-A177-3AD203B41FA5}">
                      <a16:colId xmlns:a16="http://schemas.microsoft.com/office/drawing/2014/main" val="2296292335"/>
                    </a:ext>
                  </a:extLst>
                </a:gridCol>
                <a:gridCol w="329184">
                  <a:extLst>
                    <a:ext uri="{9D8B030D-6E8A-4147-A177-3AD203B41FA5}">
                      <a16:colId xmlns:a16="http://schemas.microsoft.com/office/drawing/2014/main" val="2432288811"/>
                    </a:ext>
                  </a:extLst>
                </a:gridCol>
                <a:gridCol w="329184">
                  <a:extLst>
                    <a:ext uri="{9D8B030D-6E8A-4147-A177-3AD203B41FA5}">
                      <a16:colId xmlns:a16="http://schemas.microsoft.com/office/drawing/2014/main" val="1582657850"/>
                    </a:ext>
                  </a:extLst>
                </a:gridCol>
                <a:gridCol w="329184">
                  <a:extLst>
                    <a:ext uri="{9D8B030D-6E8A-4147-A177-3AD203B41FA5}">
                      <a16:colId xmlns:a16="http://schemas.microsoft.com/office/drawing/2014/main" val="1452366552"/>
                    </a:ext>
                  </a:extLst>
                </a:gridCol>
                <a:gridCol w="329184">
                  <a:extLst>
                    <a:ext uri="{9D8B030D-6E8A-4147-A177-3AD203B41FA5}">
                      <a16:colId xmlns:a16="http://schemas.microsoft.com/office/drawing/2014/main" val="1800003613"/>
                    </a:ext>
                  </a:extLst>
                </a:gridCol>
                <a:gridCol w="370332">
                  <a:extLst>
                    <a:ext uri="{9D8B030D-6E8A-4147-A177-3AD203B41FA5}">
                      <a16:colId xmlns:a16="http://schemas.microsoft.com/office/drawing/2014/main" val="1103539244"/>
                    </a:ext>
                  </a:extLst>
                </a:gridCol>
                <a:gridCol w="370332">
                  <a:extLst>
                    <a:ext uri="{9D8B030D-6E8A-4147-A177-3AD203B41FA5}">
                      <a16:colId xmlns:a16="http://schemas.microsoft.com/office/drawing/2014/main" val="712040075"/>
                    </a:ext>
                  </a:extLst>
                </a:gridCol>
                <a:gridCol w="329184">
                  <a:extLst>
                    <a:ext uri="{9D8B030D-6E8A-4147-A177-3AD203B41FA5}">
                      <a16:colId xmlns:a16="http://schemas.microsoft.com/office/drawing/2014/main" val="3087274589"/>
                    </a:ext>
                  </a:extLst>
                </a:gridCol>
                <a:gridCol w="329184">
                  <a:extLst>
                    <a:ext uri="{9D8B030D-6E8A-4147-A177-3AD203B41FA5}">
                      <a16:colId xmlns:a16="http://schemas.microsoft.com/office/drawing/2014/main" val="2412743508"/>
                    </a:ext>
                  </a:extLst>
                </a:gridCol>
                <a:gridCol w="370332">
                  <a:extLst>
                    <a:ext uri="{9D8B030D-6E8A-4147-A177-3AD203B41FA5}">
                      <a16:colId xmlns:a16="http://schemas.microsoft.com/office/drawing/2014/main" val="1305304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50431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Casa Valduga - 2018-08-03 17:48:04 </a:t>
                      </a:r>
                      <a:r>
                        <a:rPr kumimoji="0" lang="pt-BR" sz="1000" b="0" i="0" u="none" strike="noStrike" kern="1200" cap="none" spc="0" normalizeH="0" baseline="0" noProof="0">
                          <a:ln>
                            <a:noFill/>
                          </a:ln>
                          <a:solidFill>
                            <a:prstClr val="black"/>
                          </a:solidFill>
                          <a:effectLst/>
                          <a:uLnTx/>
                          <a:uFillTx/>
                          <a:latin typeface="+mn-lt"/>
                          <a:ea typeface="+mn-ea"/>
                          <a:cs typeface="+mn-cs"/>
                        </a:rPr>
                        <a:t> 
 Já acessou a nossa loja online? Na compra dos vinhos Mundvs Malbec e Cabernet Sauvignon, você ganha um Azeite de Oliva Extra Virgem exclusivo. Clique para acessar: http://bit.ly/CompreeGanheMundvs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14112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Casa Valduga - 2018-08-06 14:00:00 </a:t>
                      </a:r>
                      <a:r>
                        <a:rPr kumimoji="0" lang="pt-BR" sz="1000" b="0" i="0" u="none" strike="noStrike" kern="1200" cap="none" spc="0" normalizeH="0" baseline="0" noProof="0">
                          <a:ln>
                            <a:noFill/>
                          </a:ln>
                          <a:solidFill>
                            <a:prstClr val="black"/>
                          </a:solidFill>
                          <a:effectLst/>
                          <a:uLnTx/>
                          <a:uFillTx/>
                          <a:latin typeface="+mn-lt"/>
                          <a:ea typeface="+mn-ea"/>
                          <a:cs typeface="+mn-cs"/>
                        </a:rPr>
                        <a:t> 
 Para presentear com o  incomparável Brut 130, o espumante ícone do Brasil elaborado pela Casa Valduga para homenagear os 130 anos da chegada da família italiana no Brasil, temos uma novidade: o kit especial com taça dourada. Faça esse brinde! Disponível na nossa loja online em: http://bit.ly/Especialkit130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91627167"/>
                  </a:ext>
                </a:extLst>
              </a:tr>
            </a:tbl>
          </a:graphicData>
        </a:graphic>
      </p:graphicFrame>
      <p:sp>
        <p:nvSpPr>
          <p:cNvPr id="4" name="Text Placeholder 3">
            <a:extLst>
              <a:ext uri="{FF2B5EF4-FFF2-40B4-BE49-F238E27FC236}">
                <a16:creationId xmlns:a16="http://schemas.microsoft.com/office/drawing/2014/main" id="{3C29CE7D-9965-4381-BD1D-E601AA19F40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86455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1A70C-86DF-41A1-817D-D1B81106BFC0}"/>
              </a:ext>
            </a:extLst>
          </p:cNvPr>
          <p:cNvSpPr>
            <a:spLocks noGrp="1"/>
          </p:cNvSpPr>
          <p:nvPr>
            <p:ph type="title"/>
          </p:nvPr>
        </p:nvSpPr>
        <p:spPr/>
        <p:txBody>
          <a:bodyPr/>
          <a:lstStyle/>
          <a:p>
            <a:r>
              <a:rPr lang="pt-BR"/>
              <a:t>10 posts com mais interações | Concorrência - Valduga - 2 of 6</a:t>
            </a:r>
            <a:endParaRPr lang="en-US"/>
          </a:p>
        </p:txBody>
      </p:sp>
      <p:graphicFrame>
        <p:nvGraphicFramePr>
          <p:cNvPr id="5" name="Table Placeholder 4">
            <a:extLst>
              <a:ext uri="{FF2B5EF4-FFF2-40B4-BE49-F238E27FC236}">
                <a16:creationId xmlns:a16="http://schemas.microsoft.com/office/drawing/2014/main" id="{026A18FF-8843-402F-B9B7-6FBFB898946A}"/>
              </a:ext>
            </a:extLst>
          </p:cNvPr>
          <p:cNvGraphicFramePr>
            <a:graphicFrameLocks noGrp="1"/>
          </p:cNvGraphicFramePr>
          <p:nvPr>
            <p:ph type="tbl" sz="quarter" idx="13"/>
            <p:extLst>
              <p:ext uri="{D42A27DB-BD31-4B8C-83A1-F6EECF244321}">
                <p14:modId xmlns:p14="http://schemas.microsoft.com/office/powerpoint/2010/main" val="852979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5689010"/>
                    </a:ext>
                  </a:extLst>
                </a:gridCol>
                <a:gridCol w="370332">
                  <a:extLst>
                    <a:ext uri="{9D8B030D-6E8A-4147-A177-3AD203B41FA5}">
                      <a16:colId xmlns:a16="http://schemas.microsoft.com/office/drawing/2014/main" val="1760752702"/>
                    </a:ext>
                  </a:extLst>
                </a:gridCol>
                <a:gridCol w="370332">
                  <a:extLst>
                    <a:ext uri="{9D8B030D-6E8A-4147-A177-3AD203B41FA5}">
                      <a16:colId xmlns:a16="http://schemas.microsoft.com/office/drawing/2014/main" val="2683726749"/>
                    </a:ext>
                  </a:extLst>
                </a:gridCol>
                <a:gridCol w="370332">
                  <a:extLst>
                    <a:ext uri="{9D8B030D-6E8A-4147-A177-3AD203B41FA5}">
                      <a16:colId xmlns:a16="http://schemas.microsoft.com/office/drawing/2014/main" val="296623993"/>
                    </a:ext>
                  </a:extLst>
                </a:gridCol>
                <a:gridCol w="329184">
                  <a:extLst>
                    <a:ext uri="{9D8B030D-6E8A-4147-A177-3AD203B41FA5}">
                      <a16:colId xmlns:a16="http://schemas.microsoft.com/office/drawing/2014/main" val="3799713751"/>
                    </a:ext>
                  </a:extLst>
                </a:gridCol>
                <a:gridCol w="329184">
                  <a:extLst>
                    <a:ext uri="{9D8B030D-6E8A-4147-A177-3AD203B41FA5}">
                      <a16:colId xmlns:a16="http://schemas.microsoft.com/office/drawing/2014/main" val="2461706696"/>
                    </a:ext>
                  </a:extLst>
                </a:gridCol>
                <a:gridCol w="329184">
                  <a:extLst>
                    <a:ext uri="{9D8B030D-6E8A-4147-A177-3AD203B41FA5}">
                      <a16:colId xmlns:a16="http://schemas.microsoft.com/office/drawing/2014/main" val="2536658826"/>
                    </a:ext>
                  </a:extLst>
                </a:gridCol>
                <a:gridCol w="329184">
                  <a:extLst>
                    <a:ext uri="{9D8B030D-6E8A-4147-A177-3AD203B41FA5}">
                      <a16:colId xmlns:a16="http://schemas.microsoft.com/office/drawing/2014/main" val="2435494760"/>
                    </a:ext>
                  </a:extLst>
                </a:gridCol>
                <a:gridCol w="329184">
                  <a:extLst>
                    <a:ext uri="{9D8B030D-6E8A-4147-A177-3AD203B41FA5}">
                      <a16:colId xmlns:a16="http://schemas.microsoft.com/office/drawing/2014/main" val="4283278968"/>
                    </a:ext>
                  </a:extLst>
                </a:gridCol>
                <a:gridCol w="329184">
                  <a:extLst>
                    <a:ext uri="{9D8B030D-6E8A-4147-A177-3AD203B41FA5}">
                      <a16:colId xmlns:a16="http://schemas.microsoft.com/office/drawing/2014/main" val="2163923834"/>
                    </a:ext>
                  </a:extLst>
                </a:gridCol>
                <a:gridCol w="329184">
                  <a:extLst>
                    <a:ext uri="{9D8B030D-6E8A-4147-A177-3AD203B41FA5}">
                      <a16:colId xmlns:a16="http://schemas.microsoft.com/office/drawing/2014/main" val="731592240"/>
                    </a:ext>
                  </a:extLst>
                </a:gridCol>
                <a:gridCol w="329184">
                  <a:extLst>
                    <a:ext uri="{9D8B030D-6E8A-4147-A177-3AD203B41FA5}">
                      <a16:colId xmlns:a16="http://schemas.microsoft.com/office/drawing/2014/main" val="391690190"/>
                    </a:ext>
                  </a:extLst>
                </a:gridCol>
                <a:gridCol w="329184">
                  <a:extLst>
                    <a:ext uri="{9D8B030D-6E8A-4147-A177-3AD203B41FA5}">
                      <a16:colId xmlns:a16="http://schemas.microsoft.com/office/drawing/2014/main" val="96730774"/>
                    </a:ext>
                  </a:extLst>
                </a:gridCol>
                <a:gridCol w="370332">
                  <a:extLst>
                    <a:ext uri="{9D8B030D-6E8A-4147-A177-3AD203B41FA5}">
                      <a16:colId xmlns:a16="http://schemas.microsoft.com/office/drawing/2014/main" val="1086441223"/>
                    </a:ext>
                  </a:extLst>
                </a:gridCol>
                <a:gridCol w="370332">
                  <a:extLst>
                    <a:ext uri="{9D8B030D-6E8A-4147-A177-3AD203B41FA5}">
                      <a16:colId xmlns:a16="http://schemas.microsoft.com/office/drawing/2014/main" val="2691169002"/>
                    </a:ext>
                  </a:extLst>
                </a:gridCol>
                <a:gridCol w="329184">
                  <a:extLst>
                    <a:ext uri="{9D8B030D-6E8A-4147-A177-3AD203B41FA5}">
                      <a16:colId xmlns:a16="http://schemas.microsoft.com/office/drawing/2014/main" val="4147631691"/>
                    </a:ext>
                  </a:extLst>
                </a:gridCol>
                <a:gridCol w="329184">
                  <a:extLst>
                    <a:ext uri="{9D8B030D-6E8A-4147-A177-3AD203B41FA5}">
                      <a16:colId xmlns:a16="http://schemas.microsoft.com/office/drawing/2014/main" val="3357648373"/>
                    </a:ext>
                  </a:extLst>
                </a:gridCol>
                <a:gridCol w="370332">
                  <a:extLst>
                    <a:ext uri="{9D8B030D-6E8A-4147-A177-3AD203B41FA5}">
                      <a16:colId xmlns:a16="http://schemas.microsoft.com/office/drawing/2014/main" val="2217243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0229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Casa Valduga - 2018-08-29 14:00:02 </a:t>
                      </a:r>
                      <a:r>
                        <a:rPr kumimoji="0" lang="pt-BR" sz="1000" b="0" i="0" u="none" strike="noStrike" kern="1200" cap="none" spc="0" normalizeH="0" baseline="0" noProof="0">
                          <a:ln>
                            <a:noFill/>
                          </a:ln>
                          <a:solidFill>
                            <a:prstClr val="black"/>
                          </a:solidFill>
                          <a:effectLst/>
                          <a:uLnTx/>
                          <a:uFillTx/>
                          <a:latin typeface="+mn-lt"/>
                          <a:ea typeface="+mn-ea"/>
                          <a:cs typeface="+mn-cs"/>
                        </a:rPr>
                        <a:t> 
 A linha Origem representa a nossa evolução, o que nos movimenta, a nossa originalidade. Gostou? Encontre os rótulos na nossa loja online: http://bit.ly/linhaOrigem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49167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Casa Valduga - 2018-08-01 11:00:01 </a:t>
                      </a:r>
                      <a:r>
                        <a:rPr kumimoji="0" lang="pt-BR" sz="1000" b="0" i="0" u="none" strike="noStrike" kern="1200" cap="none" spc="0" normalizeH="0" baseline="0" noProof="0">
                          <a:ln>
                            <a:noFill/>
                          </a:ln>
                          <a:solidFill>
                            <a:prstClr val="black"/>
                          </a:solidFill>
                          <a:effectLst/>
                          <a:uLnTx/>
                          <a:uFillTx/>
                          <a:latin typeface="+mn-lt"/>
                          <a:ea typeface="+mn-ea"/>
                          <a:cs typeface="+mn-cs"/>
                        </a:rPr>
                        <a:t> 
 O Mundvs Malbec é um vinho de personalidade, com aromas de frutas vermelhas maduras ressaltadas por nuances de baunilha. Com maturação de 10 meses em Carvalho Francês, o terroir da variedade fica aos pés da Cordilheira dos Andes, em Mendoza. Encontre este emblemático rótulo na nossa loja online: http://bit.ly/MundvsMalbec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29353104"/>
                  </a:ext>
                </a:extLst>
              </a:tr>
            </a:tbl>
          </a:graphicData>
        </a:graphic>
      </p:graphicFrame>
      <p:sp>
        <p:nvSpPr>
          <p:cNvPr id="4" name="Text Placeholder 3">
            <a:extLst>
              <a:ext uri="{FF2B5EF4-FFF2-40B4-BE49-F238E27FC236}">
                <a16:creationId xmlns:a16="http://schemas.microsoft.com/office/drawing/2014/main" id="{E255EBB1-BEA1-4BF8-83FD-5FCD11B5AEE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63384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8A49B-D87A-42A5-9C91-D931F9E08968}"/>
              </a:ext>
            </a:extLst>
          </p:cNvPr>
          <p:cNvSpPr>
            <a:spLocks noGrp="1"/>
          </p:cNvSpPr>
          <p:nvPr>
            <p:ph type="title"/>
          </p:nvPr>
        </p:nvSpPr>
        <p:spPr/>
        <p:txBody>
          <a:bodyPr/>
          <a:lstStyle/>
          <a:p>
            <a:r>
              <a:rPr lang="pt-BR"/>
              <a:t>10 posts com mais interações | Concorrência - Valduga - 3 of 6</a:t>
            </a:r>
            <a:endParaRPr lang="en-US"/>
          </a:p>
        </p:txBody>
      </p:sp>
      <p:graphicFrame>
        <p:nvGraphicFramePr>
          <p:cNvPr id="5" name="Table Placeholder 4">
            <a:extLst>
              <a:ext uri="{FF2B5EF4-FFF2-40B4-BE49-F238E27FC236}">
                <a16:creationId xmlns:a16="http://schemas.microsoft.com/office/drawing/2014/main" id="{D7DFBFDA-91DE-4E75-90B0-F8B9D4F20D35}"/>
              </a:ext>
            </a:extLst>
          </p:cNvPr>
          <p:cNvGraphicFramePr>
            <a:graphicFrameLocks noGrp="1"/>
          </p:cNvGraphicFramePr>
          <p:nvPr>
            <p:ph type="tbl" sz="quarter" idx="13"/>
            <p:extLst>
              <p:ext uri="{D42A27DB-BD31-4B8C-83A1-F6EECF244321}">
                <p14:modId xmlns:p14="http://schemas.microsoft.com/office/powerpoint/2010/main" val="1144943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87870362"/>
                    </a:ext>
                  </a:extLst>
                </a:gridCol>
                <a:gridCol w="370332">
                  <a:extLst>
                    <a:ext uri="{9D8B030D-6E8A-4147-A177-3AD203B41FA5}">
                      <a16:colId xmlns:a16="http://schemas.microsoft.com/office/drawing/2014/main" val="1303616151"/>
                    </a:ext>
                  </a:extLst>
                </a:gridCol>
                <a:gridCol w="370332">
                  <a:extLst>
                    <a:ext uri="{9D8B030D-6E8A-4147-A177-3AD203B41FA5}">
                      <a16:colId xmlns:a16="http://schemas.microsoft.com/office/drawing/2014/main" val="3564975517"/>
                    </a:ext>
                  </a:extLst>
                </a:gridCol>
                <a:gridCol w="370332">
                  <a:extLst>
                    <a:ext uri="{9D8B030D-6E8A-4147-A177-3AD203B41FA5}">
                      <a16:colId xmlns:a16="http://schemas.microsoft.com/office/drawing/2014/main" val="2069358765"/>
                    </a:ext>
                  </a:extLst>
                </a:gridCol>
                <a:gridCol w="329184">
                  <a:extLst>
                    <a:ext uri="{9D8B030D-6E8A-4147-A177-3AD203B41FA5}">
                      <a16:colId xmlns:a16="http://schemas.microsoft.com/office/drawing/2014/main" val="3357480049"/>
                    </a:ext>
                  </a:extLst>
                </a:gridCol>
                <a:gridCol w="329184">
                  <a:extLst>
                    <a:ext uri="{9D8B030D-6E8A-4147-A177-3AD203B41FA5}">
                      <a16:colId xmlns:a16="http://schemas.microsoft.com/office/drawing/2014/main" val="2707542601"/>
                    </a:ext>
                  </a:extLst>
                </a:gridCol>
                <a:gridCol w="329184">
                  <a:extLst>
                    <a:ext uri="{9D8B030D-6E8A-4147-A177-3AD203B41FA5}">
                      <a16:colId xmlns:a16="http://schemas.microsoft.com/office/drawing/2014/main" val="131191366"/>
                    </a:ext>
                  </a:extLst>
                </a:gridCol>
                <a:gridCol w="329184">
                  <a:extLst>
                    <a:ext uri="{9D8B030D-6E8A-4147-A177-3AD203B41FA5}">
                      <a16:colId xmlns:a16="http://schemas.microsoft.com/office/drawing/2014/main" val="2029422385"/>
                    </a:ext>
                  </a:extLst>
                </a:gridCol>
                <a:gridCol w="329184">
                  <a:extLst>
                    <a:ext uri="{9D8B030D-6E8A-4147-A177-3AD203B41FA5}">
                      <a16:colId xmlns:a16="http://schemas.microsoft.com/office/drawing/2014/main" val="4246419738"/>
                    </a:ext>
                  </a:extLst>
                </a:gridCol>
                <a:gridCol w="329184">
                  <a:extLst>
                    <a:ext uri="{9D8B030D-6E8A-4147-A177-3AD203B41FA5}">
                      <a16:colId xmlns:a16="http://schemas.microsoft.com/office/drawing/2014/main" val="1701084218"/>
                    </a:ext>
                  </a:extLst>
                </a:gridCol>
                <a:gridCol w="329184">
                  <a:extLst>
                    <a:ext uri="{9D8B030D-6E8A-4147-A177-3AD203B41FA5}">
                      <a16:colId xmlns:a16="http://schemas.microsoft.com/office/drawing/2014/main" val="2851134681"/>
                    </a:ext>
                  </a:extLst>
                </a:gridCol>
                <a:gridCol w="329184">
                  <a:extLst>
                    <a:ext uri="{9D8B030D-6E8A-4147-A177-3AD203B41FA5}">
                      <a16:colId xmlns:a16="http://schemas.microsoft.com/office/drawing/2014/main" val="1351644134"/>
                    </a:ext>
                  </a:extLst>
                </a:gridCol>
                <a:gridCol w="329184">
                  <a:extLst>
                    <a:ext uri="{9D8B030D-6E8A-4147-A177-3AD203B41FA5}">
                      <a16:colId xmlns:a16="http://schemas.microsoft.com/office/drawing/2014/main" val="1647017534"/>
                    </a:ext>
                  </a:extLst>
                </a:gridCol>
                <a:gridCol w="370332">
                  <a:extLst>
                    <a:ext uri="{9D8B030D-6E8A-4147-A177-3AD203B41FA5}">
                      <a16:colId xmlns:a16="http://schemas.microsoft.com/office/drawing/2014/main" val="1758694937"/>
                    </a:ext>
                  </a:extLst>
                </a:gridCol>
                <a:gridCol w="370332">
                  <a:extLst>
                    <a:ext uri="{9D8B030D-6E8A-4147-A177-3AD203B41FA5}">
                      <a16:colId xmlns:a16="http://schemas.microsoft.com/office/drawing/2014/main" val="370811220"/>
                    </a:ext>
                  </a:extLst>
                </a:gridCol>
                <a:gridCol w="329184">
                  <a:extLst>
                    <a:ext uri="{9D8B030D-6E8A-4147-A177-3AD203B41FA5}">
                      <a16:colId xmlns:a16="http://schemas.microsoft.com/office/drawing/2014/main" val="562562762"/>
                    </a:ext>
                  </a:extLst>
                </a:gridCol>
                <a:gridCol w="329184">
                  <a:extLst>
                    <a:ext uri="{9D8B030D-6E8A-4147-A177-3AD203B41FA5}">
                      <a16:colId xmlns:a16="http://schemas.microsoft.com/office/drawing/2014/main" val="373599889"/>
                    </a:ext>
                  </a:extLst>
                </a:gridCol>
                <a:gridCol w="370332">
                  <a:extLst>
                    <a:ext uri="{9D8B030D-6E8A-4147-A177-3AD203B41FA5}">
                      <a16:colId xmlns:a16="http://schemas.microsoft.com/office/drawing/2014/main" val="410381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6292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Casa Valduga - 2018-08-08 11:00:00 </a:t>
                      </a:r>
                      <a:r>
                        <a:rPr kumimoji="0" lang="pt-BR" sz="1000" b="0" i="0" u="none" strike="noStrike" kern="1200" cap="none" spc="0" normalizeH="0" baseline="0" noProof="0">
                          <a:ln>
                            <a:noFill/>
                          </a:ln>
                          <a:solidFill>
                            <a:prstClr val="black"/>
                          </a:solidFill>
                          <a:effectLst/>
                          <a:uLnTx/>
                          <a:uFillTx/>
                          <a:latin typeface="+mn-lt"/>
                          <a:ea typeface="+mn-ea"/>
                          <a:cs typeface="+mn-cs"/>
                        </a:rPr>
                        <a:t> 
 Com uma harmônica composição de 60% da variedade Chardonnay e 40% de Pinot Noir, o espumante Arte Brut Rosé é refrescante e delicado. Prove também! O rótulo está disponível na nossa loja online: http://bit.ly/ArtebrutRose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02947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Casa Valduga - 2018-08-15 11:00:01 </a:t>
                      </a:r>
                      <a:r>
                        <a:rPr kumimoji="0" lang="pt-BR" sz="1000" b="0" i="0" u="none" strike="noStrike" kern="1200" cap="none" spc="0" normalizeH="0" baseline="0" noProof="0">
                          <a:ln>
                            <a:noFill/>
                          </a:ln>
                          <a:solidFill>
                            <a:prstClr val="black"/>
                          </a:solidFill>
                          <a:effectLst/>
                          <a:uLnTx/>
                          <a:uFillTx/>
                          <a:latin typeface="+mn-lt"/>
                          <a:ea typeface="+mn-ea"/>
                          <a:cs typeface="+mn-cs"/>
                        </a:rPr>
                        <a:t> 
 O Origem Cabernet Sauvignon é cheio de personalidade, com aroma de frutas vermelhas, como framboesa e cereja, acompanhadas por delicadas nuances de especiarias. O sabor é igualmente frutado. Deguste este equilíbrio perfeito! Está disponível na nossa loja online: http://bit.ly/OrigemCabernetSauvignon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79447430"/>
                  </a:ext>
                </a:extLst>
              </a:tr>
            </a:tbl>
          </a:graphicData>
        </a:graphic>
      </p:graphicFrame>
      <p:sp>
        <p:nvSpPr>
          <p:cNvPr id="4" name="Text Placeholder 3">
            <a:extLst>
              <a:ext uri="{FF2B5EF4-FFF2-40B4-BE49-F238E27FC236}">
                <a16:creationId xmlns:a16="http://schemas.microsoft.com/office/drawing/2014/main" id="{0FF542BE-6968-4354-A863-60CB29D853C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464347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5397F-4DA3-48D9-A39C-2C56007592AE}"/>
              </a:ext>
            </a:extLst>
          </p:cNvPr>
          <p:cNvSpPr>
            <a:spLocks noGrp="1"/>
          </p:cNvSpPr>
          <p:nvPr>
            <p:ph type="title"/>
          </p:nvPr>
        </p:nvSpPr>
        <p:spPr/>
        <p:txBody>
          <a:bodyPr/>
          <a:lstStyle/>
          <a:p>
            <a:r>
              <a:rPr lang="pt-BR"/>
              <a:t>10 posts com mais interações | Concorrência - Valduga - 4 of 6</a:t>
            </a:r>
            <a:endParaRPr lang="en-US"/>
          </a:p>
        </p:txBody>
      </p:sp>
      <p:graphicFrame>
        <p:nvGraphicFramePr>
          <p:cNvPr id="5" name="Table Placeholder 4">
            <a:extLst>
              <a:ext uri="{FF2B5EF4-FFF2-40B4-BE49-F238E27FC236}">
                <a16:creationId xmlns:a16="http://schemas.microsoft.com/office/drawing/2014/main" id="{1D0FF8E1-76A0-4A2F-B7FA-6C1313165DA8}"/>
              </a:ext>
            </a:extLst>
          </p:cNvPr>
          <p:cNvGraphicFramePr>
            <a:graphicFrameLocks noGrp="1"/>
          </p:cNvGraphicFramePr>
          <p:nvPr>
            <p:ph type="tbl" sz="quarter" idx="13"/>
            <p:extLst>
              <p:ext uri="{D42A27DB-BD31-4B8C-83A1-F6EECF244321}">
                <p14:modId xmlns:p14="http://schemas.microsoft.com/office/powerpoint/2010/main" val="538434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22498368"/>
                    </a:ext>
                  </a:extLst>
                </a:gridCol>
                <a:gridCol w="370332">
                  <a:extLst>
                    <a:ext uri="{9D8B030D-6E8A-4147-A177-3AD203B41FA5}">
                      <a16:colId xmlns:a16="http://schemas.microsoft.com/office/drawing/2014/main" val="3737896664"/>
                    </a:ext>
                  </a:extLst>
                </a:gridCol>
                <a:gridCol w="370332">
                  <a:extLst>
                    <a:ext uri="{9D8B030D-6E8A-4147-A177-3AD203B41FA5}">
                      <a16:colId xmlns:a16="http://schemas.microsoft.com/office/drawing/2014/main" val="260202175"/>
                    </a:ext>
                  </a:extLst>
                </a:gridCol>
                <a:gridCol w="370332">
                  <a:extLst>
                    <a:ext uri="{9D8B030D-6E8A-4147-A177-3AD203B41FA5}">
                      <a16:colId xmlns:a16="http://schemas.microsoft.com/office/drawing/2014/main" val="3642047164"/>
                    </a:ext>
                  </a:extLst>
                </a:gridCol>
                <a:gridCol w="329184">
                  <a:extLst>
                    <a:ext uri="{9D8B030D-6E8A-4147-A177-3AD203B41FA5}">
                      <a16:colId xmlns:a16="http://schemas.microsoft.com/office/drawing/2014/main" val="3303539527"/>
                    </a:ext>
                  </a:extLst>
                </a:gridCol>
                <a:gridCol w="329184">
                  <a:extLst>
                    <a:ext uri="{9D8B030D-6E8A-4147-A177-3AD203B41FA5}">
                      <a16:colId xmlns:a16="http://schemas.microsoft.com/office/drawing/2014/main" val="1275076130"/>
                    </a:ext>
                  </a:extLst>
                </a:gridCol>
                <a:gridCol w="329184">
                  <a:extLst>
                    <a:ext uri="{9D8B030D-6E8A-4147-A177-3AD203B41FA5}">
                      <a16:colId xmlns:a16="http://schemas.microsoft.com/office/drawing/2014/main" val="1202234656"/>
                    </a:ext>
                  </a:extLst>
                </a:gridCol>
                <a:gridCol w="329184">
                  <a:extLst>
                    <a:ext uri="{9D8B030D-6E8A-4147-A177-3AD203B41FA5}">
                      <a16:colId xmlns:a16="http://schemas.microsoft.com/office/drawing/2014/main" val="926508939"/>
                    </a:ext>
                  </a:extLst>
                </a:gridCol>
                <a:gridCol w="329184">
                  <a:extLst>
                    <a:ext uri="{9D8B030D-6E8A-4147-A177-3AD203B41FA5}">
                      <a16:colId xmlns:a16="http://schemas.microsoft.com/office/drawing/2014/main" val="2561006876"/>
                    </a:ext>
                  </a:extLst>
                </a:gridCol>
                <a:gridCol w="329184">
                  <a:extLst>
                    <a:ext uri="{9D8B030D-6E8A-4147-A177-3AD203B41FA5}">
                      <a16:colId xmlns:a16="http://schemas.microsoft.com/office/drawing/2014/main" val="177367035"/>
                    </a:ext>
                  </a:extLst>
                </a:gridCol>
                <a:gridCol w="329184">
                  <a:extLst>
                    <a:ext uri="{9D8B030D-6E8A-4147-A177-3AD203B41FA5}">
                      <a16:colId xmlns:a16="http://schemas.microsoft.com/office/drawing/2014/main" val="2844698133"/>
                    </a:ext>
                  </a:extLst>
                </a:gridCol>
                <a:gridCol w="329184">
                  <a:extLst>
                    <a:ext uri="{9D8B030D-6E8A-4147-A177-3AD203B41FA5}">
                      <a16:colId xmlns:a16="http://schemas.microsoft.com/office/drawing/2014/main" val="3347611034"/>
                    </a:ext>
                  </a:extLst>
                </a:gridCol>
                <a:gridCol w="329184">
                  <a:extLst>
                    <a:ext uri="{9D8B030D-6E8A-4147-A177-3AD203B41FA5}">
                      <a16:colId xmlns:a16="http://schemas.microsoft.com/office/drawing/2014/main" val="370299815"/>
                    </a:ext>
                  </a:extLst>
                </a:gridCol>
                <a:gridCol w="370332">
                  <a:extLst>
                    <a:ext uri="{9D8B030D-6E8A-4147-A177-3AD203B41FA5}">
                      <a16:colId xmlns:a16="http://schemas.microsoft.com/office/drawing/2014/main" val="3761687178"/>
                    </a:ext>
                  </a:extLst>
                </a:gridCol>
                <a:gridCol w="370332">
                  <a:extLst>
                    <a:ext uri="{9D8B030D-6E8A-4147-A177-3AD203B41FA5}">
                      <a16:colId xmlns:a16="http://schemas.microsoft.com/office/drawing/2014/main" val="2396973788"/>
                    </a:ext>
                  </a:extLst>
                </a:gridCol>
                <a:gridCol w="329184">
                  <a:extLst>
                    <a:ext uri="{9D8B030D-6E8A-4147-A177-3AD203B41FA5}">
                      <a16:colId xmlns:a16="http://schemas.microsoft.com/office/drawing/2014/main" val="3508682560"/>
                    </a:ext>
                  </a:extLst>
                </a:gridCol>
                <a:gridCol w="329184">
                  <a:extLst>
                    <a:ext uri="{9D8B030D-6E8A-4147-A177-3AD203B41FA5}">
                      <a16:colId xmlns:a16="http://schemas.microsoft.com/office/drawing/2014/main" val="2548418642"/>
                    </a:ext>
                  </a:extLst>
                </a:gridCol>
                <a:gridCol w="370332">
                  <a:extLst>
                    <a:ext uri="{9D8B030D-6E8A-4147-A177-3AD203B41FA5}">
                      <a16:colId xmlns:a16="http://schemas.microsoft.com/office/drawing/2014/main" val="4184855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55834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Casa Valduga - 2018-08-27 15:00:01 </a:t>
                      </a:r>
                      <a:r>
                        <a:rPr kumimoji="0" lang="pt-BR" sz="1000" b="0" i="0" u="none" strike="noStrike" kern="1200" cap="none" spc="0" normalizeH="0" baseline="0" noProof="0">
                          <a:ln>
                            <a:noFill/>
                          </a:ln>
                          <a:solidFill>
                            <a:prstClr val="black"/>
                          </a:solidFill>
                          <a:effectLst/>
                          <a:uLnTx/>
                          <a:uFillTx/>
                          <a:latin typeface="+mn-lt"/>
                          <a:ea typeface="+mn-ea"/>
                          <a:cs typeface="+mn-cs"/>
                        </a:rPr>
                        <a:t> 
 O espumante Arte Demi-Sec possui composição harmônica de 60% da variedade Chardonnay e 40% de Pinot Noir. Elaborado pelo método Champenoise e maturado em caves subterrâneas, possui perlage fino e duradouro. Encontre o kit com taças na nossa loja online: http://bit.ly/Kitartedemi-sec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75838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Casa Valduga - 2018-08-13 15:00:02 </a:t>
                      </a:r>
                      <a:r>
                        <a:rPr kumimoji="0" lang="pt-BR" sz="1000" b="0" i="0" u="none" strike="noStrike" kern="1200" cap="none" spc="0" normalizeH="0" baseline="0" noProof="0">
                          <a:ln>
                            <a:noFill/>
                          </a:ln>
                          <a:solidFill>
                            <a:prstClr val="black"/>
                          </a:solidFill>
                          <a:effectLst/>
                          <a:uLnTx/>
                          <a:uFillTx/>
                          <a:latin typeface="+mn-lt"/>
                          <a:ea typeface="+mn-ea"/>
                          <a:cs typeface="+mn-cs"/>
                        </a:rPr>
                        <a:t> 
 A linha Naturelle é ideal para quem prefere vinhos de paladar adocicado. Elaborada com castas finas e rígida seleção de uvas, é um perfeito equilíbrio. Já experimentou? Adquira os seus através da nossa loja online: http://bit.ly/LinhaNaturelle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54509175"/>
                  </a:ext>
                </a:extLst>
              </a:tr>
            </a:tbl>
          </a:graphicData>
        </a:graphic>
      </p:graphicFrame>
      <p:sp>
        <p:nvSpPr>
          <p:cNvPr id="4" name="Text Placeholder 3">
            <a:extLst>
              <a:ext uri="{FF2B5EF4-FFF2-40B4-BE49-F238E27FC236}">
                <a16:creationId xmlns:a16="http://schemas.microsoft.com/office/drawing/2014/main" id="{1DA0E4B5-7F6B-4F93-95B9-C8BAF7C5AFA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128741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D50AE-8A6C-40A8-95B4-3E6A2CB0EB71}"/>
              </a:ext>
            </a:extLst>
          </p:cNvPr>
          <p:cNvSpPr>
            <a:spLocks noGrp="1"/>
          </p:cNvSpPr>
          <p:nvPr>
            <p:ph type="title"/>
          </p:nvPr>
        </p:nvSpPr>
        <p:spPr/>
        <p:txBody>
          <a:bodyPr/>
          <a:lstStyle/>
          <a:p>
            <a:r>
              <a:rPr lang="pt-BR"/>
              <a:t>10 posts com mais interações | Concorrência - Valduga - 5 of 6</a:t>
            </a:r>
            <a:endParaRPr lang="en-US"/>
          </a:p>
        </p:txBody>
      </p:sp>
      <p:graphicFrame>
        <p:nvGraphicFramePr>
          <p:cNvPr id="5" name="Table Placeholder 4">
            <a:extLst>
              <a:ext uri="{FF2B5EF4-FFF2-40B4-BE49-F238E27FC236}">
                <a16:creationId xmlns:a16="http://schemas.microsoft.com/office/drawing/2014/main" id="{13400CC6-3125-460F-B053-B4632BBCEF55}"/>
              </a:ext>
            </a:extLst>
          </p:cNvPr>
          <p:cNvGraphicFramePr>
            <a:graphicFrameLocks noGrp="1"/>
          </p:cNvGraphicFramePr>
          <p:nvPr>
            <p:ph type="tbl" sz="quarter" idx="13"/>
            <p:extLst>
              <p:ext uri="{D42A27DB-BD31-4B8C-83A1-F6EECF244321}">
                <p14:modId xmlns:p14="http://schemas.microsoft.com/office/powerpoint/2010/main" val="2478671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0156273"/>
                    </a:ext>
                  </a:extLst>
                </a:gridCol>
                <a:gridCol w="370332">
                  <a:extLst>
                    <a:ext uri="{9D8B030D-6E8A-4147-A177-3AD203B41FA5}">
                      <a16:colId xmlns:a16="http://schemas.microsoft.com/office/drawing/2014/main" val="1309879829"/>
                    </a:ext>
                  </a:extLst>
                </a:gridCol>
                <a:gridCol w="370332">
                  <a:extLst>
                    <a:ext uri="{9D8B030D-6E8A-4147-A177-3AD203B41FA5}">
                      <a16:colId xmlns:a16="http://schemas.microsoft.com/office/drawing/2014/main" val="352869835"/>
                    </a:ext>
                  </a:extLst>
                </a:gridCol>
                <a:gridCol w="370332">
                  <a:extLst>
                    <a:ext uri="{9D8B030D-6E8A-4147-A177-3AD203B41FA5}">
                      <a16:colId xmlns:a16="http://schemas.microsoft.com/office/drawing/2014/main" val="3261356861"/>
                    </a:ext>
                  </a:extLst>
                </a:gridCol>
                <a:gridCol w="329184">
                  <a:extLst>
                    <a:ext uri="{9D8B030D-6E8A-4147-A177-3AD203B41FA5}">
                      <a16:colId xmlns:a16="http://schemas.microsoft.com/office/drawing/2014/main" val="2052894054"/>
                    </a:ext>
                  </a:extLst>
                </a:gridCol>
                <a:gridCol w="329184">
                  <a:extLst>
                    <a:ext uri="{9D8B030D-6E8A-4147-A177-3AD203B41FA5}">
                      <a16:colId xmlns:a16="http://schemas.microsoft.com/office/drawing/2014/main" val="853320669"/>
                    </a:ext>
                  </a:extLst>
                </a:gridCol>
                <a:gridCol w="329184">
                  <a:extLst>
                    <a:ext uri="{9D8B030D-6E8A-4147-A177-3AD203B41FA5}">
                      <a16:colId xmlns:a16="http://schemas.microsoft.com/office/drawing/2014/main" val="2744594971"/>
                    </a:ext>
                  </a:extLst>
                </a:gridCol>
                <a:gridCol w="329184">
                  <a:extLst>
                    <a:ext uri="{9D8B030D-6E8A-4147-A177-3AD203B41FA5}">
                      <a16:colId xmlns:a16="http://schemas.microsoft.com/office/drawing/2014/main" val="2003844117"/>
                    </a:ext>
                  </a:extLst>
                </a:gridCol>
                <a:gridCol w="329184">
                  <a:extLst>
                    <a:ext uri="{9D8B030D-6E8A-4147-A177-3AD203B41FA5}">
                      <a16:colId xmlns:a16="http://schemas.microsoft.com/office/drawing/2014/main" val="434247055"/>
                    </a:ext>
                  </a:extLst>
                </a:gridCol>
                <a:gridCol w="329184">
                  <a:extLst>
                    <a:ext uri="{9D8B030D-6E8A-4147-A177-3AD203B41FA5}">
                      <a16:colId xmlns:a16="http://schemas.microsoft.com/office/drawing/2014/main" val="4056818682"/>
                    </a:ext>
                  </a:extLst>
                </a:gridCol>
                <a:gridCol w="329184">
                  <a:extLst>
                    <a:ext uri="{9D8B030D-6E8A-4147-A177-3AD203B41FA5}">
                      <a16:colId xmlns:a16="http://schemas.microsoft.com/office/drawing/2014/main" val="2138705539"/>
                    </a:ext>
                  </a:extLst>
                </a:gridCol>
                <a:gridCol w="329184">
                  <a:extLst>
                    <a:ext uri="{9D8B030D-6E8A-4147-A177-3AD203B41FA5}">
                      <a16:colId xmlns:a16="http://schemas.microsoft.com/office/drawing/2014/main" val="3552387558"/>
                    </a:ext>
                  </a:extLst>
                </a:gridCol>
                <a:gridCol w="329184">
                  <a:extLst>
                    <a:ext uri="{9D8B030D-6E8A-4147-A177-3AD203B41FA5}">
                      <a16:colId xmlns:a16="http://schemas.microsoft.com/office/drawing/2014/main" val="671095074"/>
                    </a:ext>
                  </a:extLst>
                </a:gridCol>
                <a:gridCol w="370332">
                  <a:extLst>
                    <a:ext uri="{9D8B030D-6E8A-4147-A177-3AD203B41FA5}">
                      <a16:colId xmlns:a16="http://schemas.microsoft.com/office/drawing/2014/main" val="2801934334"/>
                    </a:ext>
                  </a:extLst>
                </a:gridCol>
                <a:gridCol w="370332">
                  <a:extLst>
                    <a:ext uri="{9D8B030D-6E8A-4147-A177-3AD203B41FA5}">
                      <a16:colId xmlns:a16="http://schemas.microsoft.com/office/drawing/2014/main" val="2585458823"/>
                    </a:ext>
                  </a:extLst>
                </a:gridCol>
                <a:gridCol w="329184">
                  <a:extLst>
                    <a:ext uri="{9D8B030D-6E8A-4147-A177-3AD203B41FA5}">
                      <a16:colId xmlns:a16="http://schemas.microsoft.com/office/drawing/2014/main" val="260066936"/>
                    </a:ext>
                  </a:extLst>
                </a:gridCol>
                <a:gridCol w="329184">
                  <a:extLst>
                    <a:ext uri="{9D8B030D-6E8A-4147-A177-3AD203B41FA5}">
                      <a16:colId xmlns:a16="http://schemas.microsoft.com/office/drawing/2014/main" val="3012518182"/>
                    </a:ext>
                  </a:extLst>
                </a:gridCol>
                <a:gridCol w="370332">
                  <a:extLst>
                    <a:ext uri="{9D8B030D-6E8A-4147-A177-3AD203B41FA5}">
                      <a16:colId xmlns:a16="http://schemas.microsoft.com/office/drawing/2014/main" val="3795214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5021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Casa Valduga - 2018-08-24 14:00:02 </a:t>
                      </a:r>
                      <a:r>
                        <a:rPr kumimoji="0" lang="pt-BR" sz="1000" b="0" i="0" u="none" strike="noStrike" kern="1200" cap="none" spc="0" normalizeH="0" baseline="0" noProof="0">
                          <a:ln>
                            <a:noFill/>
                          </a:ln>
                          <a:solidFill>
                            <a:prstClr val="black"/>
                          </a:solidFill>
                          <a:effectLst/>
                          <a:uLnTx/>
                          <a:uFillTx/>
                          <a:latin typeface="+mn-lt"/>
                          <a:ea typeface="+mn-ea"/>
                          <a:cs typeface="+mn-cs"/>
                        </a:rPr>
                        <a:t> 
 O 130 Brut Blanc de Blanc é um ícone, 100% Chardonnay, apresentando a mais elegante expressão da variedade. Na nossa loja online, você encontra a versão com embalagem especial. Adquira o seu: http://bit.ly/130BrutBlancdeBlanc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34807115"/>
                  </a:ext>
                </a:extLst>
              </a:tr>
            </a:tbl>
          </a:graphicData>
        </a:graphic>
      </p:graphicFrame>
      <p:sp>
        <p:nvSpPr>
          <p:cNvPr id="4" name="Text Placeholder 3">
            <a:extLst>
              <a:ext uri="{FF2B5EF4-FFF2-40B4-BE49-F238E27FC236}">
                <a16:creationId xmlns:a16="http://schemas.microsoft.com/office/drawing/2014/main" id="{8B84A93C-90DC-4A24-BFF9-EB876B76FF2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136115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7C093-DC84-4341-9B67-EBBD2C23C322}"/>
              </a:ext>
            </a:extLst>
          </p:cNvPr>
          <p:cNvSpPr>
            <a:spLocks noGrp="1"/>
          </p:cNvSpPr>
          <p:nvPr>
            <p:ph type="title"/>
          </p:nvPr>
        </p:nvSpPr>
        <p:spPr/>
        <p:txBody>
          <a:bodyPr/>
          <a:lstStyle/>
          <a:p>
            <a:r>
              <a:rPr lang="pt-BR"/>
              <a:t>10 posts com mais interações | Concorrência - Valduga - 6 of 6</a:t>
            </a:r>
            <a:endParaRPr lang="en-US"/>
          </a:p>
        </p:txBody>
      </p:sp>
      <p:graphicFrame>
        <p:nvGraphicFramePr>
          <p:cNvPr id="5" name="Table Placeholder 4">
            <a:extLst>
              <a:ext uri="{FF2B5EF4-FFF2-40B4-BE49-F238E27FC236}">
                <a16:creationId xmlns:a16="http://schemas.microsoft.com/office/drawing/2014/main" id="{0EC68A76-F342-4709-BDDB-FA359B6ED7D5}"/>
              </a:ext>
            </a:extLst>
          </p:cNvPr>
          <p:cNvGraphicFramePr>
            <a:graphicFrameLocks noGrp="1"/>
          </p:cNvGraphicFramePr>
          <p:nvPr>
            <p:ph type="tbl" sz="quarter" idx="13"/>
            <p:extLst>
              <p:ext uri="{D42A27DB-BD31-4B8C-83A1-F6EECF244321}">
                <p14:modId xmlns:p14="http://schemas.microsoft.com/office/powerpoint/2010/main" val="872808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77610942"/>
                    </a:ext>
                  </a:extLst>
                </a:gridCol>
                <a:gridCol w="370332">
                  <a:extLst>
                    <a:ext uri="{9D8B030D-6E8A-4147-A177-3AD203B41FA5}">
                      <a16:colId xmlns:a16="http://schemas.microsoft.com/office/drawing/2014/main" val="692616737"/>
                    </a:ext>
                  </a:extLst>
                </a:gridCol>
                <a:gridCol w="370332">
                  <a:extLst>
                    <a:ext uri="{9D8B030D-6E8A-4147-A177-3AD203B41FA5}">
                      <a16:colId xmlns:a16="http://schemas.microsoft.com/office/drawing/2014/main" val="1014123543"/>
                    </a:ext>
                  </a:extLst>
                </a:gridCol>
                <a:gridCol w="370332">
                  <a:extLst>
                    <a:ext uri="{9D8B030D-6E8A-4147-A177-3AD203B41FA5}">
                      <a16:colId xmlns:a16="http://schemas.microsoft.com/office/drawing/2014/main" val="3592411610"/>
                    </a:ext>
                  </a:extLst>
                </a:gridCol>
                <a:gridCol w="329184">
                  <a:extLst>
                    <a:ext uri="{9D8B030D-6E8A-4147-A177-3AD203B41FA5}">
                      <a16:colId xmlns:a16="http://schemas.microsoft.com/office/drawing/2014/main" val="1332678130"/>
                    </a:ext>
                  </a:extLst>
                </a:gridCol>
                <a:gridCol w="329184">
                  <a:extLst>
                    <a:ext uri="{9D8B030D-6E8A-4147-A177-3AD203B41FA5}">
                      <a16:colId xmlns:a16="http://schemas.microsoft.com/office/drawing/2014/main" val="862735245"/>
                    </a:ext>
                  </a:extLst>
                </a:gridCol>
                <a:gridCol w="329184">
                  <a:extLst>
                    <a:ext uri="{9D8B030D-6E8A-4147-A177-3AD203B41FA5}">
                      <a16:colId xmlns:a16="http://schemas.microsoft.com/office/drawing/2014/main" val="258642028"/>
                    </a:ext>
                  </a:extLst>
                </a:gridCol>
                <a:gridCol w="329184">
                  <a:extLst>
                    <a:ext uri="{9D8B030D-6E8A-4147-A177-3AD203B41FA5}">
                      <a16:colId xmlns:a16="http://schemas.microsoft.com/office/drawing/2014/main" val="1644288648"/>
                    </a:ext>
                  </a:extLst>
                </a:gridCol>
                <a:gridCol w="329184">
                  <a:extLst>
                    <a:ext uri="{9D8B030D-6E8A-4147-A177-3AD203B41FA5}">
                      <a16:colId xmlns:a16="http://schemas.microsoft.com/office/drawing/2014/main" val="1877341644"/>
                    </a:ext>
                  </a:extLst>
                </a:gridCol>
                <a:gridCol w="329184">
                  <a:extLst>
                    <a:ext uri="{9D8B030D-6E8A-4147-A177-3AD203B41FA5}">
                      <a16:colId xmlns:a16="http://schemas.microsoft.com/office/drawing/2014/main" val="1568397071"/>
                    </a:ext>
                  </a:extLst>
                </a:gridCol>
                <a:gridCol w="329184">
                  <a:extLst>
                    <a:ext uri="{9D8B030D-6E8A-4147-A177-3AD203B41FA5}">
                      <a16:colId xmlns:a16="http://schemas.microsoft.com/office/drawing/2014/main" val="2969196173"/>
                    </a:ext>
                  </a:extLst>
                </a:gridCol>
                <a:gridCol w="329184">
                  <a:extLst>
                    <a:ext uri="{9D8B030D-6E8A-4147-A177-3AD203B41FA5}">
                      <a16:colId xmlns:a16="http://schemas.microsoft.com/office/drawing/2014/main" val="1746818894"/>
                    </a:ext>
                  </a:extLst>
                </a:gridCol>
                <a:gridCol w="329184">
                  <a:extLst>
                    <a:ext uri="{9D8B030D-6E8A-4147-A177-3AD203B41FA5}">
                      <a16:colId xmlns:a16="http://schemas.microsoft.com/office/drawing/2014/main" val="636215542"/>
                    </a:ext>
                  </a:extLst>
                </a:gridCol>
                <a:gridCol w="370332">
                  <a:extLst>
                    <a:ext uri="{9D8B030D-6E8A-4147-A177-3AD203B41FA5}">
                      <a16:colId xmlns:a16="http://schemas.microsoft.com/office/drawing/2014/main" val="2920208673"/>
                    </a:ext>
                  </a:extLst>
                </a:gridCol>
                <a:gridCol w="370332">
                  <a:extLst>
                    <a:ext uri="{9D8B030D-6E8A-4147-A177-3AD203B41FA5}">
                      <a16:colId xmlns:a16="http://schemas.microsoft.com/office/drawing/2014/main" val="3517975594"/>
                    </a:ext>
                  </a:extLst>
                </a:gridCol>
                <a:gridCol w="329184">
                  <a:extLst>
                    <a:ext uri="{9D8B030D-6E8A-4147-A177-3AD203B41FA5}">
                      <a16:colId xmlns:a16="http://schemas.microsoft.com/office/drawing/2014/main" val="1120886369"/>
                    </a:ext>
                  </a:extLst>
                </a:gridCol>
                <a:gridCol w="329184">
                  <a:extLst>
                    <a:ext uri="{9D8B030D-6E8A-4147-A177-3AD203B41FA5}">
                      <a16:colId xmlns:a16="http://schemas.microsoft.com/office/drawing/2014/main" val="3675530103"/>
                    </a:ext>
                  </a:extLst>
                </a:gridCol>
                <a:gridCol w="370332">
                  <a:extLst>
                    <a:ext uri="{9D8B030D-6E8A-4147-A177-3AD203B41FA5}">
                      <a16:colId xmlns:a16="http://schemas.microsoft.com/office/drawing/2014/main" val="2159019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4117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Casa Valduga - 2018-08-21 15:00:01 </a:t>
                      </a:r>
                      <a:r>
                        <a:rPr kumimoji="0" lang="pt-BR" sz="1000" b="0" i="0" u="none" strike="noStrike" kern="1200" cap="none" spc="0" normalizeH="0" baseline="0" noProof="0">
                          <a:ln>
                            <a:noFill/>
                          </a:ln>
                          <a:solidFill>
                            <a:prstClr val="black"/>
                          </a:solidFill>
                          <a:effectLst/>
                          <a:uLnTx/>
                          <a:uFillTx/>
                          <a:latin typeface="+mn-lt"/>
                          <a:ea typeface="+mn-ea"/>
                          <a:cs typeface="+mn-cs"/>
                        </a:rPr>
                        <a:t> 
 O Grupo Famiglia Valduga marcará presença no Wine South America – Feira Internacional do Vinho. O evento ocorrerá de 26 a 29/09, na capital nacional do vinho, Bento Gonçalves - RS. Uma oportunidade para movimentar e conhecer as novidades da indústria vitivinícola brasileira e latino-americana. Os embaixadores e equipe comercial das marcas do Grupo estarão presentes, além do portfólio de mais de 700 produtos. Participe, os ingressos já estão à venda através do site: www.winesa.com.br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61403464"/>
                  </a:ext>
                </a:extLst>
              </a:tr>
            </a:tbl>
          </a:graphicData>
        </a:graphic>
      </p:graphicFrame>
      <p:sp>
        <p:nvSpPr>
          <p:cNvPr id="4" name="Text Placeholder 3">
            <a:extLst>
              <a:ext uri="{FF2B5EF4-FFF2-40B4-BE49-F238E27FC236}">
                <a16:creationId xmlns:a16="http://schemas.microsoft.com/office/drawing/2014/main" id="{89A96C75-A49A-43DC-BFAD-878BB25F007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899507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88C6E-34AF-4D99-B6C0-4425105DCE9B}"/>
              </a:ext>
            </a:extLst>
          </p:cNvPr>
          <p:cNvSpPr>
            <a:spLocks noGrp="1"/>
          </p:cNvSpPr>
          <p:nvPr>
            <p:ph type="title"/>
          </p:nvPr>
        </p:nvSpPr>
        <p:spPr/>
        <p:txBody>
          <a:bodyPr/>
          <a:lstStyle/>
          <a:p>
            <a:r>
              <a:rPr lang="pt-BR"/>
              <a:t>Distribuição por mídia | Concorrência - Valduga</a:t>
            </a:r>
            <a:endParaRPr lang="en-US"/>
          </a:p>
        </p:txBody>
      </p:sp>
      <p:graphicFrame>
        <p:nvGraphicFramePr>
          <p:cNvPr id="6" name="Chart Placeholder 5">
            <a:extLst>
              <a:ext uri="{FF2B5EF4-FFF2-40B4-BE49-F238E27FC236}">
                <a16:creationId xmlns:a16="http://schemas.microsoft.com/office/drawing/2014/main" id="{E799FF2B-DEAB-4A4C-9CDC-E21945422686}"/>
              </a:ext>
            </a:extLst>
          </p:cNvPr>
          <p:cNvGraphicFramePr>
            <a:graphicFrameLocks noGrp="1"/>
          </p:cNvGraphicFramePr>
          <p:nvPr>
            <p:ph type="chart" sz="quarter" idx="13"/>
            <p:extLst>
              <p:ext uri="{D42A27DB-BD31-4B8C-83A1-F6EECF244321}">
                <p14:modId xmlns:p14="http://schemas.microsoft.com/office/powerpoint/2010/main" val="676613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98FACA-5753-4BDA-ADEF-3D24EBC393E6}"/>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D36BDD5D-977D-4C84-95BD-497BD47368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52272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37062-739E-4918-B5CA-BD002DB4EC87}"/>
              </a:ext>
            </a:extLst>
          </p:cNvPr>
          <p:cNvSpPr>
            <a:spLocks noGrp="1"/>
          </p:cNvSpPr>
          <p:nvPr>
            <p:ph type="title"/>
          </p:nvPr>
        </p:nvSpPr>
        <p:spPr/>
        <p:txBody>
          <a:bodyPr/>
          <a:lstStyle/>
          <a:p>
            <a:r>
              <a:rPr lang="pt-BR"/>
              <a:t>Radar de métricas | Concorrência - Valduga</a:t>
            </a:r>
            <a:endParaRPr lang="en-US"/>
          </a:p>
        </p:txBody>
      </p:sp>
      <p:graphicFrame>
        <p:nvGraphicFramePr>
          <p:cNvPr id="6" name="Chart Placeholder 5">
            <a:extLst>
              <a:ext uri="{FF2B5EF4-FFF2-40B4-BE49-F238E27FC236}">
                <a16:creationId xmlns:a16="http://schemas.microsoft.com/office/drawing/2014/main" id="{58BF1C33-33B0-4894-8639-B85492C2355C}"/>
              </a:ext>
            </a:extLst>
          </p:cNvPr>
          <p:cNvGraphicFramePr>
            <a:graphicFrameLocks noGrp="1"/>
          </p:cNvGraphicFramePr>
          <p:nvPr>
            <p:ph type="chart" sz="quarter" idx="13"/>
            <p:extLst>
              <p:ext uri="{D42A27DB-BD31-4B8C-83A1-F6EECF244321}">
                <p14:modId xmlns:p14="http://schemas.microsoft.com/office/powerpoint/2010/main" val="22070492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B5DF56-509D-412F-BBC2-3E6ABA516543}"/>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029DC61A-D5D2-42D1-85C6-3540C577CA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1149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2B1F7-FAB2-4736-AC47-C52E36ECCB2D}"/>
              </a:ext>
            </a:extLst>
          </p:cNvPr>
          <p:cNvSpPr>
            <a:spLocks noGrp="1"/>
          </p:cNvSpPr>
          <p:nvPr>
            <p:ph type="title"/>
          </p:nvPr>
        </p:nvSpPr>
        <p:spPr/>
        <p:txBody>
          <a:bodyPr/>
          <a:lstStyle/>
          <a:p>
            <a:r>
              <a:rPr lang="en-US"/>
              <a:t>Overview mês | Concorrência - Valduga</a:t>
            </a:r>
          </a:p>
        </p:txBody>
      </p:sp>
      <p:graphicFrame>
        <p:nvGraphicFramePr>
          <p:cNvPr id="5" name="Table Placeholder 4">
            <a:extLst>
              <a:ext uri="{FF2B5EF4-FFF2-40B4-BE49-F238E27FC236}">
                <a16:creationId xmlns:a16="http://schemas.microsoft.com/office/drawing/2014/main" id="{65C4C198-D963-4E4C-944E-5FA014632EC5}"/>
              </a:ext>
            </a:extLst>
          </p:cNvPr>
          <p:cNvGraphicFramePr>
            <a:graphicFrameLocks noGrp="1"/>
          </p:cNvGraphicFramePr>
          <p:nvPr>
            <p:ph type="tbl" sz="quarter" idx="13"/>
            <p:extLst>
              <p:ext uri="{D42A27DB-BD31-4B8C-83A1-F6EECF244321}">
                <p14:modId xmlns:p14="http://schemas.microsoft.com/office/powerpoint/2010/main" val="1257265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02991255"/>
                    </a:ext>
                  </a:extLst>
                </a:gridCol>
                <a:gridCol w="699516">
                  <a:extLst>
                    <a:ext uri="{9D8B030D-6E8A-4147-A177-3AD203B41FA5}">
                      <a16:colId xmlns:a16="http://schemas.microsoft.com/office/drawing/2014/main" val="1512942387"/>
                    </a:ext>
                  </a:extLst>
                </a:gridCol>
                <a:gridCol w="699516">
                  <a:extLst>
                    <a:ext uri="{9D8B030D-6E8A-4147-A177-3AD203B41FA5}">
                      <a16:colId xmlns:a16="http://schemas.microsoft.com/office/drawing/2014/main" val="1472078458"/>
                    </a:ext>
                  </a:extLst>
                </a:gridCol>
                <a:gridCol w="658368">
                  <a:extLst>
                    <a:ext uri="{9D8B030D-6E8A-4147-A177-3AD203B41FA5}">
                      <a16:colId xmlns:a16="http://schemas.microsoft.com/office/drawing/2014/main" val="3924630077"/>
                    </a:ext>
                  </a:extLst>
                </a:gridCol>
                <a:gridCol w="658368">
                  <a:extLst>
                    <a:ext uri="{9D8B030D-6E8A-4147-A177-3AD203B41FA5}">
                      <a16:colId xmlns:a16="http://schemas.microsoft.com/office/drawing/2014/main" val="2487271968"/>
                    </a:ext>
                  </a:extLst>
                </a:gridCol>
                <a:gridCol w="658368">
                  <a:extLst>
                    <a:ext uri="{9D8B030D-6E8A-4147-A177-3AD203B41FA5}">
                      <a16:colId xmlns:a16="http://schemas.microsoft.com/office/drawing/2014/main" val="404852705"/>
                    </a:ext>
                  </a:extLst>
                </a:gridCol>
                <a:gridCol w="699516">
                  <a:extLst>
                    <a:ext uri="{9D8B030D-6E8A-4147-A177-3AD203B41FA5}">
                      <a16:colId xmlns:a16="http://schemas.microsoft.com/office/drawing/2014/main" val="3793015158"/>
                    </a:ext>
                  </a:extLst>
                </a:gridCol>
                <a:gridCol w="699516">
                  <a:extLst>
                    <a:ext uri="{9D8B030D-6E8A-4147-A177-3AD203B41FA5}">
                      <a16:colId xmlns:a16="http://schemas.microsoft.com/office/drawing/2014/main" val="3294112078"/>
                    </a:ext>
                  </a:extLst>
                </a:gridCol>
                <a:gridCol w="699516">
                  <a:extLst>
                    <a:ext uri="{9D8B030D-6E8A-4147-A177-3AD203B41FA5}">
                      <a16:colId xmlns:a16="http://schemas.microsoft.com/office/drawing/2014/main" val="2123475694"/>
                    </a:ext>
                  </a:extLst>
                </a:gridCol>
                <a:gridCol w="658368">
                  <a:extLst>
                    <a:ext uri="{9D8B030D-6E8A-4147-A177-3AD203B41FA5}">
                      <a16:colId xmlns:a16="http://schemas.microsoft.com/office/drawing/2014/main" val="43624006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247325419"/>
                  </a:ext>
                </a:extLst>
              </a:tr>
              <a:tr h="370840">
                <a:tc>
                  <a:txBody>
                    <a:bodyPr/>
                    <a:lstStyle/>
                    <a:p>
                      <a:r>
                        <a:rPr lang="en-US" sz="1000"/>
                        <a:t>casavalduga</a:t>
                      </a:r>
                    </a:p>
                  </a:txBody>
                  <a:tcPr/>
                </a:tc>
                <a:tc>
                  <a:txBody>
                    <a:bodyPr/>
                    <a:lstStyle/>
                    <a:p>
                      <a:r>
                        <a:rPr lang="en-US" sz="1000"/>
                        <a:t>101468</a:t>
                      </a:r>
                    </a:p>
                  </a:txBody>
                  <a:tcPr/>
                </a:tc>
                <a:tc>
                  <a:txBody>
                    <a:bodyPr/>
                    <a:lstStyle/>
                    <a:p>
                      <a:r>
                        <a:rPr lang="en-US" sz="1000"/>
                        <a:t>5261</a:t>
                      </a:r>
                    </a:p>
                  </a:txBody>
                  <a:tcPr/>
                </a:tc>
                <a:tc>
                  <a:txBody>
                    <a:bodyPr/>
                    <a:lstStyle/>
                    <a:p>
                      <a:r>
                        <a:rPr lang="en-US" sz="1000"/>
                        <a:t>37</a:t>
                      </a:r>
                    </a:p>
                  </a:txBody>
                  <a:tcPr/>
                </a:tc>
                <a:tc>
                  <a:txBody>
                    <a:bodyPr/>
                    <a:lstStyle/>
                    <a:p>
                      <a:r>
                        <a:rPr lang="en-US" sz="1000"/>
                        <a:t>0</a:t>
                      </a:r>
                    </a:p>
                  </a:txBody>
                  <a:tcPr/>
                </a:tc>
                <a:tc>
                  <a:txBody>
                    <a:bodyPr/>
                    <a:lstStyle/>
                    <a:p>
                      <a:r>
                        <a:rPr lang="en-US" sz="1000"/>
                        <a:t>0</a:t>
                      </a:r>
                    </a:p>
                  </a:txBody>
                  <a:tcPr/>
                </a:tc>
                <a:tc>
                  <a:txBody>
                    <a:bodyPr/>
                    <a:lstStyle/>
                    <a:p>
                      <a:r>
                        <a:rPr lang="en-US" sz="1000"/>
                        <a:t>37</a:t>
                      </a:r>
                    </a:p>
                  </a:txBody>
                  <a:tcPr/>
                </a:tc>
                <a:tc>
                  <a:txBody>
                    <a:bodyPr/>
                    <a:lstStyle/>
                    <a:p>
                      <a:r>
                        <a:rPr lang="en-US" sz="1000"/>
                        <a:t>38108</a:t>
                      </a:r>
                    </a:p>
                  </a:txBody>
                  <a:tcPr/>
                </a:tc>
                <a:tc>
                  <a:txBody>
                    <a:bodyPr/>
                    <a:lstStyle/>
                    <a:p>
                      <a:r>
                        <a:rPr lang="en-US" sz="1000"/>
                        <a:t>894</a:t>
                      </a:r>
                    </a:p>
                  </a:txBody>
                  <a:tcPr/>
                </a:tc>
                <a:tc>
                  <a:txBody>
                    <a:bodyPr/>
                    <a:lstStyle/>
                    <a:p>
                      <a:r>
                        <a:rPr lang="en-US" sz="1000"/>
                        <a:t>1.0665 %</a:t>
                      </a:r>
                    </a:p>
                  </a:txBody>
                  <a:tcPr/>
                </a:tc>
                <a:extLst>
                  <a:ext uri="{0D108BD9-81ED-4DB2-BD59-A6C34878D82A}">
                    <a16:rowId xmlns:a16="http://schemas.microsoft.com/office/drawing/2014/main" val="1020330130"/>
                  </a:ext>
                </a:extLst>
              </a:tr>
              <a:tr h="370840">
                <a:tc>
                  <a:txBody>
                    <a:bodyPr/>
                    <a:lstStyle/>
                    <a:p>
                      <a:r>
                        <a:rPr lang="en-US" sz="1000"/>
                        <a:t>chandonbrasil</a:t>
                      </a:r>
                    </a:p>
                  </a:txBody>
                  <a:tcPr/>
                </a:tc>
                <a:tc>
                  <a:txBody>
                    <a:bodyPr/>
                    <a:lstStyle/>
                    <a:p>
                      <a:r>
                        <a:rPr lang="en-US" sz="1000"/>
                        <a:t>93796</a:t>
                      </a:r>
                    </a:p>
                  </a:txBody>
                  <a:tcPr/>
                </a:tc>
                <a:tc>
                  <a:txBody>
                    <a:bodyPr/>
                    <a:lstStyle/>
                    <a:p>
                      <a:r>
                        <a:rPr lang="en-US" sz="1000"/>
                        <a:t>801</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11</a:t>
                      </a:r>
                    </a:p>
                  </a:txBody>
                  <a:tcPr/>
                </a:tc>
                <a:tc>
                  <a:txBody>
                    <a:bodyPr/>
                    <a:lstStyle/>
                    <a:p>
                      <a:r>
                        <a:rPr lang="en-US" sz="1000"/>
                        <a:t>12214</a:t>
                      </a:r>
                    </a:p>
                  </a:txBody>
                  <a:tcPr/>
                </a:tc>
                <a:tc>
                  <a:txBody>
                    <a:bodyPr/>
                    <a:lstStyle/>
                    <a:p>
                      <a:r>
                        <a:rPr lang="en-US" sz="1000"/>
                        <a:t>165</a:t>
                      </a:r>
                    </a:p>
                  </a:txBody>
                  <a:tcPr/>
                </a:tc>
                <a:tc>
                  <a:txBody>
                    <a:bodyPr/>
                    <a:lstStyle/>
                    <a:p>
                      <a:r>
                        <a:rPr lang="en-US" sz="1000"/>
                        <a:t>1.2050 %</a:t>
                      </a:r>
                    </a:p>
                  </a:txBody>
                  <a:tcPr/>
                </a:tc>
                <a:extLst>
                  <a:ext uri="{0D108BD9-81ED-4DB2-BD59-A6C34878D82A}">
                    <a16:rowId xmlns:a16="http://schemas.microsoft.com/office/drawing/2014/main" val="1276460788"/>
                  </a:ext>
                </a:extLst>
              </a:tr>
              <a:tr h="370840">
                <a:tc>
                  <a:txBody>
                    <a:bodyPr/>
                    <a:lstStyle/>
                    <a:p>
                      <a:r>
                        <a:rPr lang="en-US" sz="1000"/>
                        <a:t>cavegeisse</a:t>
                      </a:r>
                    </a:p>
                  </a:txBody>
                  <a:tcPr/>
                </a:tc>
                <a:tc>
                  <a:txBody>
                    <a:bodyPr/>
                    <a:lstStyle/>
                    <a:p>
                      <a:r>
                        <a:rPr lang="en-US" sz="1000"/>
                        <a:t>23241</a:t>
                      </a:r>
                    </a:p>
                  </a:txBody>
                  <a:tcPr/>
                </a:tc>
                <a:tc>
                  <a:txBody>
                    <a:bodyPr/>
                    <a:lstStyle/>
                    <a:p>
                      <a:r>
                        <a:rPr lang="en-US" sz="1000"/>
                        <a:t>463</a:t>
                      </a:r>
                    </a:p>
                  </a:txBody>
                  <a:tcPr/>
                </a:tc>
                <a:tc>
                  <a:txBody>
                    <a:bodyPr/>
                    <a:lstStyle/>
                    <a:p>
                      <a:r>
                        <a:rPr lang="en-US" sz="1000"/>
                        <a:t>10</a:t>
                      </a:r>
                    </a:p>
                  </a:txBody>
                  <a:tcPr/>
                </a:tc>
                <a:tc>
                  <a:txBody>
                    <a:bodyPr/>
                    <a:lstStyle/>
                    <a:p>
                      <a:r>
                        <a:rPr lang="en-US" sz="1000"/>
                        <a:t>1</a:t>
                      </a:r>
                    </a:p>
                  </a:txBody>
                  <a:tcPr/>
                </a:tc>
                <a:tc>
                  <a:txBody>
                    <a:bodyPr/>
                    <a:lstStyle/>
                    <a:p>
                      <a:r>
                        <a:rPr lang="en-US" sz="1000"/>
                        <a:t>1</a:t>
                      </a:r>
                    </a:p>
                  </a:txBody>
                  <a:tcPr/>
                </a:tc>
                <a:tc>
                  <a:txBody>
                    <a:bodyPr/>
                    <a:lstStyle/>
                    <a:p>
                      <a:r>
                        <a:rPr lang="en-US" sz="1000"/>
                        <a:t>12</a:t>
                      </a:r>
                    </a:p>
                  </a:txBody>
                  <a:tcPr/>
                </a:tc>
                <a:tc>
                  <a:txBody>
                    <a:bodyPr/>
                    <a:lstStyle/>
                    <a:p>
                      <a:r>
                        <a:rPr lang="en-US" sz="1000"/>
                        <a:t>7214</a:t>
                      </a:r>
                    </a:p>
                  </a:txBody>
                  <a:tcPr/>
                </a:tc>
                <a:tc>
                  <a:txBody>
                    <a:bodyPr/>
                    <a:lstStyle/>
                    <a:p>
                      <a:r>
                        <a:rPr lang="en-US" sz="1000"/>
                        <a:t>131</a:t>
                      </a:r>
                    </a:p>
                  </a:txBody>
                  <a:tcPr/>
                </a:tc>
                <a:tc>
                  <a:txBody>
                    <a:bodyPr/>
                    <a:lstStyle/>
                    <a:p>
                      <a:r>
                        <a:rPr lang="en-US" sz="1000"/>
                        <a:t>2.6602 %</a:t>
                      </a:r>
                    </a:p>
                  </a:txBody>
                  <a:tcPr/>
                </a:tc>
                <a:extLst>
                  <a:ext uri="{0D108BD9-81ED-4DB2-BD59-A6C34878D82A}">
                    <a16:rowId xmlns:a16="http://schemas.microsoft.com/office/drawing/2014/main" val="2000533264"/>
                  </a:ext>
                </a:extLst>
              </a:tr>
            </a:tbl>
          </a:graphicData>
        </a:graphic>
      </p:graphicFrame>
      <p:sp>
        <p:nvSpPr>
          <p:cNvPr id="4" name="Text Placeholder 3">
            <a:extLst>
              <a:ext uri="{FF2B5EF4-FFF2-40B4-BE49-F238E27FC236}">
                <a16:creationId xmlns:a16="http://schemas.microsoft.com/office/drawing/2014/main" id="{C95E0158-EB7F-4C9B-991A-1B25499CDE1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484852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D7699-1366-427A-A939-A901C3D6370C}"/>
              </a:ext>
            </a:extLst>
          </p:cNvPr>
          <p:cNvSpPr>
            <a:spLocks noGrp="1"/>
          </p:cNvSpPr>
          <p:nvPr>
            <p:ph type="title"/>
          </p:nvPr>
        </p:nvSpPr>
        <p:spPr/>
        <p:txBody>
          <a:bodyPr/>
          <a:lstStyle/>
          <a:p>
            <a:r>
              <a:rPr lang="pt-BR"/>
              <a:t>Distribuição de seguidores | Concorrência - Valduga</a:t>
            </a:r>
            <a:endParaRPr lang="en-US"/>
          </a:p>
        </p:txBody>
      </p:sp>
      <p:graphicFrame>
        <p:nvGraphicFramePr>
          <p:cNvPr id="6" name="Chart Placeholder 5">
            <a:extLst>
              <a:ext uri="{FF2B5EF4-FFF2-40B4-BE49-F238E27FC236}">
                <a16:creationId xmlns:a16="http://schemas.microsoft.com/office/drawing/2014/main" id="{AC59A04E-1899-4DC7-BE9E-FBE198D26524}"/>
              </a:ext>
            </a:extLst>
          </p:cNvPr>
          <p:cNvGraphicFramePr>
            <a:graphicFrameLocks noGrp="1"/>
          </p:cNvGraphicFramePr>
          <p:nvPr>
            <p:ph type="chart" sz="quarter" idx="13"/>
            <p:extLst>
              <p:ext uri="{D42A27DB-BD31-4B8C-83A1-F6EECF244321}">
                <p14:modId xmlns:p14="http://schemas.microsoft.com/office/powerpoint/2010/main" val="29629562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16BACF-BA1A-44AF-A3E5-E1879B560D24}"/>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34AF08F6-1A97-4288-8F32-E0622E3393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82017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51F0E-C25E-416C-9920-4CD6568FA1CB}"/>
              </a:ext>
            </a:extLst>
          </p:cNvPr>
          <p:cNvSpPr>
            <a:spLocks noGrp="1"/>
          </p:cNvSpPr>
          <p:nvPr>
            <p:ph type="title"/>
          </p:nvPr>
        </p:nvSpPr>
        <p:spPr/>
        <p:txBody>
          <a:bodyPr/>
          <a:lstStyle/>
          <a:p>
            <a:r>
              <a:rPr lang="en-US"/>
              <a:t>Instagram Posts | Concorrência - Valduga</a:t>
            </a:r>
          </a:p>
        </p:txBody>
      </p:sp>
      <p:graphicFrame>
        <p:nvGraphicFramePr>
          <p:cNvPr id="6" name="Chart Placeholder 5">
            <a:extLst>
              <a:ext uri="{FF2B5EF4-FFF2-40B4-BE49-F238E27FC236}">
                <a16:creationId xmlns:a16="http://schemas.microsoft.com/office/drawing/2014/main" id="{52131338-A344-4D9C-9BA8-7000FAA4B52B}"/>
              </a:ext>
            </a:extLst>
          </p:cNvPr>
          <p:cNvGraphicFramePr>
            <a:graphicFrameLocks noGrp="1"/>
          </p:cNvGraphicFramePr>
          <p:nvPr>
            <p:ph type="chart" sz="quarter" idx="13"/>
            <p:extLst>
              <p:ext uri="{D42A27DB-BD31-4B8C-83A1-F6EECF244321}">
                <p14:modId xmlns:p14="http://schemas.microsoft.com/office/powerpoint/2010/main" val="2865808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166A4B-EF7D-4D44-9D62-05CE1CCAC5F3}"/>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E0E6FE5F-2678-497A-BA50-6A8235599D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8866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652A5-36FF-404D-BEA5-B87C36A1D48D}"/>
              </a:ext>
            </a:extLst>
          </p:cNvPr>
          <p:cNvSpPr>
            <a:spLocks noGrp="1"/>
          </p:cNvSpPr>
          <p:nvPr>
            <p:ph type="title"/>
          </p:nvPr>
        </p:nvSpPr>
        <p:spPr/>
        <p:txBody>
          <a:bodyPr/>
          <a:lstStyle/>
          <a:p>
            <a:r>
              <a:rPr lang="pt-BR"/>
              <a:t>Posts por dia da semana | Concorrência - Valduga</a:t>
            </a:r>
            <a:endParaRPr lang="en-US"/>
          </a:p>
        </p:txBody>
      </p:sp>
      <p:graphicFrame>
        <p:nvGraphicFramePr>
          <p:cNvPr id="6" name="Chart Placeholder 5">
            <a:extLst>
              <a:ext uri="{FF2B5EF4-FFF2-40B4-BE49-F238E27FC236}">
                <a16:creationId xmlns:a16="http://schemas.microsoft.com/office/drawing/2014/main" id="{530A10DC-DA04-4026-B142-34242F2B9F7A}"/>
              </a:ext>
            </a:extLst>
          </p:cNvPr>
          <p:cNvGraphicFramePr>
            <a:graphicFrameLocks noGrp="1"/>
          </p:cNvGraphicFramePr>
          <p:nvPr>
            <p:ph type="chart" sz="quarter" idx="13"/>
            <p:extLst>
              <p:ext uri="{D42A27DB-BD31-4B8C-83A1-F6EECF244321}">
                <p14:modId xmlns:p14="http://schemas.microsoft.com/office/powerpoint/2010/main" val="1742959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0D5E97-F7B7-4D15-B559-D43B7BF196E4}"/>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1F44C9D8-0B2F-4F7C-84B1-218DFB2CFC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0805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70B7E-BD91-4E2C-9094-461BB7A06781}"/>
              </a:ext>
            </a:extLst>
          </p:cNvPr>
          <p:cNvSpPr>
            <a:spLocks noGrp="1"/>
          </p:cNvSpPr>
          <p:nvPr>
            <p:ph type="title"/>
          </p:nvPr>
        </p:nvSpPr>
        <p:spPr/>
        <p:txBody>
          <a:bodyPr/>
          <a:lstStyle/>
          <a:p>
            <a:r>
              <a:rPr lang="pt-BR"/>
              <a:t>Total de interações | Concorrência - Valduga</a:t>
            </a:r>
            <a:endParaRPr lang="en-US"/>
          </a:p>
        </p:txBody>
      </p:sp>
      <p:graphicFrame>
        <p:nvGraphicFramePr>
          <p:cNvPr id="6" name="Chart Placeholder 5">
            <a:extLst>
              <a:ext uri="{FF2B5EF4-FFF2-40B4-BE49-F238E27FC236}">
                <a16:creationId xmlns:a16="http://schemas.microsoft.com/office/drawing/2014/main" id="{990C9A04-002C-48D6-B15D-3CB0E547EDED}"/>
              </a:ext>
            </a:extLst>
          </p:cNvPr>
          <p:cNvGraphicFramePr>
            <a:graphicFrameLocks noGrp="1"/>
          </p:cNvGraphicFramePr>
          <p:nvPr>
            <p:ph type="chart" sz="quarter" idx="13"/>
            <p:extLst>
              <p:ext uri="{D42A27DB-BD31-4B8C-83A1-F6EECF244321}">
                <p14:modId xmlns:p14="http://schemas.microsoft.com/office/powerpoint/2010/main" val="25428739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36EE44-5703-4151-9070-F9AA6082E073}"/>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77A2BBE9-20EA-4012-8FCB-540AF511E1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85873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48C73-4CAC-401B-A395-18E177C03DF8}"/>
              </a:ext>
            </a:extLst>
          </p:cNvPr>
          <p:cNvSpPr>
            <a:spLocks noGrp="1"/>
          </p:cNvSpPr>
          <p:nvPr>
            <p:ph type="title"/>
          </p:nvPr>
        </p:nvSpPr>
        <p:spPr/>
        <p:txBody>
          <a:bodyPr/>
          <a:lstStyle/>
          <a:p>
            <a:r>
              <a:rPr lang="pt-BR"/>
              <a:t>10 posts com melhor taxa de interação | Concorrência - Valduga - 1 of 4</a:t>
            </a:r>
            <a:endParaRPr lang="en-US"/>
          </a:p>
        </p:txBody>
      </p:sp>
      <p:graphicFrame>
        <p:nvGraphicFramePr>
          <p:cNvPr id="5" name="Table Placeholder 4">
            <a:extLst>
              <a:ext uri="{FF2B5EF4-FFF2-40B4-BE49-F238E27FC236}">
                <a16:creationId xmlns:a16="http://schemas.microsoft.com/office/drawing/2014/main" id="{779636B3-87EE-4F36-9FB3-21D4E63C10DD}"/>
              </a:ext>
            </a:extLst>
          </p:cNvPr>
          <p:cNvGraphicFramePr>
            <a:graphicFrameLocks noGrp="1"/>
          </p:cNvGraphicFramePr>
          <p:nvPr>
            <p:ph type="tbl" sz="quarter" idx="13"/>
            <p:extLst>
              <p:ext uri="{D42A27DB-BD31-4B8C-83A1-F6EECF244321}">
                <p14:modId xmlns:p14="http://schemas.microsoft.com/office/powerpoint/2010/main" val="859195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24997670"/>
                    </a:ext>
                  </a:extLst>
                </a:gridCol>
                <a:gridCol w="987552">
                  <a:extLst>
                    <a:ext uri="{9D8B030D-6E8A-4147-A177-3AD203B41FA5}">
                      <a16:colId xmlns:a16="http://schemas.microsoft.com/office/drawing/2014/main" val="773266607"/>
                    </a:ext>
                  </a:extLst>
                </a:gridCol>
                <a:gridCol w="987552">
                  <a:extLst>
                    <a:ext uri="{9D8B030D-6E8A-4147-A177-3AD203B41FA5}">
                      <a16:colId xmlns:a16="http://schemas.microsoft.com/office/drawing/2014/main" val="2438425337"/>
                    </a:ext>
                  </a:extLst>
                </a:gridCol>
                <a:gridCol w="987552">
                  <a:extLst>
                    <a:ext uri="{9D8B030D-6E8A-4147-A177-3AD203B41FA5}">
                      <a16:colId xmlns:a16="http://schemas.microsoft.com/office/drawing/2014/main" val="3816433587"/>
                    </a:ext>
                  </a:extLst>
                </a:gridCol>
                <a:gridCol w="987552">
                  <a:extLst>
                    <a:ext uri="{9D8B030D-6E8A-4147-A177-3AD203B41FA5}">
                      <a16:colId xmlns:a16="http://schemas.microsoft.com/office/drawing/2014/main" val="4013354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4703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cavegeisse - 2018-08-14 15:09:07 </a:t>
                      </a:r>
                      <a:r>
                        <a:rPr kumimoji="0" lang="pt-BR" sz="1000" b="0" i="0" u="none" strike="noStrike" kern="1200" cap="none" spc="0" normalizeH="0" baseline="0" noProof="0">
                          <a:ln>
                            <a:noFill/>
                          </a:ln>
                          <a:solidFill>
                            <a:prstClr val="black"/>
                          </a:solidFill>
                          <a:effectLst/>
                          <a:uLnTx/>
                          <a:uFillTx/>
                          <a:latin typeface="+mn-lt"/>
                          <a:ea typeface="+mn-ea"/>
                          <a:cs typeface="+mn-cs"/>
                        </a:rPr>
                        <a:t>
 O Kaito Casagrandi compartilhou na página dele uma harmonização incrível com o espumante Victoria Geisse Extra Brut! Confere só:
.
[Repost napanelacomkaito]:
Aaaahhh se toda semana começasse assim ❤
Burrata com creme de balsâmico, pesto e camarões acompanhado de pão crocante com vinagrete de tomate e pimentão 🦐 🍅 
Muuuuiiittto fácil de fazer: burrata do emporioprimebauru (é PERFEITA, a melhor), coberta com pesto de manjericão e creme de balsâmico (usei o lapastina_import). Para o 🦐 , temperei direto na frigideira com azeite, sal e páprica picante. Assim que estiverem dourados, desligue e reserve. 
Tomate em cubinhos com pimentão também em cubinhos. 
Pronto! Doure o pão na mesma frigideira do camarão e sirva! Resultado FANTÁSTICO! 🍷Harmonizei com um espumante da cavegeisse o Victoria Geisse Extra Brut (e descobri minha nova paixão em espumante)
🍺 Não, não consigo pensar em uma cerveja que mantenha a leveza do prato e a perfeita harmonia. 🤷🏼‍♂ .
#napanelacomkaito #homemnacozin...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83407011"/>
                  </a:ext>
                </a:extLst>
              </a:tr>
            </a:tbl>
          </a:graphicData>
        </a:graphic>
      </p:graphicFrame>
      <p:sp>
        <p:nvSpPr>
          <p:cNvPr id="4" name="Text Placeholder 3">
            <a:extLst>
              <a:ext uri="{FF2B5EF4-FFF2-40B4-BE49-F238E27FC236}">
                <a16:creationId xmlns:a16="http://schemas.microsoft.com/office/drawing/2014/main" id="{86F0CC66-B288-4EBA-80A0-5957DA7541C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2075237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8DE5F-629A-49E3-8199-7D08731A1D04}"/>
              </a:ext>
            </a:extLst>
          </p:cNvPr>
          <p:cNvSpPr>
            <a:spLocks noGrp="1"/>
          </p:cNvSpPr>
          <p:nvPr>
            <p:ph type="title"/>
          </p:nvPr>
        </p:nvSpPr>
        <p:spPr/>
        <p:txBody>
          <a:bodyPr/>
          <a:lstStyle/>
          <a:p>
            <a:r>
              <a:rPr lang="pt-BR"/>
              <a:t>10 posts com melhor taxa de interação | Concorrência - Valduga - 2 of 4</a:t>
            </a:r>
            <a:endParaRPr lang="en-US"/>
          </a:p>
        </p:txBody>
      </p:sp>
      <p:graphicFrame>
        <p:nvGraphicFramePr>
          <p:cNvPr id="5" name="Table Placeholder 4">
            <a:extLst>
              <a:ext uri="{FF2B5EF4-FFF2-40B4-BE49-F238E27FC236}">
                <a16:creationId xmlns:a16="http://schemas.microsoft.com/office/drawing/2014/main" id="{CCE81E6E-E667-4320-BB80-F49B13E2C811}"/>
              </a:ext>
            </a:extLst>
          </p:cNvPr>
          <p:cNvGraphicFramePr>
            <a:graphicFrameLocks noGrp="1"/>
          </p:cNvGraphicFramePr>
          <p:nvPr>
            <p:ph type="tbl" sz="quarter" idx="13"/>
            <p:extLst>
              <p:ext uri="{D42A27DB-BD31-4B8C-83A1-F6EECF244321}">
                <p14:modId xmlns:p14="http://schemas.microsoft.com/office/powerpoint/2010/main" val="3700796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40821885"/>
                    </a:ext>
                  </a:extLst>
                </a:gridCol>
                <a:gridCol w="987552">
                  <a:extLst>
                    <a:ext uri="{9D8B030D-6E8A-4147-A177-3AD203B41FA5}">
                      <a16:colId xmlns:a16="http://schemas.microsoft.com/office/drawing/2014/main" val="2506448850"/>
                    </a:ext>
                  </a:extLst>
                </a:gridCol>
                <a:gridCol w="987552">
                  <a:extLst>
                    <a:ext uri="{9D8B030D-6E8A-4147-A177-3AD203B41FA5}">
                      <a16:colId xmlns:a16="http://schemas.microsoft.com/office/drawing/2014/main" val="2995425334"/>
                    </a:ext>
                  </a:extLst>
                </a:gridCol>
                <a:gridCol w="987552">
                  <a:extLst>
                    <a:ext uri="{9D8B030D-6E8A-4147-A177-3AD203B41FA5}">
                      <a16:colId xmlns:a16="http://schemas.microsoft.com/office/drawing/2014/main" val="2427284994"/>
                    </a:ext>
                  </a:extLst>
                </a:gridCol>
                <a:gridCol w="987552">
                  <a:extLst>
                    <a:ext uri="{9D8B030D-6E8A-4147-A177-3AD203B41FA5}">
                      <a16:colId xmlns:a16="http://schemas.microsoft.com/office/drawing/2014/main" val="3986305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4973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cavegeisse - 2018-08-09 13:09:44 </a:t>
                      </a:r>
                      <a:r>
                        <a:rPr kumimoji="0" lang="pt-BR" sz="1000" b="0" i="0" u="none" strike="noStrike" kern="1200" cap="none" spc="0" normalizeH="0" baseline="0" noProof="0">
                          <a:ln>
                            <a:noFill/>
                          </a:ln>
                          <a:solidFill>
                            <a:prstClr val="black"/>
                          </a:solidFill>
                          <a:effectLst/>
                          <a:uLnTx/>
                          <a:uFillTx/>
                          <a:latin typeface="+mn-lt"/>
                          <a:ea typeface="+mn-ea"/>
                          <a:cs typeface="+mn-cs"/>
                        </a:rPr>
                        <a:t>
 Em sua visita à Serra Gaúcha, não deixe de programar seu passeio na Vinícola Geisse! 
Basta acessar nosso site e preencher o formulário no link da experiência escolhida: cavegeisse.com.br/visite . 🍾
.
.
#cavegeisse #geisselovers #winelovers #vinhedos #pintobandeira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05084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cavegeisse - 2018-08-06 11:20:01 </a:t>
                      </a:r>
                      <a:r>
                        <a:rPr kumimoji="0" lang="pt-BR" sz="1000" b="0" i="0" u="none" strike="noStrike" kern="1200" cap="none" spc="0" normalizeH="0" baseline="0" noProof="0">
                          <a:ln>
                            <a:noFill/>
                          </a:ln>
                          <a:solidFill>
                            <a:prstClr val="black"/>
                          </a:solidFill>
                          <a:effectLst/>
                          <a:uLnTx/>
                          <a:uFillTx/>
                          <a:latin typeface="+mn-lt"/>
                          <a:ea typeface="+mn-ea"/>
                          <a:cs typeface="+mn-cs"/>
                        </a:rPr>
                        <a:t>
 Localizados em uma região altamente privilegiada, os vinhedos da Família Geisse em Pinto Bandeira compõem 100% da matéria-prima de toda nossa produção de espumantes. Eles são tratados de maneira eco eficiente, sem utilização de agrotóxicos, através da aplicação do sistema TPC (Thermal Pest Control). Isso significa maior harmonia com o meio ambiente e mais qualidade no produto final!
.
.
.
#cavegeisse #geisselovers #winelovers #vinhedos #pintobandeira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87675716"/>
                  </a:ext>
                </a:extLst>
              </a:tr>
            </a:tbl>
          </a:graphicData>
        </a:graphic>
      </p:graphicFrame>
      <p:sp>
        <p:nvSpPr>
          <p:cNvPr id="4" name="Text Placeholder 3">
            <a:extLst>
              <a:ext uri="{FF2B5EF4-FFF2-40B4-BE49-F238E27FC236}">
                <a16:creationId xmlns:a16="http://schemas.microsoft.com/office/drawing/2014/main" id="{29BE3DB0-CF30-4851-AE78-A5B3ADEA1D3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102241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3008F-2D87-45D1-B00B-CCF64ABF10EA}"/>
              </a:ext>
            </a:extLst>
          </p:cNvPr>
          <p:cNvSpPr>
            <a:spLocks noGrp="1"/>
          </p:cNvSpPr>
          <p:nvPr>
            <p:ph type="title"/>
          </p:nvPr>
        </p:nvSpPr>
        <p:spPr/>
        <p:txBody>
          <a:bodyPr/>
          <a:lstStyle/>
          <a:p>
            <a:r>
              <a:rPr lang="pt-BR"/>
              <a:t>10 posts com melhor taxa de interação | Concorrência - Valduga - 3 of 4</a:t>
            </a:r>
            <a:endParaRPr lang="en-US"/>
          </a:p>
        </p:txBody>
      </p:sp>
      <p:graphicFrame>
        <p:nvGraphicFramePr>
          <p:cNvPr id="5" name="Table Placeholder 4">
            <a:extLst>
              <a:ext uri="{FF2B5EF4-FFF2-40B4-BE49-F238E27FC236}">
                <a16:creationId xmlns:a16="http://schemas.microsoft.com/office/drawing/2014/main" id="{E768FB29-F519-43F8-BA75-70C65CD2ACC8}"/>
              </a:ext>
            </a:extLst>
          </p:cNvPr>
          <p:cNvGraphicFramePr>
            <a:graphicFrameLocks noGrp="1"/>
          </p:cNvGraphicFramePr>
          <p:nvPr>
            <p:ph type="tbl" sz="quarter" idx="13"/>
            <p:extLst>
              <p:ext uri="{D42A27DB-BD31-4B8C-83A1-F6EECF244321}">
                <p14:modId xmlns:p14="http://schemas.microsoft.com/office/powerpoint/2010/main" val="3489164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2736167"/>
                    </a:ext>
                  </a:extLst>
                </a:gridCol>
                <a:gridCol w="987552">
                  <a:extLst>
                    <a:ext uri="{9D8B030D-6E8A-4147-A177-3AD203B41FA5}">
                      <a16:colId xmlns:a16="http://schemas.microsoft.com/office/drawing/2014/main" val="2307248498"/>
                    </a:ext>
                  </a:extLst>
                </a:gridCol>
                <a:gridCol w="987552">
                  <a:extLst>
                    <a:ext uri="{9D8B030D-6E8A-4147-A177-3AD203B41FA5}">
                      <a16:colId xmlns:a16="http://schemas.microsoft.com/office/drawing/2014/main" val="2661528562"/>
                    </a:ext>
                  </a:extLst>
                </a:gridCol>
                <a:gridCol w="987552">
                  <a:extLst>
                    <a:ext uri="{9D8B030D-6E8A-4147-A177-3AD203B41FA5}">
                      <a16:colId xmlns:a16="http://schemas.microsoft.com/office/drawing/2014/main" val="3360038074"/>
                    </a:ext>
                  </a:extLst>
                </a:gridCol>
                <a:gridCol w="987552">
                  <a:extLst>
                    <a:ext uri="{9D8B030D-6E8A-4147-A177-3AD203B41FA5}">
                      <a16:colId xmlns:a16="http://schemas.microsoft.com/office/drawing/2014/main" val="369674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5291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cavegeisse - 2018-08-01 09:53:05 </a:t>
                      </a:r>
                      <a:r>
                        <a:rPr kumimoji="0" lang="pt-BR" sz="1000" b="0" i="0" u="none" strike="noStrike" kern="1200" cap="none" spc="0" normalizeH="0" baseline="0" noProof="0">
                          <a:ln>
                            <a:noFill/>
                          </a:ln>
                          <a:solidFill>
                            <a:prstClr val="black"/>
                          </a:solidFill>
                          <a:effectLst/>
                          <a:uLnTx/>
                          <a:uFillTx/>
                          <a:latin typeface="+mn-lt"/>
                          <a:ea typeface="+mn-ea"/>
                          <a:cs typeface="+mn-cs"/>
                        </a:rPr>
                        <a:t>
 Harmonia e intensidade traduzem a essência do Cave Geisse Extra Brut. O otavio_cervejasevinhos já provou e você não vai deixá-lo de fora da sua próxima degustação, vai? 🥂
.
.
.
#cavegeisse #geisselovers #winelovers #extrabrut #pintobandeira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48427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cavegeisse - 2018-08-03 16:29:35 </a:t>
                      </a:r>
                      <a:r>
                        <a:rPr kumimoji="0" lang="pt-BR" sz="1000" b="0" i="0" u="none" strike="noStrike" kern="1200" cap="none" spc="0" normalizeH="0" baseline="0" noProof="0">
                          <a:ln>
                            <a:noFill/>
                          </a:ln>
                          <a:solidFill>
                            <a:prstClr val="black"/>
                          </a:solidFill>
                          <a:effectLst/>
                          <a:uLnTx/>
                          <a:uFillTx/>
                          <a:latin typeface="+mn-lt"/>
                          <a:ea typeface="+mn-ea"/>
                          <a:cs typeface="+mn-cs"/>
                        </a:rPr>
                        <a:t>
 Venha nos visitar e apreciar está excelente harmonização no Open Lounge Geisse, que está aberto todos os finais de semana e feriados das 11 horas às 17 hrs.🍾❤️🥟 #cavegeisse  #geisselovers  #openlounge #pintobandeira #familiageisse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01038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cavegeisse - 2018-08-31 14:20:12 </a:t>
                      </a:r>
                      <a:r>
                        <a:rPr kumimoji="0" lang="pt-BR" sz="1000" b="0" i="0" u="none" strike="noStrike" kern="1200" cap="none" spc="0" normalizeH="0" baseline="0" noProof="0">
                          <a:ln>
                            <a:noFill/>
                          </a:ln>
                          <a:solidFill>
                            <a:prstClr val="black"/>
                          </a:solidFill>
                          <a:effectLst/>
                          <a:uLnTx/>
                          <a:uFillTx/>
                          <a:latin typeface="+mn-lt"/>
                          <a:ea typeface="+mn-ea"/>
                          <a:cs typeface="+mn-cs"/>
                        </a:rPr>
                        <a:t>
 Venha se encantar com uma linda vista para a natureza, acompanhada de um espumante gelado e uma deliciosa empanada artesanal chilena. A experiência Geisse Open Lounge funciona aos sábados, domingos e feriados das 11h às 17h, sem necessidade de agendamento.
.
.
.
#cavegeisse #geisselovers #openlounge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08846470"/>
                  </a:ext>
                </a:extLst>
              </a:tr>
            </a:tbl>
          </a:graphicData>
        </a:graphic>
      </p:graphicFrame>
      <p:sp>
        <p:nvSpPr>
          <p:cNvPr id="4" name="Text Placeholder 3">
            <a:extLst>
              <a:ext uri="{FF2B5EF4-FFF2-40B4-BE49-F238E27FC236}">
                <a16:creationId xmlns:a16="http://schemas.microsoft.com/office/drawing/2014/main" id="{91F75512-173F-4759-B591-0670A32C23F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3782076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B33F4-ACA9-43EA-8C04-93938F77299A}"/>
              </a:ext>
            </a:extLst>
          </p:cNvPr>
          <p:cNvSpPr>
            <a:spLocks noGrp="1"/>
          </p:cNvSpPr>
          <p:nvPr>
            <p:ph type="title"/>
          </p:nvPr>
        </p:nvSpPr>
        <p:spPr/>
        <p:txBody>
          <a:bodyPr/>
          <a:lstStyle/>
          <a:p>
            <a:r>
              <a:rPr lang="pt-BR"/>
              <a:t>10 posts com melhor taxa de interação | Concorrência - Valduga - 4 of 4</a:t>
            </a:r>
            <a:endParaRPr lang="en-US"/>
          </a:p>
        </p:txBody>
      </p:sp>
      <p:graphicFrame>
        <p:nvGraphicFramePr>
          <p:cNvPr id="5" name="Table Placeholder 4">
            <a:extLst>
              <a:ext uri="{FF2B5EF4-FFF2-40B4-BE49-F238E27FC236}">
                <a16:creationId xmlns:a16="http://schemas.microsoft.com/office/drawing/2014/main" id="{67D5665E-A5A3-4E1B-B5BD-F17E4BC6DBB9}"/>
              </a:ext>
            </a:extLst>
          </p:cNvPr>
          <p:cNvGraphicFramePr>
            <a:graphicFrameLocks noGrp="1"/>
          </p:cNvGraphicFramePr>
          <p:nvPr>
            <p:ph type="tbl" sz="quarter" idx="13"/>
            <p:extLst>
              <p:ext uri="{D42A27DB-BD31-4B8C-83A1-F6EECF244321}">
                <p14:modId xmlns:p14="http://schemas.microsoft.com/office/powerpoint/2010/main" val="18974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67919952"/>
                    </a:ext>
                  </a:extLst>
                </a:gridCol>
                <a:gridCol w="987552">
                  <a:extLst>
                    <a:ext uri="{9D8B030D-6E8A-4147-A177-3AD203B41FA5}">
                      <a16:colId xmlns:a16="http://schemas.microsoft.com/office/drawing/2014/main" val="4284175577"/>
                    </a:ext>
                  </a:extLst>
                </a:gridCol>
                <a:gridCol w="987552">
                  <a:extLst>
                    <a:ext uri="{9D8B030D-6E8A-4147-A177-3AD203B41FA5}">
                      <a16:colId xmlns:a16="http://schemas.microsoft.com/office/drawing/2014/main" val="2317262407"/>
                    </a:ext>
                  </a:extLst>
                </a:gridCol>
                <a:gridCol w="987552">
                  <a:extLst>
                    <a:ext uri="{9D8B030D-6E8A-4147-A177-3AD203B41FA5}">
                      <a16:colId xmlns:a16="http://schemas.microsoft.com/office/drawing/2014/main" val="3562908387"/>
                    </a:ext>
                  </a:extLst>
                </a:gridCol>
                <a:gridCol w="987552">
                  <a:extLst>
                    <a:ext uri="{9D8B030D-6E8A-4147-A177-3AD203B41FA5}">
                      <a16:colId xmlns:a16="http://schemas.microsoft.com/office/drawing/2014/main" val="3508836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4534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casavalduga - 2018-08-09 17:01:19 </a:t>
                      </a:r>
                      <a:r>
                        <a:rPr kumimoji="0" lang="pt-BR" sz="1000" b="0" i="0" u="none" strike="noStrike" kern="1200" cap="none" spc="0" normalizeH="0" baseline="0" noProof="0">
                          <a:ln>
                            <a:noFill/>
                          </a:ln>
                          <a:solidFill>
                            <a:prstClr val="black"/>
                          </a:solidFill>
                          <a:effectLst/>
                          <a:uLnTx/>
                          <a:uFillTx/>
                          <a:latin typeface="+mn-lt"/>
                          <a:ea typeface="+mn-ea"/>
                          <a:cs typeface="+mn-cs"/>
                        </a:rPr>
                        <a:t>
 A linha Naturelle é ideal para quem prefere vinhos de paladar adocicado. Elaborada com castas finas e rígida seleção de uvas, é um perfeito equilíbrio. Já experimentou?⠀
#CasaValduga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62869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cavegeisse - 2018-08-29 14:23:00 </a:t>
                      </a:r>
                      <a:r>
                        <a:rPr kumimoji="0" lang="pt-BR" sz="1000" b="0" i="0" u="none" strike="noStrike" kern="1200" cap="none" spc="0" normalizeH="0" baseline="0" noProof="0">
                          <a:ln>
                            <a:noFill/>
                          </a:ln>
                          <a:solidFill>
                            <a:prstClr val="black"/>
                          </a:solidFill>
                          <a:effectLst/>
                          <a:uLnTx/>
                          <a:uFillTx/>
                          <a:latin typeface="+mn-lt"/>
                          <a:ea typeface="+mn-ea"/>
                          <a:cs typeface="+mn-cs"/>
                        </a:rPr>
                        <a:t>
 Agende sua experiência na vinícola Família Geisse!
A Geisse Tasting permite ao visitante conhecer o interior da vinícola e o processo milenar de fazer espumantes pelo método tradicional. Ainda, acompanha uma degustação inesquecível! Reserve seu horário pelo nosso site.
.
.
#cavegeisse #geisselovers #winelovers #geissetasting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02974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chandonbrasil - 2018-08-14 19:04:15 </a:t>
                      </a:r>
                      <a:r>
                        <a:rPr kumimoji="0" lang="pt-BR" sz="1000" b="0" i="0" u="none" strike="noStrike" kern="1200" cap="none" spc="0" normalizeH="0" baseline="0" noProof="0">
                          <a:ln>
                            <a:noFill/>
                          </a:ln>
                          <a:solidFill>
                            <a:prstClr val="black"/>
                          </a:solidFill>
                          <a:effectLst/>
                          <a:uLnTx/>
                          <a:uFillTx/>
                          <a:latin typeface="+mn-lt"/>
                          <a:ea typeface="+mn-ea"/>
                          <a:cs typeface="+mn-cs"/>
                        </a:rPr>
                        <a:t>
 Chandon Rosé, morangos, gelo e um toque de manjericão. Que tal experimentar essa combinação?⠀
⠀
#MomentoChandon⠀
Consuma com estilo, não com excesso.⠀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52162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casavalduga - 2018-08-04 17:01:43 </a:t>
                      </a:r>
                      <a:r>
                        <a:rPr kumimoji="0" lang="pt-BR" sz="1000" b="0" i="0" u="none" strike="noStrike" kern="1200" cap="none" spc="0" normalizeH="0" baseline="0" noProof="0">
                          <a:ln>
                            <a:noFill/>
                          </a:ln>
                          <a:solidFill>
                            <a:prstClr val="black"/>
                          </a:solidFill>
                          <a:effectLst/>
                          <a:uLnTx/>
                          <a:uFillTx/>
                          <a:latin typeface="+mn-lt"/>
                          <a:ea typeface="+mn-ea"/>
                          <a:cs typeface="+mn-cs"/>
                        </a:rPr>
                        <a:t>
 As notas de frutas frescas, como morango, goiaba, pêssego, cereja e o leve nuance floral, fazem do Naturelle Rosé Suave um vinho versátil para todas as horas. Comprove!⠀
#CasaValduga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36035357"/>
                  </a:ext>
                </a:extLst>
              </a:tr>
            </a:tbl>
          </a:graphicData>
        </a:graphic>
      </p:graphicFrame>
      <p:sp>
        <p:nvSpPr>
          <p:cNvPr id="4" name="Text Placeholder 3">
            <a:extLst>
              <a:ext uri="{FF2B5EF4-FFF2-40B4-BE49-F238E27FC236}">
                <a16:creationId xmlns:a16="http://schemas.microsoft.com/office/drawing/2014/main" id="{1A964298-1BE0-43E0-8895-D49734E8F9E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7843820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972</Words>
  <Application>Microsoft Office PowerPoint</Application>
  <PresentationFormat>On-screen Show (4:3)</PresentationFormat>
  <Paragraphs>548</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Concorrência Casa Valduga</vt:lpstr>
      <vt:lpstr>Comparativo concorrência | Concorrência - Valduga</vt:lpstr>
      <vt:lpstr>Total de interações | Concorrência - Valduga</vt:lpstr>
      <vt:lpstr>Interações por tipo de post | Concorrência - Valduga</vt:lpstr>
      <vt:lpstr>10 posts com mais interações | Concorrência - Valduga - 1 of 6</vt:lpstr>
      <vt:lpstr>10 posts com mais interações | Concorrência - Valduga - 2 of 6</vt:lpstr>
      <vt:lpstr>10 posts com mais interações | Concorrência - Valduga - 3 of 6</vt:lpstr>
      <vt:lpstr>10 posts com mais interações | Concorrência - Valduga - 4 of 6</vt:lpstr>
      <vt:lpstr>10 posts com mais interações | Concorrência - Valduga - 5 of 6</vt:lpstr>
      <vt:lpstr>10 posts com mais interações | Concorrência - Valduga - 6 of 6</vt:lpstr>
      <vt:lpstr>Distribuição por mídia | Concorrência - Valduga</vt:lpstr>
      <vt:lpstr>Radar de métricas | Concorrência - Valduga</vt:lpstr>
      <vt:lpstr>Overview mês | Concorrência - Valduga</vt:lpstr>
      <vt:lpstr>Distribuição de seguidores | Concorrência - Valduga</vt:lpstr>
      <vt:lpstr>Instagram Posts | Concorrência - Valduga</vt:lpstr>
      <vt:lpstr>Posts por dia da semana | Concorrência - Valduga</vt:lpstr>
      <vt:lpstr>Total de interações | Concorrência - Valduga</vt:lpstr>
      <vt:lpstr>10 posts com melhor taxa de interação | Concorrência - Valduga - 1 of 4</vt:lpstr>
      <vt:lpstr>10 posts com melhor taxa de interação | Concorrência - Valduga - 2 of 4</vt:lpstr>
      <vt:lpstr>10 posts com melhor taxa de interação | Concorrência - Valduga - 3 of 4</vt:lpstr>
      <vt:lpstr>10 posts com melhor taxa de interação | Concorrência - Valduga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Concorrência Casa Valduga</dc:title>
  <dc:creator>Administrator</dc:creator>
  <cp:lastModifiedBy>Administrator</cp:lastModifiedBy>
  <cp:revision>1</cp:revision>
  <dcterms:created xsi:type="dcterms:W3CDTF">2018-09-03T21:26:21Z</dcterms:created>
  <dcterms:modified xsi:type="dcterms:W3CDTF">2018-09-03T21:27:12Z</dcterms:modified>
</cp:coreProperties>
</file>