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3-40FA-A6FD-2452C5C00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856304"/>
        <c:axId val="348851056"/>
      </c:barChart>
      <c:catAx>
        <c:axId val="34885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51056"/>
        <c:crosses val="autoZero"/>
        <c:auto val="1"/>
        <c:lblAlgn val="ctr"/>
        <c:lblOffset val="100"/>
        <c:noMultiLvlLbl val="0"/>
      </c:catAx>
      <c:valAx>
        <c:axId val="34885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5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YouTube 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2303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2-4F04-B3E7-5BC09ECBD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840648"/>
        <c:axId val="351835728"/>
      </c:barChart>
      <c:catAx>
        <c:axId val="35184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5728"/>
        <c:crosses val="autoZero"/>
        <c:auto val="1"/>
        <c:lblAlgn val="ctr"/>
        <c:lblOffset val="100"/>
        <c:noMultiLvlLbl val="0"/>
      </c:catAx>
      <c:valAx>
        <c:axId val="35183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4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E-4983-9FCC-8405DEE638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E-4983-9FCC-8405DEE638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BE-4983-9FCC-8405DEE63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5659192"/>
        <c:axId val="445660832"/>
      </c:barChart>
      <c:catAx>
        <c:axId val="44565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660832"/>
        <c:crosses val="autoZero"/>
        <c:auto val="1"/>
        <c:lblAlgn val="ctr"/>
        <c:lblOffset val="100"/>
        <c:noMultiLvlLbl val="0"/>
      </c:catAx>
      <c:valAx>
        <c:axId val="44566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65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6-4E96-9C5F-378D05FB9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5665752"/>
        <c:axId val="445658208"/>
      </c:radarChart>
      <c:catAx>
        <c:axId val="44566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658208"/>
        <c:crosses val="autoZero"/>
        <c:auto val="1"/>
        <c:lblAlgn val="ctr"/>
        <c:lblOffset val="100"/>
        <c:noMultiLvlLbl val="0"/>
      </c:catAx>
      <c:valAx>
        <c:axId val="44565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66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101468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5-48A4-8696-7C1BF5BFB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B-4D92-8138-DFC9EF8C7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7415320"/>
        <c:axId val="447413680"/>
      </c:lineChart>
      <c:dateAx>
        <c:axId val="44741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13680"/>
        <c:crosses val="autoZero"/>
        <c:auto val="1"/>
        <c:lblOffset val="100"/>
        <c:baseTimeUnit val="days"/>
      </c:dateAx>
      <c:valAx>
        <c:axId val="44741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1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6</c:v>
                </c:pt>
                <c:pt idx="3">
                  <c:v>9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2-4362-A2F5-F168CB1C9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415648"/>
        <c:axId val="447416304"/>
      </c:barChart>
      <c:catAx>
        <c:axId val="44741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16304"/>
        <c:crosses val="autoZero"/>
        <c:auto val="1"/>
        <c:lblAlgn val="ctr"/>
        <c:lblOffset val="100"/>
        <c:noMultiLvlLbl val="0"/>
      </c:catAx>
      <c:valAx>
        <c:axId val="44741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1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D-476D-8A36-A1FA5E8C9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393344"/>
        <c:axId val="447390720"/>
      </c:barChart>
      <c:catAx>
        <c:axId val="44739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390720"/>
        <c:crosses val="autoZero"/>
        <c:auto val="1"/>
        <c:lblAlgn val="ctr"/>
        <c:lblOffset val="100"/>
        <c:noMultiLvlLbl val="0"/>
      </c:catAx>
      <c:valAx>
        <c:axId val="4473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39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DC49-4682-4D29-9D22-A05B63C26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Concorrência Casa Valduga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BB8FB-176E-4E48-B0CE-AA8BEA02C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82739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A80F-8353-404D-A277-1E9B3E607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Comparativo concorrência | Casa Valduga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23349-30FB-4341-9016-41A120BE2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201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03333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7190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91670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9095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88740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1577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03118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4624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92175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38899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7503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8391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107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0868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86921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78047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6913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1032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18898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55940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6286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8835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1720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5145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831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3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Casa Valduga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97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E2504-0753-4CEA-BD0F-3733F31F8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1590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00C2-80F8-4327-B67B-05D2ADA4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Total de interações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B329D5-2901-4271-9D98-DBD726947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601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18C7C-750B-4959-A605-BED2D530F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2695F-F0A5-4E34-9740-BA6841A8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68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B19E-5307-46B0-8A39-45C22FA6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por tipo de post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AF37A-0723-42C8-81F2-41E092880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7632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FDC82-2F25-4816-B8A7-97DE60232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315FD-EF16-42E0-B330-1A74AC1D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13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5C45-A4E5-4DAA-B9A6-7CF44C78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F4A5A-0D9B-49B4-9630-D83A15A19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6979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70363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225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598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517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23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8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23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18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54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3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628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091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028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49636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290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01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926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4506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01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- 2018-08-03 17:48:04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acessou a nossa loja online? Na compra dos vinhos Mundvs Malbec e Cabernet Sauvignon, você ganha um Azeite de Oliva Extra Virgem exclusivo. Clique para acessar: http://bit.ly/CompreeGanheMundvs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74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- 2018-08-06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presentear com o  incomparável Brut 130, o espumante ícone do Brasil elaborado pela Casa Valduga para homenagear os 130 anos da chegada da família italiana no Brasil, temos uma novidade: o kit especial com taça dourada. Faça esse brinde! Disponível na nossa loja online em: http://bit.ly/Especialkit130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40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30382-FCBE-4435-98D6-4F2BB2FDC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05714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CDFC5-B28F-4FA6-9B18-F29CBDE7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705B4-5A32-427E-8939-4ED959EA1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939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4370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2083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20896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1067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46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122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27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7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265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59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0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12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819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8391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779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62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408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041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0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- 2018-08-29 14:00:02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linha Origem representa a nossa evolução, o que nos movimenta, a nossa originalidade. Gostou? Encontre os rótulos na nossa loja online: http://bit.ly/linhaOrigem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4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Mundvs Malbec é um vinho de personalidade, com aromas de frutas vermelhas maduras ressaltadas por nuances de baunilha. Com maturação de 10 meses em Carvalho Francês, o terroir da variedade fica aos pés da Cordilheira dos Andes, em Mendoza. Encontre este emblemático rótulo na nossa loja online: http://bit.ly/MundvsMalbec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40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69A3A-B70D-4D0E-B7B7-1E581E743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271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B7A6-CEC5-4AB0-9629-EDD5D136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95208-1E59-4114-8504-D0D76DDA85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269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9834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470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0637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19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15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03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34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20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200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98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209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096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336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3156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105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8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317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505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55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- 2018-08-08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uma harmônica composição de 60% da variedade Chardonnay e 40% de Pinot Noir, o espumante Arte Brut Rosé é refrescante e delicado. Prove também! O rótulo está disponível na nossa loja online: http://bit.ly/ArtebrutRose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6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- 2018-08-15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Origem Cabernet Sauvignon é cheio de personalidade, com aroma de frutas vermelhas, como framboesa e cereja, acompanhadas por delicadas nuances de especiarias. O sabor é igualmente frutado. Deguste este equilíbrio perfeito! Está disponível na nossa loja online: http://bit.ly/OrigemCabernetSauvignon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63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11359-C4DB-4D69-922F-76A16B4AD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6121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394B3-5DDC-4000-8A60-F8E11DB6C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050FC-840A-43BC-9074-6F5667167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32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05601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6478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9708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215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46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08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28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98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8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29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682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196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508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1253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147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816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652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924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- 2018-08-27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espumante Arte Demi-Sec possui composição harmônica de 60% da variedade Chardonnay e 40% de Pinot Noir. Elaborado pelo método Champenoise e maturado em caves subterrâneas, possui perlage fino e duradouro. Encontre o kit com taças na nossa loja online: http://bit.ly/Kitartedemi-sec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2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- 2018-08-13 15:00:02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linha Naturelle é ideal para quem prefere vinhos de paladar adocicado. Elaborada com castas finas e rígida seleção de uvas, é um perfeito equilíbrio. Já experimentou? Adquira os seus através da nossa loja online: http://bit.ly/LinhaNaturelle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11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1BE28-0F2D-4924-B092-B61D5C9E3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09163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9557-04C2-48ED-A1E4-C560C170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FFD93-CC7A-4CEF-9106-15617BB9A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32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761399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1739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7044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5113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338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48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63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2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45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81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67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1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855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8407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208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27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649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42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9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- 2018-08-24 14:00:02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130 Brut Blanc de Blanc é um ícone, 100% Chardonnay, apresentando a mais elegante expressão da variedade. Na nossa loja online, você encontra a versão com embalagem especial. Adquira o seu: http://bit.ly/130BrutBlancdeBlanc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91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853B6-8149-4271-BCC9-0001C345B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1679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C59-7CB9-40BC-81E2-3656C7C8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mais interações | Casa Valduga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1AD95-3C6F-4AD8-8D30-F366C278C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007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37782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846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9991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080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3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235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140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36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457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74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458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82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27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21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361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831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134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625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3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- 2018-08-21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Grupo Famiglia Valduga marcará presença no Wine South America – Feira Internacional do Vinho. O evento ocorrerá de 26 a 29/09, na capital nacional do vinho, Bento Gonçalves - RS. Uma oportunidade para movimentar e conhecer as novidades da indústria vitivinícola brasileira e latino-americana. Os embaixadores e equipe comercial das marcas do Grupo estarão presentes, além do portfólio de mais de 700 produtos. Participe, os ingressos já estão à venda através do site: www.winesa.com.br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33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079B2-640A-4EE2-8C2F-F724F70C2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7391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91D0A-E66E-470A-80B1-693AB391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mídia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4D115-DF5D-4A1D-BB6F-2BEBA0542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2180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E894A-973B-4AA2-979B-5A90E762C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D1F6C-7BFB-4BD0-80B6-73BC6EEC1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22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ABA0F-DF38-4E9B-93B9-04C3651E6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Radar de métricas | Casa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439B2-B799-45A3-BDE9-CC177E7DDF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470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C2B48-5484-4FB5-BBD3-3FA984446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05C9F-E24A-4FEC-B381-989222A0E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2E9F-BF80-4A7B-A912-113DD733B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mês | Casa Valduga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5FBE1-5D29-4772-85B7-452DF49DF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390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06721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04232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020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211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677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9842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23532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06441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086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735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9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casavalduga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0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08A62-9B88-4D22-8275-80AFD5F55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6074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4F255-C2AB-4EF2-9E75-333947CE3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de seguidores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6BCAD-0941-4C19-B764-0A753FC2EE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982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7BA43-8C82-473B-BFB2-47A9E648E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20753-54C1-47A7-9B10-11E836AA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24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32250-792C-49FD-A1CB-4CB77F86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Casa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0C19D-3C11-4C27-9A96-E1249B03A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760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068C7-F4FA-4835-BF6E-020E75D41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D7FA9-22D2-46C8-BAE8-02154E5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60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A19EC-45A0-48F9-8A5C-31114F067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por dia da semana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B3F17-0EE1-4227-893C-09D729920B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956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7FAEF-00D0-425D-8906-1AC263208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4BE7D-A235-4B50-B01F-CDC14B280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40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5475-A298-45BA-97B4-B4AED1AC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Total de interações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166F3E-982F-40C7-9CD5-856C54FE5E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400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873A6-8881-47C5-AB34-E001FD99D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37036-E3DD-4AB5-85D9-8937A93BA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88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77F1-A267-4C91-8E05-EBCD7EDA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melhor taxa de interação | Casa Valduga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319B5-5E72-46AA-BA84-76EEF315F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68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49650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1629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7875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5187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93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7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- 2018-08-09 17:01:19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linha Naturelle é ideal para quem prefere vinhos de paladar adocicado. Elaborada com castas finas e rígida seleção de uvas, é um perfeito equilíbrio. Já experimentou?⠀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9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- 2018-08-04 17:01:43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notas de frutas frescas, como morango, goiaba, pêssego, cereja e o leve nuance floral, fazem do Naturelle Rosé Suave um vinho versátil para todas as horas. Comprove!⠀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4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- 2018-08-14 12:01:31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Brut 130, espumante ícone do Brasil, foi elaborado para homenagear os 130 anos da chegada da família italiana no Brasil. E agora você o encontra em um kit especial, com taça dourada. Faça esse brinde! Clique na nossa loja, no link do perfil, e adquira o seu.⠀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3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- 2018-08-11 13:00:47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Pensando em viajar? Se você também ama vinhos, uma opção para conhecer é a região vinícola de Stellenbosch, famosa por ser a segunda cidade mais antiga da África do Sul e o mais importante centro produtor de vinhos do país. Fácil de chegar e muito próxima da Cidade do Cabo, pode ser o próximo destino das suas férias.😉⠀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65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1441A-78A0-4076-9B25-CE2E46CCF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81082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EC16-6042-43B8-A1DC-60402BE2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melhor taxa de interação | Casa Valduga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B1DD4-712A-42A4-B33B-9518854FF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632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40659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6270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932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8986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80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7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- 2018-08-12 10:08:45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Luiz Valduga é uma homenagem marcante ao nosso patriarca. Brinde com a personalidade que marca história na sua família também. ❤ Feliz Dia dos Pais.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69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- 2018-08-07 11:03:58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harmonizar com pratos da alta gastronomia, os rótulos Casa Valduga fazem a combinação perfeita. Celebre conosco! 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7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- 2018-08-25 10:01:38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região vinícola de Rheingau é uma das mais importantes e famosas da Alemanha. Como a maioria dos vinhedos fica localizada em colinas ou encostas íngremes, a riqueza do solo se deve ao clima ameno, devido à proximidade com o rio Reno. Perfeito para colocar no roteiro da sua próxima viagem!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6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- 2018-08-18 11:02:39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é celebrado o Pinot Noir Day. A Pinot Noir é uma das uvas mais tradicionais da França e considerada por muitos a mais elegante. A variedade é famosa pela casca fina, que contribui para sabores mais delicados e uma coloração vermelha menos intensa. Delicada e complexa, usada na principalmente na elaboração de espumantes. Faça um brinde! ⠀
#pinotnoirday #pinotnoir 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81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C22C8-653B-4383-941D-96F0B35C3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459234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A4C37-2933-4792-8321-9C3EF535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10 posts com melhor taxa de interação | Casa Valduga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A3DC2-43F4-4C76-9E33-631586904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176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83681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217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469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3213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08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- 2018-08-01 16:01:43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Leopoldina Gran Chardonnay D.O. ganhou sua sétima medalha de ouro neste ano. Recentemente, o rótulo foi destaque no Catad'Or Wine Awards, que ocorreu no Chile. Deguste!⠀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7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- 2018-08-27 18:05:41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você já aprecia o sabor das geleias da Casa_Madeira, nada como este kit com um Origem Cabernet Sauvignon para harmonizar com as suas receitas. Inclui um abridor de vinhos. Acesse a nossa loja online e garanta o seu.⠀
#CasaValduga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374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F69DB-A07A-4C87-A5F7-A379238D2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74417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849</Words>
  <Application>Microsoft Office PowerPoint</Application>
  <PresentationFormat>On-screen Show (4:3)</PresentationFormat>
  <Paragraphs>471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Concorrência Casa Valduga</vt:lpstr>
      <vt:lpstr>Comparativo concorrência | Casa Valduga</vt:lpstr>
      <vt:lpstr>Total de interações | Casa Valduga</vt:lpstr>
      <vt:lpstr>Interações por tipo de post | Casa Valduga</vt:lpstr>
      <vt:lpstr>10 posts com mais interações | Casa Valduga - 1 of 6</vt:lpstr>
      <vt:lpstr>10 posts com mais interações | Casa Valduga - 2 of 6</vt:lpstr>
      <vt:lpstr>10 posts com mais interações | Casa Valduga - 3 of 6</vt:lpstr>
      <vt:lpstr>10 posts com mais interações | Casa Valduga - 4 of 6</vt:lpstr>
      <vt:lpstr>10 posts com mais interações | Casa Valduga - 5 of 6</vt:lpstr>
      <vt:lpstr>10 posts com mais interações | Casa Valduga - 6 of 6</vt:lpstr>
      <vt:lpstr>Distribuição por mídia | Casa Valduga</vt:lpstr>
      <vt:lpstr>Radar de métricas | Casa Valduga</vt:lpstr>
      <vt:lpstr>Overview mês | Casa Valduga</vt:lpstr>
      <vt:lpstr>Distribuição de seguidores | Casa Valduga</vt:lpstr>
      <vt:lpstr>Instagram Posts | Casa Valduga</vt:lpstr>
      <vt:lpstr>Posts por dia da semana | Casa Valduga</vt:lpstr>
      <vt:lpstr>Total de interações | Casa Valduga</vt:lpstr>
      <vt:lpstr>10 posts com melhor taxa de interação | Casa Valduga - 1 of 3</vt:lpstr>
      <vt:lpstr>10 posts com melhor taxa de interação | Casa Valduga - 2 of 3</vt:lpstr>
      <vt:lpstr>10 posts com melhor taxa de interação | Casa Valduga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Concorrência Casa Valduga</dc:title>
  <dc:creator>Administrator</dc:creator>
  <cp:lastModifiedBy>Administrator</cp:lastModifiedBy>
  <cp:revision>1</cp:revision>
  <dcterms:created xsi:type="dcterms:W3CDTF">2018-09-03T20:47:29Z</dcterms:created>
  <dcterms:modified xsi:type="dcterms:W3CDTF">2018-09-03T20:48:38Z</dcterms:modified>
</cp:coreProperties>
</file>