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Imóveis Crédito Real</c:v>
                </c:pt>
              </c:strCache>
            </c:strRef>
          </c:tx>
          <c:spPr>
            <a:ln w="28575" cap="rnd">
              <a:solidFill>
                <a:schemeClr val="accent1"/>
              </a:solidFill>
              <a:round/>
            </a:ln>
            <a:effectLst/>
          </c:spPr>
          <c:marker>
            <c:symbol val="none"/>
          </c:marker>
          <c:cat>
            <c:numRef>
              <c:f>Sheet1!$A$2:$A$16</c:f>
              <c:numCache>
                <c:formatCode>m/d/yyyy</c:formatCode>
                <c:ptCount val="15"/>
                <c:pt idx="0">
                  <c:v>43290</c:v>
                </c:pt>
                <c:pt idx="1">
                  <c:v>43291</c:v>
                </c:pt>
                <c:pt idx="2">
                  <c:v>43292</c:v>
                </c:pt>
                <c:pt idx="3">
                  <c:v>43293</c:v>
                </c:pt>
                <c:pt idx="4">
                  <c:v>43294</c:v>
                </c:pt>
                <c:pt idx="5">
                  <c:v>43295</c:v>
                </c:pt>
                <c:pt idx="6">
                  <c:v>43296</c:v>
                </c:pt>
                <c:pt idx="7">
                  <c:v>43297</c:v>
                </c:pt>
                <c:pt idx="8">
                  <c:v>43298</c:v>
                </c:pt>
                <c:pt idx="9">
                  <c:v>43299</c:v>
                </c:pt>
                <c:pt idx="10">
                  <c:v>43300</c:v>
                </c:pt>
                <c:pt idx="11">
                  <c:v>43301</c:v>
                </c:pt>
                <c:pt idx="12">
                  <c:v>43302</c:v>
                </c:pt>
                <c:pt idx="13">
                  <c:v>43303</c:v>
                </c:pt>
                <c:pt idx="14">
                  <c:v>43304</c:v>
                </c:pt>
              </c:numCache>
            </c:numRef>
          </c:cat>
          <c:val>
            <c:numRef>
              <c:f>Sheet1!$B$2:$B$16</c:f>
              <c:numCache>
                <c:formatCode>General</c:formatCode>
                <c:ptCount val="15"/>
                <c:pt idx="0">
                  <c:v>41795</c:v>
                </c:pt>
                <c:pt idx="1">
                  <c:v>41804</c:v>
                </c:pt>
                <c:pt idx="2">
                  <c:v>41812</c:v>
                </c:pt>
                <c:pt idx="3">
                  <c:v>41824</c:v>
                </c:pt>
                <c:pt idx="4">
                  <c:v>41829</c:v>
                </c:pt>
                <c:pt idx="5">
                  <c:v>41832</c:v>
                </c:pt>
                <c:pt idx="6">
                  <c:v>41838</c:v>
                </c:pt>
                <c:pt idx="7">
                  <c:v>41848</c:v>
                </c:pt>
                <c:pt idx="8">
                  <c:v>41853</c:v>
                </c:pt>
                <c:pt idx="9">
                  <c:v>41863</c:v>
                </c:pt>
                <c:pt idx="10">
                  <c:v>41872</c:v>
                </c:pt>
                <c:pt idx="11">
                  <c:v>41887</c:v>
                </c:pt>
                <c:pt idx="12">
                  <c:v>41902</c:v>
                </c:pt>
                <c:pt idx="13">
                  <c:v>41909</c:v>
                </c:pt>
                <c:pt idx="14">
                  <c:v>41927</c:v>
                </c:pt>
              </c:numCache>
            </c:numRef>
          </c:val>
          <c:smooth val="0"/>
          <c:extLst>
            <c:ext xmlns:c16="http://schemas.microsoft.com/office/drawing/2014/chart" uri="{C3380CC4-5D6E-409C-BE32-E72D297353CC}">
              <c16:uniqueId val="{00000000-361C-4D03-9729-32F6BF3D403D}"/>
            </c:ext>
          </c:extLst>
        </c:ser>
        <c:dLbls>
          <c:showLegendKey val="0"/>
          <c:showVal val="0"/>
          <c:showCatName val="0"/>
          <c:showSerName val="0"/>
          <c:showPercent val="0"/>
          <c:showBubbleSize val="0"/>
        </c:dLbls>
        <c:smooth val="0"/>
        <c:axId val="352471296"/>
        <c:axId val="352471952"/>
      </c:lineChart>
      <c:dateAx>
        <c:axId val="35247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1952"/>
        <c:crosses val="autoZero"/>
        <c:auto val="1"/>
        <c:lblOffset val="100"/>
        <c:baseTimeUnit val="days"/>
      </c:dateAx>
      <c:valAx>
        <c:axId val="35247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Page Suggestions</c:v>
                </c:pt>
                <c:pt idx="2">
                  <c:v>Search</c:v>
                </c:pt>
                <c:pt idx="3">
                  <c:v>News Feed</c:v>
                </c:pt>
                <c:pt idx="4">
                  <c:v>Your Page</c:v>
                </c:pt>
                <c:pt idx="5">
                  <c:v>Restored Likes from Reactivated Accounts</c:v>
                </c:pt>
                <c:pt idx="6">
                  <c:v>Ads</c:v>
                </c:pt>
                <c:pt idx="7">
                  <c:v>Suspicious Account Removals</c:v>
                </c:pt>
                <c:pt idx="8">
                  <c:v>Unlikes from Page, Posts, or News Feed</c:v>
                </c:pt>
                <c:pt idx="9">
                  <c:v>Deactivated or Memorialized Account Removals</c:v>
                </c:pt>
              </c:strCache>
            </c:strRef>
          </c:cat>
          <c:val>
            <c:numRef>
              <c:f>Sheet1!$B$2:$B$11</c:f>
              <c:numCache>
                <c:formatCode>General</c:formatCode>
                <c:ptCount val="10"/>
                <c:pt idx="0">
                  <c:v>1</c:v>
                </c:pt>
                <c:pt idx="1">
                  <c:v>2</c:v>
                </c:pt>
                <c:pt idx="2">
                  <c:v>4</c:v>
                </c:pt>
                <c:pt idx="3">
                  <c:v>7</c:v>
                </c:pt>
                <c:pt idx="4">
                  <c:v>19</c:v>
                </c:pt>
                <c:pt idx="5">
                  <c:v>31</c:v>
                </c:pt>
                <c:pt idx="6">
                  <c:v>186</c:v>
                </c:pt>
                <c:pt idx="7">
                  <c:v>-15</c:v>
                </c:pt>
                <c:pt idx="8">
                  <c:v>-20</c:v>
                </c:pt>
                <c:pt idx="9">
                  <c:v>-35</c:v>
                </c:pt>
              </c:numCache>
            </c:numRef>
          </c:val>
          <c:extLst>
            <c:ext xmlns:c16="http://schemas.microsoft.com/office/drawing/2014/chart" uri="{C3380CC4-5D6E-409C-BE32-E72D297353CC}">
              <c16:uniqueId val="{00000000-6025-4E8F-99B0-CE0D34A91537}"/>
            </c:ext>
          </c:extLst>
        </c:ser>
        <c:dLbls>
          <c:showLegendKey val="0"/>
          <c:showVal val="0"/>
          <c:showCatName val="0"/>
          <c:showSerName val="0"/>
          <c:showPercent val="0"/>
          <c:showBubbleSize val="0"/>
        </c:dLbls>
        <c:gapWidth val="219"/>
        <c:overlap val="-27"/>
        <c:axId val="355263280"/>
        <c:axId val="355260328"/>
      </c:barChart>
      <c:catAx>
        <c:axId val="35526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60328"/>
        <c:crosses val="autoZero"/>
        <c:auto val="1"/>
        <c:lblAlgn val="ctr"/>
        <c:lblOffset val="100"/>
        <c:noMultiLvlLbl val="0"/>
      </c:catAx>
      <c:valAx>
        <c:axId val="35526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6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395</c:v>
                </c:pt>
                <c:pt idx="1">
                  <c:v>4090</c:v>
                </c:pt>
                <c:pt idx="2">
                  <c:v>5844</c:v>
                </c:pt>
                <c:pt idx="3">
                  <c:v>5123</c:v>
                </c:pt>
                <c:pt idx="4">
                  <c:v>3130</c:v>
                </c:pt>
                <c:pt idx="5">
                  <c:v>2661</c:v>
                </c:pt>
                <c:pt idx="6">
                  <c:v>1567</c:v>
                </c:pt>
              </c:numCache>
            </c:numRef>
          </c:val>
          <c:extLst>
            <c:ext xmlns:c16="http://schemas.microsoft.com/office/drawing/2014/chart" uri="{C3380CC4-5D6E-409C-BE32-E72D297353CC}">
              <c16:uniqueId val="{00000000-6A36-41DC-BD96-1C7644DC4C2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337</c:v>
                </c:pt>
                <c:pt idx="1">
                  <c:v>6066</c:v>
                </c:pt>
                <c:pt idx="2">
                  <c:v>6180</c:v>
                </c:pt>
                <c:pt idx="3">
                  <c:v>3493</c:v>
                </c:pt>
                <c:pt idx="4">
                  <c:v>1641</c:v>
                </c:pt>
                <c:pt idx="5">
                  <c:v>859</c:v>
                </c:pt>
                <c:pt idx="6">
                  <c:v>490</c:v>
                </c:pt>
              </c:numCache>
            </c:numRef>
          </c:val>
          <c:extLst>
            <c:ext xmlns:c16="http://schemas.microsoft.com/office/drawing/2014/chart" uri="{C3380CC4-5D6E-409C-BE32-E72D297353CC}">
              <c16:uniqueId val="{00000001-6A36-41DC-BD96-1C7644DC4C2C}"/>
            </c:ext>
          </c:extLst>
        </c:ser>
        <c:dLbls>
          <c:showLegendKey val="0"/>
          <c:showVal val="0"/>
          <c:showCatName val="0"/>
          <c:showSerName val="0"/>
          <c:showPercent val="0"/>
          <c:showBubbleSize val="0"/>
        </c:dLbls>
        <c:gapWidth val="219"/>
        <c:overlap val="-27"/>
        <c:axId val="355259344"/>
        <c:axId val="358551632"/>
      </c:barChart>
      <c:catAx>
        <c:axId val="35525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51632"/>
        <c:crosses val="autoZero"/>
        <c:auto val="1"/>
        <c:lblAlgn val="ctr"/>
        <c:lblOffset val="100"/>
        <c:noMultiLvlLbl val="0"/>
      </c:catAx>
      <c:valAx>
        <c:axId val="35855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5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Imóveis Crédito Real</c:v>
                </c:pt>
              </c:strCache>
            </c:strRef>
          </c:tx>
          <c:spPr>
            <a:ln w="28575" cap="rnd">
              <a:solidFill>
                <a:schemeClr val="accent1"/>
              </a:solidFill>
              <a:round/>
            </a:ln>
            <a:effectLst/>
          </c:spPr>
          <c:marker>
            <c:symbol val="none"/>
          </c:marker>
          <c:cat>
            <c:numRef>
              <c:f>Sheet1!$A$2:$A$16</c:f>
              <c:numCache>
                <c:formatCode>m/d/yyyy</c:formatCode>
                <c:ptCount val="15"/>
                <c:pt idx="0">
                  <c:v>43290</c:v>
                </c:pt>
                <c:pt idx="1">
                  <c:v>43291</c:v>
                </c:pt>
                <c:pt idx="2">
                  <c:v>43292</c:v>
                </c:pt>
                <c:pt idx="3">
                  <c:v>43293</c:v>
                </c:pt>
                <c:pt idx="4">
                  <c:v>43294</c:v>
                </c:pt>
                <c:pt idx="5">
                  <c:v>43295</c:v>
                </c:pt>
                <c:pt idx="6">
                  <c:v>43296</c:v>
                </c:pt>
                <c:pt idx="7">
                  <c:v>43297</c:v>
                </c:pt>
                <c:pt idx="8">
                  <c:v>43298</c:v>
                </c:pt>
                <c:pt idx="9">
                  <c:v>43299</c:v>
                </c:pt>
                <c:pt idx="10">
                  <c:v>43300</c:v>
                </c:pt>
                <c:pt idx="11">
                  <c:v>43301</c:v>
                </c:pt>
                <c:pt idx="12">
                  <c:v>43302</c:v>
                </c:pt>
                <c:pt idx="13">
                  <c:v>43303</c:v>
                </c:pt>
                <c:pt idx="14">
                  <c:v>43304</c:v>
                </c:pt>
              </c:numCache>
            </c:numRef>
          </c:cat>
          <c:val>
            <c:numRef>
              <c:f>Sheet1!$B$2:$B$16</c:f>
              <c:numCache>
                <c:formatCode>General</c:formatCode>
                <c:ptCount val="15"/>
                <c:pt idx="0">
                  <c:v>79715</c:v>
                </c:pt>
                <c:pt idx="1">
                  <c:v>80281</c:v>
                </c:pt>
                <c:pt idx="2">
                  <c:v>78104</c:v>
                </c:pt>
                <c:pt idx="3">
                  <c:v>57317</c:v>
                </c:pt>
                <c:pt idx="4">
                  <c:v>65865</c:v>
                </c:pt>
                <c:pt idx="5">
                  <c:v>66761</c:v>
                </c:pt>
                <c:pt idx="6">
                  <c:v>74715</c:v>
                </c:pt>
                <c:pt idx="7">
                  <c:v>81864</c:v>
                </c:pt>
                <c:pt idx="8">
                  <c:v>49397</c:v>
                </c:pt>
                <c:pt idx="9">
                  <c:v>58585</c:v>
                </c:pt>
                <c:pt idx="10">
                  <c:v>79057</c:v>
                </c:pt>
                <c:pt idx="11">
                  <c:v>92923</c:v>
                </c:pt>
                <c:pt idx="12">
                  <c:v>70130</c:v>
                </c:pt>
                <c:pt idx="13">
                  <c:v>88155</c:v>
                </c:pt>
                <c:pt idx="14">
                  <c:v>69112</c:v>
                </c:pt>
              </c:numCache>
            </c:numRef>
          </c:val>
          <c:smooth val="0"/>
          <c:extLst>
            <c:ext xmlns:c16="http://schemas.microsoft.com/office/drawing/2014/chart" uri="{C3380CC4-5D6E-409C-BE32-E72D297353CC}">
              <c16:uniqueId val="{00000000-0046-4AC4-806E-B466C992A0C9}"/>
            </c:ext>
          </c:extLst>
        </c:ser>
        <c:dLbls>
          <c:showLegendKey val="0"/>
          <c:showVal val="0"/>
          <c:showCatName val="0"/>
          <c:showSerName val="0"/>
          <c:showPercent val="0"/>
          <c:showBubbleSize val="0"/>
        </c:dLbls>
        <c:smooth val="0"/>
        <c:axId val="358428648"/>
        <c:axId val="358428976"/>
      </c:lineChart>
      <c:dateAx>
        <c:axId val="35842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28976"/>
        <c:crosses val="autoZero"/>
        <c:auto val="1"/>
        <c:lblOffset val="100"/>
        <c:baseTimeUnit val="days"/>
      </c:dateAx>
      <c:valAx>
        <c:axId val="35842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2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Imóveis Crédito Real</c:v>
                </c:pt>
              </c:strCache>
            </c:strRef>
          </c:cat>
          <c:val>
            <c:numRef>
              <c:f>Sheet1!$B$2</c:f>
              <c:numCache>
                <c:formatCode>General</c:formatCode>
                <c:ptCount val="1"/>
                <c:pt idx="0">
                  <c:v>5389</c:v>
                </c:pt>
              </c:numCache>
            </c:numRef>
          </c:val>
          <c:extLst>
            <c:ext xmlns:c16="http://schemas.microsoft.com/office/drawing/2014/chart" uri="{C3380CC4-5D6E-409C-BE32-E72D297353CC}">
              <c16:uniqueId val="{00000000-F3E1-4A33-8173-121EA7B56DAF}"/>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Imóveis Crédito Real</c:v>
                </c:pt>
              </c:strCache>
            </c:strRef>
          </c:cat>
          <c:val>
            <c:numRef>
              <c:f>Sheet1!$C$2</c:f>
              <c:numCache>
                <c:formatCode>General</c:formatCode>
                <c:ptCount val="1"/>
                <c:pt idx="0">
                  <c:v>2454</c:v>
                </c:pt>
              </c:numCache>
            </c:numRef>
          </c:val>
          <c:extLst>
            <c:ext xmlns:c16="http://schemas.microsoft.com/office/drawing/2014/chart" uri="{C3380CC4-5D6E-409C-BE32-E72D297353CC}">
              <c16:uniqueId val="{00000001-F3E1-4A33-8173-121EA7B56DAF}"/>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Imóveis Crédito Real</c:v>
                </c:pt>
              </c:strCache>
            </c:strRef>
          </c:cat>
          <c:val>
            <c:numRef>
              <c:f>Sheet1!$D$2</c:f>
              <c:numCache>
                <c:formatCode>General</c:formatCode>
                <c:ptCount val="1"/>
                <c:pt idx="0">
                  <c:v>482903</c:v>
                </c:pt>
              </c:numCache>
            </c:numRef>
          </c:val>
          <c:extLst>
            <c:ext xmlns:c16="http://schemas.microsoft.com/office/drawing/2014/chart" uri="{C3380CC4-5D6E-409C-BE32-E72D297353CC}">
              <c16:uniqueId val="{00000002-F3E1-4A33-8173-121EA7B56DAF}"/>
            </c:ext>
          </c:extLst>
        </c:ser>
        <c:dLbls>
          <c:showLegendKey val="0"/>
          <c:showVal val="0"/>
          <c:showCatName val="0"/>
          <c:showSerName val="0"/>
          <c:showPercent val="0"/>
          <c:showBubbleSize val="0"/>
        </c:dLbls>
        <c:gapWidth val="219"/>
        <c:overlap val="-27"/>
        <c:axId val="358433240"/>
        <c:axId val="358431928"/>
      </c:barChart>
      <c:catAx>
        <c:axId val="35843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31928"/>
        <c:crosses val="autoZero"/>
        <c:auto val="1"/>
        <c:lblAlgn val="ctr"/>
        <c:lblOffset val="100"/>
        <c:noMultiLvlLbl val="0"/>
      </c:catAx>
      <c:valAx>
        <c:axId val="35843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3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Imóveis Crédito Real</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1.7185821697100001</c:v>
                </c:pt>
                <c:pt idx="1">
                  <c:v>14.043609844343999</c:v>
                </c:pt>
                <c:pt idx="2">
                  <c:v>1.0243536532883999</c:v>
                </c:pt>
              </c:numCache>
            </c:numRef>
          </c:val>
          <c:extLst>
            <c:ext xmlns:c16="http://schemas.microsoft.com/office/drawing/2014/chart" uri="{C3380CC4-5D6E-409C-BE32-E72D297353CC}">
              <c16:uniqueId val="{00000000-561B-4830-B160-1BA4A0B33A60}"/>
            </c:ext>
          </c:extLst>
        </c:ser>
        <c:dLbls>
          <c:showLegendKey val="0"/>
          <c:showVal val="0"/>
          <c:showCatName val="0"/>
          <c:showSerName val="0"/>
          <c:showPercent val="0"/>
          <c:showBubbleSize val="0"/>
        </c:dLbls>
        <c:gapWidth val="219"/>
        <c:overlap val="-27"/>
        <c:axId val="244113736"/>
        <c:axId val="244111112"/>
      </c:barChart>
      <c:catAx>
        <c:axId val="24411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11112"/>
        <c:crosses val="autoZero"/>
        <c:auto val="1"/>
        <c:lblAlgn val="ctr"/>
        <c:lblOffset val="100"/>
        <c:noMultiLvlLbl val="0"/>
      </c:catAx>
      <c:valAx>
        <c:axId val="24411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1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Imóveis Crédito Real</c:v>
                </c:pt>
              </c:strCache>
            </c:strRef>
          </c:cat>
          <c:val>
            <c:numRef>
              <c:f>Sheet1!$B$2</c:f>
              <c:numCache>
                <c:formatCode>General</c:formatCode>
                <c:ptCount val="1"/>
                <c:pt idx="0">
                  <c:v>3135</c:v>
                </c:pt>
              </c:numCache>
            </c:numRef>
          </c:val>
          <c:extLst>
            <c:ext xmlns:c16="http://schemas.microsoft.com/office/drawing/2014/chart" uri="{C3380CC4-5D6E-409C-BE32-E72D297353CC}">
              <c16:uniqueId val="{00000000-7790-436F-B5D5-CDA66ED5F5A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Imóveis Crédito Real</c:v>
                </c:pt>
              </c:strCache>
            </c:strRef>
          </c:cat>
          <c:val>
            <c:numRef>
              <c:f>Sheet1!$C$2</c:f>
              <c:numCache>
                <c:formatCode>General</c:formatCode>
                <c:ptCount val="1"/>
                <c:pt idx="0">
                  <c:v>52</c:v>
                </c:pt>
              </c:numCache>
            </c:numRef>
          </c:val>
          <c:extLst>
            <c:ext xmlns:c16="http://schemas.microsoft.com/office/drawing/2014/chart" uri="{C3380CC4-5D6E-409C-BE32-E72D297353CC}">
              <c16:uniqueId val="{00000001-7790-436F-B5D5-CDA66ED5F5A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Imóveis Crédito Real</c:v>
                </c:pt>
              </c:strCache>
            </c:strRef>
          </c:cat>
          <c:val>
            <c:numRef>
              <c:f>Sheet1!$D$2</c:f>
              <c:numCache>
                <c:formatCode>General</c:formatCode>
                <c:ptCount val="1"/>
                <c:pt idx="0">
                  <c:v>5</c:v>
                </c:pt>
              </c:numCache>
            </c:numRef>
          </c:val>
          <c:extLst>
            <c:ext xmlns:c16="http://schemas.microsoft.com/office/drawing/2014/chart" uri="{C3380CC4-5D6E-409C-BE32-E72D297353CC}">
              <c16:uniqueId val="{00000002-7790-436F-B5D5-CDA66ED5F5A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Imóveis Crédito Real</c:v>
                </c:pt>
              </c:strCache>
            </c:strRef>
          </c:cat>
          <c:val>
            <c:numRef>
              <c:f>Sheet1!$E$2</c:f>
              <c:numCache>
                <c:formatCode>General</c:formatCode>
                <c:ptCount val="1"/>
                <c:pt idx="0">
                  <c:v>6</c:v>
                </c:pt>
              </c:numCache>
            </c:numRef>
          </c:val>
          <c:extLst>
            <c:ext xmlns:c16="http://schemas.microsoft.com/office/drawing/2014/chart" uri="{C3380CC4-5D6E-409C-BE32-E72D297353CC}">
              <c16:uniqueId val="{00000003-7790-436F-B5D5-CDA66ED5F5A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Imóveis Crédito Real</c:v>
                </c:pt>
              </c:strCache>
            </c:strRef>
          </c:cat>
          <c:val>
            <c:numRef>
              <c:f>Sheet1!$F$2</c:f>
              <c:numCache>
                <c:formatCode>General</c:formatCode>
                <c:ptCount val="1"/>
                <c:pt idx="0">
                  <c:v>0</c:v>
                </c:pt>
              </c:numCache>
            </c:numRef>
          </c:val>
          <c:extLst>
            <c:ext xmlns:c16="http://schemas.microsoft.com/office/drawing/2014/chart" uri="{C3380CC4-5D6E-409C-BE32-E72D297353CC}">
              <c16:uniqueId val="{00000004-7790-436F-B5D5-CDA66ED5F5A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Imóveis Crédito Real</c:v>
                </c:pt>
              </c:strCache>
            </c:strRef>
          </c:cat>
          <c:val>
            <c:numRef>
              <c:f>Sheet1!$G$2</c:f>
              <c:numCache>
                <c:formatCode>General</c:formatCode>
                <c:ptCount val="1"/>
                <c:pt idx="0">
                  <c:v>0</c:v>
                </c:pt>
              </c:numCache>
            </c:numRef>
          </c:val>
          <c:extLst>
            <c:ext xmlns:c16="http://schemas.microsoft.com/office/drawing/2014/chart" uri="{C3380CC4-5D6E-409C-BE32-E72D297353CC}">
              <c16:uniqueId val="{00000005-7790-436F-B5D5-CDA66ED5F5A3}"/>
            </c:ext>
          </c:extLst>
        </c:ser>
        <c:dLbls>
          <c:showLegendKey val="0"/>
          <c:showVal val="0"/>
          <c:showCatName val="0"/>
          <c:showSerName val="0"/>
          <c:showPercent val="0"/>
          <c:showBubbleSize val="0"/>
        </c:dLbls>
        <c:gapWidth val="150"/>
        <c:overlap val="100"/>
        <c:axId val="244127512"/>
        <c:axId val="244128824"/>
      </c:barChart>
      <c:catAx>
        <c:axId val="24412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28824"/>
        <c:crosses val="autoZero"/>
        <c:auto val="1"/>
        <c:lblAlgn val="ctr"/>
        <c:lblOffset val="100"/>
        <c:noMultiLvlLbl val="0"/>
      </c:catAx>
      <c:valAx>
        <c:axId val="244128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2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Imóveis Crédito Real</c:v>
                </c:pt>
              </c:strCache>
            </c:strRef>
          </c:tx>
          <c:spPr>
            <a:ln w="28575" cap="rnd">
              <a:solidFill>
                <a:schemeClr val="accent1"/>
              </a:solidFill>
              <a:round/>
            </a:ln>
            <a:effectLst/>
          </c:spPr>
          <c:marker>
            <c:symbol val="none"/>
          </c:marker>
          <c:cat>
            <c:numRef>
              <c:f>Sheet1!$A$2:$A$16</c:f>
              <c:numCache>
                <c:formatCode>m/d/yyyy</c:formatCode>
                <c:ptCount val="15"/>
                <c:pt idx="0">
                  <c:v>43290</c:v>
                </c:pt>
                <c:pt idx="1">
                  <c:v>43291</c:v>
                </c:pt>
                <c:pt idx="2">
                  <c:v>43292</c:v>
                </c:pt>
                <c:pt idx="3">
                  <c:v>43293</c:v>
                </c:pt>
                <c:pt idx="4">
                  <c:v>43294</c:v>
                </c:pt>
                <c:pt idx="5">
                  <c:v>43295</c:v>
                </c:pt>
                <c:pt idx="6">
                  <c:v>43296</c:v>
                </c:pt>
                <c:pt idx="7">
                  <c:v>43297</c:v>
                </c:pt>
                <c:pt idx="8">
                  <c:v>43298</c:v>
                </c:pt>
                <c:pt idx="9">
                  <c:v>43299</c:v>
                </c:pt>
                <c:pt idx="10">
                  <c:v>43300</c:v>
                </c:pt>
                <c:pt idx="11">
                  <c:v>43301</c:v>
                </c:pt>
                <c:pt idx="12">
                  <c:v>43302</c:v>
                </c:pt>
                <c:pt idx="13">
                  <c:v>43303</c:v>
                </c:pt>
                <c:pt idx="14">
                  <c:v>43304</c:v>
                </c:pt>
              </c:numCache>
            </c:numRef>
          </c:cat>
          <c:val>
            <c:numRef>
              <c:f>Sheet1!$B$2:$B$16</c:f>
              <c:numCache>
                <c:formatCode>General</c:formatCode>
                <c:ptCount val="15"/>
                <c:pt idx="0">
                  <c:v>18223</c:v>
                </c:pt>
                <c:pt idx="1">
                  <c:v>15375</c:v>
                </c:pt>
                <c:pt idx="2">
                  <c:v>14690</c:v>
                </c:pt>
                <c:pt idx="3">
                  <c:v>12509</c:v>
                </c:pt>
                <c:pt idx="4">
                  <c:v>13669</c:v>
                </c:pt>
                <c:pt idx="5">
                  <c:v>13654</c:v>
                </c:pt>
                <c:pt idx="6">
                  <c:v>14812</c:v>
                </c:pt>
                <c:pt idx="7">
                  <c:v>15146</c:v>
                </c:pt>
                <c:pt idx="8">
                  <c:v>12548</c:v>
                </c:pt>
                <c:pt idx="9">
                  <c:v>10281</c:v>
                </c:pt>
                <c:pt idx="10">
                  <c:v>12883</c:v>
                </c:pt>
                <c:pt idx="11">
                  <c:v>12595</c:v>
                </c:pt>
                <c:pt idx="12">
                  <c:v>11681</c:v>
                </c:pt>
                <c:pt idx="13">
                  <c:v>14195</c:v>
                </c:pt>
                <c:pt idx="14">
                  <c:v>12379</c:v>
                </c:pt>
              </c:numCache>
            </c:numRef>
          </c:val>
          <c:smooth val="0"/>
          <c:extLst>
            <c:ext xmlns:c16="http://schemas.microsoft.com/office/drawing/2014/chart" uri="{C3380CC4-5D6E-409C-BE32-E72D297353CC}">
              <c16:uniqueId val="{00000000-4741-4721-82DC-0211289B8EC2}"/>
            </c:ext>
          </c:extLst>
        </c:ser>
        <c:dLbls>
          <c:showLegendKey val="0"/>
          <c:showVal val="0"/>
          <c:showCatName val="0"/>
          <c:showSerName val="0"/>
          <c:showPercent val="0"/>
          <c:showBubbleSize val="0"/>
        </c:dLbls>
        <c:smooth val="0"/>
        <c:axId val="244126528"/>
        <c:axId val="244124232"/>
      </c:lineChart>
      <c:dateAx>
        <c:axId val="24412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24232"/>
        <c:crosses val="autoZero"/>
        <c:auto val="1"/>
        <c:lblOffset val="100"/>
        <c:baseTimeUnit val="days"/>
      </c:dateAx>
      <c:valAx>
        <c:axId val="24412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2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Imóveis Crédito Real</c:v>
                </c:pt>
              </c:strCache>
            </c:strRef>
          </c:cat>
          <c:val>
            <c:numRef>
              <c:f>Sheet1!$B$2</c:f>
              <c:numCache>
                <c:formatCode>General</c:formatCode>
                <c:ptCount val="1"/>
                <c:pt idx="0">
                  <c:v>19</c:v>
                </c:pt>
              </c:numCache>
            </c:numRef>
          </c:val>
          <c:extLst>
            <c:ext xmlns:c16="http://schemas.microsoft.com/office/drawing/2014/chart" uri="{C3380CC4-5D6E-409C-BE32-E72D297353CC}">
              <c16:uniqueId val="{00000000-9F24-4ECF-A3CD-993A5D78230E}"/>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Imóveis Crédito Real</c:v>
                </c:pt>
              </c:strCache>
            </c:strRef>
          </c:cat>
          <c:val>
            <c:numRef>
              <c:f>Sheet1!$C$2</c:f>
              <c:numCache>
                <c:formatCode>General</c:formatCode>
                <c:ptCount val="1"/>
                <c:pt idx="0">
                  <c:v>14</c:v>
                </c:pt>
              </c:numCache>
            </c:numRef>
          </c:val>
          <c:extLst>
            <c:ext xmlns:c16="http://schemas.microsoft.com/office/drawing/2014/chart" uri="{C3380CC4-5D6E-409C-BE32-E72D297353CC}">
              <c16:uniqueId val="{00000001-9F24-4ECF-A3CD-993A5D78230E}"/>
            </c:ext>
          </c:extLst>
        </c:ser>
        <c:dLbls>
          <c:showLegendKey val="0"/>
          <c:showVal val="0"/>
          <c:showCatName val="0"/>
          <c:showSerName val="0"/>
          <c:showPercent val="0"/>
          <c:showBubbleSize val="0"/>
        </c:dLbls>
        <c:gapWidth val="150"/>
        <c:overlap val="100"/>
        <c:axId val="244139976"/>
        <c:axId val="244130792"/>
      </c:barChart>
      <c:catAx>
        <c:axId val="24413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30792"/>
        <c:crosses val="autoZero"/>
        <c:auto val="1"/>
        <c:lblAlgn val="ctr"/>
        <c:lblOffset val="100"/>
        <c:noMultiLvlLbl val="0"/>
      </c:catAx>
      <c:valAx>
        <c:axId val="244130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3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45F59-546F-4C76-8FDF-ED6A27C3FC01}"/>
              </a:ext>
            </a:extLst>
          </p:cNvPr>
          <p:cNvSpPr>
            <a:spLocks noGrp="1"/>
          </p:cNvSpPr>
          <p:nvPr>
            <p:ph type="ctrTitle"/>
          </p:nvPr>
        </p:nvSpPr>
        <p:spPr/>
        <p:txBody>
          <a:bodyPr/>
          <a:lstStyle/>
          <a:p>
            <a:r>
              <a:rPr lang="pt-BR"/>
              <a:t>Mensal Crédito Real Páginas Proprietárias</a:t>
            </a:r>
            <a:endParaRPr lang="en-US"/>
          </a:p>
        </p:txBody>
      </p:sp>
      <p:sp>
        <p:nvSpPr>
          <p:cNvPr id="3" name="Subtitle 2">
            <a:extLst>
              <a:ext uri="{FF2B5EF4-FFF2-40B4-BE49-F238E27FC236}">
                <a16:creationId xmlns:a16="http://schemas.microsoft.com/office/drawing/2014/main" id="{D255A805-3AF7-4D15-8441-02E8BE5E1A70}"/>
              </a:ext>
            </a:extLst>
          </p:cNvPr>
          <p:cNvSpPr>
            <a:spLocks noGrp="1"/>
          </p:cNvSpPr>
          <p:nvPr>
            <p:ph type="subTitle" idx="1"/>
          </p:nvPr>
        </p:nvSpPr>
        <p:spPr/>
        <p:txBody>
          <a:bodyPr/>
          <a:lstStyle/>
          <a:p>
            <a:r>
              <a:rPr lang="en-US"/>
              <a:t>Global</a:t>
            </a:r>
          </a:p>
        </p:txBody>
      </p:sp>
    </p:spTree>
    <p:extLst>
      <p:ext uri="{BB962C8B-B14F-4D97-AF65-F5344CB8AC3E}">
        <p14:creationId xmlns:p14="http://schemas.microsoft.com/office/powerpoint/2010/main" val="1723181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31FBA-0DF9-4C78-9014-696096D1189A}"/>
              </a:ext>
            </a:extLst>
          </p:cNvPr>
          <p:cNvSpPr>
            <a:spLocks noGrp="1"/>
          </p:cNvSpPr>
          <p:nvPr>
            <p:ph type="title"/>
          </p:nvPr>
        </p:nvSpPr>
        <p:spPr/>
        <p:txBody>
          <a:bodyPr/>
          <a:lstStyle/>
          <a:p>
            <a:r>
              <a:rPr lang="pt-BR"/>
              <a:t>Cumulativo fãs mês | Concorrência - Crédito</a:t>
            </a:r>
            <a:endParaRPr lang="en-US"/>
          </a:p>
        </p:txBody>
      </p:sp>
      <p:graphicFrame>
        <p:nvGraphicFramePr>
          <p:cNvPr id="6" name="Chart Placeholder 5">
            <a:extLst>
              <a:ext uri="{FF2B5EF4-FFF2-40B4-BE49-F238E27FC236}">
                <a16:creationId xmlns:a16="http://schemas.microsoft.com/office/drawing/2014/main" id="{D8C101E0-D1F4-47B3-B500-872063452508}"/>
              </a:ext>
            </a:extLst>
          </p:cNvPr>
          <p:cNvGraphicFramePr>
            <a:graphicFrameLocks noGrp="1"/>
          </p:cNvGraphicFramePr>
          <p:nvPr>
            <p:ph type="chart" sz="quarter" idx="13"/>
            <p:extLst>
              <p:ext uri="{D42A27DB-BD31-4B8C-83A1-F6EECF244321}">
                <p14:modId xmlns:p14="http://schemas.microsoft.com/office/powerpoint/2010/main" val="332676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8D7156-6CD1-405E-8BBA-4C9BC4D7B0A2}"/>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7B205B44-D142-4830-82E0-3697CC8A30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1926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F4A1-C5E3-4D3F-8E22-FDA964F04037}"/>
              </a:ext>
            </a:extLst>
          </p:cNvPr>
          <p:cNvSpPr>
            <a:spLocks noGrp="1"/>
          </p:cNvSpPr>
          <p:nvPr>
            <p:ph type="title"/>
          </p:nvPr>
        </p:nvSpPr>
        <p:spPr/>
        <p:txBody>
          <a:bodyPr/>
          <a:lstStyle/>
          <a:p>
            <a:r>
              <a:rPr lang="pt-BR"/>
              <a:t>Fonte mudança de fãs | Concorrência - Crédito</a:t>
            </a:r>
            <a:endParaRPr lang="en-US"/>
          </a:p>
        </p:txBody>
      </p:sp>
      <p:graphicFrame>
        <p:nvGraphicFramePr>
          <p:cNvPr id="6" name="Chart Placeholder 5">
            <a:extLst>
              <a:ext uri="{FF2B5EF4-FFF2-40B4-BE49-F238E27FC236}">
                <a16:creationId xmlns:a16="http://schemas.microsoft.com/office/drawing/2014/main" id="{51C83B89-F609-4135-A92F-61FEB52DA0DF}"/>
              </a:ext>
            </a:extLst>
          </p:cNvPr>
          <p:cNvGraphicFramePr>
            <a:graphicFrameLocks noGrp="1"/>
          </p:cNvGraphicFramePr>
          <p:nvPr>
            <p:ph type="chart" sz="quarter" idx="13"/>
            <p:extLst>
              <p:ext uri="{D42A27DB-BD31-4B8C-83A1-F6EECF244321}">
                <p14:modId xmlns:p14="http://schemas.microsoft.com/office/powerpoint/2010/main" val="1965686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984A9-6D57-48CA-8179-BDA32BBEF73C}"/>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172DD2AD-34FC-424E-9BAA-9F5B4BE8C6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786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8FE43-F90D-4990-A677-EB36AB4A79F2}"/>
              </a:ext>
            </a:extLst>
          </p:cNvPr>
          <p:cNvSpPr>
            <a:spLocks noGrp="1"/>
          </p:cNvSpPr>
          <p:nvPr>
            <p:ph type="title"/>
          </p:nvPr>
        </p:nvSpPr>
        <p:spPr/>
        <p:txBody>
          <a:bodyPr/>
          <a:lstStyle/>
          <a:p>
            <a:r>
              <a:rPr lang="pt-BR"/>
              <a:t>Fãs x cidades | Concorrência - Crédito</a:t>
            </a:r>
            <a:endParaRPr lang="en-US"/>
          </a:p>
        </p:txBody>
      </p:sp>
      <p:graphicFrame>
        <p:nvGraphicFramePr>
          <p:cNvPr id="5" name="Table Placeholder 4">
            <a:extLst>
              <a:ext uri="{FF2B5EF4-FFF2-40B4-BE49-F238E27FC236}">
                <a16:creationId xmlns:a16="http://schemas.microsoft.com/office/drawing/2014/main" id="{530031C5-83D3-4080-B06B-97873C313A23}"/>
              </a:ext>
            </a:extLst>
          </p:cNvPr>
          <p:cNvGraphicFramePr>
            <a:graphicFrameLocks noGrp="1"/>
          </p:cNvGraphicFramePr>
          <p:nvPr>
            <p:ph type="tbl" sz="quarter" idx="13"/>
            <p:extLst>
              <p:ext uri="{D42A27DB-BD31-4B8C-83A1-F6EECF244321}">
                <p14:modId xmlns:p14="http://schemas.microsoft.com/office/powerpoint/2010/main" val="306146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88609416"/>
                    </a:ext>
                  </a:extLst>
                </a:gridCol>
                <a:gridCol w="1645920">
                  <a:extLst>
                    <a:ext uri="{9D8B030D-6E8A-4147-A177-3AD203B41FA5}">
                      <a16:colId xmlns:a16="http://schemas.microsoft.com/office/drawing/2014/main" val="1556882672"/>
                    </a:ext>
                  </a:extLst>
                </a:gridCol>
                <a:gridCol w="1645920">
                  <a:extLst>
                    <a:ext uri="{9D8B030D-6E8A-4147-A177-3AD203B41FA5}">
                      <a16:colId xmlns:a16="http://schemas.microsoft.com/office/drawing/2014/main" val="3005918868"/>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2149239533"/>
                  </a:ext>
                </a:extLst>
              </a:tr>
              <a:tr h="370840">
                <a:tc>
                  <a:txBody>
                    <a:bodyPr/>
                    <a:lstStyle/>
                    <a:p>
                      <a:r>
                        <a:rPr lang="en-US" sz="1000"/>
                        <a:t>Porto Alegre</a:t>
                      </a:r>
                    </a:p>
                  </a:txBody>
                  <a:tcPr/>
                </a:tc>
                <a:tc>
                  <a:txBody>
                    <a:bodyPr/>
                    <a:lstStyle/>
                    <a:p>
                      <a:r>
                        <a:rPr lang="en-US" sz="1000"/>
                        <a:t>13518</a:t>
                      </a:r>
                    </a:p>
                  </a:txBody>
                  <a:tcPr/>
                </a:tc>
                <a:tc>
                  <a:txBody>
                    <a:bodyPr/>
                    <a:lstStyle/>
                    <a:p>
                      <a:r>
                        <a:rPr lang="en-US" sz="1000"/>
                        <a:t>0.0 %</a:t>
                      </a:r>
                    </a:p>
                  </a:txBody>
                  <a:tcPr/>
                </a:tc>
                <a:extLst>
                  <a:ext uri="{0D108BD9-81ED-4DB2-BD59-A6C34878D82A}">
                    <a16:rowId xmlns:a16="http://schemas.microsoft.com/office/drawing/2014/main" val="1488396646"/>
                  </a:ext>
                </a:extLst>
              </a:tr>
              <a:tr h="370840">
                <a:tc>
                  <a:txBody>
                    <a:bodyPr/>
                    <a:lstStyle/>
                    <a:p>
                      <a:r>
                        <a:rPr lang="en-US" sz="1000"/>
                        <a:t>Canoas</a:t>
                      </a:r>
                    </a:p>
                  </a:txBody>
                  <a:tcPr/>
                </a:tc>
                <a:tc>
                  <a:txBody>
                    <a:bodyPr/>
                    <a:lstStyle/>
                    <a:p>
                      <a:r>
                        <a:rPr lang="en-US" sz="1000"/>
                        <a:t>2364</a:t>
                      </a:r>
                    </a:p>
                  </a:txBody>
                  <a:tcPr/>
                </a:tc>
                <a:tc>
                  <a:txBody>
                    <a:bodyPr/>
                    <a:lstStyle/>
                    <a:p>
                      <a:r>
                        <a:rPr lang="en-US" sz="1000"/>
                        <a:t>0.0 %</a:t>
                      </a:r>
                    </a:p>
                  </a:txBody>
                  <a:tcPr/>
                </a:tc>
                <a:extLst>
                  <a:ext uri="{0D108BD9-81ED-4DB2-BD59-A6C34878D82A}">
                    <a16:rowId xmlns:a16="http://schemas.microsoft.com/office/drawing/2014/main" val="2623503607"/>
                  </a:ext>
                </a:extLst>
              </a:tr>
              <a:tr h="370840">
                <a:tc>
                  <a:txBody>
                    <a:bodyPr/>
                    <a:lstStyle/>
                    <a:p>
                      <a:r>
                        <a:rPr lang="en-US" sz="1000"/>
                        <a:t>Viamão</a:t>
                      </a:r>
                    </a:p>
                  </a:txBody>
                  <a:tcPr/>
                </a:tc>
                <a:tc>
                  <a:txBody>
                    <a:bodyPr/>
                    <a:lstStyle/>
                    <a:p>
                      <a:r>
                        <a:rPr lang="en-US" sz="1000"/>
                        <a:t>1142</a:t>
                      </a:r>
                    </a:p>
                  </a:txBody>
                  <a:tcPr/>
                </a:tc>
                <a:tc>
                  <a:txBody>
                    <a:bodyPr/>
                    <a:lstStyle/>
                    <a:p>
                      <a:r>
                        <a:rPr lang="en-US" sz="1000"/>
                        <a:t>0.0 %</a:t>
                      </a:r>
                    </a:p>
                  </a:txBody>
                  <a:tcPr/>
                </a:tc>
                <a:extLst>
                  <a:ext uri="{0D108BD9-81ED-4DB2-BD59-A6C34878D82A}">
                    <a16:rowId xmlns:a16="http://schemas.microsoft.com/office/drawing/2014/main" val="4201031246"/>
                  </a:ext>
                </a:extLst>
              </a:tr>
              <a:tr h="370840">
                <a:tc>
                  <a:txBody>
                    <a:bodyPr/>
                    <a:lstStyle/>
                    <a:p>
                      <a:r>
                        <a:rPr lang="en-US" sz="1000"/>
                        <a:t>Gravataí</a:t>
                      </a:r>
                    </a:p>
                  </a:txBody>
                  <a:tcPr/>
                </a:tc>
                <a:tc>
                  <a:txBody>
                    <a:bodyPr/>
                    <a:lstStyle/>
                    <a:p>
                      <a:r>
                        <a:rPr lang="en-US" sz="1000"/>
                        <a:t>1029</a:t>
                      </a:r>
                    </a:p>
                  </a:txBody>
                  <a:tcPr/>
                </a:tc>
                <a:tc>
                  <a:txBody>
                    <a:bodyPr/>
                    <a:lstStyle/>
                    <a:p>
                      <a:r>
                        <a:rPr lang="en-US" sz="1000"/>
                        <a:t>0.0 %</a:t>
                      </a:r>
                    </a:p>
                  </a:txBody>
                  <a:tcPr/>
                </a:tc>
                <a:extLst>
                  <a:ext uri="{0D108BD9-81ED-4DB2-BD59-A6C34878D82A}">
                    <a16:rowId xmlns:a16="http://schemas.microsoft.com/office/drawing/2014/main" val="1548447283"/>
                  </a:ext>
                </a:extLst>
              </a:tr>
              <a:tr h="370840">
                <a:tc>
                  <a:txBody>
                    <a:bodyPr/>
                    <a:lstStyle/>
                    <a:p>
                      <a:r>
                        <a:rPr lang="en-US" sz="1000"/>
                        <a:t>Istanbul</a:t>
                      </a:r>
                    </a:p>
                  </a:txBody>
                  <a:tcPr/>
                </a:tc>
                <a:tc>
                  <a:txBody>
                    <a:bodyPr/>
                    <a:lstStyle/>
                    <a:p>
                      <a:r>
                        <a:rPr lang="en-US" sz="1000"/>
                        <a:t>932</a:t>
                      </a:r>
                    </a:p>
                  </a:txBody>
                  <a:tcPr/>
                </a:tc>
                <a:tc>
                  <a:txBody>
                    <a:bodyPr/>
                    <a:lstStyle/>
                    <a:p>
                      <a:r>
                        <a:rPr lang="en-US" sz="1000"/>
                        <a:t>0.0 %</a:t>
                      </a:r>
                    </a:p>
                  </a:txBody>
                  <a:tcPr/>
                </a:tc>
                <a:extLst>
                  <a:ext uri="{0D108BD9-81ED-4DB2-BD59-A6C34878D82A}">
                    <a16:rowId xmlns:a16="http://schemas.microsoft.com/office/drawing/2014/main" val="422752448"/>
                  </a:ext>
                </a:extLst>
              </a:tr>
              <a:tr h="370840">
                <a:tc>
                  <a:txBody>
                    <a:bodyPr/>
                    <a:lstStyle/>
                    <a:p>
                      <a:r>
                        <a:rPr lang="en-US" sz="1000"/>
                        <a:t>São Leopoldo</a:t>
                      </a:r>
                    </a:p>
                  </a:txBody>
                  <a:tcPr/>
                </a:tc>
                <a:tc>
                  <a:txBody>
                    <a:bodyPr/>
                    <a:lstStyle/>
                    <a:p>
                      <a:r>
                        <a:rPr lang="en-US" sz="1000"/>
                        <a:t>654</a:t>
                      </a:r>
                    </a:p>
                  </a:txBody>
                  <a:tcPr/>
                </a:tc>
                <a:tc>
                  <a:txBody>
                    <a:bodyPr/>
                    <a:lstStyle/>
                    <a:p>
                      <a:r>
                        <a:rPr lang="en-US" sz="1000"/>
                        <a:t>0.0 %</a:t>
                      </a:r>
                    </a:p>
                  </a:txBody>
                  <a:tcPr/>
                </a:tc>
                <a:extLst>
                  <a:ext uri="{0D108BD9-81ED-4DB2-BD59-A6C34878D82A}">
                    <a16:rowId xmlns:a16="http://schemas.microsoft.com/office/drawing/2014/main" val="1188423829"/>
                  </a:ext>
                </a:extLst>
              </a:tr>
              <a:tr h="370840">
                <a:tc>
                  <a:txBody>
                    <a:bodyPr/>
                    <a:lstStyle/>
                    <a:p>
                      <a:r>
                        <a:rPr lang="en-US" sz="1000"/>
                        <a:t>Cachoeirinha</a:t>
                      </a:r>
                    </a:p>
                  </a:txBody>
                  <a:tcPr/>
                </a:tc>
                <a:tc>
                  <a:txBody>
                    <a:bodyPr/>
                    <a:lstStyle/>
                    <a:p>
                      <a:r>
                        <a:rPr lang="en-US" sz="1000"/>
                        <a:t>636</a:t>
                      </a:r>
                    </a:p>
                  </a:txBody>
                  <a:tcPr/>
                </a:tc>
                <a:tc>
                  <a:txBody>
                    <a:bodyPr/>
                    <a:lstStyle/>
                    <a:p>
                      <a:r>
                        <a:rPr lang="en-US" sz="1000"/>
                        <a:t>0.0 %</a:t>
                      </a:r>
                    </a:p>
                  </a:txBody>
                  <a:tcPr/>
                </a:tc>
                <a:extLst>
                  <a:ext uri="{0D108BD9-81ED-4DB2-BD59-A6C34878D82A}">
                    <a16:rowId xmlns:a16="http://schemas.microsoft.com/office/drawing/2014/main" val="2364085307"/>
                  </a:ext>
                </a:extLst>
              </a:tr>
              <a:tr h="370840">
                <a:tc>
                  <a:txBody>
                    <a:bodyPr/>
                    <a:lstStyle/>
                    <a:p>
                      <a:r>
                        <a:rPr lang="en-US" sz="1000"/>
                        <a:t>Guaíba</a:t>
                      </a:r>
                    </a:p>
                  </a:txBody>
                  <a:tcPr/>
                </a:tc>
                <a:tc>
                  <a:txBody>
                    <a:bodyPr/>
                    <a:lstStyle/>
                    <a:p>
                      <a:r>
                        <a:rPr lang="en-US" sz="1000"/>
                        <a:t>546</a:t>
                      </a:r>
                    </a:p>
                  </a:txBody>
                  <a:tcPr/>
                </a:tc>
                <a:tc>
                  <a:txBody>
                    <a:bodyPr/>
                    <a:lstStyle/>
                    <a:p>
                      <a:r>
                        <a:rPr lang="en-US" sz="1000"/>
                        <a:t>0.0 %</a:t>
                      </a:r>
                    </a:p>
                  </a:txBody>
                  <a:tcPr/>
                </a:tc>
                <a:extLst>
                  <a:ext uri="{0D108BD9-81ED-4DB2-BD59-A6C34878D82A}">
                    <a16:rowId xmlns:a16="http://schemas.microsoft.com/office/drawing/2014/main" val="2848525032"/>
                  </a:ext>
                </a:extLst>
              </a:tr>
              <a:tr h="370840">
                <a:tc>
                  <a:txBody>
                    <a:bodyPr/>
                    <a:lstStyle/>
                    <a:p>
                      <a:r>
                        <a:rPr lang="en-US" sz="1000"/>
                        <a:t>São Paulo</a:t>
                      </a:r>
                    </a:p>
                  </a:txBody>
                  <a:tcPr/>
                </a:tc>
                <a:tc>
                  <a:txBody>
                    <a:bodyPr/>
                    <a:lstStyle/>
                    <a:p>
                      <a:r>
                        <a:rPr lang="en-US" sz="1000"/>
                        <a:t>417</a:t>
                      </a:r>
                    </a:p>
                  </a:txBody>
                  <a:tcPr/>
                </a:tc>
                <a:tc>
                  <a:txBody>
                    <a:bodyPr/>
                    <a:lstStyle/>
                    <a:p>
                      <a:r>
                        <a:rPr lang="en-US" sz="1000"/>
                        <a:t>0.0 %</a:t>
                      </a:r>
                    </a:p>
                  </a:txBody>
                  <a:tcPr/>
                </a:tc>
                <a:extLst>
                  <a:ext uri="{0D108BD9-81ED-4DB2-BD59-A6C34878D82A}">
                    <a16:rowId xmlns:a16="http://schemas.microsoft.com/office/drawing/2014/main" val="3934830923"/>
                  </a:ext>
                </a:extLst>
              </a:tr>
              <a:tr h="370840">
                <a:tc>
                  <a:txBody>
                    <a:bodyPr/>
                    <a:lstStyle/>
                    <a:p>
                      <a:r>
                        <a:rPr lang="en-US" sz="1000"/>
                        <a:t>Esteio</a:t>
                      </a:r>
                    </a:p>
                  </a:txBody>
                  <a:tcPr/>
                </a:tc>
                <a:tc>
                  <a:txBody>
                    <a:bodyPr/>
                    <a:lstStyle/>
                    <a:p>
                      <a:r>
                        <a:rPr lang="en-US" sz="1000"/>
                        <a:t>342</a:t>
                      </a:r>
                    </a:p>
                  </a:txBody>
                  <a:tcPr/>
                </a:tc>
                <a:tc>
                  <a:txBody>
                    <a:bodyPr/>
                    <a:lstStyle/>
                    <a:p>
                      <a:r>
                        <a:rPr lang="en-US" sz="1000"/>
                        <a:t>0.0 %</a:t>
                      </a:r>
                    </a:p>
                  </a:txBody>
                  <a:tcPr/>
                </a:tc>
                <a:extLst>
                  <a:ext uri="{0D108BD9-81ED-4DB2-BD59-A6C34878D82A}">
                    <a16:rowId xmlns:a16="http://schemas.microsoft.com/office/drawing/2014/main" val="2846323125"/>
                  </a:ext>
                </a:extLst>
              </a:tr>
            </a:tbl>
          </a:graphicData>
        </a:graphic>
      </p:graphicFrame>
      <p:sp>
        <p:nvSpPr>
          <p:cNvPr id="4" name="Text Placeholder 3">
            <a:extLst>
              <a:ext uri="{FF2B5EF4-FFF2-40B4-BE49-F238E27FC236}">
                <a16:creationId xmlns:a16="http://schemas.microsoft.com/office/drawing/2014/main" id="{3BDE920B-310C-4203-9D28-EA4839B73E17}"/>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2743209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0C98-72CA-4F00-8B46-179BF3DCDB74}"/>
              </a:ext>
            </a:extLst>
          </p:cNvPr>
          <p:cNvSpPr>
            <a:spLocks noGrp="1"/>
          </p:cNvSpPr>
          <p:nvPr>
            <p:ph type="title"/>
          </p:nvPr>
        </p:nvSpPr>
        <p:spPr/>
        <p:txBody>
          <a:bodyPr/>
          <a:lstStyle/>
          <a:p>
            <a:r>
              <a:rPr lang="pt-BR"/>
              <a:t>Fãs faixa etária | Concorrência - Crédito</a:t>
            </a:r>
            <a:endParaRPr lang="en-US"/>
          </a:p>
        </p:txBody>
      </p:sp>
      <p:graphicFrame>
        <p:nvGraphicFramePr>
          <p:cNvPr id="6" name="Chart Placeholder 5">
            <a:extLst>
              <a:ext uri="{FF2B5EF4-FFF2-40B4-BE49-F238E27FC236}">
                <a16:creationId xmlns:a16="http://schemas.microsoft.com/office/drawing/2014/main" id="{41C1C0A0-7EFE-40CD-A175-29429ED5ADD2}"/>
              </a:ext>
            </a:extLst>
          </p:cNvPr>
          <p:cNvGraphicFramePr>
            <a:graphicFrameLocks noGrp="1"/>
          </p:cNvGraphicFramePr>
          <p:nvPr>
            <p:ph type="chart" sz="quarter" idx="13"/>
            <p:extLst>
              <p:ext uri="{D42A27DB-BD31-4B8C-83A1-F6EECF244321}">
                <p14:modId xmlns:p14="http://schemas.microsoft.com/office/powerpoint/2010/main" val="412698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962431-CD96-464E-8EA1-7757565C0148}"/>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3E5CAD0D-47FE-4065-85CB-2B55C9FC4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23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6F73E-C3AD-4C74-822A-8212041141CA}"/>
              </a:ext>
            </a:extLst>
          </p:cNvPr>
          <p:cNvSpPr>
            <a:spLocks noGrp="1"/>
          </p:cNvSpPr>
          <p:nvPr>
            <p:ph type="title"/>
          </p:nvPr>
        </p:nvSpPr>
        <p:spPr/>
        <p:txBody>
          <a:bodyPr/>
          <a:lstStyle/>
          <a:p>
            <a:r>
              <a:rPr lang="pt-BR"/>
              <a:t>Alcance total diário da página | Concorrência - Crédito</a:t>
            </a:r>
            <a:endParaRPr lang="en-US"/>
          </a:p>
        </p:txBody>
      </p:sp>
      <p:graphicFrame>
        <p:nvGraphicFramePr>
          <p:cNvPr id="6" name="Chart Placeholder 5">
            <a:extLst>
              <a:ext uri="{FF2B5EF4-FFF2-40B4-BE49-F238E27FC236}">
                <a16:creationId xmlns:a16="http://schemas.microsoft.com/office/drawing/2014/main" id="{62F9C329-CBD4-4A41-97F0-7E671BEF1105}"/>
              </a:ext>
            </a:extLst>
          </p:cNvPr>
          <p:cNvGraphicFramePr>
            <a:graphicFrameLocks noGrp="1"/>
          </p:cNvGraphicFramePr>
          <p:nvPr>
            <p:ph type="chart" sz="quarter" idx="13"/>
            <p:extLst>
              <p:ext uri="{D42A27DB-BD31-4B8C-83A1-F6EECF244321}">
                <p14:modId xmlns:p14="http://schemas.microsoft.com/office/powerpoint/2010/main" val="1412991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AEA6D5-3839-45AB-ACB0-F0C20C785CA0}"/>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E4C09AE0-42F9-4402-A709-5B685170C6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743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3132B-E2C4-494E-A1C2-6CD4CDD54325}"/>
              </a:ext>
            </a:extLst>
          </p:cNvPr>
          <p:cNvSpPr>
            <a:spLocks noGrp="1"/>
          </p:cNvSpPr>
          <p:nvPr>
            <p:ph type="title"/>
          </p:nvPr>
        </p:nvSpPr>
        <p:spPr/>
        <p:txBody>
          <a:bodyPr/>
          <a:lstStyle/>
          <a:p>
            <a:r>
              <a:rPr lang="pt-BR"/>
              <a:t>Distribuição por tipos de alcance da página | Concorrência - Crédito</a:t>
            </a:r>
            <a:endParaRPr lang="en-US"/>
          </a:p>
        </p:txBody>
      </p:sp>
      <p:graphicFrame>
        <p:nvGraphicFramePr>
          <p:cNvPr id="6" name="Chart Placeholder 5">
            <a:extLst>
              <a:ext uri="{FF2B5EF4-FFF2-40B4-BE49-F238E27FC236}">
                <a16:creationId xmlns:a16="http://schemas.microsoft.com/office/drawing/2014/main" id="{1BF8D18F-FDFD-4BEE-BF65-FFD9FE8FBBE9}"/>
              </a:ext>
            </a:extLst>
          </p:cNvPr>
          <p:cNvGraphicFramePr>
            <a:graphicFrameLocks noGrp="1"/>
          </p:cNvGraphicFramePr>
          <p:nvPr>
            <p:ph type="chart" sz="quarter" idx="13"/>
            <p:extLst>
              <p:ext uri="{D42A27DB-BD31-4B8C-83A1-F6EECF244321}">
                <p14:modId xmlns:p14="http://schemas.microsoft.com/office/powerpoint/2010/main" val="668589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F9147-0B21-41B3-9B75-BC6288BD6643}"/>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6BFE61CF-531D-42EC-8CCC-3DEFECEC5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14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B40E6-7785-4BCC-BADC-D6554839EB65}"/>
              </a:ext>
            </a:extLst>
          </p:cNvPr>
          <p:cNvSpPr>
            <a:spLocks noGrp="1"/>
          </p:cNvSpPr>
          <p:nvPr>
            <p:ph type="title"/>
          </p:nvPr>
        </p:nvSpPr>
        <p:spPr/>
        <p:txBody>
          <a:bodyPr/>
          <a:lstStyle/>
          <a:p>
            <a:r>
              <a:rPr lang="pt-BR"/>
              <a:t>Posts com mais interações | Concorrência - Crédito - 1 of 6</a:t>
            </a:r>
            <a:endParaRPr lang="en-US"/>
          </a:p>
        </p:txBody>
      </p:sp>
      <p:graphicFrame>
        <p:nvGraphicFramePr>
          <p:cNvPr id="5" name="Table Placeholder 4">
            <a:extLst>
              <a:ext uri="{FF2B5EF4-FFF2-40B4-BE49-F238E27FC236}">
                <a16:creationId xmlns:a16="http://schemas.microsoft.com/office/drawing/2014/main" id="{EA412BF5-0844-4B74-9B70-F38F10035FA5}"/>
              </a:ext>
            </a:extLst>
          </p:cNvPr>
          <p:cNvGraphicFramePr>
            <a:graphicFrameLocks noGrp="1"/>
          </p:cNvGraphicFramePr>
          <p:nvPr>
            <p:ph type="tbl" sz="quarter" idx="13"/>
            <p:extLst>
              <p:ext uri="{D42A27DB-BD31-4B8C-83A1-F6EECF244321}">
                <p14:modId xmlns:p14="http://schemas.microsoft.com/office/powerpoint/2010/main" val="241186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074395141"/>
                    </a:ext>
                  </a:extLst>
                </a:gridCol>
                <a:gridCol w="271577">
                  <a:extLst>
                    <a:ext uri="{9D8B030D-6E8A-4147-A177-3AD203B41FA5}">
                      <a16:colId xmlns:a16="http://schemas.microsoft.com/office/drawing/2014/main" val="2554877731"/>
                    </a:ext>
                  </a:extLst>
                </a:gridCol>
                <a:gridCol w="271577">
                  <a:extLst>
                    <a:ext uri="{9D8B030D-6E8A-4147-A177-3AD203B41FA5}">
                      <a16:colId xmlns:a16="http://schemas.microsoft.com/office/drawing/2014/main" val="3290268079"/>
                    </a:ext>
                  </a:extLst>
                </a:gridCol>
                <a:gridCol w="271577">
                  <a:extLst>
                    <a:ext uri="{9D8B030D-6E8A-4147-A177-3AD203B41FA5}">
                      <a16:colId xmlns:a16="http://schemas.microsoft.com/office/drawing/2014/main" val="2151167405"/>
                    </a:ext>
                  </a:extLst>
                </a:gridCol>
                <a:gridCol w="271577">
                  <a:extLst>
                    <a:ext uri="{9D8B030D-6E8A-4147-A177-3AD203B41FA5}">
                      <a16:colId xmlns:a16="http://schemas.microsoft.com/office/drawing/2014/main" val="3009543767"/>
                    </a:ext>
                  </a:extLst>
                </a:gridCol>
                <a:gridCol w="271577">
                  <a:extLst>
                    <a:ext uri="{9D8B030D-6E8A-4147-A177-3AD203B41FA5}">
                      <a16:colId xmlns:a16="http://schemas.microsoft.com/office/drawing/2014/main" val="2710383038"/>
                    </a:ext>
                  </a:extLst>
                </a:gridCol>
                <a:gridCol w="271577">
                  <a:extLst>
                    <a:ext uri="{9D8B030D-6E8A-4147-A177-3AD203B41FA5}">
                      <a16:colId xmlns:a16="http://schemas.microsoft.com/office/drawing/2014/main" val="3304396596"/>
                    </a:ext>
                  </a:extLst>
                </a:gridCol>
                <a:gridCol w="271577">
                  <a:extLst>
                    <a:ext uri="{9D8B030D-6E8A-4147-A177-3AD203B41FA5}">
                      <a16:colId xmlns:a16="http://schemas.microsoft.com/office/drawing/2014/main" val="2072086893"/>
                    </a:ext>
                  </a:extLst>
                </a:gridCol>
                <a:gridCol w="271577">
                  <a:extLst>
                    <a:ext uri="{9D8B030D-6E8A-4147-A177-3AD203B41FA5}">
                      <a16:colId xmlns:a16="http://schemas.microsoft.com/office/drawing/2014/main" val="1670282118"/>
                    </a:ext>
                  </a:extLst>
                </a:gridCol>
                <a:gridCol w="271577">
                  <a:extLst>
                    <a:ext uri="{9D8B030D-6E8A-4147-A177-3AD203B41FA5}">
                      <a16:colId xmlns:a16="http://schemas.microsoft.com/office/drawing/2014/main" val="3325811582"/>
                    </a:ext>
                  </a:extLst>
                </a:gridCol>
                <a:gridCol w="271577">
                  <a:extLst>
                    <a:ext uri="{9D8B030D-6E8A-4147-A177-3AD203B41FA5}">
                      <a16:colId xmlns:a16="http://schemas.microsoft.com/office/drawing/2014/main" val="1537548249"/>
                    </a:ext>
                  </a:extLst>
                </a:gridCol>
                <a:gridCol w="271577">
                  <a:extLst>
                    <a:ext uri="{9D8B030D-6E8A-4147-A177-3AD203B41FA5}">
                      <a16:colId xmlns:a16="http://schemas.microsoft.com/office/drawing/2014/main" val="2026124583"/>
                    </a:ext>
                  </a:extLst>
                </a:gridCol>
                <a:gridCol w="271577">
                  <a:extLst>
                    <a:ext uri="{9D8B030D-6E8A-4147-A177-3AD203B41FA5}">
                      <a16:colId xmlns:a16="http://schemas.microsoft.com/office/drawing/2014/main" val="1055104563"/>
                    </a:ext>
                  </a:extLst>
                </a:gridCol>
                <a:gridCol w="271577">
                  <a:extLst>
                    <a:ext uri="{9D8B030D-6E8A-4147-A177-3AD203B41FA5}">
                      <a16:colId xmlns:a16="http://schemas.microsoft.com/office/drawing/2014/main" val="1093424818"/>
                    </a:ext>
                  </a:extLst>
                </a:gridCol>
                <a:gridCol w="271577">
                  <a:extLst>
                    <a:ext uri="{9D8B030D-6E8A-4147-A177-3AD203B41FA5}">
                      <a16:colId xmlns:a16="http://schemas.microsoft.com/office/drawing/2014/main" val="1858970419"/>
                    </a:ext>
                  </a:extLst>
                </a:gridCol>
                <a:gridCol w="271577">
                  <a:extLst>
                    <a:ext uri="{9D8B030D-6E8A-4147-A177-3AD203B41FA5}">
                      <a16:colId xmlns:a16="http://schemas.microsoft.com/office/drawing/2014/main" val="3363211526"/>
                    </a:ext>
                  </a:extLst>
                </a:gridCol>
                <a:gridCol w="271577">
                  <a:extLst>
                    <a:ext uri="{9D8B030D-6E8A-4147-A177-3AD203B41FA5}">
                      <a16:colId xmlns:a16="http://schemas.microsoft.com/office/drawing/2014/main" val="1192040753"/>
                    </a:ext>
                  </a:extLst>
                </a:gridCol>
                <a:gridCol w="271577">
                  <a:extLst>
                    <a:ext uri="{9D8B030D-6E8A-4147-A177-3AD203B41FA5}">
                      <a16:colId xmlns:a16="http://schemas.microsoft.com/office/drawing/2014/main" val="3455196349"/>
                    </a:ext>
                  </a:extLst>
                </a:gridCol>
                <a:gridCol w="271577">
                  <a:extLst>
                    <a:ext uri="{9D8B030D-6E8A-4147-A177-3AD203B41FA5}">
                      <a16:colId xmlns:a16="http://schemas.microsoft.com/office/drawing/2014/main" val="3769626302"/>
                    </a:ext>
                  </a:extLst>
                </a:gridCol>
                <a:gridCol w="271577">
                  <a:extLst>
                    <a:ext uri="{9D8B030D-6E8A-4147-A177-3AD203B41FA5}">
                      <a16:colId xmlns:a16="http://schemas.microsoft.com/office/drawing/2014/main" val="1661227924"/>
                    </a:ext>
                  </a:extLst>
                </a:gridCol>
                <a:gridCol w="271577">
                  <a:extLst>
                    <a:ext uri="{9D8B030D-6E8A-4147-A177-3AD203B41FA5}">
                      <a16:colId xmlns:a16="http://schemas.microsoft.com/office/drawing/2014/main" val="132859212"/>
                    </a:ext>
                  </a:extLst>
                </a:gridCol>
                <a:gridCol w="271577">
                  <a:extLst>
                    <a:ext uri="{9D8B030D-6E8A-4147-A177-3AD203B41FA5}">
                      <a16:colId xmlns:a16="http://schemas.microsoft.com/office/drawing/2014/main" val="4214954276"/>
                    </a:ext>
                  </a:extLst>
                </a:gridCol>
                <a:gridCol w="271577">
                  <a:extLst>
                    <a:ext uri="{9D8B030D-6E8A-4147-A177-3AD203B41FA5}">
                      <a16:colId xmlns:a16="http://schemas.microsoft.com/office/drawing/2014/main" val="2583904723"/>
                    </a:ext>
                  </a:extLst>
                </a:gridCol>
                <a:gridCol w="271577">
                  <a:extLst>
                    <a:ext uri="{9D8B030D-6E8A-4147-A177-3AD203B41FA5}">
                      <a16:colId xmlns:a16="http://schemas.microsoft.com/office/drawing/2014/main" val="195663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920498"/>
                  </a:ext>
                </a:extLst>
              </a:tr>
            </a:tbl>
          </a:graphicData>
        </a:graphic>
      </p:graphicFrame>
      <p:sp>
        <p:nvSpPr>
          <p:cNvPr id="4" name="Text Placeholder 3">
            <a:extLst>
              <a:ext uri="{FF2B5EF4-FFF2-40B4-BE49-F238E27FC236}">
                <a16:creationId xmlns:a16="http://schemas.microsoft.com/office/drawing/2014/main" id="{337CDD9C-1BC7-4403-9742-D4902F571E3F}"/>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418764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15C4-7139-4F5D-9E6C-406FF67498E2}"/>
              </a:ext>
            </a:extLst>
          </p:cNvPr>
          <p:cNvSpPr>
            <a:spLocks noGrp="1"/>
          </p:cNvSpPr>
          <p:nvPr>
            <p:ph type="title"/>
          </p:nvPr>
        </p:nvSpPr>
        <p:spPr/>
        <p:txBody>
          <a:bodyPr/>
          <a:lstStyle/>
          <a:p>
            <a:r>
              <a:rPr lang="pt-BR"/>
              <a:t>Posts com mais interações | Concorrência - Crédito - 2 of 6</a:t>
            </a:r>
            <a:endParaRPr lang="en-US"/>
          </a:p>
        </p:txBody>
      </p:sp>
      <p:graphicFrame>
        <p:nvGraphicFramePr>
          <p:cNvPr id="5" name="Table Placeholder 4">
            <a:extLst>
              <a:ext uri="{FF2B5EF4-FFF2-40B4-BE49-F238E27FC236}">
                <a16:creationId xmlns:a16="http://schemas.microsoft.com/office/drawing/2014/main" id="{E3AA4D16-DA0A-4641-B067-3118DB6AD9D1}"/>
              </a:ext>
            </a:extLst>
          </p:cNvPr>
          <p:cNvGraphicFramePr>
            <a:graphicFrameLocks noGrp="1"/>
          </p:cNvGraphicFramePr>
          <p:nvPr>
            <p:ph type="tbl" sz="quarter" idx="13"/>
            <p:extLst>
              <p:ext uri="{D42A27DB-BD31-4B8C-83A1-F6EECF244321}">
                <p14:modId xmlns:p14="http://schemas.microsoft.com/office/powerpoint/2010/main" val="410532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317192221"/>
                    </a:ext>
                  </a:extLst>
                </a:gridCol>
                <a:gridCol w="271577">
                  <a:extLst>
                    <a:ext uri="{9D8B030D-6E8A-4147-A177-3AD203B41FA5}">
                      <a16:colId xmlns:a16="http://schemas.microsoft.com/office/drawing/2014/main" val="141818073"/>
                    </a:ext>
                  </a:extLst>
                </a:gridCol>
                <a:gridCol w="271577">
                  <a:extLst>
                    <a:ext uri="{9D8B030D-6E8A-4147-A177-3AD203B41FA5}">
                      <a16:colId xmlns:a16="http://schemas.microsoft.com/office/drawing/2014/main" val="234033317"/>
                    </a:ext>
                  </a:extLst>
                </a:gridCol>
                <a:gridCol w="271577">
                  <a:extLst>
                    <a:ext uri="{9D8B030D-6E8A-4147-A177-3AD203B41FA5}">
                      <a16:colId xmlns:a16="http://schemas.microsoft.com/office/drawing/2014/main" val="1590244344"/>
                    </a:ext>
                  </a:extLst>
                </a:gridCol>
                <a:gridCol w="271577">
                  <a:extLst>
                    <a:ext uri="{9D8B030D-6E8A-4147-A177-3AD203B41FA5}">
                      <a16:colId xmlns:a16="http://schemas.microsoft.com/office/drawing/2014/main" val="498647774"/>
                    </a:ext>
                  </a:extLst>
                </a:gridCol>
                <a:gridCol w="271577">
                  <a:extLst>
                    <a:ext uri="{9D8B030D-6E8A-4147-A177-3AD203B41FA5}">
                      <a16:colId xmlns:a16="http://schemas.microsoft.com/office/drawing/2014/main" val="511493510"/>
                    </a:ext>
                  </a:extLst>
                </a:gridCol>
                <a:gridCol w="271577">
                  <a:extLst>
                    <a:ext uri="{9D8B030D-6E8A-4147-A177-3AD203B41FA5}">
                      <a16:colId xmlns:a16="http://schemas.microsoft.com/office/drawing/2014/main" val="1789734151"/>
                    </a:ext>
                  </a:extLst>
                </a:gridCol>
                <a:gridCol w="271577">
                  <a:extLst>
                    <a:ext uri="{9D8B030D-6E8A-4147-A177-3AD203B41FA5}">
                      <a16:colId xmlns:a16="http://schemas.microsoft.com/office/drawing/2014/main" val="1339703303"/>
                    </a:ext>
                  </a:extLst>
                </a:gridCol>
                <a:gridCol w="271577">
                  <a:extLst>
                    <a:ext uri="{9D8B030D-6E8A-4147-A177-3AD203B41FA5}">
                      <a16:colId xmlns:a16="http://schemas.microsoft.com/office/drawing/2014/main" val="406794984"/>
                    </a:ext>
                  </a:extLst>
                </a:gridCol>
                <a:gridCol w="271577">
                  <a:extLst>
                    <a:ext uri="{9D8B030D-6E8A-4147-A177-3AD203B41FA5}">
                      <a16:colId xmlns:a16="http://schemas.microsoft.com/office/drawing/2014/main" val="2863504399"/>
                    </a:ext>
                  </a:extLst>
                </a:gridCol>
                <a:gridCol w="271577">
                  <a:extLst>
                    <a:ext uri="{9D8B030D-6E8A-4147-A177-3AD203B41FA5}">
                      <a16:colId xmlns:a16="http://schemas.microsoft.com/office/drawing/2014/main" val="4081966846"/>
                    </a:ext>
                  </a:extLst>
                </a:gridCol>
                <a:gridCol w="271577">
                  <a:extLst>
                    <a:ext uri="{9D8B030D-6E8A-4147-A177-3AD203B41FA5}">
                      <a16:colId xmlns:a16="http://schemas.microsoft.com/office/drawing/2014/main" val="580659112"/>
                    </a:ext>
                  </a:extLst>
                </a:gridCol>
                <a:gridCol w="271577">
                  <a:extLst>
                    <a:ext uri="{9D8B030D-6E8A-4147-A177-3AD203B41FA5}">
                      <a16:colId xmlns:a16="http://schemas.microsoft.com/office/drawing/2014/main" val="3265469850"/>
                    </a:ext>
                  </a:extLst>
                </a:gridCol>
                <a:gridCol w="271577">
                  <a:extLst>
                    <a:ext uri="{9D8B030D-6E8A-4147-A177-3AD203B41FA5}">
                      <a16:colId xmlns:a16="http://schemas.microsoft.com/office/drawing/2014/main" val="2608854072"/>
                    </a:ext>
                  </a:extLst>
                </a:gridCol>
                <a:gridCol w="271577">
                  <a:extLst>
                    <a:ext uri="{9D8B030D-6E8A-4147-A177-3AD203B41FA5}">
                      <a16:colId xmlns:a16="http://schemas.microsoft.com/office/drawing/2014/main" val="1354580799"/>
                    </a:ext>
                  </a:extLst>
                </a:gridCol>
                <a:gridCol w="271577">
                  <a:extLst>
                    <a:ext uri="{9D8B030D-6E8A-4147-A177-3AD203B41FA5}">
                      <a16:colId xmlns:a16="http://schemas.microsoft.com/office/drawing/2014/main" val="1803570910"/>
                    </a:ext>
                  </a:extLst>
                </a:gridCol>
                <a:gridCol w="271577">
                  <a:extLst>
                    <a:ext uri="{9D8B030D-6E8A-4147-A177-3AD203B41FA5}">
                      <a16:colId xmlns:a16="http://schemas.microsoft.com/office/drawing/2014/main" val="4209998370"/>
                    </a:ext>
                  </a:extLst>
                </a:gridCol>
                <a:gridCol w="271577">
                  <a:extLst>
                    <a:ext uri="{9D8B030D-6E8A-4147-A177-3AD203B41FA5}">
                      <a16:colId xmlns:a16="http://schemas.microsoft.com/office/drawing/2014/main" val="92023761"/>
                    </a:ext>
                  </a:extLst>
                </a:gridCol>
                <a:gridCol w="271577">
                  <a:extLst>
                    <a:ext uri="{9D8B030D-6E8A-4147-A177-3AD203B41FA5}">
                      <a16:colId xmlns:a16="http://schemas.microsoft.com/office/drawing/2014/main" val="85984297"/>
                    </a:ext>
                  </a:extLst>
                </a:gridCol>
                <a:gridCol w="271577">
                  <a:extLst>
                    <a:ext uri="{9D8B030D-6E8A-4147-A177-3AD203B41FA5}">
                      <a16:colId xmlns:a16="http://schemas.microsoft.com/office/drawing/2014/main" val="4064288718"/>
                    </a:ext>
                  </a:extLst>
                </a:gridCol>
                <a:gridCol w="271577">
                  <a:extLst>
                    <a:ext uri="{9D8B030D-6E8A-4147-A177-3AD203B41FA5}">
                      <a16:colId xmlns:a16="http://schemas.microsoft.com/office/drawing/2014/main" val="409957035"/>
                    </a:ext>
                  </a:extLst>
                </a:gridCol>
                <a:gridCol w="271577">
                  <a:extLst>
                    <a:ext uri="{9D8B030D-6E8A-4147-A177-3AD203B41FA5}">
                      <a16:colId xmlns:a16="http://schemas.microsoft.com/office/drawing/2014/main" val="3555955711"/>
                    </a:ext>
                  </a:extLst>
                </a:gridCol>
                <a:gridCol w="271577">
                  <a:extLst>
                    <a:ext uri="{9D8B030D-6E8A-4147-A177-3AD203B41FA5}">
                      <a16:colId xmlns:a16="http://schemas.microsoft.com/office/drawing/2014/main" val="2744371703"/>
                    </a:ext>
                  </a:extLst>
                </a:gridCol>
                <a:gridCol w="271577">
                  <a:extLst>
                    <a:ext uri="{9D8B030D-6E8A-4147-A177-3AD203B41FA5}">
                      <a16:colId xmlns:a16="http://schemas.microsoft.com/office/drawing/2014/main" val="388275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352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- 2018-07-10 23:00:00 </a:t>
                      </a:r>
                      <a:r>
                        <a:rPr kumimoji="0" lang="pt-BR" sz="1000" b="0" i="0" u="none" strike="noStrike" kern="1200" cap="none" spc="0" normalizeH="0" baseline="0" noProof="0">
                          <a:ln>
                            <a:noFill/>
                          </a:ln>
                          <a:solidFill>
                            <a:prstClr val="black"/>
                          </a:solidFill>
                          <a:effectLst/>
                          <a:uLnTx/>
                          <a:uFillTx/>
                          <a:latin typeface="+mn-lt"/>
                          <a:ea typeface="+mn-ea"/>
                          <a:cs typeface="+mn-cs"/>
                        </a:rPr>
                        <a:t> 
 Conheça a primeira rede de malls do sul do país: o SPOT. Lojas comerciais para alugar com as melhores localizações de Porto Alegre. Não perca essa ótima oportunidade para o seu negócio. Quer mais informações? Acesse https://goo.gl/7BnxAQ, ligue para (51) 3214.1400 ou mande WhatsApp para (51) 99972.0022.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2993726"/>
                  </a:ext>
                </a:extLst>
              </a:tr>
            </a:tbl>
          </a:graphicData>
        </a:graphic>
      </p:graphicFrame>
      <p:sp>
        <p:nvSpPr>
          <p:cNvPr id="4" name="Text Placeholder 3">
            <a:extLst>
              <a:ext uri="{FF2B5EF4-FFF2-40B4-BE49-F238E27FC236}">
                <a16:creationId xmlns:a16="http://schemas.microsoft.com/office/drawing/2014/main" id="{E15B4CF4-1EE7-4979-AFA3-0A555CE53E77}"/>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846967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2D71-7ACB-4FC3-9D77-E398FE266AE2}"/>
              </a:ext>
            </a:extLst>
          </p:cNvPr>
          <p:cNvSpPr>
            <a:spLocks noGrp="1"/>
          </p:cNvSpPr>
          <p:nvPr>
            <p:ph type="title"/>
          </p:nvPr>
        </p:nvSpPr>
        <p:spPr/>
        <p:txBody>
          <a:bodyPr/>
          <a:lstStyle/>
          <a:p>
            <a:r>
              <a:rPr lang="pt-BR"/>
              <a:t>Posts com mais interações | Concorrência - Crédito - 3 of 6</a:t>
            </a:r>
            <a:endParaRPr lang="en-US"/>
          </a:p>
        </p:txBody>
      </p:sp>
      <p:graphicFrame>
        <p:nvGraphicFramePr>
          <p:cNvPr id="5" name="Table Placeholder 4">
            <a:extLst>
              <a:ext uri="{FF2B5EF4-FFF2-40B4-BE49-F238E27FC236}">
                <a16:creationId xmlns:a16="http://schemas.microsoft.com/office/drawing/2014/main" id="{2B9F940D-151D-4BB8-99CC-0EF02BF959D4}"/>
              </a:ext>
            </a:extLst>
          </p:cNvPr>
          <p:cNvGraphicFramePr>
            <a:graphicFrameLocks noGrp="1"/>
          </p:cNvGraphicFramePr>
          <p:nvPr>
            <p:ph type="tbl" sz="quarter" idx="13"/>
            <p:extLst>
              <p:ext uri="{D42A27DB-BD31-4B8C-83A1-F6EECF244321}">
                <p14:modId xmlns:p14="http://schemas.microsoft.com/office/powerpoint/2010/main" val="301863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4075949763"/>
                    </a:ext>
                  </a:extLst>
                </a:gridCol>
                <a:gridCol w="271577">
                  <a:extLst>
                    <a:ext uri="{9D8B030D-6E8A-4147-A177-3AD203B41FA5}">
                      <a16:colId xmlns:a16="http://schemas.microsoft.com/office/drawing/2014/main" val="1029279371"/>
                    </a:ext>
                  </a:extLst>
                </a:gridCol>
                <a:gridCol w="271577">
                  <a:extLst>
                    <a:ext uri="{9D8B030D-6E8A-4147-A177-3AD203B41FA5}">
                      <a16:colId xmlns:a16="http://schemas.microsoft.com/office/drawing/2014/main" val="3900263830"/>
                    </a:ext>
                  </a:extLst>
                </a:gridCol>
                <a:gridCol w="271577">
                  <a:extLst>
                    <a:ext uri="{9D8B030D-6E8A-4147-A177-3AD203B41FA5}">
                      <a16:colId xmlns:a16="http://schemas.microsoft.com/office/drawing/2014/main" val="1708202866"/>
                    </a:ext>
                  </a:extLst>
                </a:gridCol>
                <a:gridCol w="271577">
                  <a:extLst>
                    <a:ext uri="{9D8B030D-6E8A-4147-A177-3AD203B41FA5}">
                      <a16:colId xmlns:a16="http://schemas.microsoft.com/office/drawing/2014/main" val="2516805463"/>
                    </a:ext>
                  </a:extLst>
                </a:gridCol>
                <a:gridCol w="271577">
                  <a:extLst>
                    <a:ext uri="{9D8B030D-6E8A-4147-A177-3AD203B41FA5}">
                      <a16:colId xmlns:a16="http://schemas.microsoft.com/office/drawing/2014/main" val="2185879187"/>
                    </a:ext>
                  </a:extLst>
                </a:gridCol>
                <a:gridCol w="271577">
                  <a:extLst>
                    <a:ext uri="{9D8B030D-6E8A-4147-A177-3AD203B41FA5}">
                      <a16:colId xmlns:a16="http://schemas.microsoft.com/office/drawing/2014/main" val="3839494673"/>
                    </a:ext>
                  </a:extLst>
                </a:gridCol>
                <a:gridCol w="271577">
                  <a:extLst>
                    <a:ext uri="{9D8B030D-6E8A-4147-A177-3AD203B41FA5}">
                      <a16:colId xmlns:a16="http://schemas.microsoft.com/office/drawing/2014/main" val="4254084676"/>
                    </a:ext>
                  </a:extLst>
                </a:gridCol>
                <a:gridCol w="271577">
                  <a:extLst>
                    <a:ext uri="{9D8B030D-6E8A-4147-A177-3AD203B41FA5}">
                      <a16:colId xmlns:a16="http://schemas.microsoft.com/office/drawing/2014/main" val="3328148404"/>
                    </a:ext>
                  </a:extLst>
                </a:gridCol>
                <a:gridCol w="271577">
                  <a:extLst>
                    <a:ext uri="{9D8B030D-6E8A-4147-A177-3AD203B41FA5}">
                      <a16:colId xmlns:a16="http://schemas.microsoft.com/office/drawing/2014/main" val="2351100632"/>
                    </a:ext>
                  </a:extLst>
                </a:gridCol>
                <a:gridCol w="271577">
                  <a:extLst>
                    <a:ext uri="{9D8B030D-6E8A-4147-A177-3AD203B41FA5}">
                      <a16:colId xmlns:a16="http://schemas.microsoft.com/office/drawing/2014/main" val="1869352635"/>
                    </a:ext>
                  </a:extLst>
                </a:gridCol>
                <a:gridCol w="271577">
                  <a:extLst>
                    <a:ext uri="{9D8B030D-6E8A-4147-A177-3AD203B41FA5}">
                      <a16:colId xmlns:a16="http://schemas.microsoft.com/office/drawing/2014/main" val="1520749196"/>
                    </a:ext>
                  </a:extLst>
                </a:gridCol>
                <a:gridCol w="271577">
                  <a:extLst>
                    <a:ext uri="{9D8B030D-6E8A-4147-A177-3AD203B41FA5}">
                      <a16:colId xmlns:a16="http://schemas.microsoft.com/office/drawing/2014/main" val="339067861"/>
                    </a:ext>
                  </a:extLst>
                </a:gridCol>
                <a:gridCol w="271577">
                  <a:extLst>
                    <a:ext uri="{9D8B030D-6E8A-4147-A177-3AD203B41FA5}">
                      <a16:colId xmlns:a16="http://schemas.microsoft.com/office/drawing/2014/main" val="1291492431"/>
                    </a:ext>
                  </a:extLst>
                </a:gridCol>
                <a:gridCol w="271577">
                  <a:extLst>
                    <a:ext uri="{9D8B030D-6E8A-4147-A177-3AD203B41FA5}">
                      <a16:colId xmlns:a16="http://schemas.microsoft.com/office/drawing/2014/main" val="1511927319"/>
                    </a:ext>
                  </a:extLst>
                </a:gridCol>
                <a:gridCol w="271577">
                  <a:extLst>
                    <a:ext uri="{9D8B030D-6E8A-4147-A177-3AD203B41FA5}">
                      <a16:colId xmlns:a16="http://schemas.microsoft.com/office/drawing/2014/main" val="1685118469"/>
                    </a:ext>
                  </a:extLst>
                </a:gridCol>
                <a:gridCol w="271577">
                  <a:extLst>
                    <a:ext uri="{9D8B030D-6E8A-4147-A177-3AD203B41FA5}">
                      <a16:colId xmlns:a16="http://schemas.microsoft.com/office/drawing/2014/main" val="1954552089"/>
                    </a:ext>
                  </a:extLst>
                </a:gridCol>
                <a:gridCol w="271577">
                  <a:extLst>
                    <a:ext uri="{9D8B030D-6E8A-4147-A177-3AD203B41FA5}">
                      <a16:colId xmlns:a16="http://schemas.microsoft.com/office/drawing/2014/main" val="3069006370"/>
                    </a:ext>
                  </a:extLst>
                </a:gridCol>
                <a:gridCol w="271577">
                  <a:extLst>
                    <a:ext uri="{9D8B030D-6E8A-4147-A177-3AD203B41FA5}">
                      <a16:colId xmlns:a16="http://schemas.microsoft.com/office/drawing/2014/main" val="2366363865"/>
                    </a:ext>
                  </a:extLst>
                </a:gridCol>
                <a:gridCol w="271577">
                  <a:extLst>
                    <a:ext uri="{9D8B030D-6E8A-4147-A177-3AD203B41FA5}">
                      <a16:colId xmlns:a16="http://schemas.microsoft.com/office/drawing/2014/main" val="27135593"/>
                    </a:ext>
                  </a:extLst>
                </a:gridCol>
                <a:gridCol w="271577">
                  <a:extLst>
                    <a:ext uri="{9D8B030D-6E8A-4147-A177-3AD203B41FA5}">
                      <a16:colId xmlns:a16="http://schemas.microsoft.com/office/drawing/2014/main" val="2089911366"/>
                    </a:ext>
                  </a:extLst>
                </a:gridCol>
                <a:gridCol w="271577">
                  <a:extLst>
                    <a:ext uri="{9D8B030D-6E8A-4147-A177-3AD203B41FA5}">
                      <a16:colId xmlns:a16="http://schemas.microsoft.com/office/drawing/2014/main" val="2428510010"/>
                    </a:ext>
                  </a:extLst>
                </a:gridCol>
                <a:gridCol w="271577">
                  <a:extLst>
                    <a:ext uri="{9D8B030D-6E8A-4147-A177-3AD203B41FA5}">
                      <a16:colId xmlns:a16="http://schemas.microsoft.com/office/drawing/2014/main" val="3631422333"/>
                    </a:ext>
                  </a:extLst>
                </a:gridCol>
                <a:gridCol w="271577">
                  <a:extLst>
                    <a:ext uri="{9D8B030D-6E8A-4147-A177-3AD203B41FA5}">
                      <a16:colId xmlns:a16="http://schemas.microsoft.com/office/drawing/2014/main" val="416364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423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- 2018-07-23 22:30:00 </a:t>
                      </a:r>
                      <a:r>
                        <a:rPr kumimoji="0" lang="pt-BR" sz="1000" b="0" i="0" u="none" strike="noStrike" kern="1200" cap="none" spc="0" normalizeH="0" baseline="0" noProof="0">
                          <a:ln>
                            <a:noFill/>
                          </a:ln>
                          <a:solidFill>
                            <a:prstClr val="black"/>
                          </a:solidFill>
                          <a:effectLst/>
                          <a:uLnTx/>
                          <a:uFillTx/>
                          <a:latin typeface="+mn-lt"/>
                          <a:ea typeface="+mn-ea"/>
                          <a:cs typeface="+mn-cs"/>
                        </a:rPr>
                        <a:t> 
 Não é a toa que o Moinhos é um dos bairros mais valorizados de Porto Alegre. Além de possuir alguns dos melhores restaurantes, bares e cafés da cidade, o bairro também é casa para o Shopping Moinhos, a R. Padre Chagas e o Parcão. Não dá pra negar que estar cercado por natureza ajuda muito na hora de encontrar motivação para ter um estilo de vida mais saudável, né? Já pensou em conhecer imóveis no Moinhos? Preparamos uma lista pra te ajudar: https://goo.gl/iiHypP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9678446"/>
                  </a:ext>
                </a:extLst>
              </a:tr>
            </a:tbl>
          </a:graphicData>
        </a:graphic>
      </p:graphicFrame>
      <p:sp>
        <p:nvSpPr>
          <p:cNvPr id="4" name="Text Placeholder 3">
            <a:extLst>
              <a:ext uri="{FF2B5EF4-FFF2-40B4-BE49-F238E27FC236}">
                <a16:creationId xmlns:a16="http://schemas.microsoft.com/office/drawing/2014/main" id="{FEA7DFE7-7AA3-4847-8DA2-E17CAD3C5C14}"/>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3024216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B14E9-874B-4CB1-9051-686808F25F3D}"/>
              </a:ext>
            </a:extLst>
          </p:cNvPr>
          <p:cNvSpPr>
            <a:spLocks noGrp="1"/>
          </p:cNvSpPr>
          <p:nvPr>
            <p:ph type="title"/>
          </p:nvPr>
        </p:nvSpPr>
        <p:spPr/>
        <p:txBody>
          <a:bodyPr/>
          <a:lstStyle/>
          <a:p>
            <a:r>
              <a:rPr lang="pt-BR"/>
              <a:t>Posts com mais interações | Concorrência - Crédito - 4 of 6</a:t>
            </a:r>
            <a:endParaRPr lang="en-US"/>
          </a:p>
        </p:txBody>
      </p:sp>
      <p:graphicFrame>
        <p:nvGraphicFramePr>
          <p:cNvPr id="5" name="Table Placeholder 4">
            <a:extLst>
              <a:ext uri="{FF2B5EF4-FFF2-40B4-BE49-F238E27FC236}">
                <a16:creationId xmlns:a16="http://schemas.microsoft.com/office/drawing/2014/main" id="{2F0C8B97-996C-4521-8F7F-DA81516FBD88}"/>
              </a:ext>
            </a:extLst>
          </p:cNvPr>
          <p:cNvGraphicFramePr>
            <a:graphicFrameLocks noGrp="1"/>
          </p:cNvGraphicFramePr>
          <p:nvPr>
            <p:ph type="tbl" sz="quarter" idx="13"/>
            <p:extLst>
              <p:ext uri="{D42A27DB-BD31-4B8C-83A1-F6EECF244321}">
                <p14:modId xmlns:p14="http://schemas.microsoft.com/office/powerpoint/2010/main" val="322465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4187155951"/>
                    </a:ext>
                  </a:extLst>
                </a:gridCol>
                <a:gridCol w="271577">
                  <a:extLst>
                    <a:ext uri="{9D8B030D-6E8A-4147-A177-3AD203B41FA5}">
                      <a16:colId xmlns:a16="http://schemas.microsoft.com/office/drawing/2014/main" val="1801031601"/>
                    </a:ext>
                  </a:extLst>
                </a:gridCol>
                <a:gridCol w="271577">
                  <a:extLst>
                    <a:ext uri="{9D8B030D-6E8A-4147-A177-3AD203B41FA5}">
                      <a16:colId xmlns:a16="http://schemas.microsoft.com/office/drawing/2014/main" val="1737860815"/>
                    </a:ext>
                  </a:extLst>
                </a:gridCol>
                <a:gridCol w="271577">
                  <a:extLst>
                    <a:ext uri="{9D8B030D-6E8A-4147-A177-3AD203B41FA5}">
                      <a16:colId xmlns:a16="http://schemas.microsoft.com/office/drawing/2014/main" val="2016995584"/>
                    </a:ext>
                  </a:extLst>
                </a:gridCol>
                <a:gridCol w="271577">
                  <a:extLst>
                    <a:ext uri="{9D8B030D-6E8A-4147-A177-3AD203B41FA5}">
                      <a16:colId xmlns:a16="http://schemas.microsoft.com/office/drawing/2014/main" val="3933389649"/>
                    </a:ext>
                  </a:extLst>
                </a:gridCol>
                <a:gridCol w="271577">
                  <a:extLst>
                    <a:ext uri="{9D8B030D-6E8A-4147-A177-3AD203B41FA5}">
                      <a16:colId xmlns:a16="http://schemas.microsoft.com/office/drawing/2014/main" val="3238188007"/>
                    </a:ext>
                  </a:extLst>
                </a:gridCol>
                <a:gridCol w="271577">
                  <a:extLst>
                    <a:ext uri="{9D8B030D-6E8A-4147-A177-3AD203B41FA5}">
                      <a16:colId xmlns:a16="http://schemas.microsoft.com/office/drawing/2014/main" val="3002516538"/>
                    </a:ext>
                  </a:extLst>
                </a:gridCol>
                <a:gridCol w="271577">
                  <a:extLst>
                    <a:ext uri="{9D8B030D-6E8A-4147-A177-3AD203B41FA5}">
                      <a16:colId xmlns:a16="http://schemas.microsoft.com/office/drawing/2014/main" val="2121434792"/>
                    </a:ext>
                  </a:extLst>
                </a:gridCol>
                <a:gridCol w="271577">
                  <a:extLst>
                    <a:ext uri="{9D8B030D-6E8A-4147-A177-3AD203B41FA5}">
                      <a16:colId xmlns:a16="http://schemas.microsoft.com/office/drawing/2014/main" val="2503792965"/>
                    </a:ext>
                  </a:extLst>
                </a:gridCol>
                <a:gridCol w="271577">
                  <a:extLst>
                    <a:ext uri="{9D8B030D-6E8A-4147-A177-3AD203B41FA5}">
                      <a16:colId xmlns:a16="http://schemas.microsoft.com/office/drawing/2014/main" val="853077650"/>
                    </a:ext>
                  </a:extLst>
                </a:gridCol>
                <a:gridCol w="271577">
                  <a:extLst>
                    <a:ext uri="{9D8B030D-6E8A-4147-A177-3AD203B41FA5}">
                      <a16:colId xmlns:a16="http://schemas.microsoft.com/office/drawing/2014/main" val="2498437652"/>
                    </a:ext>
                  </a:extLst>
                </a:gridCol>
                <a:gridCol w="271577">
                  <a:extLst>
                    <a:ext uri="{9D8B030D-6E8A-4147-A177-3AD203B41FA5}">
                      <a16:colId xmlns:a16="http://schemas.microsoft.com/office/drawing/2014/main" val="3076423569"/>
                    </a:ext>
                  </a:extLst>
                </a:gridCol>
                <a:gridCol w="271577">
                  <a:extLst>
                    <a:ext uri="{9D8B030D-6E8A-4147-A177-3AD203B41FA5}">
                      <a16:colId xmlns:a16="http://schemas.microsoft.com/office/drawing/2014/main" val="3271029091"/>
                    </a:ext>
                  </a:extLst>
                </a:gridCol>
                <a:gridCol w="271577">
                  <a:extLst>
                    <a:ext uri="{9D8B030D-6E8A-4147-A177-3AD203B41FA5}">
                      <a16:colId xmlns:a16="http://schemas.microsoft.com/office/drawing/2014/main" val="2977533351"/>
                    </a:ext>
                  </a:extLst>
                </a:gridCol>
                <a:gridCol w="271577">
                  <a:extLst>
                    <a:ext uri="{9D8B030D-6E8A-4147-A177-3AD203B41FA5}">
                      <a16:colId xmlns:a16="http://schemas.microsoft.com/office/drawing/2014/main" val="1648372058"/>
                    </a:ext>
                  </a:extLst>
                </a:gridCol>
                <a:gridCol w="271577">
                  <a:extLst>
                    <a:ext uri="{9D8B030D-6E8A-4147-A177-3AD203B41FA5}">
                      <a16:colId xmlns:a16="http://schemas.microsoft.com/office/drawing/2014/main" val="1053874418"/>
                    </a:ext>
                  </a:extLst>
                </a:gridCol>
                <a:gridCol w="271577">
                  <a:extLst>
                    <a:ext uri="{9D8B030D-6E8A-4147-A177-3AD203B41FA5}">
                      <a16:colId xmlns:a16="http://schemas.microsoft.com/office/drawing/2014/main" val="2622239724"/>
                    </a:ext>
                  </a:extLst>
                </a:gridCol>
                <a:gridCol w="271577">
                  <a:extLst>
                    <a:ext uri="{9D8B030D-6E8A-4147-A177-3AD203B41FA5}">
                      <a16:colId xmlns:a16="http://schemas.microsoft.com/office/drawing/2014/main" val="4160185001"/>
                    </a:ext>
                  </a:extLst>
                </a:gridCol>
                <a:gridCol w="271577">
                  <a:extLst>
                    <a:ext uri="{9D8B030D-6E8A-4147-A177-3AD203B41FA5}">
                      <a16:colId xmlns:a16="http://schemas.microsoft.com/office/drawing/2014/main" val="1995220450"/>
                    </a:ext>
                  </a:extLst>
                </a:gridCol>
                <a:gridCol w="271577">
                  <a:extLst>
                    <a:ext uri="{9D8B030D-6E8A-4147-A177-3AD203B41FA5}">
                      <a16:colId xmlns:a16="http://schemas.microsoft.com/office/drawing/2014/main" val="3365958130"/>
                    </a:ext>
                  </a:extLst>
                </a:gridCol>
                <a:gridCol w="271577">
                  <a:extLst>
                    <a:ext uri="{9D8B030D-6E8A-4147-A177-3AD203B41FA5}">
                      <a16:colId xmlns:a16="http://schemas.microsoft.com/office/drawing/2014/main" val="2728060984"/>
                    </a:ext>
                  </a:extLst>
                </a:gridCol>
                <a:gridCol w="271577">
                  <a:extLst>
                    <a:ext uri="{9D8B030D-6E8A-4147-A177-3AD203B41FA5}">
                      <a16:colId xmlns:a16="http://schemas.microsoft.com/office/drawing/2014/main" val="1863407204"/>
                    </a:ext>
                  </a:extLst>
                </a:gridCol>
                <a:gridCol w="271577">
                  <a:extLst>
                    <a:ext uri="{9D8B030D-6E8A-4147-A177-3AD203B41FA5}">
                      <a16:colId xmlns:a16="http://schemas.microsoft.com/office/drawing/2014/main" val="1393399863"/>
                    </a:ext>
                  </a:extLst>
                </a:gridCol>
                <a:gridCol w="271577">
                  <a:extLst>
                    <a:ext uri="{9D8B030D-6E8A-4147-A177-3AD203B41FA5}">
                      <a16:colId xmlns:a16="http://schemas.microsoft.com/office/drawing/2014/main" val="3781352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246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- 2018-07-20 17:00:01 </a:t>
                      </a:r>
                      <a:r>
                        <a:rPr kumimoji="0" lang="pt-BR" sz="1000" b="0" i="0" u="none" strike="noStrike" kern="1200" cap="none" spc="0" normalizeH="0" baseline="0" noProof="0">
                          <a:ln>
                            <a:noFill/>
                          </a:ln>
                          <a:solidFill>
                            <a:prstClr val="black"/>
                          </a:solidFill>
                          <a:effectLst/>
                          <a:uLnTx/>
                          <a:uFillTx/>
                          <a:latin typeface="+mn-lt"/>
                          <a:ea typeface="+mn-ea"/>
                          <a:cs typeface="+mn-cs"/>
                        </a:rPr>
                        <a:t> 
 Peça a sua cotação e surpreenda-se. https://goo.gl/GdZGNf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6533643"/>
                  </a:ext>
                </a:extLst>
              </a:tr>
            </a:tbl>
          </a:graphicData>
        </a:graphic>
      </p:graphicFrame>
      <p:sp>
        <p:nvSpPr>
          <p:cNvPr id="4" name="Text Placeholder 3">
            <a:extLst>
              <a:ext uri="{FF2B5EF4-FFF2-40B4-BE49-F238E27FC236}">
                <a16:creationId xmlns:a16="http://schemas.microsoft.com/office/drawing/2014/main" id="{4B76D975-28AE-4E62-91C5-EF9FFAE24ED9}"/>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160301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BE67A-2847-4065-881C-096D17B06808}"/>
              </a:ext>
            </a:extLst>
          </p:cNvPr>
          <p:cNvSpPr>
            <a:spLocks noGrp="1"/>
          </p:cNvSpPr>
          <p:nvPr>
            <p:ph type="title"/>
          </p:nvPr>
        </p:nvSpPr>
        <p:spPr/>
        <p:txBody>
          <a:bodyPr/>
          <a:lstStyle/>
          <a:p>
            <a:r>
              <a:rPr lang="pt-BR"/>
              <a:t>Posts com mais interações | Concorrência - Crédito - 5 of 6</a:t>
            </a:r>
            <a:endParaRPr lang="en-US"/>
          </a:p>
        </p:txBody>
      </p:sp>
      <p:graphicFrame>
        <p:nvGraphicFramePr>
          <p:cNvPr id="5" name="Table Placeholder 4">
            <a:extLst>
              <a:ext uri="{FF2B5EF4-FFF2-40B4-BE49-F238E27FC236}">
                <a16:creationId xmlns:a16="http://schemas.microsoft.com/office/drawing/2014/main" id="{5A18F521-B6EC-4FCA-A643-BA9D02FDB4DD}"/>
              </a:ext>
            </a:extLst>
          </p:cNvPr>
          <p:cNvGraphicFramePr>
            <a:graphicFrameLocks noGrp="1"/>
          </p:cNvGraphicFramePr>
          <p:nvPr>
            <p:ph type="tbl" sz="quarter" idx="13"/>
            <p:extLst>
              <p:ext uri="{D42A27DB-BD31-4B8C-83A1-F6EECF244321}">
                <p14:modId xmlns:p14="http://schemas.microsoft.com/office/powerpoint/2010/main" val="315796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178723997"/>
                    </a:ext>
                  </a:extLst>
                </a:gridCol>
                <a:gridCol w="271577">
                  <a:extLst>
                    <a:ext uri="{9D8B030D-6E8A-4147-A177-3AD203B41FA5}">
                      <a16:colId xmlns:a16="http://schemas.microsoft.com/office/drawing/2014/main" val="3158755429"/>
                    </a:ext>
                  </a:extLst>
                </a:gridCol>
                <a:gridCol w="271577">
                  <a:extLst>
                    <a:ext uri="{9D8B030D-6E8A-4147-A177-3AD203B41FA5}">
                      <a16:colId xmlns:a16="http://schemas.microsoft.com/office/drawing/2014/main" val="3910881208"/>
                    </a:ext>
                  </a:extLst>
                </a:gridCol>
                <a:gridCol w="271577">
                  <a:extLst>
                    <a:ext uri="{9D8B030D-6E8A-4147-A177-3AD203B41FA5}">
                      <a16:colId xmlns:a16="http://schemas.microsoft.com/office/drawing/2014/main" val="3116420766"/>
                    </a:ext>
                  </a:extLst>
                </a:gridCol>
                <a:gridCol w="271577">
                  <a:extLst>
                    <a:ext uri="{9D8B030D-6E8A-4147-A177-3AD203B41FA5}">
                      <a16:colId xmlns:a16="http://schemas.microsoft.com/office/drawing/2014/main" val="2056220959"/>
                    </a:ext>
                  </a:extLst>
                </a:gridCol>
                <a:gridCol w="271577">
                  <a:extLst>
                    <a:ext uri="{9D8B030D-6E8A-4147-A177-3AD203B41FA5}">
                      <a16:colId xmlns:a16="http://schemas.microsoft.com/office/drawing/2014/main" val="619331132"/>
                    </a:ext>
                  </a:extLst>
                </a:gridCol>
                <a:gridCol w="271577">
                  <a:extLst>
                    <a:ext uri="{9D8B030D-6E8A-4147-A177-3AD203B41FA5}">
                      <a16:colId xmlns:a16="http://schemas.microsoft.com/office/drawing/2014/main" val="1986382337"/>
                    </a:ext>
                  </a:extLst>
                </a:gridCol>
                <a:gridCol w="271577">
                  <a:extLst>
                    <a:ext uri="{9D8B030D-6E8A-4147-A177-3AD203B41FA5}">
                      <a16:colId xmlns:a16="http://schemas.microsoft.com/office/drawing/2014/main" val="2219134217"/>
                    </a:ext>
                  </a:extLst>
                </a:gridCol>
                <a:gridCol w="271577">
                  <a:extLst>
                    <a:ext uri="{9D8B030D-6E8A-4147-A177-3AD203B41FA5}">
                      <a16:colId xmlns:a16="http://schemas.microsoft.com/office/drawing/2014/main" val="2504651690"/>
                    </a:ext>
                  </a:extLst>
                </a:gridCol>
                <a:gridCol w="271577">
                  <a:extLst>
                    <a:ext uri="{9D8B030D-6E8A-4147-A177-3AD203B41FA5}">
                      <a16:colId xmlns:a16="http://schemas.microsoft.com/office/drawing/2014/main" val="2923224564"/>
                    </a:ext>
                  </a:extLst>
                </a:gridCol>
                <a:gridCol w="271577">
                  <a:extLst>
                    <a:ext uri="{9D8B030D-6E8A-4147-A177-3AD203B41FA5}">
                      <a16:colId xmlns:a16="http://schemas.microsoft.com/office/drawing/2014/main" val="1354753172"/>
                    </a:ext>
                  </a:extLst>
                </a:gridCol>
                <a:gridCol w="271577">
                  <a:extLst>
                    <a:ext uri="{9D8B030D-6E8A-4147-A177-3AD203B41FA5}">
                      <a16:colId xmlns:a16="http://schemas.microsoft.com/office/drawing/2014/main" val="218374970"/>
                    </a:ext>
                  </a:extLst>
                </a:gridCol>
                <a:gridCol w="271577">
                  <a:extLst>
                    <a:ext uri="{9D8B030D-6E8A-4147-A177-3AD203B41FA5}">
                      <a16:colId xmlns:a16="http://schemas.microsoft.com/office/drawing/2014/main" val="196905592"/>
                    </a:ext>
                  </a:extLst>
                </a:gridCol>
                <a:gridCol w="271577">
                  <a:extLst>
                    <a:ext uri="{9D8B030D-6E8A-4147-A177-3AD203B41FA5}">
                      <a16:colId xmlns:a16="http://schemas.microsoft.com/office/drawing/2014/main" val="3286521478"/>
                    </a:ext>
                  </a:extLst>
                </a:gridCol>
                <a:gridCol w="271577">
                  <a:extLst>
                    <a:ext uri="{9D8B030D-6E8A-4147-A177-3AD203B41FA5}">
                      <a16:colId xmlns:a16="http://schemas.microsoft.com/office/drawing/2014/main" val="2275560454"/>
                    </a:ext>
                  </a:extLst>
                </a:gridCol>
                <a:gridCol w="271577">
                  <a:extLst>
                    <a:ext uri="{9D8B030D-6E8A-4147-A177-3AD203B41FA5}">
                      <a16:colId xmlns:a16="http://schemas.microsoft.com/office/drawing/2014/main" val="3968432717"/>
                    </a:ext>
                  </a:extLst>
                </a:gridCol>
                <a:gridCol w="271577">
                  <a:extLst>
                    <a:ext uri="{9D8B030D-6E8A-4147-A177-3AD203B41FA5}">
                      <a16:colId xmlns:a16="http://schemas.microsoft.com/office/drawing/2014/main" val="1995066923"/>
                    </a:ext>
                  </a:extLst>
                </a:gridCol>
                <a:gridCol w="271577">
                  <a:extLst>
                    <a:ext uri="{9D8B030D-6E8A-4147-A177-3AD203B41FA5}">
                      <a16:colId xmlns:a16="http://schemas.microsoft.com/office/drawing/2014/main" val="2484469180"/>
                    </a:ext>
                  </a:extLst>
                </a:gridCol>
                <a:gridCol w="271577">
                  <a:extLst>
                    <a:ext uri="{9D8B030D-6E8A-4147-A177-3AD203B41FA5}">
                      <a16:colId xmlns:a16="http://schemas.microsoft.com/office/drawing/2014/main" val="2401456668"/>
                    </a:ext>
                  </a:extLst>
                </a:gridCol>
                <a:gridCol w="271577">
                  <a:extLst>
                    <a:ext uri="{9D8B030D-6E8A-4147-A177-3AD203B41FA5}">
                      <a16:colId xmlns:a16="http://schemas.microsoft.com/office/drawing/2014/main" val="1177638587"/>
                    </a:ext>
                  </a:extLst>
                </a:gridCol>
                <a:gridCol w="271577">
                  <a:extLst>
                    <a:ext uri="{9D8B030D-6E8A-4147-A177-3AD203B41FA5}">
                      <a16:colId xmlns:a16="http://schemas.microsoft.com/office/drawing/2014/main" val="27233392"/>
                    </a:ext>
                  </a:extLst>
                </a:gridCol>
                <a:gridCol w="271577">
                  <a:extLst>
                    <a:ext uri="{9D8B030D-6E8A-4147-A177-3AD203B41FA5}">
                      <a16:colId xmlns:a16="http://schemas.microsoft.com/office/drawing/2014/main" val="2810162481"/>
                    </a:ext>
                  </a:extLst>
                </a:gridCol>
                <a:gridCol w="271577">
                  <a:extLst>
                    <a:ext uri="{9D8B030D-6E8A-4147-A177-3AD203B41FA5}">
                      <a16:colId xmlns:a16="http://schemas.microsoft.com/office/drawing/2014/main" val="2281720273"/>
                    </a:ext>
                  </a:extLst>
                </a:gridCol>
                <a:gridCol w="271577">
                  <a:extLst>
                    <a:ext uri="{9D8B030D-6E8A-4147-A177-3AD203B41FA5}">
                      <a16:colId xmlns:a16="http://schemas.microsoft.com/office/drawing/2014/main" val="195019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12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- 2018-07-12 21:01:23 </a:t>
                      </a:r>
                      <a:r>
                        <a:rPr kumimoji="0" lang="pt-BR" sz="1000" b="0" i="0" u="none" strike="noStrike" kern="1200" cap="none" spc="0" normalizeH="0" baseline="0" noProof="0">
                          <a:ln>
                            <a:noFill/>
                          </a:ln>
                          <a:solidFill>
                            <a:prstClr val="black"/>
                          </a:solidFill>
                          <a:effectLst/>
                          <a:uLnTx/>
                          <a:uFillTx/>
                          <a:latin typeface="+mn-lt"/>
                          <a:ea typeface="+mn-ea"/>
                          <a:cs typeface="+mn-cs"/>
                        </a:rPr>
                        <a:t> 
 Ter um seguro para o seu automóvel possibilitará uma rotina mais tranquila e sem preocupações excessivas. Peça a sua cotação: https://goo.gl/LtFS64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4403542"/>
                  </a:ext>
                </a:extLst>
              </a:tr>
            </a:tbl>
          </a:graphicData>
        </a:graphic>
      </p:graphicFrame>
      <p:sp>
        <p:nvSpPr>
          <p:cNvPr id="4" name="Text Placeholder 3">
            <a:extLst>
              <a:ext uri="{FF2B5EF4-FFF2-40B4-BE49-F238E27FC236}">
                <a16:creationId xmlns:a16="http://schemas.microsoft.com/office/drawing/2014/main" id="{316B0FEB-85E2-4C43-8CCA-B00D946F6880}"/>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257908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941D-ED15-48B1-B203-E74BC35E10C1}"/>
              </a:ext>
            </a:extLst>
          </p:cNvPr>
          <p:cNvSpPr>
            <a:spLocks noGrp="1"/>
          </p:cNvSpPr>
          <p:nvPr>
            <p:ph type="title"/>
          </p:nvPr>
        </p:nvSpPr>
        <p:spPr/>
        <p:txBody>
          <a:bodyPr/>
          <a:lstStyle/>
          <a:p>
            <a:r>
              <a:rPr lang="pt-BR"/>
              <a:t>Posts com mais interações | Concorrência - Crédito - 6 of 6</a:t>
            </a:r>
            <a:endParaRPr lang="en-US"/>
          </a:p>
        </p:txBody>
      </p:sp>
      <p:graphicFrame>
        <p:nvGraphicFramePr>
          <p:cNvPr id="5" name="Table Placeholder 4">
            <a:extLst>
              <a:ext uri="{FF2B5EF4-FFF2-40B4-BE49-F238E27FC236}">
                <a16:creationId xmlns:a16="http://schemas.microsoft.com/office/drawing/2014/main" id="{2A622DFF-DBC2-4BE1-B236-019FAE65CD48}"/>
              </a:ext>
            </a:extLst>
          </p:cNvPr>
          <p:cNvGraphicFramePr>
            <a:graphicFrameLocks noGrp="1"/>
          </p:cNvGraphicFramePr>
          <p:nvPr>
            <p:ph type="tbl" sz="quarter" idx="13"/>
            <p:extLst>
              <p:ext uri="{D42A27DB-BD31-4B8C-83A1-F6EECF244321}">
                <p14:modId xmlns:p14="http://schemas.microsoft.com/office/powerpoint/2010/main" val="3106335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944323441"/>
                    </a:ext>
                  </a:extLst>
                </a:gridCol>
                <a:gridCol w="271577">
                  <a:extLst>
                    <a:ext uri="{9D8B030D-6E8A-4147-A177-3AD203B41FA5}">
                      <a16:colId xmlns:a16="http://schemas.microsoft.com/office/drawing/2014/main" val="236413549"/>
                    </a:ext>
                  </a:extLst>
                </a:gridCol>
                <a:gridCol w="271577">
                  <a:extLst>
                    <a:ext uri="{9D8B030D-6E8A-4147-A177-3AD203B41FA5}">
                      <a16:colId xmlns:a16="http://schemas.microsoft.com/office/drawing/2014/main" val="3296964299"/>
                    </a:ext>
                  </a:extLst>
                </a:gridCol>
                <a:gridCol w="271577">
                  <a:extLst>
                    <a:ext uri="{9D8B030D-6E8A-4147-A177-3AD203B41FA5}">
                      <a16:colId xmlns:a16="http://schemas.microsoft.com/office/drawing/2014/main" val="4143038501"/>
                    </a:ext>
                  </a:extLst>
                </a:gridCol>
                <a:gridCol w="271577">
                  <a:extLst>
                    <a:ext uri="{9D8B030D-6E8A-4147-A177-3AD203B41FA5}">
                      <a16:colId xmlns:a16="http://schemas.microsoft.com/office/drawing/2014/main" val="4050407847"/>
                    </a:ext>
                  </a:extLst>
                </a:gridCol>
                <a:gridCol w="271577">
                  <a:extLst>
                    <a:ext uri="{9D8B030D-6E8A-4147-A177-3AD203B41FA5}">
                      <a16:colId xmlns:a16="http://schemas.microsoft.com/office/drawing/2014/main" val="3117998015"/>
                    </a:ext>
                  </a:extLst>
                </a:gridCol>
                <a:gridCol w="271577">
                  <a:extLst>
                    <a:ext uri="{9D8B030D-6E8A-4147-A177-3AD203B41FA5}">
                      <a16:colId xmlns:a16="http://schemas.microsoft.com/office/drawing/2014/main" val="3514341844"/>
                    </a:ext>
                  </a:extLst>
                </a:gridCol>
                <a:gridCol w="271577">
                  <a:extLst>
                    <a:ext uri="{9D8B030D-6E8A-4147-A177-3AD203B41FA5}">
                      <a16:colId xmlns:a16="http://schemas.microsoft.com/office/drawing/2014/main" val="2807634835"/>
                    </a:ext>
                  </a:extLst>
                </a:gridCol>
                <a:gridCol w="271577">
                  <a:extLst>
                    <a:ext uri="{9D8B030D-6E8A-4147-A177-3AD203B41FA5}">
                      <a16:colId xmlns:a16="http://schemas.microsoft.com/office/drawing/2014/main" val="2192337496"/>
                    </a:ext>
                  </a:extLst>
                </a:gridCol>
                <a:gridCol w="271577">
                  <a:extLst>
                    <a:ext uri="{9D8B030D-6E8A-4147-A177-3AD203B41FA5}">
                      <a16:colId xmlns:a16="http://schemas.microsoft.com/office/drawing/2014/main" val="3680305084"/>
                    </a:ext>
                  </a:extLst>
                </a:gridCol>
                <a:gridCol w="271577">
                  <a:extLst>
                    <a:ext uri="{9D8B030D-6E8A-4147-A177-3AD203B41FA5}">
                      <a16:colId xmlns:a16="http://schemas.microsoft.com/office/drawing/2014/main" val="2733255191"/>
                    </a:ext>
                  </a:extLst>
                </a:gridCol>
                <a:gridCol w="271577">
                  <a:extLst>
                    <a:ext uri="{9D8B030D-6E8A-4147-A177-3AD203B41FA5}">
                      <a16:colId xmlns:a16="http://schemas.microsoft.com/office/drawing/2014/main" val="1499401860"/>
                    </a:ext>
                  </a:extLst>
                </a:gridCol>
                <a:gridCol w="271577">
                  <a:extLst>
                    <a:ext uri="{9D8B030D-6E8A-4147-A177-3AD203B41FA5}">
                      <a16:colId xmlns:a16="http://schemas.microsoft.com/office/drawing/2014/main" val="255137474"/>
                    </a:ext>
                  </a:extLst>
                </a:gridCol>
                <a:gridCol w="271577">
                  <a:extLst>
                    <a:ext uri="{9D8B030D-6E8A-4147-A177-3AD203B41FA5}">
                      <a16:colId xmlns:a16="http://schemas.microsoft.com/office/drawing/2014/main" val="575586559"/>
                    </a:ext>
                  </a:extLst>
                </a:gridCol>
                <a:gridCol w="271577">
                  <a:extLst>
                    <a:ext uri="{9D8B030D-6E8A-4147-A177-3AD203B41FA5}">
                      <a16:colId xmlns:a16="http://schemas.microsoft.com/office/drawing/2014/main" val="3160578482"/>
                    </a:ext>
                  </a:extLst>
                </a:gridCol>
                <a:gridCol w="271577">
                  <a:extLst>
                    <a:ext uri="{9D8B030D-6E8A-4147-A177-3AD203B41FA5}">
                      <a16:colId xmlns:a16="http://schemas.microsoft.com/office/drawing/2014/main" val="1579523261"/>
                    </a:ext>
                  </a:extLst>
                </a:gridCol>
                <a:gridCol w="271577">
                  <a:extLst>
                    <a:ext uri="{9D8B030D-6E8A-4147-A177-3AD203B41FA5}">
                      <a16:colId xmlns:a16="http://schemas.microsoft.com/office/drawing/2014/main" val="3538220907"/>
                    </a:ext>
                  </a:extLst>
                </a:gridCol>
                <a:gridCol w="271577">
                  <a:extLst>
                    <a:ext uri="{9D8B030D-6E8A-4147-A177-3AD203B41FA5}">
                      <a16:colId xmlns:a16="http://schemas.microsoft.com/office/drawing/2014/main" val="1858278379"/>
                    </a:ext>
                  </a:extLst>
                </a:gridCol>
                <a:gridCol w="271577">
                  <a:extLst>
                    <a:ext uri="{9D8B030D-6E8A-4147-A177-3AD203B41FA5}">
                      <a16:colId xmlns:a16="http://schemas.microsoft.com/office/drawing/2014/main" val="2429773197"/>
                    </a:ext>
                  </a:extLst>
                </a:gridCol>
                <a:gridCol w="271577">
                  <a:extLst>
                    <a:ext uri="{9D8B030D-6E8A-4147-A177-3AD203B41FA5}">
                      <a16:colId xmlns:a16="http://schemas.microsoft.com/office/drawing/2014/main" val="1304936931"/>
                    </a:ext>
                  </a:extLst>
                </a:gridCol>
                <a:gridCol w="271577">
                  <a:extLst>
                    <a:ext uri="{9D8B030D-6E8A-4147-A177-3AD203B41FA5}">
                      <a16:colId xmlns:a16="http://schemas.microsoft.com/office/drawing/2014/main" val="351430761"/>
                    </a:ext>
                  </a:extLst>
                </a:gridCol>
                <a:gridCol w="271577">
                  <a:extLst>
                    <a:ext uri="{9D8B030D-6E8A-4147-A177-3AD203B41FA5}">
                      <a16:colId xmlns:a16="http://schemas.microsoft.com/office/drawing/2014/main" val="77107271"/>
                    </a:ext>
                  </a:extLst>
                </a:gridCol>
                <a:gridCol w="271577">
                  <a:extLst>
                    <a:ext uri="{9D8B030D-6E8A-4147-A177-3AD203B41FA5}">
                      <a16:colId xmlns:a16="http://schemas.microsoft.com/office/drawing/2014/main" val="1295055245"/>
                    </a:ext>
                  </a:extLst>
                </a:gridCol>
                <a:gridCol w="271577">
                  <a:extLst>
                    <a:ext uri="{9D8B030D-6E8A-4147-A177-3AD203B41FA5}">
                      <a16:colId xmlns:a16="http://schemas.microsoft.com/office/drawing/2014/main" val="1781107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8773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- 2018-07-09 15:25:26 </a:t>
                      </a:r>
                      <a:r>
                        <a:rPr kumimoji="0" lang="pt-BR" sz="1000" b="0" i="0" u="none" strike="noStrike" kern="1200" cap="none" spc="0" normalizeH="0" baseline="0" noProof="0">
                          <a:ln>
                            <a:noFill/>
                          </a:ln>
                          <a:solidFill>
                            <a:prstClr val="black"/>
                          </a:solidFill>
                          <a:effectLst/>
                          <a:uLnTx/>
                          <a:uFillTx/>
                          <a:latin typeface="+mn-lt"/>
                          <a:ea typeface="+mn-ea"/>
                          <a:cs typeface="+mn-cs"/>
                        </a:rPr>
                        <a:t> 
 Apartamento bem localizado e disponível para aluguel. O imóvel possui 64m², 1 dormitório, piso em parquet, porteiro eletrônico e circuito interno de TV. 
Entre em contato e agende sua visita:
Telefone: (51) 3214.1400 | Whats: (51) 99972.0022 | Site: https://goo.gl/26VamH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1527156"/>
                  </a:ext>
                </a:extLst>
              </a:tr>
            </a:tbl>
          </a:graphicData>
        </a:graphic>
      </p:graphicFrame>
      <p:sp>
        <p:nvSpPr>
          <p:cNvPr id="4" name="Text Placeholder 3">
            <a:extLst>
              <a:ext uri="{FF2B5EF4-FFF2-40B4-BE49-F238E27FC236}">
                <a16:creationId xmlns:a16="http://schemas.microsoft.com/office/drawing/2014/main" id="{E257A60D-6928-459E-99D4-846EAEC13199}"/>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3474437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11EDD-2542-4E4D-ACB8-CBF4E518B0A4}"/>
              </a:ext>
            </a:extLst>
          </p:cNvPr>
          <p:cNvSpPr>
            <a:spLocks noGrp="1"/>
          </p:cNvSpPr>
          <p:nvPr>
            <p:ph type="title"/>
          </p:nvPr>
        </p:nvSpPr>
        <p:spPr/>
        <p:txBody>
          <a:bodyPr/>
          <a:lstStyle/>
          <a:p>
            <a:r>
              <a:rPr lang="pt-BR"/>
              <a:t>Posts com menos interações | Concorrência - Crédito - 1 of 6</a:t>
            </a:r>
            <a:endParaRPr lang="en-US"/>
          </a:p>
        </p:txBody>
      </p:sp>
      <p:graphicFrame>
        <p:nvGraphicFramePr>
          <p:cNvPr id="5" name="Table Placeholder 4">
            <a:extLst>
              <a:ext uri="{FF2B5EF4-FFF2-40B4-BE49-F238E27FC236}">
                <a16:creationId xmlns:a16="http://schemas.microsoft.com/office/drawing/2014/main" id="{B1646721-6057-49B6-9386-FEBB76777589}"/>
              </a:ext>
            </a:extLst>
          </p:cNvPr>
          <p:cNvGraphicFramePr>
            <a:graphicFrameLocks noGrp="1"/>
          </p:cNvGraphicFramePr>
          <p:nvPr>
            <p:ph type="tbl" sz="quarter" idx="13"/>
            <p:extLst>
              <p:ext uri="{D42A27DB-BD31-4B8C-83A1-F6EECF244321}">
                <p14:modId xmlns:p14="http://schemas.microsoft.com/office/powerpoint/2010/main" val="329006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3869422061"/>
                    </a:ext>
                  </a:extLst>
                </a:gridCol>
                <a:gridCol w="271577">
                  <a:extLst>
                    <a:ext uri="{9D8B030D-6E8A-4147-A177-3AD203B41FA5}">
                      <a16:colId xmlns:a16="http://schemas.microsoft.com/office/drawing/2014/main" val="2422506178"/>
                    </a:ext>
                  </a:extLst>
                </a:gridCol>
                <a:gridCol w="271577">
                  <a:extLst>
                    <a:ext uri="{9D8B030D-6E8A-4147-A177-3AD203B41FA5}">
                      <a16:colId xmlns:a16="http://schemas.microsoft.com/office/drawing/2014/main" val="3488652981"/>
                    </a:ext>
                  </a:extLst>
                </a:gridCol>
                <a:gridCol w="271577">
                  <a:extLst>
                    <a:ext uri="{9D8B030D-6E8A-4147-A177-3AD203B41FA5}">
                      <a16:colId xmlns:a16="http://schemas.microsoft.com/office/drawing/2014/main" val="2037598690"/>
                    </a:ext>
                  </a:extLst>
                </a:gridCol>
                <a:gridCol w="271577">
                  <a:extLst>
                    <a:ext uri="{9D8B030D-6E8A-4147-A177-3AD203B41FA5}">
                      <a16:colId xmlns:a16="http://schemas.microsoft.com/office/drawing/2014/main" val="2709795981"/>
                    </a:ext>
                  </a:extLst>
                </a:gridCol>
                <a:gridCol w="271577">
                  <a:extLst>
                    <a:ext uri="{9D8B030D-6E8A-4147-A177-3AD203B41FA5}">
                      <a16:colId xmlns:a16="http://schemas.microsoft.com/office/drawing/2014/main" val="3697644367"/>
                    </a:ext>
                  </a:extLst>
                </a:gridCol>
                <a:gridCol w="271577">
                  <a:extLst>
                    <a:ext uri="{9D8B030D-6E8A-4147-A177-3AD203B41FA5}">
                      <a16:colId xmlns:a16="http://schemas.microsoft.com/office/drawing/2014/main" val="1437059539"/>
                    </a:ext>
                  </a:extLst>
                </a:gridCol>
                <a:gridCol w="271577">
                  <a:extLst>
                    <a:ext uri="{9D8B030D-6E8A-4147-A177-3AD203B41FA5}">
                      <a16:colId xmlns:a16="http://schemas.microsoft.com/office/drawing/2014/main" val="3889806654"/>
                    </a:ext>
                  </a:extLst>
                </a:gridCol>
                <a:gridCol w="271577">
                  <a:extLst>
                    <a:ext uri="{9D8B030D-6E8A-4147-A177-3AD203B41FA5}">
                      <a16:colId xmlns:a16="http://schemas.microsoft.com/office/drawing/2014/main" val="1241899868"/>
                    </a:ext>
                  </a:extLst>
                </a:gridCol>
                <a:gridCol w="271577">
                  <a:extLst>
                    <a:ext uri="{9D8B030D-6E8A-4147-A177-3AD203B41FA5}">
                      <a16:colId xmlns:a16="http://schemas.microsoft.com/office/drawing/2014/main" val="1916918336"/>
                    </a:ext>
                  </a:extLst>
                </a:gridCol>
                <a:gridCol w="271577">
                  <a:extLst>
                    <a:ext uri="{9D8B030D-6E8A-4147-A177-3AD203B41FA5}">
                      <a16:colId xmlns:a16="http://schemas.microsoft.com/office/drawing/2014/main" val="3818349019"/>
                    </a:ext>
                  </a:extLst>
                </a:gridCol>
                <a:gridCol w="271577">
                  <a:extLst>
                    <a:ext uri="{9D8B030D-6E8A-4147-A177-3AD203B41FA5}">
                      <a16:colId xmlns:a16="http://schemas.microsoft.com/office/drawing/2014/main" val="3140948307"/>
                    </a:ext>
                  </a:extLst>
                </a:gridCol>
                <a:gridCol w="271577">
                  <a:extLst>
                    <a:ext uri="{9D8B030D-6E8A-4147-A177-3AD203B41FA5}">
                      <a16:colId xmlns:a16="http://schemas.microsoft.com/office/drawing/2014/main" val="1127266000"/>
                    </a:ext>
                  </a:extLst>
                </a:gridCol>
                <a:gridCol w="271577">
                  <a:extLst>
                    <a:ext uri="{9D8B030D-6E8A-4147-A177-3AD203B41FA5}">
                      <a16:colId xmlns:a16="http://schemas.microsoft.com/office/drawing/2014/main" val="889502571"/>
                    </a:ext>
                  </a:extLst>
                </a:gridCol>
                <a:gridCol w="271577">
                  <a:extLst>
                    <a:ext uri="{9D8B030D-6E8A-4147-A177-3AD203B41FA5}">
                      <a16:colId xmlns:a16="http://schemas.microsoft.com/office/drawing/2014/main" val="2458708156"/>
                    </a:ext>
                  </a:extLst>
                </a:gridCol>
                <a:gridCol w="271577">
                  <a:extLst>
                    <a:ext uri="{9D8B030D-6E8A-4147-A177-3AD203B41FA5}">
                      <a16:colId xmlns:a16="http://schemas.microsoft.com/office/drawing/2014/main" val="545442651"/>
                    </a:ext>
                  </a:extLst>
                </a:gridCol>
                <a:gridCol w="271577">
                  <a:extLst>
                    <a:ext uri="{9D8B030D-6E8A-4147-A177-3AD203B41FA5}">
                      <a16:colId xmlns:a16="http://schemas.microsoft.com/office/drawing/2014/main" val="1875823563"/>
                    </a:ext>
                  </a:extLst>
                </a:gridCol>
                <a:gridCol w="271577">
                  <a:extLst>
                    <a:ext uri="{9D8B030D-6E8A-4147-A177-3AD203B41FA5}">
                      <a16:colId xmlns:a16="http://schemas.microsoft.com/office/drawing/2014/main" val="833924909"/>
                    </a:ext>
                  </a:extLst>
                </a:gridCol>
                <a:gridCol w="271577">
                  <a:extLst>
                    <a:ext uri="{9D8B030D-6E8A-4147-A177-3AD203B41FA5}">
                      <a16:colId xmlns:a16="http://schemas.microsoft.com/office/drawing/2014/main" val="2712072261"/>
                    </a:ext>
                  </a:extLst>
                </a:gridCol>
                <a:gridCol w="271577">
                  <a:extLst>
                    <a:ext uri="{9D8B030D-6E8A-4147-A177-3AD203B41FA5}">
                      <a16:colId xmlns:a16="http://schemas.microsoft.com/office/drawing/2014/main" val="1102714749"/>
                    </a:ext>
                  </a:extLst>
                </a:gridCol>
                <a:gridCol w="271577">
                  <a:extLst>
                    <a:ext uri="{9D8B030D-6E8A-4147-A177-3AD203B41FA5}">
                      <a16:colId xmlns:a16="http://schemas.microsoft.com/office/drawing/2014/main" val="2678836716"/>
                    </a:ext>
                  </a:extLst>
                </a:gridCol>
                <a:gridCol w="271577">
                  <a:extLst>
                    <a:ext uri="{9D8B030D-6E8A-4147-A177-3AD203B41FA5}">
                      <a16:colId xmlns:a16="http://schemas.microsoft.com/office/drawing/2014/main" val="3968495451"/>
                    </a:ext>
                  </a:extLst>
                </a:gridCol>
                <a:gridCol w="271577">
                  <a:extLst>
                    <a:ext uri="{9D8B030D-6E8A-4147-A177-3AD203B41FA5}">
                      <a16:colId xmlns:a16="http://schemas.microsoft.com/office/drawing/2014/main" val="2636502854"/>
                    </a:ext>
                  </a:extLst>
                </a:gridCol>
                <a:gridCol w="271577">
                  <a:extLst>
                    <a:ext uri="{9D8B030D-6E8A-4147-A177-3AD203B41FA5}">
                      <a16:colId xmlns:a16="http://schemas.microsoft.com/office/drawing/2014/main" val="254794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6387755"/>
                  </a:ext>
                </a:extLst>
              </a:tr>
            </a:tbl>
          </a:graphicData>
        </a:graphic>
      </p:graphicFrame>
      <p:sp>
        <p:nvSpPr>
          <p:cNvPr id="4" name="Text Placeholder 3">
            <a:extLst>
              <a:ext uri="{FF2B5EF4-FFF2-40B4-BE49-F238E27FC236}">
                <a16:creationId xmlns:a16="http://schemas.microsoft.com/office/drawing/2014/main" id="{D5AF816C-29EB-4931-8638-67759DBF187D}"/>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839409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374C2-A3B1-4028-977E-B90AFFC0518B}"/>
              </a:ext>
            </a:extLst>
          </p:cNvPr>
          <p:cNvSpPr>
            <a:spLocks noGrp="1"/>
          </p:cNvSpPr>
          <p:nvPr>
            <p:ph type="title"/>
          </p:nvPr>
        </p:nvSpPr>
        <p:spPr/>
        <p:txBody>
          <a:bodyPr/>
          <a:lstStyle/>
          <a:p>
            <a:r>
              <a:rPr lang="pt-BR"/>
              <a:t>Posts com menos interações | Concorrência - Crédito - 2 of 6</a:t>
            </a:r>
            <a:endParaRPr lang="en-US"/>
          </a:p>
        </p:txBody>
      </p:sp>
      <p:graphicFrame>
        <p:nvGraphicFramePr>
          <p:cNvPr id="5" name="Table Placeholder 4">
            <a:extLst>
              <a:ext uri="{FF2B5EF4-FFF2-40B4-BE49-F238E27FC236}">
                <a16:creationId xmlns:a16="http://schemas.microsoft.com/office/drawing/2014/main" id="{F5616005-75C3-430B-9EC8-2E1CD4A7ECCB}"/>
              </a:ext>
            </a:extLst>
          </p:cNvPr>
          <p:cNvGraphicFramePr>
            <a:graphicFrameLocks noGrp="1"/>
          </p:cNvGraphicFramePr>
          <p:nvPr>
            <p:ph type="tbl" sz="quarter" idx="13"/>
            <p:extLst>
              <p:ext uri="{D42A27DB-BD31-4B8C-83A1-F6EECF244321}">
                <p14:modId xmlns:p14="http://schemas.microsoft.com/office/powerpoint/2010/main" val="245844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844513498"/>
                    </a:ext>
                  </a:extLst>
                </a:gridCol>
                <a:gridCol w="271577">
                  <a:extLst>
                    <a:ext uri="{9D8B030D-6E8A-4147-A177-3AD203B41FA5}">
                      <a16:colId xmlns:a16="http://schemas.microsoft.com/office/drawing/2014/main" val="1036191223"/>
                    </a:ext>
                  </a:extLst>
                </a:gridCol>
                <a:gridCol w="271577">
                  <a:extLst>
                    <a:ext uri="{9D8B030D-6E8A-4147-A177-3AD203B41FA5}">
                      <a16:colId xmlns:a16="http://schemas.microsoft.com/office/drawing/2014/main" val="3022043499"/>
                    </a:ext>
                  </a:extLst>
                </a:gridCol>
                <a:gridCol w="271577">
                  <a:extLst>
                    <a:ext uri="{9D8B030D-6E8A-4147-A177-3AD203B41FA5}">
                      <a16:colId xmlns:a16="http://schemas.microsoft.com/office/drawing/2014/main" val="2395702923"/>
                    </a:ext>
                  </a:extLst>
                </a:gridCol>
                <a:gridCol w="271577">
                  <a:extLst>
                    <a:ext uri="{9D8B030D-6E8A-4147-A177-3AD203B41FA5}">
                      <a16:colId xmlns:a16="http://schemas.microsoft.com/office/drawing/2014/main" val="1213614220"/>
                    </a:ext>
                  </a:extLst>
                </a:gridCol>
                <a:gridCol w="271577">
                  <a:extLst>
                    <a:ext uri="{9D8B030D-6E8A-4147-A177-3AD203B41FA5}">
                      <a16:colId xmlns:a16="http://schemas.microsoft.com/office/drawing/2014/main" val="2023088790"/>
                    </a:ext>
                  </a:extLst>
                </a:gridCol>
                <a:gridCol w="271577">
                  <a:extLst>
                    <a:ext uri="{9D8B030D-6E8A-4147-A177-3AD203B41FA5}">
                      <a16:colId xmlns:a16="http://schemas.microsoft.com/office/drawing/2014/main" val="789250229"/>
                    </a:ext>
                  </a:extLst>
                </a:gridCol>
                <a:gridCol w="271577">
                  <a:extLst>
                    <a:ext uri="{9D8B030D-6E8A-4147-A177-3AD203B41FA5}">
                      <a16:colId xmlns:a16="http://schemas.microsoft.com/office/drawing/2014/main" val="1975472812"/>
                    </a:ext>
                  </a:extLst>
                </a:gridCol>
                <a:gridCol w="271577">
                  <a:extLst>
                    <a:ext uri="{9D8B030D-6E8A-4147-A177-3AD203B41FA5}">
                      <a16:colId xmlns:a16="http://schemas.microsoft.com/office/drawing/2014/main" val="1146119103"/>
                    </a:ext>
                  </a:extLst>
                </a:gridCol>
                <a:gridCol w="271577">
                  <a:extLst>
                    <a:ext uri="{9D8B030D-6E8A-4147-A177-3AD203B41FA5}">
                      <a16:colId xmlns:a16="http://schemas.microsoft.com/office/drawing/2014/main" val="2116834677"/>
                    </a:ext>
                  </a:extLst>
                </a:gridCol>
                <a:gridCol w="271577">
                  <a:extLst>
                    <a:ext uri="{9D8B030D-6E8A-4147-A177-3AD203B41FA5}">
                      <a16:colId xmlns:a16="http://schemas.microsoft.com/office/drawing/2014/main" val="1695353217"/>
                    </a:ext>
                  </a:extLst>
                </a:gridCol>
                <a:gridCol w="271577">
                  <a:extLst>
                    <a:ext uri="{9D8B030D-6E8A-4147-A177-3AD203B41FA5}">
                      <a16:colId xmlns:a16="http://schemas.microsoft.com/office/drawing/2014/main" val="3139685990"/>
                    </a:ext>
                  </a:extLst>
                </a:gridCol>
                <a:gridCol w="271577">
                  <a:extLst>
                    <a:ext uri="{9D8B030D-6E8A-4147-A177-3AD203B41FA5}">
                      <a16:colId xmlns:a16="http://schemas.microsoft.com/office/drawing/2014/main" val="183527391"/>
                    </a:ext>
                  </a:extLst>
                </a:gridCol>
                <a:gridCol w="271577">
                  <a:extLst>
                    <a:ext uri="{9D8B030D-6E8A-4147-A177-3AD203B41FA5}">
                      <a16:colId xmlns:a16="http://schemas.microsoft.com/office/drawing/2014/main" val="2256331131"/>
                    </a:ext>
                  </a:extLst>
                </a:gridCol>
                <a:gridCol w="271577">
                  <a:extLst>
                    <a:ext uri="{9D8B030D-6E8A-4147-A177-3AD203B41FA5}">
                      <a16:colId xmlns:a16="http://schemas.microsoft.com/office/drawing/2014/main" val="1978017405"/>
                    </a:ext>
                  </a:extLst>
                </a:gridCol>
                <a:gridCol w="271577">
                  <a:extLst>
                    <a:ext uri="{9D8B030D-6E8A-4147-A177-3AD203B41FA5}">
                      <a16:colId xmlns:a16="http://schemas.microsoft.com/office/drawing/2014/main" val="3112567546"/>
                    </a:ext>
                  </a:extLst>
                </a:gridCol>
                <a:gridCol w="271577">
                  <a:extLst>
                    <a:ext uri="{9D8B030D-6E8A-4147-A177-3AD203B41FA5}">
                      <a16:colId xmlns:a16="http://schemas.microsoft.com/office/drawing/2014/main" val="1739597494"/>
                    </a:ext>
                  </a:extLst>
                </a:gridCol>
                <a:gridCol w="271577">
                  <a:extLst>
                    <a:ext uri="{9D8B030D-6E8A-4147-A177-3AD203B41FA5}">
                      <a16:colId xmlns:a16="http://schemas.microsoft.com/office/drawing/2014/main" val="2920025394"/>
                    </a:ext>
                  </a:extLst>
                </a:gridCol>
                <a:gridCol w="271577">
                  <a:extLst>
                    <a:ext uri="{9D8B030D-6E8A-4147-A177-3AD203B41FA5}">
                      <a16:colId xmlns:a16="http://schemas.microsoft.com/office/drawing/2014/main" val="978599932"/>
                    </a:ext>
                  </a:extLst>
                </a:gridCol>
                <a:gridCol w="271577">
                  <a:extLst>
                    <a:ext uri="{9D8B030D-6E8A-4147-A177-3AD203B41FA5}">
                      <a16:colId xmlns:a16="http://schemas.microsoft.com/office/drawing/2014/main" val="2259545170"/>
                    </a:ext>
                  </a:extLst>
                </a:gridCol>
                <a:gridCol w="271577">
                  <a:extLst>
                    <a:ext uri="{9D8B030D-6E8A-4147-A177-3AD203B41FA5}">
                      <a16:colId xmlns:a16="http://schemas.microsoft.com/office/drawing/2014/main" val="4171235882"/>
                    </a:ext>
                  </a:extLst>
                </a:gridCol>
                <a:gridCol w="271577">
                  <a:extLst>
                    <a:ext uri="{9D8B030D-6E8A-4147-A177-3AD203B41FA5}">
                      <a16:colId xmlns:a16="http://schemas.microsoft.com/office/drawing/2014/main" val="3666271114"/>
                    </a:ext>
                  </a:extLst>
                </a:gridCol>
                <a:gridCol w="271577">
                  <a:extLst>
                    <a:ext uri="{9D8B030D-6E8A-4147-A177-3AD203B41FA5}">
                      <a16:colId xmlns:a16="http://schemas.microsoft.com/office/drawing/2014/main" val="2745004715"/>
                    </a:ext>
                  </a:extLst>
                </a:gridCol>
                <a:gridCol w="271577">
                  <a:extLst>
                    <a:ext uri="{9D8B030D-6E8A-4147-A177-3AD203B41FA5}">
                      <a16:colId xmlns:a16="http://schemas.microsoft.com/office/drawing/2014/main" val="376433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426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- 2018-07-10 23:00:00 </a:t>
                      </a:r>
                      <a:r>
                        <a:rPr kumimoji="0" lang="pt-BR" sz="1000" b="0" i="0" u="none" strike="noStrike" kern="1200" cap="none" spc="0" normalizeH="0" baseline="0" noProof="0">
                          <a:ln>
                            <a:noFill/>
                          </a:ln>
                          <a:solidFill>
                            <a:prstClr val="black"/>
                          </a:solidFill>
                          <a:effectLst/>
                          <a:uLnTx/>
                          <a:uFillTx/>
                          <a:latin typeface="+mn-lt"/>
                          <a:ea typeface="+mn-ea"/>
                          <a:cs typeface="+mn-cs"/>
                        </a:rPr>
                        <a:t> 
 Conheça a primeira rede de malls do sul do país: o SPOT. Lojas comerciais para alugar com as melhores localizações de Porto Alegre. Não perca essa ótima oportunidade para o seu negócio. Quer mais informações? Acesse https://goo.gl/7BnxAQ, ligue para (51) 3214.1400 ou mande WhatsApp para (51) 99972.0022.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0026033"/>
                  </a:ext>
                </a:extLst>
              </a:tr>
            </a:tbl>
          </a:graphicData>
        </a:graphic>
      </p:graphicFrame>
      <p:sp>
        <p:nvSpPr>
          <p:cNvPr id="4" name="Text Placeholder 3">
            <a:extLst>
              <a:ext uri="{FF2B5EF4-FFF2-40B4-BE49-F238E27FC236}">
                <a16:creationId xmlns:a16="http://schemas.microsoft.com/office/drawing/2014/main" id="{56BBF846-6E19-4D7F-9DC8-B2E2AE55ABF8}"/>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3700766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65C1-3384-4CCF-9A30-995BB5ED8C61}"/>
              </a:ext>
            </a:extLst>
          </p:cNvPr>
          <p:cNvSpPr>
            <a:spLocks noGrp="1"/>
          </p:cNvSpPr>
          <p:nvPr>
            <p:ph type="title"/>
          </p:nvPr>
        </p:nvSpPr>
        <p:spPr/>
        <p:txBody>
          <a:bodyPr/>
          <a:lstStyle/>
          <a:p>
            <a:r>
              <a:rPr lang="pt-BR"/>
              <a:t>Posts com menos interações | Concorrência - Crédito - 3 of 6</a:t>
            </a:r>
            <a:endParaRPr lang="en-US"/>
          </a:p>
        </p:txBody>
      </p:sp>
      <p:graphicFrame>
        <p:nvGraphicFramePr>
          <p:cNvPr id="5" name="Table Placeholder 4">
            <a:extLst>
              <a:ext uri="{FF2B5EF4-FFF2-40B4-BE49-F238E27FC236}">
                <a16:creationId xmlns:a16="http://schemas.microsoft.com/office/drawing/2014/main" id="{6D10944E-7D86-44AA-8DEF-DCF05892BF58}"/>
              </a:ext>
            </a:extLst>
          </p:cNvPr>
          <p:cNvGraphicFramePr>
            <a:graphicFrameLocks noGrp="1"/>
          </p:cNvGraphicFramePr>
          <p:nvPr>
            <p:ph type="tbl" sz="quarter" idx="13"/>
            <p:extLst>
              <p:ext uri="{D42A27DB-BD31-4B8C-83A1-F6EECF244321}">
                <p14:modId xmlns:p14="http://schemas.microsoft.com/office/powerpoint/2010/main" val="296751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76056366"/>
                    </a:ext>
                  </a:extLst>
                </a:gridCol>
                <a:gridCol w="271577">
                  <a:extLst>
                    <a:ext uri="{9D8B030D-6E8A-4147-A177-3AD203B41FA5}">
                      <a16:colId xmlns:a16="http://schemas.microsoft.com/office/drawing/2014/main" val="1233348766"/>
                    </a:ext>
                  </a:extLst>
                </a:gridCol>
                <a:gridCol w="271577">
                  <a:extLst>
                    <a:ext uri="{9D8B030D-6E8A-4147-A177-3AD203B41FA5}">
                      <a16:colId xmlns:a16="http://schemas.microsoft.com/office/drawing/2014/main" val="4071957868"/>
                    </a:ext>
                  </a:extLst>
                </a:gridCol>
                <a:gridCol w="271577">
                  <a:extLst>
                    <a:ext uri="{9D8B030D-6E8A-4147-A177-3AD203B41FA5}">
                      <a16:colId xmlns:a16="http://schemas.microsoft.com/office/drawing/2014/main" val="628247197"/>
                    </a:ext>
                  </a:extLst>
                </a:gridCol>
                <a:gridCol w="271577">
                  <a:extLst>
                    <a:ext uri="{9D8B030D-6E8A-4147-A177-3AD203B41FA5}">
                      <a16:colId xmlns:a16="http://schemas.microsoft.com/office/drawing/2014/main" val="1280933158"/>
                    </a:ext>
                  </a:extLst>
                </a:gridCol>
                <a:gridCol w="271577">
                  <a:extLst>
                    <a:ext uri="{9D8B030D-6E8A-4147-A177-3AD203B41FA5}">
                      <a16:colId xmlns:a16="http://schemas.microsoft.com/office/drawing/2014/main" val="3255769458"/>
                    </a:ext>
                  </a:extLst>
                </a:gridCol>
                <a:gridCol w="271577">
                  <a:extLst>
                    <a:ext uri="{9D8B030D-6E8A-4147-A177-3AD203B41FA5}">
                      <a16:colId xmlns:a16="http://schemas.microsoft.com/office/drawing/2014/main" val="3658247446"/>
                    </a:ext>
                  </a:extLst>
                </a:gridCol>
                <a:gridCol w="271577">
                  <a:extLst>
                    <a:ext uri="{9D8B030D-6E8A-4147-A177-3AD203B41FA5}">
                      <a16:colId xmlns:a16="http://schemas.microsoft.com/office/drawing/2014/main" val="331370472"/>
                    </a:ext>
                  </a:extLst>
                </a:gridCol>
                <a:gridCol w="271577">
                  <a:extLst>
                    <a:ext uri="{9D8B030D-6E8A-4147-A177-3AD203B41FA5}">
                      <a16:colId xmlns:a16="http://schemas.microsoft.com/office/drawing/2014/main" val="3744941171"/>
                    </a:ext>
                  </a:extLst>
                </a:gridCol>
                <a:gridCol w="271577">
                  <a:extLst>
                    <a:ext uri="{9D8B030D-6E8A-4147-A177-3AD203B41FA5}">
                      <a16:colId xmlns:a16="http://schemas.microsoft.com/office/drawing/2014/main" val="1582059145"/>
                    </a:ext>
                  </a:extLst>
                </a:gridCol>
                <a:gridCol w="271577">
                  <a:extLst>
                    <a:ext uri="{9D8B030D-6E8A-4147-A177-3AD203B41FA5}">
                      <a16:colId xmlns:a16="http://schemas.microsoft.com/office/drawing/2014/main" val="2921588603"/>
                    </a:ext>
                  </a:extLst>
                </a:gridCol>
                <a:gridCol w="271577">
                  <a:extLst>
                    <a:ext uri="{9D8B030D-6E8A-4147-A177-3AD203B41FA5}">
                      <a16:colId xmlns:a16="http://schemas.microsoft.com/office/drawing/2014/main" val="1156937301"/>
                    </a:ext>
                  </a:extLst>
                </a:gridCol>
                <a:gridCol w="271577">
                  <a:extLst>
                    <a:ext uri="{9D8B030D-6E8A-4147-A177-3AD203B41FA5}">
                      <a16:colId xmlns:a16="http://schemas.microsoft.com/office/drawing/2014/main" val="117421896"/>
                    </a:ext>
                  </a:extLst>
                </a:gridCol>
                <a:gridCol w="271577">
                  <a:extLst>
                    <a:ext uri="{9D8B030D-6E8A-4147-A177-3AD203B41FA5}">
                      <a16:colId xmlns:a16="http://schemas.microsoft.com/office/drawing/2014/main" val="2700914262"/>
                    </a:ext>
                  </a:extLst>
                </a:gridCol>
                <a:gridCol w="271577">
                  <a:extLst>
                    <a:ext uri="{9D8B030D-6E8A-4147-A177-3AD203B41FA5}">
                      <a16:colId xmlns:a16="http://schemas.microsoft.com/office/drawing/2014/main" val="4080401594"/>
                    </a:ext>
                  </a:extLst>
                </a:gridCol>
                <a:gridCol w="271577">
                  <a:extLst>
                    <a:ext uri="{9D8B030D-6E8A-4147-A177-3AD203B41FA5}">
                      <a16:colId xmlns:a16="http://schemas.microsoft.com/office/drawing/2014/main" val="529890108"/>
                    </a:ext>
                  </a:extLst>
                </a:gridCol>
                <a:gridCol w="271577">
                  <a:extLst>
                    <a:ext uri="{9D8B030D-6E8A-4147-A177-3AD203B41FA5}">
                      <a16:colId xmlns:a16="http://schemas.microsoft.com/office/drawing/2014/main" val="785663615"/>
                    </a:ext>
                  </a:extLst>
                </a:gridCol>
                <a:gridCol w="271577">
                  <a:extLst>
                    <a:ext uri="{9D8B030D-6E8A-4147-A177-3AD203B41FA5}">
                      <a16:colId xmlns:a16="http://schemas.microsoft.com/office/drawing/2014/main" val="3080842279"/>
                    </a:ext>
                  </a:extLst>
                </a:gridCol>
                <a:gridCol w="271577">
                  <a:extLst>
                    <a:ext uri="{9D8B030D-6E8A-4147-A177-3AD203B41FA5}">
                      <a16:colId xmlns:a16="http://schemas.microsoft.com/office/drawing/2014/main" val="1569346639"/>
                    </a:ext>
                  </a:extLst>
                </a:gridCol>
                <a:gridCol w="271577">
                  <a:extLst>
                    <a:ext uri="{9D8B030D-6E8A-4147-A177-3AD203B41FA5}">
                      <a16:colId xmlns:a16="http://schemas.microsoft.com/office/drawing/2014/main" val="3694654951"/>
                    </a:ext>
                  </a:extLst>
                </a:gridCol>
                <a:gridCol w="271577">
                  <a:extLst>
                    <a:ext uri="{9D8B030D-6E8A-4147-A177-3AD203B41FA5}">
                      <a16:colId xmlns:a16="http://schemas.microsoft.com/office/drawing/2014/main" val="1792741789"/>
                    </a:ext>
                  </a:extLst>
                </a:gridCol>
                <a:gridCol w="271577">
                  <a:extLst>
                    <a:ext uri="{9D8B030D-6E8A-4147-A177-3AD203B41FA5}">
                      <a16:colId xmlns:a16="http://schemas.microsoft.com/office/drawing/2014/main" val="1885914652"/>
                    </a:ext>
                  </a:extLst>
                </a:gridCol>
                <a:gridCol w="271577">
                  <a:extLst>
                    <a:ext uri="{9D8B030D-6E8A-4147-A177-3AD203B41FA5}">
                      <a16:colId xmlns:a16="http://schemas.microsoft.com/office/drawing/2014/main" val="3415588886"/>
                    </a:ext>
                  </a:extLst>
                </a:gridCol>
                <a:gridCol w="271577">
                  <a:extLst>
                    <a:ext uri="{9D8B030D-6E8A-4147-A177-3AD203B41FA5}">
                      <a16:colId xmlns:a16="http://schemas.microsoft.com/office/drawing/2014/main" val="1865280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39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- 2018-07-23 22:30:00 </a:t>
                      </a:r>
                      <a:r>
                        <a:rPr kumimoji="0" lang="pt-BR" sz="1000" b="0" i="0" u="none" strike="noStrike" kern="1200" cap="none" spc="0" normalizeH="0" baseline="0" noProof="0">
                          <a:ln>
                            <a:noFill/>
                          </a:ln>
                          <a:solidFill>
                            <a:prstClr val="black"/>
                          </a:solidFill>
                          <a:effectLst/>
                          <a:uLnTx/>
                          <a:uFillTx/>
                          <a:latin typeface="+mn-lt"/>
                          <a:ea typeface="+mn-ea"/>
                          <a:cs typeface="+mn-cs"/>
                        </a:rPr>
                        <a:t> 
 Não é a toa que o Moinhos é um dos bairros mais valorizados de Porto Alegre. Além de possuir alguns dos melhores restaurantes, bares e cafés da cidade, o bairro também é casa para o Shopping Moinhos, a R. Padre Chagas e o Parcão. Não dá pra negar que estar cercado por natureza ajuda muito na hora de encontrar motivação para ter um estilo de vida mais saudável, né? Já pensou em conhecer imóveis no Moinhos? Preparamos uma lista pra te ajudar: https://goo.gl/iiHypP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56800535"/>
                  </a:ext>
                </a:extLst>
              </a:tr>
            </a:tbl>
          </a:graphicData>
        </a:graphic>
      </p:graphicFrame>
      <p:sp>
        <p:nvSpPr>
          <p:cNvPr id="4" name="Text Placeholder 3">
            <a:extLst>
              <a:ext uri="{FF2B5EF4-FFF2-40B4-BE49-F238E27FC236}">
                <a16:creationId xmlns:a16="http://schemas.microsoft.com/office/drawing/2014/main" id="{157E83E2-86CA-482B-9150-80C9E5D94410}"/>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672351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B2964-C1BC-41FD-99A6-1B637BD08F7C}"/>
              </a:ext>
            </a:extLst>
          </p:cNvPr>
          <p:cNvSpPr>
            <a:spLocks noGrp="1"/>
          </p:cNvSpPr>
          <p:nvPr>
            <p:ph type="title"/>
          </p:nvPr>
        </p:nvSpPr>
        <p:spPr/>
        <p:txBody>
          <a:bodyPr/>
          <a:lstStyle/>
          <a:p>
            <a:r>
              <a:rPr lang="pt-BR"/>
              <a:t>Posts com menos interações | Concorrência - Crédito - 4 of 6</a:t>
            </a:r>
            <a:endParaRPr lang="en-US"/>
          </a:p>
        </p:txBody>
      </p:sp>
      <p:graphicFrame>
        <p:nvGraphicFramePr>
          <p:cNvPr id="5" name="Table Placeholder 4">
            <a:extLst>
              <a:ext uri="{FF2B5EF4-FFF2-40B4-BE49-F238E27FC236}">
                <a16:creationId xmlns:a16="http://schemas.microsoft.com/office/drawing/2014/main" id="{D94E8C83-B412-4DDC-87F6-C7668BAE19B5}"/>
              </a:ext>
            </a:extLst>
          </p:cNvPr>
          <p:cNvGraphicFramePr>
            <a:graphicFrameLocks noGrp="1"/>
          </p:cNvGraphicFramePr>
          <p:nvPr>
            <p:ph type="tbl" sz="quarter" idx="13"/>
            <p:extLst>
              <p:ext uri="{D42A27DB-BD31-4B8C-83A1-F6EECF244321}">
                <p14:modId xmlns:p14="http://schemas.microsoft.com/office/powerpoint/2010/main" val="2389183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945843037"/>
                    </a:ext>
                  </a:extLst>
                </a:gridCol>
                <a:gridCol w="271577">
                  <a:extLst>
                    <a:ext uri="{9D8B030D-6E8A-4147-A177-3AD203B41FA5}">
                      <a16:colId xmlns:a16="http://schemas.microsoft.com/office/drawing/2014/main" val="2006913816"/>
                    </a:ext>
                  </a:extLst>
                </a:gridCol>
                <a:gridCol w="271577">
                  <a:extLst>
                    <a:ext uri="{9D8B030D-6E8A-4147-A177-3AD203B41FA5}">
                      <a16:colId xmlns:a16="http://schemas.microsoft.com/office/drawing/2014/main" val="199233587"/>
                    </a:ext>
                  </a:extLst>
                </a:gridCol>
                <a:gridCol w="271577">
                  <a:extLst>
                    <a:ext uri="{9D8B030D-6E8A-4147-A177-3AD203B41FA5}">
                      <a16:colId xmlns:a16="http://schemas.microsoft.com/office/drawing/2014/main" val="3611150756"/>
                    </a:ext>
                  </a:extLst>
                </a:gridCol>
                <a:gridCol w="271577">
                  <a:extLst>
                    <a:ext uri="{9D8B030D-6E8A-4147-A177-3AD203B41FA5}">
                      <a16:colId xmlns:a16="http://schemas.microsoft.com/office/drawing/2014/main" val="271610998"/>
                    </a:ext>
                  </a:extLst>
                </a:gridCol>
                <a:gridCol w="271577">
                  <a:extLst>
                    <a:ext uri="{9D8B030D-6E8A-4147-A177-3AD203B41FA5}">
                      <a16:colId xmlns:a16="http://schemas.microsoft.com/office/drawing/2014/main" val="4231926798"/>
                    </a:ext>
                  </a:extLst>
                </a:gridCol>
                <a:gridCol w="271577">
                  <a:extLst>
                    <a:ext uri="{9D8B030D-6E8A-4147-A177-3AD203B41FA5}">
                      <a16:colId xmlns:a16="http://schemas.microsoft.com/office/drawing/2014/main" val="3441332216"/>
                    </a:ext>
                  </a:extLst>
                </a:gridCol>
                <a:gridCol w="271577">
                  <a:extLst>
                    <a:ext uri="{9D8B030D-6E8A-4147-A177-3AD203B41FA5}">
                      <a16:colId xmlns:a16="http://schemas.microsoft.com/office/drawing/2014/main" val="1546744840"/>
                    </a:ext>
                  </a:extLst>
                </a:gridCol>
                <a:gridCol w="271577">
                  <a:extLst>
                    <a:ext uri="{9D8B030D-6E8A-4147-A177-3AD203B41FA5}">
                      <a16:colId xmlns:a16="http://schemas.microsoft.com/office/drawing/2014/main" val="2364113418"/>
                    </a:ext>
                  </a:extLst>
                </a:gridCol>
                <a:gridCol w="271577">
                  <a:extLst>
                    <a:ext uri="{9D8B030D-6E8A-4147-A177-3AD203B41FA5}">
                      <a16:colId xmlns:a16="http://schemas.microsoft.com/office/drawing/2014/main" val="2056595505"/>
                    </a:ext>
                  </a:extLst>
                </a:gridCol>
                <a:gridCol w="271577">
                  <a:extLst>
                    <a:ext uri="{9D8B030D-6E8A-4147-A177-3AD203B41FA5}">
                      <a16:colId xmlns:a16="http://schemas.microsoft.com/office/drawing/2014/main" val="2166786574"/>
                    </a:ext>
                  </a:extLst>
                </a:gridCol>
                <a:gridCol w="271577">
                  <a:extLst>
                    <a:ext uri="{9D8B030D-6E8A-4147-A177-3AD203B41FA5}">
                      <a16:colId xmlns:a16="http://schemas.microsoft.com/office/drawing/2014/main" val="3369256171"/>
                    </a:ext>
                  </a:extLst>
                </a:gridCol>
                <a:gridCol w="271577">
                  <a:extLst>
                    <a:ext uri="{9D8B030D-6E8A-4147-A177-3AD203B41FA5}">
                      <a16:colId xmlns:a16="http://schemas.microsoft.com/office/drawing/2014/main" val="440128766"/>
                    </a:ext>
                  </a:extLst>
                </a:gridCol>
                <a:gridCol w="271577">
                  <a:extLst>
                    <a:ext uri="{9D8B030D-6E8A-4147-A177-3AD203B41FA5}">
                      <a16:colId xmlns:a16="http://schemas.microsoft.com/office/drawing/2014/main" val="4201613108"/>
                    </a:ext>
                  </a:extLst>
                </a:gridCol>
                <a:gridCol w="271577">
                  <a:extLst>
                    <a:ext uri="{9D8B030D-6E8A-4147-A177-3AD203B41FA5}">
                      <a16:colId xmlns:a16="http://schemas.microsoft.com/office/drawing/2014/main" val="1398208083"/>
                    </a:ext>
                  </a:extLst>
                </a:gridCol>
                <a:gridCol w="271577">
                  <a:extLst>
                    <a:ext uri="{9D8B030D-6E8A-4147-A177-3AD203B41FA5}">
                      <a16:colId xmlns:a16="http://schemas.microsoft.com/office/drawing/2014/main" val="1777581835"/>
                    </a:ext>
                  </a:extLst>
                </a:gridCol>
                <a:gridCol w="271577">
                  <a:extLst>
                    <a:ext uri="{9D8B030D-6E8A-4147-A177-3AD203B41FA5}">
                      <a16:colId xmlns:a16="http://schemas.microsoft.com/office/drawing/2014/main" val="3695151114"/>
                    </a:ext>
                  </a:extLst>
                </a:gridCol>
                <a:gridCol w="271577">
                  <a:extLst>
                    <a:ext uri="{9D8B030D-6E8A-4147-A177-3AD203B41FA5}">
                      <a16:colId xmlns:a16="http://schemas.microsoft.com/office/drawing/2014/main" val="4184581774"/>
                    </a:ext>
                  </a:extLst>
                </a:gridCol>
                <a:gridCol w="271577">
                  <a:extLst>
                    <a:ext uri="{9D8B030D-6E8A-4147-A177-3AD203B41FA5}">
                      <a16:colId xmlns:a16="http://schemas.microsoft.com/office/drawing/2014/main" val="2463272034"/>
                    </a:ext>
                  </a:extLst>
                </a:gridCol>
                <a:gridCol w="271577">
                  <a:extLst>
                    <a:ext uri="{9D8B030D-6E8A-4147-A177-3AD203B41FA5}">
                      <a16:colId xmlns:a16="http://schemas.microsoft.com/office/drawing/2014/main" val="350229565"/>
                    </a:ext>
                  </a:extLst>
                </a:gridCol>
                <a:gridCol w="271577">
                  <a:extLst>
                    <a:ext uri="{9D8B030D-6E8A-4147-A177-3AD203B41FA5}">
                      <a16:colId xmlns:a16="http://schemas.microsoft.com/office/drawing/2014/main" val="1187222820"/>
                    </a:ext>
                  </a:extLst>
                </a:gridCol>
                <a:gridCol w="271577">
                  <a:extLst>
                    <a:ext uri="{9D8B030D-6E8A-4147-A177-3AD203B41FA5}">
                      <a16:colId xmlns:a16="http://schemas.microsoft.com/office/drawing/2014/main" val="3477469883"/>
                    </a:ext>
                  </a:extLst>
                </a:gridCol>
                <a:gridCol w="271577">
                  <a:extLst>
                    <a:ext uri="{9D8B030D-6E8A-4147-A177-3AD203B41FA5}">
                      <a16:colId xmlns:a16="http://schemas.microsoft.com/office/drawing/2014/main" val="3783809121"/>
                    </a:ext>
                  </a:extLst>
                </a:gridCol>
                <a:gridCol w="271577">
                  <a:extLst>
                    <a:ext uri="{9D8B030D-6E8A-4147-A177-3AD203B41FA5}">
                      <a16:colId xmlns:a16="http://schemas.microsoft.com/office/drawing/2014/main" val="4024805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92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- 2018-07-20 17:00:01 </a:t>
                      </a:r>
                      <a:r>
                        <a:rPr kumimoji="0" lang="pt-BR" sz="1000" b="0" i="0" u="none" strike="noStrike" kern="1200" cap="none" spc="0" normalizeH="0" baseline="0" noProof="0">
                          <a:ln>
                            <a:noFill/>
                          </a:ln>
                          <a:solidFill>
                            <a:prstClr val="black"/>
                          </a:solidFill>
                          <a:effectLst/>
                          <a:uLnTx/>
                          <a:uFillTx/>
                          <a:latin typeface="+mn-lt"/>
                          <a:ea typeface="+mn-ea"/>
                          <a:cs typeface="+mn-cs"/>
                        </a:rPr>
                        <a:t> 
 Peça a sua cotação e surpreenda-se. https://goo.gl/GdZGNf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6671296"/>
                  </a:ext>
                </a:extLst>
              </a:tr>
            </a:tbl>
          </a:graphicData>
        </a:graphic>
      </p:graphicFrame>
      <p:sp>
        <p:nvSpPr>
          <p:cNvPr id="4" name="Text Placeholder 3">
            <a:extLst>
              <a:ext uri="{FF2B5EF4-FFF2-40B4-BE49-F238E27FC236}">
                <a16:creationId xmlns:a16="http://schemas.microsoft.com/office/drawing/2014/main" id="{DDA9F29D-75DA-4DEF-9270-3A3354E59B9C}"/>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491045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59E92-539A-4887-AF2C-A4262E5CB24F}"/>
              </a:ext>
            </a:extLst>
          </p:cNvPr>
          <p:cNvSpPr>
            <a:spLocks noGrp="1"/>
          </p:cNvSpPr>
          <p:nvPr>
            <p:ph type="title"/>
          </p:nvPr>
        </p:nvSpPr>
        <p:spPr/>
        <p:txBody>
          <a:bodyPr/>
          <a:lstStyle/>
          <a:p>
            <a:r>
              <a:rPr lang="pt-BR"/>
              <a:t>Posts com menos interações | Concorrência - Crédito - 5 of 6</a:t>
            </a:r>
            <a:endParaRPr lang="en-US"/>
          </a:p>
        </p:txBody>
      </p:sp>
      <p:graphicFrame>
        <p:nvGraphicFramePr>
          <p:cNvPr id="5" name="Table Placeholder 4">
            <a:extLst>
              <a:ext uri="{FF2B5EF4-FFF2-40B4-BE49-F238E27FC236}">
                <a16:creationId xmlns:a16="http://schemas.microsoft.com/office/drawing/2014/main" id="{03A4BC9D-F0E8-40B6-97D2-6AFCC0AF9648}"/>
              </a:ext>
            </a:extLst>
          </p:cNvPr>
          <p:cNvGraphicFramePr>
            <a:graphicFrameLocks noGrp="1"/>
          </p:cNvGraphicFramePr>
          <p:nvPr>
            <p:ph type="tbl" sz="quarter" idx="13"/>
            <p:extLst>
              <p:ext uri="{D42A27DB-BD31-4B8C-83A1-F6EECF244321}">
                <p14:modId xmlns:p14="http://schemas.microsoft.com/office/powerpoint/2010/main" val="241242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2733682654"/>
                    </a:ext>
                  </a:extLst>
                </a:gridCol>
                <a:gridCol w="271577">
                  <a:extLst>
                    <a:ext uri="{9D8B030D-6E8A-4147-A177-3AD203B41FA5}">
                      <a16:colId xmlns:a16="http://schemas.microsoft.com/office/drawing/2014/main" val="2975107877"/>
                    </a:ext>
                  </a:extLst>
                </a:gridCol>
                <a:gridCol w="271577">
                  <a:extLst>
                    <a:ext uri="{9D8B030D-6E8A-4147-A177-3AD203B41FA5}">
                      <a16:colId xmlns:a16="http://schemas.microsoft.com/office/drawing/2014/main" val="1088151181"/>
                    </a:ext>
                  </a:extLst>
                </a:gridCol>
                <a:gridCol w="271577">
                  <a:extLst>
                    <a:ext uri="{9D8B030D-6E8A-4147-A177-3AD203B41FA5}">
                      <a16:colId xmlns:a16="http://schemas.microsoft.com/office/drawing/2014/main" val="127480184"/>
                    </a:ext>
                  </a:extLst>
                </a:gridCol>
                <a:gridCol w="271577">
                  <a:extLst>
                    <a:ext uri="{9D8B030D-6E8A-4147-A177-3AD203B41FA5}">
                      <a16:colId xmlns:a16="http://schemas.microsoft.com/office/drawing/2014/main" val="68906678"/>
                    </a:ext>
                  </a:extLst>
                </a:gridCol>
                <a:gridCol w="271577">
                  <a:extLst>
                    <a:ext uri="{9D8B030D-6E8A-4147-A177-3AD203B41FA5}">
                      <a16:colId xmlns:a16="http://schemas.microsoft.com/office/drawing/2014/main" val="1732197127"/>
                    </a:ext>
                  </a:extLst>
                </a:gridCol>
                <a:gridCol w="271577">
                  <a:extLst>
                    <a:ext uri="{9D8B030D-6E8A-4147-A177-3AD203B41FA5}">
                      <a16:colId xmlns:a16="http://schemas.microsoft.com/office/drawing/2014/main" val="1508402286"/>
                    </a:ext>
                  </a:extLst>
                </a:gridCol>
                <a:gridCol w="271577">
                  <a:extLst>
                    <a:ext uri="{9D8B030D-6E8A-4147-A177-3AD203B41FA5}">
                      <a16:colId xmlns:a16="http://schemas.microsoft.com/office/drawing/2014/main" val="3553336324"/>
                    </a:ext>
                  </a:extLst>
                </a:gridCol>
                <a:gridCol w="271577">
                  <a:extLst>
                    <a:ext uri="{9D8B030D-6E8A-4147-A177-3AD203B41FA5}">
                      <a16:colId xmlns:a16="http://schemas.microsoft.com/office/drawing/2014/main" val="997400320"/>
                    </a:ext>
                  </a:extLst>
                </a:gridCol>
                <a:gridCol w="271577">
                  <a:extLst>
                    <a:ext uri="{9D8B030D-6E8A-4147-A177-3AD203B41FA5}">
                      <a16:colId xmlns:a16="http://schemas.microsoft.com/office/drawing/2014/main" val="1364627500"/>
                    </a:ext>
                  </a:extLst>
                </a:gridCol>
                <a:gridCol w="271577">
                  <a:extLst>
                    <a:ext uri="{9D8B030D-6E8A-4147-A177-3AD203B41FA5}">
                      <a16:colId xmlns:a16="http://schemas.microsoft.com/office/drawing/2014/main" val="4176436100"/>
                    </a:ext>
                  </a:extLst>
                </a:gridCol>
                <a:gridCol w="271577">
                  <a:extLst>
                    <a:ext uri="{9D8B030D-6E8A-4147-A177-3AD203B41FA5}">
                      <a16:colId xmlns:a16="http://schemas.microsoft.com/office/drawing/2014/main" val="2874395100"/>
                    </a:ext>
                  </a:extLst>
                </a:gridCol>
                <a:gridCol w="271577">
                  <a:extLst>
                    <a:ext uri="{9D8B030D-6E8A-4147-A177-3AD203B41FA5}">
                      <a16:colId xmlns:a16="http://schemas.microsoft.com/office/drawing/2014/main" val="636276291"/>
                    </a:ext>
                  </a:extLst>
                </a:gridCol>
                <a:gridCol w="271577">
                  <a:extLst>
                    <a:ext uri="{9D8B030D-6E8A-4147-A177-3AD203B41FA5}">
                      <a16:colId xmlns:a16="http://schemas.microsoft.com/office/drawing/2014/main" val="3250024730"/>
                    </a:ext>
                  </a:extLst>
                </a:gridCol>
                <a:gridCol w="271577">
                  <a:extLst>
                    <a:ext uri="{9D8B030D-6E8A-4147-A177-3AD203B41FA5}">
                      <a16:colId xmlns:a16="http://schemas.microsoft.com/office/drawing/2014/main" val="715755345"/>
                    </a:ext>
                  </a:extLst>
                </a:gridCol>
                <a:gridCol w="271577">
                  <a:extLst>
                    <a:ext uri="{9D8B030D-6E8A-4147-A177-3AD203B41FA5}">
                      <a16:colId xmlns:a16="http://schemas.microsoft.com/office/drawing/2014/main" val="1776667145"/>
                    </a:ext>
                  </a:extLst>
                </a:gridCol>
                <a:gridCol w="271577">
                  <a:extLst>
                    <a:ext uri="{9D8B030D-6E8A-4147-A177-3AD203B41FA5}">
                      <a16:colId xmlns:a16="http://schemas.microsoft.com/office/drawing/2014/main" val="3600327822"/>
                    </a:ext>
                  </a:extLst>
                </a:gridCol>
                <a:gridCol w="271577">
                  <a:extLst>
                    <a:ext uri="{9D8B030D-6E8A-4147-A177-3AD203B41FA5}">
                      <a16:colId xmlns:a16="http://schemas.microsoft.com/office/drawing/2014/main" val="840524156"/>
                    </a:ext>
                  </a:extLst>
                </a:gridCol>
                <a:gridCol w="271577">
                  <a:extLst>
                    <a:ext uri="{9D8B030D-6E8A-4147-A177-3AD203B41FA5}">
                      <a16:colId xmlns:a16="http://schemas.microsoft.com/office/drawing/2014/main" val="3386590919"/>
                    </a:ext>
                  </a:extLst>
                </a:gridCol>
                <a:gridCol w="271577">
                  <a:extLst>
                    <a:ext uri="{9D8B030D-6E8A-4147-A177-3AD203B41FA5}">
                      <a16:colId xmlns:a16="http://schemas.microsoft.com/office/drawing/2014/main" val="4239083939"/>
                    </a:ext>
                  </a:extLst>
                </a:gridCol>
                <a:gridCol w="271577">
                  <a:extLst>
                    <a:ext uri="{9D8B030D-6E8A-4147-A177-3AD203B41FA5}">
                      <a16:colId xmlns:a16="http://schemas.microsoft.com/office/drawing/2014/main" val="4184390242"/>
                    </a:ext>
                  </a:extLst>
                </a:gridCol>
                <a:gridCol w="271577">
                  <a:extLst>
                    <a:ext uri="{9D8B030D-6E8A-4147-A177-3AD203B41FA5}">
                      <a16:colId xmlns:a16="http://schemas.microsoft.com/office/drawing/2014/main" val="1975703531"/>
                    </a:ext>
                  </a:extLst>
                </a:gridCol>
                <a:gridCol w="271577">
                  <a:extLst>
                    <a:ext uri="{9D8B030D-6E8A-4147-A177-3AD203B41FA5}">
                      <a16:colId xmlns:a16="http://schemas.microsoft.com/office/drawing/2014/main" val="1725262909"/>
                    </a:ext>
                  </a:extLst>
                </a:gridCol>
                <a:gridCol w="271577">
                  <a:extLst>
                    <a:ext uri="{9D8B030D-6E8A-4147-A177-3AD203B41FA5}">
                      <a16:colId xmlns:a16="http://schemas.microsoft.com/office/drawing/2014/main" val="874204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70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- 2018-07-12 21:01:23 </a:t>
                      </a:r>
                      <a:r>
                        <a:rPr kumimoji="0" lang="pt-BR" sz="1000" b="0" i="0" u="none" strike="noStrike" kern="1200" cap="none" spc="0" normalizeH="0" baseline="0" noProof="0">
                          <a:ln>
                            <a:noFill/>
                          </a:ln>
                          <a:solidFill>
                            <a:prstClr val="black"/>
                          </a:solidFill>
                          <a:effectLst/>
                          <a:uLnTx/>
                          <a:uFillTx/>
                          <a:latin typeface="+mn-lt"/>
                          <a:ea typeface="+mn-ea"/>
                          <a:cs typeface="+mn-cs"/>
                        </a:rPr>
                        <a:t> 
 Ter um seguro para o seu automóvel possibilitará uma rotina mais tranquila e sem preocupações excessivas. Peça a sua cotação: https://goo.gl/LtFS64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0078996"/>
                  </a:ext>
                </a:extLst>
              </a:tr>
            </a:tbl>
          </a:graphicData>
        </a:graphic>
      </p:graphicFrame>
      <p:sp>
        <p:nvSpPr>
          <p:cNvPr id="4" name="Text Placeholder 3">
            <a:extLst>
              <a:ext uri="{FF2B5EF4-FFF2-40B4-BE49-F238E27FC236}">
                <a16:creationId xmlns:a16="http://schemas.microsoft.com/office/drawing/2014/main" id="{18514916-CFBC-4A3C-8B53-EF6ED627676F}"/>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961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76B9-C4D1-4336-9EAC-0A05ED5449E7}"/>
              </a:ext>
            </a:extLst>
          </p:cNvPr>
          <p:cNvSpPr>
            <a:spLocks noGrp="1"/>
          </p:cNvSpPr>
          <p:nvPr>
            <p:ph type="title"/>
          </p:nvPr>
        </p:nvSpPr>
        <p:spPr/>
        <p:txBody>
          <a:bodyPr/>
          <a:lstStyle/>
          <a:p>
            <a:r>
              <a:rPr lang="pt-BR"/>
              <a:t>Posts com menos interações | Concorrência - Crédito - 6 of 6</a:t>
            </a:r>
            <a:endParaRPr lang="en-US"/>
          </a:p>
        </p:txBody>
      </p:sp>
      <p:graphicFrame>
        <p:nvGraphicFramePr>
          <p:cNvPr id="5" name="Table Placeholder 4">
            <a:extLst>
              <a:ext uri="{FF2B5EF4-FFF2-40B4-BE49-F238E27FC236}">
                <a16:creationId xmlns:a16="http://schemas.microsoft.com/office/drawing/2014/main" id="{4C2F4A71-70FD-4332-98B6-09F788F0C979}"/>
              </a:ext>
            </a:extLst>
          </p:cNvPr>
          <p:cNvGraphicFramePr>
            <a:graphicFrameLocks noGrp="1"/>
          </p:cNvGraphicFramePr>
          <p:nvPr>
            <p:ph type="tbl" sz="quarter" idx="13"/>
            <p:extLst>
              <p:ext uri="{D42A27DB-BD31-4B8C-83A1-F6EECF244321}">
                <p14:modId xmlns:p14="http://schemas.microsoft.com/office/powerpoint/2010/main" val="88358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99793">
                  <a:extLst>
                    <a:ext uri="{9D8B030D-6E8A-4147-A177-3AD203B41FA5}">
                      <a16:colId xmlns:a16="http://schemas.microsoft.com/office/drawing/2014/main" val="1408831436"/>
                    </a:ext>
                  </a:extLst>
                </a:gridCol>
                <a:gridCol w="271577">
                  <a:extLst>
                    <a:ext uri="{9D8B030D-6E8A-4147-A177-3AD203B41FA5}">
                      <a16:colId xmlns:a16="http://schemas.microsoft.com/office/drawing/2014/main" val="1537058880"/>
                    </a:ext>
                  </a:extLst>
                </a:gridCol>
                <a:gridCol w="271577">
                  <a:extLst>
                    <a:ext uri="{9D8B030D-6E8A-4147-A177-3AD203B41FA5}">
                      <a16:colId xmlns:a16="http://schemas.microsoft.com/office/drawing/2014/main" val="621254774"/>
                    </a:ext>
                  </a:extLst>
                </a:gridCol>
                <a:gridCol w="271577">
                  <a:extLst>
                    <a:ext uri="{9D8B030D-6E8A-4147-A177-3AD203B41FA5}">
                      <a16:colId xmlns:a16="http://schemas.microsoft.com/office/drawing/2014/main" val="3071036382"/>
                    </a:ext>
                  </a:extLst>
                </a:gridCol>
                <a:gridCol w="271577">
                  <a:extLst>
                    <a:ext uri="{9D8B030D-6E8A-4147-A177-3AD203B41FA5}">
                      <a16:colId xmlns:a16="http://schemas.microsoft.com/office/drawing/2014/main" val="2114349795"/>
                    </a:ext>
                  </a:extLst>
                </a:gridCol>
                <a:gridCol w="271577">
                  <a:extLst>
                    <a:ext uri="{9D8B030D-6E8A-4147-A177-3AD203B41FA5}">
                      <a16:colId xmlns:a16="http://schemas.microsoft.com/office/drawing/2014/main" val="3972340493"/>
                    </a:ext>
                  </a:extLst>
                </a:gridCol>
                <a:gridCol w="271577">
                  <a:extLst>
                    <a:ext uri="{9D8B030D-6E8A-4147-A177-3AD203B41FA5}">
                      <a16:colId xmlns:a16="http://schemas.microsoft.com/office/drawing/2014/main" val="3078855861"/>
                    </a:ext>
                  </a:extLst>
                </a:gridCol>
                <a:gridCol w="271577">
                  <a:extLst>
                    <a:ext uri="{9D8B030D-6E8A-4147-A177-3AD203B41FA5}">
                      <a16:colId xmlns:a16="http://schemas.microsoft.com/office/drawing/2014/main" val="1155947708"/>
                    </a:ext>
                  </a:extLst>
                </a:gridCol>
                <a:gridCol w="271577">
                  <a:extLst>
                    <a:ext uri="{9D8B030D-6E8A-4147-A177-3AD203B41FA5}">
                      <a16:colId xmlns:a16="http://schemas.microsoft.com/office/drawing/2014/main" val="974502233"/>
                    </a:ext>
                  </a:extLst>
                </a:gridCol>
                <a:gridCol w="271577">
                  <a:extLst>
                    <a:ext uri="{9D8B030D-6E8A-4147-A177-3AD203B41FA5}">
                      <a16:colId xmlns:a16="http://schemas.microsoft.com/office/drawing/2014/main" val="1450676835"/>
                    </a:ext>
                  </a:extLst>
                </a:gridCol>
                <a:gridCol w="271577">
                  <a:extLst>
                    <a:ext uri="{9D8B030D-6E8A-4147-A177-3AD203B41FA5}">
                      <a16:colId xmlns:a16="http://schemas.microsoft.com/office/drawing/2014/main" val="2643180710"/>
                    </a:ext>
                  </a:extLst>
                </a:gridCol>
                <a:gridCol w="271577">
                  <a:extLst>
                    <a:ext uri="{9D8B030D-6E8A-4147-A177-3AD203B41FA5}">
                      <a16:colId xmlns:a16="http://schemas.microsoft.com/office/drawing/2014/main" val="3919523870"/>
                    </a:ext>
                  </a:extLst>
                </a:gridCol>
                <a:gridCol w="271577">
                  <a:extLst>
                    <a:ext uri="{9D8B030D-6E8A-4147-A177-3AD203B41FA5}">
                      <a16:colId xmlns:a16="http://schemas.microsoft.com/office/drawing/2014/main" val="3274573406"/>
                    </a:ext>
                  </a:extLst>
                </a:gridCol>
                <a:gridCol w="271577">
                  <a:extLst>
                    <a:ext uri="{9D8B030D-6E8A-4147-A177-3AD203B41FA5}">
                      <a16:colId xmlns:a16="http://schemas.microsoft.com/office/drawing/2014/main" val="2711399611"/>
                    </a:ext>
                  </a:extLst>
                </a:gridCol>
                <a:gridCol w="271577">
                  <a:extLst>
                    <a:ext uri="{9D8B030D-6E8A-4147-A177-3AD203B41FA5}">
                      <a16:colId xmlns:a16="http://schemas.microsoft.com/office/drawing/2014/main" val="1234872839"/>
                    </a:ext>
                  </a:extLst>
                </a:gridCol>
                <a:gridCol w="271577">
                  <a:extLst>
                    <a:ext uri="{9D8B030D-6E8A-4147-A177-3AD203B41FA5}">
                      <a16:colId xmlns:a16="http://schemas.microsoft.com/office/drawing/2014/main" val="2610018696"/>
                    </a:ext>
                  </a:extLst>
                </a:gridCol>
                <a:gridCol w="271577">
                  <a:extLst>
                    <a:ext uri="{9D8B030D-6E8A-4147-A177-3AD203B41FA5}">
                      <a16:colId xmlns:a16="http://schemas.microsoft.com/office/drawing/2014/main" val="872175655"/>
                    </a:ext>
                  </a:extLst>
                </a:gridCol>
                <a:gridCol w="271577">
                  <a:extLst>
                    <a:ext uri="{9D8B030D-6E8A-4147-A177-3AD203B41FA5}">
                      <a16:colId xmlns:a16="http://schemas.microsoft.com/office/drawing/2014/main" val="989080908"/>
                    </a:ext>
                  </a:extLst>
                </a:gridCol>
                <a:gridCol w="271577">
                  <a:extLst>
                    <a:ext uri="{9D8B030D-6E8A-4147-A177-3AD203B41FA5}">
                      <a16:colId xmlns:a16="http://schemas.microsoft.com/office/drawing/2014/main" val="4181565924"/>
                    </a:ext>
                  </a:extLst>
                </a:gridCol>
                <a:gridCol w="271577">
                  <a:extLst>
                    <a:ext uri="{9D8B030D-6E8A-4147-A177-3AD203B41FA5}">
                      <a16:colId xmlns:a16="http://schemas.microsoft.com/office/drawing/2014/main" val="749987112"/>
                    </a:ext>
                  </a:extLst>
                </a:gridCol>
                <a:gridCol w="271577">
                  <a:extLst>
                    <a:ext uri="{9D8B030D-6E8A-4147-A177-3AD203B41FA5}">
                      <a16:colId xmlns:a16="http://schemas.microsoft.com/office/drawing/2014/main" val="4158895070"/>
                    </a:ext>
                  </a:extLst>
                </a:gridCol>
                <a:gridCol w="271577">
                  <a:extLst>
                    <a:ext uri="{9D8B030D-6E8A-4147-A177-3AD203B41FA5}">
                      <a16:colId xmlns:a16="http://schemas.microsoft.com/office/drawing/2014/main" val="2310375605"/>
                    </a:ext>
                  </a:extLst>
                </a:gridCol>
                <a:gridCol w="271577">
                  <a:extLst>
                    <a:ext uri="{9D8B030D-6E8A-4147-A177-3AD203B41FA5}">
                      <a16:colId xmlns:a16="http://schemas.microsoft.com/office/drawing/2014/main" val="2938495161"/>
                    </a:ext>
                  </a:extLst>
                </a:gridCol>
                <a:gridCol w="271577">
                  <a:extLst>
                    <a:ext uri="{9D8B030D-6E8A-4147-A177-3AD203B41FA5}">
                      <a16:colId xmlns:a16="http://schemas.microsoft.com/office/drawing/2014/main" val="1922026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910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Imóveis Crédito Real - 2018-07-09 15:25:26 </a:t>
                      </a:r>
                      <a:r>
                        <a:rPr kumimoji="0" lang="pt-BR" sz="1000" b="0" i="0" u="none" strike="noStrike" kern="1200" cap="none" spc="0" normalizeH="0" baseline="0" noProof="0">
                          <a:ln>
                            <a:noFill/>
                          </a:ln>
                          <a:solidFill>
                            <a:prstClr val="black"/>
                          </a:solidFill>
                          <a:effectLst/>
                          <a:uLnTx/>
                          <a:uFillTx/>
                          <a:latin typeface="+mn-lt"/>
                          <a:ea typeface="+mn-ea"/>
                          <a:cs typeface="+mn-cs"/>
                        </a:rPr>
                        <a:t> 
 Apartamento bem localizado e disponível para aluguel. O imóvel possui 64m², 1 dormitório, piso em parquet, porteiro eletrônico e circuito interno de TV. 
Entre em contato e agende sua visita:
Telefone: (51) 3214.1400 | Whats: (51) 99972.0022 | Site: https://goo.gl/26VamH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4931121"/>
                  </a:ext>
                </a:extLst>
              </a:tr>
            </a:tbl>
          </a:graphicData>
        </a:graphic>
      </p:graphicFrame>
      <p:sp>
        <p:nvSpPr>
          <p:cNvPr id="4" name="Text Placeholder 3">
            <a:extLst>
              <a:ext uri="{FF2B5EF4-FFF2-40B4-BE49-F238E27FC236}">
                <a16:creationId xmlns:a16="http://schemas.microsoft.com/office/drawing/2014/main" id="{589B2AE5-C1B1-4A45-9EE0-72ACDE3F1413}"/>
              </a:ext>
            </a:extLst>
          </p:cNvPr>
          <p:cNvSpPr>
            <a:spLocks noGrp="1"/>
          </p:cNvSpPr>
          <p:nvPr>
            <p:ph type="body" sz="quarter" idx="14"/>
          </p:nvPr>
        </p:nvSpPr>
        <p:spPr/>
        <p:txBody>
          <a:bodyPr/>
          <a:lstStyle/>
          <a:p>
            <a:r>
              <a:rPr lang="en-US"/>
              <a:t>07/09/2018 - 07/23/2018</a:t>
            </a:r>
          </a:p>
        </p:txBody>
      </p:sp>
    </p:spTree>
    <p:extLst>
      <p:ext uri="{BB962C8B-B14F-4D97-AF65-F5344CB8AC3E}">
        <p14:creationId xmlns:p14="http://schemas.microsoft.com/office/powerpoint/2010/main" val="1426431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79E2-7990-4538-A51C-B373CBC93278}"/>
              </a:ext>
            </a:extLst>
          </p:cNvPr>
          <p:cNvSpPr>
            <a:spLocks noGrp="1"/>
          </p:cNvSpPr>
          <p:nvPr>
            <p:ph type="title"/>
          </p:nvPr>
        </p:nvSpPr>
        <p:spPr/>
        <p:txBody>
          <a:bodyPr/>
          <a:lstStyle/>
          <a:p>
            <a:r>
              <a:rPr lang="pt-BR"/>
              <a:t>Engajamento por tipo de post | Concorrência - Crédito</a:t>
            </a:r>
            <a:endParaRPr lang="en-US"/>
          </a:p>
        </p:txBody>
      </p:sp>
      <p:graphicFrame>
        <p:nvGraphicFramePr>
          <p:cNvPr id="6" name="Chart Placeholder 5">
            <a:extLst>
              <a:ext uri="{FF2B5EF4-FFF2-40B4-BE49-F238E27FC236}">
                <a16:creationId xmlns:a16="http://schemas.microsoft.com/office/drawing/2014/main" id="{32DEF3C7-6F3A-4A72-AA22-18318E9D7896}"/>
              </a:ext>
            </a:extLst>
          </p:cNvPr>
          <p:cNvGraphicFramePr>
            <a:graphicFrameLocks noGrp="1"/>
          </p:cNvGraphicFramePr>
          <p:nvPr>
            <p:ph type="chart" sz="quarter" idx="13"/>
            <p:extLst>
              <p:ext uri="{D42A27DB-BD31-4B8C-83A1-F6EECF244321}">
                <p14:modId xmlns:p14="http://schemas.microsoft.com/office/powerpoint/2010/main" val="2536839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EA32E6-5EEA-4467-A385-2C036EE6771C}"/>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37BA61A8-5C26-42F2-B317-D2CAFA3B7E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89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D05FC-3AA5-43D2-90A1-6BC19C0FB521}"/>
              </a:ext>
            </a:extLst>
          </p:cNvPr>
          <p:cNvSpPr>
            <a:spLocks noGrp="1"/>
          </p:cNvSpPr>
          <p:nvPr>
            <p:ph type="title"/>
          </p:nvPr>
        </p:nvSpPr>
        <p:spPr/>
        <p:txBody>
          <a:bodyPr/>
          <a:lstStyle/>
          <a:p>
            <a:r>
              <a:rPr lang="pt-BR"/>
              <a:t>Distribuição de reações | Concorrência - Crédito</a:t>
            </a:r>
            <a:endParaRPr lang="en-US"/>
          </a:p>
        </p:txBody>
      </p:sp>
      <p:graphicFrame>
        <p:nvGraphicFramePr>
          <p:cNvPr id="6" name="Chart Placeholder 5">
            <a:extLst>
              <a:ext uri="{FF2B5EF4-FFF2-40B4-BE49-F238E27FC236}">
                <a16:creationId xmlns:a16="http://schemas.microsoft.com/office/drawing/2014/main" id="{16AAF914-71C8-4129-A783-EC1BBF16DBCD}"/>
              </a:ext>
            </a:extLst>
          </p:cNvPr>
          <p:cNvGraphicFramePr>
            <a:graphicFrameLocks noGrp="1"/>
          </p:cNvGraphicFramePr>
          <p:nvPr>
            <p:ph type="chart" sz="quarter" idx="13"/>
            <p:extLst>
              <p:ext uri="{D42A27DB-BD31-4B8C-83A1-F6EECF244321}">
                <p14:modId xmlns:p14="http://schemas.microsoft.com/office/powerpoint/2010/main" val="790670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5A4B5-293D-4A52-852E-9C8A287E2FA4}"/>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4F9D570D-B8EB-4F6B-B668-5C4C4A7AC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7570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7F53-2843-4E2F-AA70-44EBBF090183}"/>
              </a:ext>
            </a:extLst>
          </p:cNvPr>
          <p:cNvSpPr>
            <a:spLocks noGrp="1"/>
          </p:cNvSpPr>
          <p:nvPr>
            <p:ph type="title"/>
          </p:nvPr>
        </p:nvSpPr>
        <p:spPr/>
        <p:txBody>
          <a:bodyPr/>
          <a:lstStyle/>
          <a:p>
            <a:r>
              <a:rPr lang="pt-BR"/>
              <a:t>Visualização de vídeos | Concorrência - Crédito</a:t>
            </a:r>
            <a:endParaRPr lang="en-US"/>
          </a:p>
        </p:txBody>
      </p:sp>
      <p:graphicFrame>
        <p:nvGraphicFramePr>
          <p:cNvPr id="6" name="Chart Placeholder 5">
            <a:extLst>
              <a:ext uri="{FF2B5EF4-FFF2-40B4-BE49-F238E27FC236}">
                <a16:creationId xmlns:a16="http://schemas.microsoft.com/office/drawing/2014/main" id="{07F1AB33-0872-4657-B7B6-88C57AF307B1}"/>
              </a:ext>
            </a:extLst>
          </p:cNvPr>
          <p:cNvGraphicFramePr>
            <a:graphicFrameLocks noGrp="1"/>
          </p:cNvGraphicFramePr>
          <p:nvPr>
            <p:ph type="chart" sz="quarter" idx="13"/>
            <p:extLst>
              <p:ext uri="{D42A27DB-BD31-4B8C-83A1-F6EECF244321}">
                <p14:modId xmlns:p14="http://schemas.microsoft.com/office/powerpoint/2010/main" val="170100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383634-DE71-4244-96B2-389FA05EC458}"/>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962125D8-EDD4-4441-B66B-267B986F29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188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CE6D-7365-4DB6-94DE-87EB9597E27B}"/>
              </a:ext>
            </a:extLst>
          </p:cNvPr>
          <p:cNvSpPr>
            <a:spLocks noGrp="1"/>
          </p:cNvSpPr>
          <p:nvPr>
            <p:ph type="title"/>
          </p:nvPr>
        </p:nvSpPr>
        <p:spPr/>
        <p:txBody>
          <a:bodyPr/>
          <a:lstStyle/>
          <a:p>
            <a:r>
              <a:rPr lang="pt-BR"/>
              <a:t>Facebook Ads Creative Type Distribution | Concorrência - Crédito</a:t>
            </a:r>
            <a:endParaRPr lang="en-US"/>
          </a:p>
        </p:txBody>
      </p:sp>
      <p:graphicFrame>
        <p:nvGraphicFramePr>
          <p:cNvPr id="6" name="Chart Placeholder 5">
            <a:extLst>
              <a:ext uri="{FF2B5EF4-FFF2-40B4-BE49-F238E27FC236}">
                <a16:creationId xmlns:a16="http://schemas.microsoft.com/office/drawing/2014/main" id="{3AA9F3BA-BCC3-413E-9C47-D6BFF69BBD27}"/>
              </a:ext>
            </a:extLst>
          </p:cNvPr>
          <p:cNvGraphicFramePr>
            <a:graphicFrameLocks noGrp="1"/>
          </p:cNvGraphicFramePr>
          <p:nvPr>
            <p:ph type="chart" sz="quarter" idx="13"/>
            <p:extLst>
              <p:ext uri="{D42A27DB-BD31-4B8C-83A1-F6EECF244321}">
                <p14:modId xmlns:p14="http://schemas.microsoft.com/office/powerpoint/2010/main" val="87498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7C7EB-A99D-47D7-A759-0A5D2748F9B3}"/>
              </a:ext>
            </a:extLst>
          </p:cNvPr>
          <p:cNvSpPr>
            <a:spLocks noGrp="1"/>
          </p:cNvSpPr>
          <p:nvPr>
            <p:ph type="body" sz="quarter" idx="14"/>
          </p:nvPr>
        </p:nvSpPr>
        <p:spPr/>
        <p:txBody>
          <a:bodyPr/>
          <a:lstStyle/>
          <a:p>
            <a:r>
              <a:rPr lang="en-US"/>
              <a:t>07/09/2018 - 07/23/2018</a:t>
            </a:r>
          </a:p>
        </p:txBody>
      </p:sp>
      <p:sp>
        <p:nvSpPr>
          <p:cNvPr id="5" name="Footer Placeholder 4">
            <a:extLst>
              <a:ext uri="{FF2B5EF4-FFF2-40B4-BE49-F238E27FC236}">
                <a16:creationId xmlns:a16="http://schemas.microsoft.com/office/drawing/2014/main" id="{58443698-3348-41F9-8B12-CFA8562FC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4138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1206</Words>
  <Application>Microsoft Office PowerPoint</Application>
  <PresentationFormat>On-screen Show (4:3)</PresentationFormat>
  <Paragraphs>616</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Mensal Crédito Real Páginas Proprietárias</vt:lpstr>
      <vt:lpstr>Cumulativo fãs mês | Concorrência - Crédito</vt:lpstr>
      <vt:lpstr>Fonte mudança de fãs | Concorrência - Crédito</vt:lpstr>
      <vt:lpstr>Fãs x cidades | Concorrência - Crédito</vt:lpstr>
      <vt:lpstr>Fãs faixa etária | Concorrência - Crédito</vt:lpstr>
      <vt:lpstr>Alcance total diário da página | Concorrência - Crédito</vt:lpstr>
      <vt:lpstr>Distribuição por tipos de alcance da página | Concorrência - Crédito</vt:lpstr>
      <vt:lpstr>Posts com mais interações | Concorrência - Crédito - 1 of 6</vt:lpstr>
      <vt:lpstr>Posts com mais interações | Concorrência - Crédito - 2 of 6</vt:lpstr>
      <vt:lpstr>Posts com mais interações | Concorrência - Crédito - 3 of 6</vt:lpstr>
      <vt:lpstr>Posts com mais interações | Concorrência - Crédito - 4 of 6</vt:lpstr>
      <vt:lpstr>Posts com mais interações | Concorrência - Crédito - 5 of 6</vt:lpstr>
      <vt:lpstr>Posts com mais interações | Concorrência - Crédito - 6 of 6</vt:lpstr>
      <vt:lpstr>Posts com menos interações | Concorrência - Crédito - 1 of 6</vt:lpstr>
      <vt:lpstr>Posts com menos interações | Concorrência - Crédito - 2 of 6</vt:lpstr>
      <vt:lpstr>Posts com menos interações | Concorrência - Crédito - 3 of 6</vt:lpstr>
      <vt:lpstr>Posts com menos interações | Concorrência - Crédito - 4 of 6</vt:lpstr>
      <vt:lpstr>Posts com menos interações | Concorrência - Crédito - 5 of 6</vt:lpstr>
      <vt:lpstr>Posts com menos interações | Concorrência - Crédito - 6 of 6</vt:lpstr>
      <vt:lpstr>Engajamento por tipo de post | Concorrência - Crédito</vt:lpstr>
      <vt:lpstr>Distribuição de reações | Concorrência - Crédito</vt:lpstr>
      <vt:lpstr>Visualização de vídeos | Concorrência - Crédito</vt:lpstr>
      <vt:lpstr>Facebook Ads Creative Type Distribution | Concorrência - Crédito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Mensal Crédito Real Páginas Proprietárias</dc:title>
  <dc:creator>Administrator</dc:creator>
  <cp:lastModifiedBy>Administrator</cp:lastModifiedBy>
  <cp:revision>1</cp:revision>
  <dcterms:created xsi:type="dcterms:W3CDTF">2018-08-15T14:32:40Z</dcterms:created>
  <dcterms:modified xsi:type="dcterms:W3CDTF">2018-08-15T14:33:38Z</dcterms:modified>
</cp:coreProperties>
</file>