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Imóveis Crédito Real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42012</c:v>
                </c:pt>
                <c:pt idx="1">
                  <c:v>42020</c:v>
                </c:pt>
                <c:pt idx="2">
                  <c:v>42035</c:v>
                </c:pt>
                <c:pt idx="3">
                  <c:v>42046</c:v>
                </c:pt>
                <c:pt idx="4">
                  <c:v>42051</c:v>
                </c:pt>
                <c:pt idx="5">
                  <c:v>42054</c:v>
                </c:pt>
                <c:pt idx="6">
                  <c:v>42052</c:v>
                </c:pt>
                <c:pt idx="7">
                  <c:v>42060</c:v>
                </c:pt>
                <c:pt idx="8">
                  <c:v>42059</c:v>
                </c:pt>
                <c:pt idx="9">
                  <c:v>42070</c:v>
                </c:pt>
                <c:pt idx="10">
                  <c:v>42074</c:v>
                </c:pt>
                <c:pt idx="11">
                  <c:v>42091</c:v>
                </c:pt>
                <c:pt idx="12">
                  <c:v>42102</c:v>
                </c:pt>
                <c:pt idx="13">
                  <c:v>42097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B3-44AA-82EF-8A2535905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45208"/>
        <c:axId val="285945864"/>
      </c:lineChart>
      <c:dateAx>
        <c:axId val="28594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5864"/>
        <c:crosses val="autoZero"/>
        <c:auto val="1"/>
        <c:lblOffset val="100"/>
        <c:baseTimeUnit val="days"/>
      </c:dateAx>
      <c:valAx>
        <c:axId val="28594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Search</c:v>
                </c:pt>
                <c:pt idx="2">
                  <c:v>Page Suggestions</c:v>
                </c:pt>
                <c:pt idx="3">
                  <c:v>News Feed</c:v>
                </c:pt>
                <c:pt idx="4">
                  <c:v>Restored Likes from Reactivated Accounts</c:v>
                </c:pt>
                <c:pt idx="5">
                  <c:v>Your Page</c:v>
                </c:pt>
                <c:pt idx="6">
                  <c:v>Ads</c:v>
                </c:pt>
                <c:pt idx="7">
                  <c:v>Suspicious Account Removals</c:v>
                </c:pt>
                <c:pt idx="8">
                  <c:v>Unlikes from Page, Posts, or News Feed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17</c:v>
                </c:pt>
                <c:pt idx="5">
                  <c:v>18</c:v>
                </c:pt>
                <c:pt idx="6">
                  <c:v>128</c:v>
                </c:pt>
                <c:pt idx="7">
                  <c:v>-11</c:v>
                </c:pt>
                <c:pt idx="8">
                  <c:v>-11</c:v>
                </c:pt>
                <c:pt idx="9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A2-47D6-B271-5B575E67F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68016"/>
        <c:axId val="348665720"/>
      </c:barChart>
      <c:catAx>
        <c:axId val="34866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65720"/>
        <c:crosses val="autoZero"/>
        <c:auto val="1"/>
        <c:lblAlgn val="ctr"/>
        <c:lblOffset val="100"/>
        <c:noMultiLvlLbl val="0"/>
      </c:catAx>
      <c:valAx>
        <c:axId val="34866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6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20D1-4D89-9FE2-865929C93D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20D1-4D89-9FE2-865929C93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430568"/>
        <c:axId val="348433848"/>
      </c:barChart>
      <c:catAx>
        <c:axId val="34843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3848"/>
        <c:crosses val="autoZero"/>
        <c:auto val="1"/>
        <c:lblAlgn val="ctr"/>
        <c:lblOffset val="100"/>
        <c:noMultiLvlLbl val="0"/>
      </c:catAx>
      <c:valAx>
        <c:axId val="34843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Imóveis Crédito Real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60205</c:v>
                </c:pt>
                <c:pt idx="1">
                  <c:v>54936</c:v>
                </c:pt>
                <c:pt idx="2">
                  <c:v>51399</c:v>
                </c:pt>
                <c:pt idx="3">
                  <c:v>50048</c:v>
                </c:pt>
                <c:pt idx="4">
                  <c:v>39128</c:v>
                </c:pt>
                <c:pt idx="5">
                  <c:v>46213</c:v>
                </c:pt>
                <c:pt idx="6">
                  <c:v>41226</c:v>
                </c:pt>
                <c:pt idx="7">
                  <c:v>35110</c:v>
                </c:pt>
                <c:pt idx="8">
                  <c:v>36728</c:v>
                </c:pt>
                <c:pt idx="9">
                  <c:v>41150</c:v>
                </c:pt>
                <c:pt idx="10">
                  <c:v>40879</c:v>
                </c:pt>
                <c:pt idx="11">
                  <c:v>59117</c:v>
                </c:pt>
                <c:pt idx="12">
                  <c:v>56581</c:v>
                </c:pt>
                <c:pt idx="13">
                  <c:v>20615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22-4633-8702-A33F3E39E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111576"/>
        <c:axId val="352112560"/>
      </c:lineChart>
      <c:dateAx>
        <c:axId val="35211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12560"/>
        <c:crosses val="autoZero"/>
        <c:auto val="1"/>
        <c:lblOffset val="100"/>
        <c:baseTimeUnit val="days"/>
      </c:dateAx>
      <c:valAx>
        <c:axId val="35211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1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E1-4A3A-9EF4-51BB844B27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E1-4A3A-9EF4-51BB844B27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435099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E1-4A3A-9EF4-51BB844B2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372288"/>
        <c:axId val="352375240"/>
      </c:barChart>
      <c:catAx>
        <c:axId val="35237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75240"/>
        <c:crosses val="autoZero"/>
        <c:auto val="1"/>
        <c:lblAlgn val="ctr"/>
        <c:lblOffset val="100"/>
        <c:noMultiLvlLbl val="0"/>
      </c:catAx>
      <c:valAx>
        <c:axId val="35237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Imóveis Crédito Real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2.8238754982429999</c:v>
                </c:pt>
                <c:pt idx="1">
                  <c:v>12.583146998399</c:v>
                </c:pt>
                <c:pt idx="2">
                  <c:v>0.78646329837940998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36-4840-8988-FACBA0094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502448"/>
        <c:axId val="467504744"/>
      </c:barChart>
      <c:catAx>
        <c:axId val="46750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04744"/>
        <c:crosses val="autoZero"/>
        <c:auto val="1"/>
        <c:lblAlgn val="ctr"/>
        <c:lblOffset val="100"/>
        <c:noMultiLvlLbl val="0"/>
      </c:catAx>
      <c:valAx>
        <c:axId val="46750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0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AF-4886-BE6B-B5D22CC5C3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AF-4886-BE6B-B5D22CC5C3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AF-4886-BE6B-B5D22CC5C3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AF-4886-BE6B-B5D22CC5C3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AF-4886-BE6B-B5D22CC5C3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AF-4886-BE6B-B5D22CC5C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7517208"/>
        <c:axId val="467517536"/>
      </c:barChart>
      <c:catAx>
        <c:axId val="46751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17536"/>
        <c:crosses val="autoZero"/>
        <c:auto val="1"/>
        <c:lblAlgn val="ctr"/>
        <c:lblOffset val="100"/>
        <c:noMultiLvlLbl val="0"/>
      </c:catAx>
      <c:valAx>
        <c:axId val="46751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1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Imóveis Crédito Real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10299</c:v>
                </c:pt>
                <c:pt idx="1">
                  <c:v>9708</c:v>
                </c:pt>
                <c:pt idx="2">
                  <c:v>9399</c:v>
                </c:pt>
                <c:pt idx="3">
                  <c:v>8036</c:v>
                </c:pt>
                <c:pt idx="4">
                  <c:v>1026</c:v>
                </c:pt>
                <c:pt idx="5">
                  <c:v>3164</c:v>
                </c:pt>
                <c:pt idx="6">
                  <c:v>2303</c:v>
                </c:pt>
                <c:pt idx="7">
                  <c:v>1950</c:v>
                </c:pt>
                <c:pt idx="8">
                  <c:v>2019</c:v>
                </c:pt>
                <c:pt idx="9">
                  <c:v>1759</c:v>
                </c:pt>
                <c:pt idx="10">
                  <c:v>1817</c:v>
                </c:pt>
                <c:pt idx="11">
                  <c:v>3205</c:v>
                </c:pt>
                <c:pt idx="12">
                  <c:v>3384</c:v>
                </c:pt>
                <c:pt idx="13">
                  <c:v>1151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CF-4543-B2A4-B48B2895B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7519176"/>
        <c:axId val="467512288"/>
      </c:lineChart>
      <c:dateAx>
        <c:axId val="46751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12288"/>
        <c:crosses val="autoZero"/>
        <c:auto val="1"/>
        <c:lblOffset val="100"/>
        <c:baseTimeUnit val="days"/>
      </c:dateAx>
      <c:valAx>
        <c:axId val="46751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1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08-471E-824C-056384D9CA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08-471E-824C-056384D9C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7530000"/>
        <c:axId val="467522784"/>
      </c:barChart>
      <c:catAx>
        <c:axId val="46753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22784"/>
        <c:crosses val="autoZero"/>
        <c:auto val="1"/>
        <c:lblAlgn val="ctr"/>
        <c:lblOffset val="100"/>
        <c:noMultiLvlLbl val="0"/>
      </c:catAx>
      <c:valAx>
        <c:axId val="46752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3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FC-4325-ACCC-C378A2FCE7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Imóveis Crédito Real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FC-4325-ACCC-C378A2FCE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532296"/>
        <c:axId val="467523768"/>
      </c:barChart>
      <c:catAx>
        <c:axId val="46753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23768"/>
        <c:crosses val="autoZero"/>
        <c:auto val="1"/>
        <c:lblAlgn val="ctr"/>
        <c:lblOffset val="100"/>
        <c:noMultiLvlLbl val="0"/>
      </c:catAx>
      <c:valAx>
        <c:axId val="46752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3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F4909-FDE4-4393-BC1E-EFCABB3F44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Mensal Crédito Real Páginas Proprietárias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0748D-9473-4765-AF82-061C040D14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805885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3DB7-FE15-4919-8D96-28A4D2AE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Cumulativo fãs mês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FE1A0-A8B8-490F-A048-8A307EF2E9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920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47BF7-AD7E-4571-8EB9-8A94C7A61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F866B-9636-4BC1-884F-2C046D7DC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99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A857-1E83-4673-B63F-26F8DE668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Fonte mudança de fãs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39332-F9C4-405F-AD06-F33F653D03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1744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3D280-ACEC-42CE-8F14-F2DDCC3C6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C4CF-0A4E-4B77-8E03-60D5E996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65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47E25-052E-4683-A699-28D5DA56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x cidades | Crédito Real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C5865-032B-4B81-A488-5D45CBA1D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66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870205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37394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704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98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Passo Fundo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6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Pelotas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9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34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1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Novo Hamburgo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28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9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Izmir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61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4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3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141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7E801-D32A-4044-99D9-01FE9231E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3217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F821-5662-4083-95AE-5792BAA2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faixa etária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B2B31F-25AB-448F-BC5A-56C41D56F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2234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3F4C1-DDD8-4ECE-9B47-5AE46999F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14E50-0389-4965-BCD4-90487B63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26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56795-47E6-4023-AA9C-CFB72D413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total diário da página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E0EA4-128F-43A6-8002-49794BEF5C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968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0663A-A1A9-4E63-AEF4-30CFB9764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981CA-9E1C-4EC5-BDA6-71232076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02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6485-522D-4208-802A-188E76E4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tipos de alcance da página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78212-D16F-429B-93A0-7EA9E4CAEE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4168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F108B-FA0A-4BDC-B8B6-E62A6621D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E2979-FC3F-4233-83CF-D5883C22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50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8FF7E-A574-4542-8E13-80B81ED6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Crédito Real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88DE2-59BF-4653-A790-F84DB1E22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760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981451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64651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0635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1980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91228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04284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367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4919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9639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30143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0337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5589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4746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59603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54386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4052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24465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0710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10157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4584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89241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36171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5056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4844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13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7419-A96F-40C2-9177-B5FAF3196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335155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1F29-BE5C-4C85-B045-88A43CF9C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Crédito Real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5500A-7C2E-44BF-99AA-35BB9223F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338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296559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29003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6749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9834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92085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8225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52707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0193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043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13688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07176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78245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19667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7729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10025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06629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03250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45197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8923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216893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1360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58108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446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142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2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- 2018-08-10 16:22:36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o Conecte-se, além de pedir seu delivery de maneira prática e rápida, você ainda ganha 30% de desconto para curtir o final de semana do jeito certo: comendo pizza! (de R$ 44, por R$ 30,80).
Baixe o app e conecte-se: https://goo.gl/8AqYGM.
O desconto é válido durante todo o mês de agosto para pizza grande de calabresa e/ou marguerita e a taxa de entrega não está inclusa.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7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B44B4-E818-4E21-913F-F1F64202B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287623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2F02-A443-4000-ABE8-103537550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Crédito Real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84C58-B98F-4309-A7B0-4A74B738B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857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8028602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77503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80530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5121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61470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90461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42030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8998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7272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0698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5410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26792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18444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8601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45046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2032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38233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5409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8965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69328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7557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5187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33952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3193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1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- 2018-08-13 20:59:11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dia de hoje, completamos 85 anos de história e gostaríamos de agradecer a todos que fizeram parte dessa caminhada com a gente. Neste quase um século, não medimos esforços para ajudar pessoas a encontrarem seu novo lar, darem proteção a quem é importante pra elas e melhorar o dia a dia no condomínio onde vivem. Tudo isso porque, pra gente, é sempre sobre pessoas. As coisas que são importante pra você, serão sempre nossa prioridade. Feliz aniversário, Crédito Real!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554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67FEC-FE9F-4F21-A3EE-E85E3477C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100945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0706-0A65-449A-AB8B-23E049232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Crédito Real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699D4-7654-4286-8F29-CA457796C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135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27407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66398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0571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0963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8065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0402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2510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4847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40088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8942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39522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32951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40753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8618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9250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23426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35366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5228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10266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38217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41215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41719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95045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084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- 2018-08-07 17:00:01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Faça um seguro viagem e garanta a tranquilidade das suas férias. Acesse https://goo.gl/QnsP7F e peça sua cotação.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98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D2DD9-100F-4E6E-BAF9-900465DAB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349126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480D9-205C-41BE-9DD2-3605CC14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Crédito Real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97197-FA1A-4FDE-9226-408B21C26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887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56351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5766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79235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13786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5318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30519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4814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15441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1112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8267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2510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6418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9404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38387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16117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1750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77331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67803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071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5907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1850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71577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37676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0669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7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- 2018-08-08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Optar por um meio de locomoção alternativo, como a bicicleta e os aplicativos de transporte, é uma opção cada vez mais procurada. Além de poupar o meio ambiente e não ter gastos com um automóvel particular, imóveis sem vaga de garagem tendem a ter um custo menor. Confira essa lista que preparamos pra você: https://goo.gl/PiJxEb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55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747FF-AE23-4E6B-96F3-47A81ABAF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2587754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2B8E-5CEF-4084-8436-A2EAECA2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Crédito Real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3903B-3EE7-490A-AD00-60FAFD11CF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386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5102111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11363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1248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63991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75374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3174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59626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63377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2833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74402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60097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3528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09043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513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8938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01352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11493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098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4362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7706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30664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84663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7449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0785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8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- 2018-08-03 17:00:02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Além de facilitar o dia a dia no condomínio e em casa, deixando a vida de todos mais simples e fluída, o Conecte-se, agora, oferece descontos em diversos restaurantes parceiros. São muitos benefícios reais pra você! Baixe e experimente: https://goo.gl/tQL18J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546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9EE12-D87B-4D42-9C47-CB20D2519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244708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A223-044F-4DE2-A2DE-B2CC65E6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Crédito Real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60965-B681-4478-B88B-C6EE3FE41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989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061318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32233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3884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86544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4801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9105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20675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0616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09933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80646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32479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24282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562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1102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1893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82874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85652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34417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8969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2015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7969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71618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21231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667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190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C7F02-56C9-472B-B3B7-3CB555D83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446264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39765-51E9-486D-AF9A-C06EFE5D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Crédito Real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E0B80-2886-4E56-9752-28CF8D222C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9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730201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6518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43381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52585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1849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55666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9433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0938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1799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89764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0925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4548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3068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25861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72532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5284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6735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8345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345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633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1606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3112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08226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8090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65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- 2018-08-10 16:22:36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o Conecte-se, além de pedir seu delivery de maneira prática e rápida, você ainda ganha 30% de desconto para curtir o final de semana do jeito certo: comendo pizza! (de R$ 44, por R$ 30,80).
Baixe o app e conecte-se: https://goo.gl/8AqYGM.
O desconto é válido durante todo o mês de agosto para pizza grande de calabresa e/ou marguerita e a taxa de entrega não está inclusa.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12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6119A-852C-47B7-9793-5B065A352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1497973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6BD1-F0F9-484D-AABE-BACE80ED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Crédito Real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D66E9-68CB-4290-BB1A-C7F298111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803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929105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29960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68476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69591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43150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94434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68136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84732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2570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1556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9552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90075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8705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4496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85364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657307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07629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90016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41132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49491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0698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09070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783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2524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39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- 2018-08-13 20:59:11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dia de hoje, completamos 85 anos de história e gostaríamos de agradecer a todos que fizeram parte dessa caminhada com a gente. Neste quase um século, não medimos esforços para ajudar pessoas a encontrarem seu novo lar, darem proteção a quem é importante pra elas e melhorar o dia a dia no condomínio onde vivem. Tudo isso porque, pra gente, é sempre sobre pessoas. As coisas que são importante pra você, serão sempre nossa prioridade. Feliz aniversário, Crédito Real!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22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CC699-4B3F-42DF-BCD5-3281A34BC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3580066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66723-7D9A-4216-9427-5678F6C3B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Crédito Real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DD20B-2545-46D3-9E5B-CB8A57545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96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355077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7965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1669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9674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0143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7966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62942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20933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0132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2990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541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7062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97528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05965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9574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2578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5518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37668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7645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00639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6102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5727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86790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4758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24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- 2018-08-07 17:00:01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Faça um seguro viagem e garanta a tranquilidade das suas férias. Acesse https://goo.gl/QnsP7F e peça sua cotação.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87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3AAB9-09AE-4C56-902D-3D19926CC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1801844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63BCE-A456-4E57-97F8-C3A772F13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Crédito Real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F8B53-64BE-42C0-99C1-BAADA5033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840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87393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1938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93459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28031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21959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41489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4874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3422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86845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1696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84546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3765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5141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79051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33163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76773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17803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30054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8726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7275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57405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56549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36944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104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0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- 2018-08-08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Optar por um meio de locomoção alternativo, como a bicicleta e os aplicativos de transporte, é uma opção cada vez mais procurada. Além de poupar o meio ambiente e não ter gastos com um automóvel particular, imóveis sem vaga de garagem tendem a ter um custo menor. Confira essa lista que preparamos pra você: https://goo.gl/PiJxEb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675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22F09-1615-4126-8D96-9E0CDA51C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2260857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14868-545F-4575-8849-214EA302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Crédito Real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869792-1BF3-49CA-8599-6272F155E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19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7717683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6749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1437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0655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63817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2115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53580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2909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67110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06454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0411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76608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79498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538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32846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3290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02688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786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11332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20338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69800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71587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06225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0213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41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Imóveis Crédito Real - 2018-08-03 17:00:02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Além de facilitar o dia a dia no condomínio e em casa, deixando a vida de todos mais simples e fluída, o Conecte-se, agora, oferece descontos em diversos restaurantes parceiros. São muitos benefícios reais pra você! Baixe e experimente: https://goo.gl/tQL18J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009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6AFF1-AE04-4838-9A91-D0F0EA748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</p:spTree>
    <p:extLst>
      <p:ext uri="{BB962C8B-B14F-4D97-AF65-F5344CB8AC3E}">
        <p14:creationId xmlns:p14="http://schemas.microsoft.com/office/powerpoint/2010/main" val="3469197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A2EAD-7A9C-47D4-9702-AD2CD045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Engajamento por tipo de post | Crédito Real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D3D308-660C-441C-BD27-430E91D05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8088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787D7-0540-477B-9C88-7E980CBEC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67029-DB4C-4AF5-927E-2D35BB443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82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537C6-995E-409F-808B-34FF2D30C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de reações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9708E-C3F0-479F-8A29-F27978C6A8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3960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08901-2003-42E0-B579-25B1EC72A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0AE94-D072-4CC5-B1A9-AB5783941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76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E1E0F-F609-4F45-869C-87382DB2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Visualização de vídeos | Crédito Real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02067D-C26B-4A41-8A9E-EA528FF14D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9000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EABEF-22B0-48BD-B346-78A043F2D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BB3B8-398C-470C-A065-2B84EA47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1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A26E0-B656-4378-B982-B2EE9F8D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Crédito Real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E70F8E-A641-4000-8E1D-3BF4F90806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514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3C609-CF46-4BFE-B059-6527211E7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D0507-4D78-4312-A036-678C55BCB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143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D26F-83F3-45FE-8509-2122205EB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Crédito Real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1FB994-D5C2-4A90-AEC5-ECC05C0D25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760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54491-7EC3-41EF-AB5C-34A0F6A31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DE460-2133-4DCD-B3B6-8C6FECAA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44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1225</Words>
  <Application>Microsoft Office PowerPoint</Application>
  <PresentationFormat>On-screen Show (4:3)</PresentationFormat>
  <Paragraphs>619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Mensal Crédito Real Páginas Proprietárias</vt:lpstr>
      <vt:lpstr>Cumulativo fãs mês | Crédito Real</vt:lpstr>
      <vt:lpstr>Fonte mudança de fãs | Crédito Real</vt:lpstr>
      <vt:lpstr>Fãs x cidades | Crédito Real</vt:lpstr>
      <vt:lpstr>Fãs faixa etária | Crédito Real</vt:lpstr>
      <vt:lpstr>Alcance total diário da página | Crédito Real</vt:lpstr>
      <vt:lpstr>Distribuição por tipos de alcance da página | Crédito Real</vt:lpstr>
      <vt:lpstr>Posts com mais interações | Crédito Real - 1 of 6</vt:lpstr>
      <vt:lpstr>Posts com mais interações | Crédito Real - 2 of 6</vt:lpstr>
      <vt:lpstr>Posts com mais interações | Crédito Real - 3 of 6</vt:lpstr>
      <vt:lpstr>Posts com mais interações | Crédito Real - 4 of 6</vt:lpstr>
      <vt:lpstr>Posts com mais interações | Crédito Real - 5 of 6</vt:lpstr>
      <vt:lpstr>Posts com mais interações | Crédito Real - 6 of 6</vt:lpstr>
      <vt:lpstr>Posts com menos interações | Crédito Real - 1 of 6</vt:lpstr>
      <vt:lpstr>Posts com menos interações | Crédito Real - 2 of 6</vt:lpstr>
      <vt:lpstr>Posts com menos interações | Crédito Real - 3 of 6</vt:lpstr>
      <vt:lpstr>Posts com menos interações | Crédito Real - 4 of 6</vt:lpstr>
      <vt:lpstr>Posts com menos interações | Crédito Real - 5 of 6</vt:lpstr>
      <vt:lpstr>Posts com menos interações | Crédito Real - 6 of 6</vt:lpstr>
      <vt:lpstr>Engajamento por tipo de post | Crédito Real</vt:lpstr>
      <vt:lpstr>Distribuição de reações | Crédito Real</vt:lpstr>
      <vt:lpstr>Visualização de vídeos | Crédito Real</vt:lpstr>
      <vt:lpstr>Facebook Ads Creative Type Distribution | Crédito Real</vt:lpstr>
      <vt:lpstr>Facebook Avg. Response Time of Incoming Requests (in sec.) | Crédito Real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Mensal Crédito Real Páginas Proprietárias</dc:title>
  <dc:creator>Administrator</dc:creator>
  <cp:lastModifiedBy>Administrator</cp:lastModifiedBy>
  <cp:revision>1</cp:revision>
  <dcterms:created xsi:type="dcterms:W3CDTF">2018-08-14T21:14:39Z</dcterms:created>
  <dcterms:modified xsi:type="dcterms:W3CDTF">2018-08-14T21:15:45Z</dcterms:modified>
</cp:coreProperties>
</file>