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alef_bookstores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4734.5</c:v>
                </c:pt>
                <c:pt idx="1">
                  <c:v>6870.6</c:v>
                </c:pt>
                <c:pt idx="2">
                  <c:v>6488.5</c:v>
                </c:pt>
                <c:pt idx="3">
                  <c:v>7257.6</c:v>
                </c:pt>
                <c:pt idx="4">
                  <c:v>6492.2</c:v>
                </c:pt>
                <c:pt idx="5">
                  <c:v>11310.5</c:v>
                </c:pt>
                <c:pt idx="6">
                  <c:v>6277.5</c:v>
                </c:pt>
              </c:numCache>
            </c:numRef>
          </c:val>
          <c:extLst>
            <c:ext xmlns:c16="http://schemas.microsoft.com/office/drawing/2014/chart" uri="{C3380CC4-5D6E-409C-BE32-E72D297353CC}">
              <c16:uniqueId val="{00000000-3653-4C8A-BA16-6A1343A19B6E}"/>
            </c:ext>
          </c:extLst>
        </c:ser>
        <c:dLbls>
          <c:showLegendKey val="0"/>
          <c:showVal val="0"/>
          <c:showCatName val="0"/>
          <c:showSerName val="0"/>
          <c:showPercent val="0"/>
          <c:showBubbleSize val="0"/>
        </c:dLbls>
        <c:gapWidth val="219"/>
        <c:overlap val="-27"/>
        <c:axId val="348972256"/>
        <c:axId val="348975864"/>
      </c:barChart>
      <c:catAx>
        <c:axId val="34897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75864"/>
        <c:crosses val="autoZero"/>
        <c:auto val="1"/>
        <c:lblAlgn val="ctr"/>
        <c:lblOffset val="100"/>
        <c:noMultiLvlLbl val="0"/>
      </c:catAx>
      <c:valAx>
        <c:axId val="34897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7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alef_bookstores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77.5</c:v>
                </c:pt>
                <c:pt idx="1">
                  <c:v>267.39999999999998</c:v>
                </c:pt>
                <c:pt idx="2">
                  <c:v>235</c:v>
                </c:pt>
                <c:pt idx="3">
                  <c:v>258.2</c:v>
                </c:pt>
                <c:pt idx="4">
                  <c:v>161.4</c:v>
                </c:pt>
                <c:pt idx="5">
                  <c:v>440</c:v>
                </c:pt>
                <c:pt idx="6">
                  <c:v>161.33333333332999</c:v>
                </c:pt>
              </c:numCache>
            </c:numRef>
          </c:val>
          <c:extLst>
            <c:ext xmlns:c16="http://schemas.microsoft.com/office/drawing/2014/chart" uri="{C3380CC4-5D6E-409C-BE32-E72D297353CC}">
              <c16:uniqueId val="{00000000-1980-4FDC-BA75-E7BC028ABFA4}"/>
            </c:ext>
          </c:extLst>
        </c:ser>
        <c:dLbls>
          <c:showLegendKey val="0"/>
          <c:showVal val="0"/>
          <c:showCatName val="0"/>
          <c:showSerName val="0"/>
          <c:showPercent val="0"/>
          <c:showBubbleSize val="0"/>
        </c:dLbls>
        <c:gapWidth val="219"/>
        <c:overlap val="-27"/>
        <c:axId val="348979144"/>
        <c:axId val="348975208"/>
      </c:barChart>
      <c:catAx>
        <c:axId val="348979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75208"/>
        <c:crosses val="autoZero"/>
        <c:auto val="1"/>
        <c:lblAlgn val="ctr"/>
        <c:lblOffset val="100"/>
        <c:noMultiLvlLbl val="0"/>
      </c:catAx>
      <c:valAx>
        <c:axId val="34897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97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alef_bookstores</c:v>
                </c:pt>
              </c:strCache>
            </c:strRef>
          </c:cat>
          <c:val>
            <c:numRef>
              <c:f>Sheet1!$B$2</c:f>
              <c:numCache>
                <c:formatCode>General</c:formatCode>
                <c:ptCount val="1"/>
                <c:pt idx="0">
                  <c:v>219.93103448276</c:v>
                </c:pt>
              </c:numCache>
            </c:numRef>
          </c:val>
          <c:extLst>
            <c:ext xmlns:c16="http://schemas.microsoft.com/office/drawing/2014/chart" uri="{C3380CC4-5D6E-409C-BE32-E72D297353CC}">
              <c16:uniqueId val="{00000000-97C1-44E5-A286-3412E3D0810C}"/>
            </c:ext>
          </c:extLst>
        </c:ser>
        <c:dLbls>
          <c:showLegendKey val="0"/>
          <c:showVal val="0"/>
          <c:showCatName val="0"/>
          <c:showSerName val="0"/>
          <c:showPercent val="0"/>
          <c:showBubbleSize val="0"/>
        </c:dLbls>
        <c:gapWidth val="150"/>
        <c:overlap val="100"/>
        <c:axId val="447395512"/>
        <c:axId val="447396824"/>
      </c:barChart>
      <c:catAx>
        <c:axId val="447395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396824"/>
        <c:crosses val="autoZero"/>
        <c:auto val="1"/>
        <c:lblAlgn val="ctr"/>
        <c:lblOffset val="100"/>
        <c:noMultiLvlLbl val="0"/>
      </c:catAx>
      <c:valAx>
        <c:axId val="447396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39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alef_bookstores</c:v>
                </c:pt>
              </c:strCache>
            </c:strRef>
          </c:cat>
          <c:val>
            <c:numRef>
              <c:f>Sheet1!$B$2</c:f>
              <c:numCache>
                <c:formatCode>General</c:formatCode>
                <c:ptCount val="1"/>
                <c:pt idx="0">
                  <c:v>6855.5517241379002</c:v>
                </c:pt>
              </c:numCache>
            </c:numRef>
          </c:val>
          <c:extLst>
            <c:ext xmlns:c16="http://schemas.microsoft.com/office/drawing/2014/chart" uri="{C3380CC4-5D6E-409C-BE32-E72D297353CC}">
              <c16:uniqueId val="{00000000-35B6-458E-9C6C-D1D2176D861F}"/>
            </c:ext>
          </c:extLst>
        </c:ser>
        <c:dLbls>
          <c:showLegendKey val="0"/>
          <c:showVal val="0"/>
          <c:showCatName val="0"/>
          <c:showSerName val="0"/>
          <c:showPercent val="0"/>
          <c:showBubbleSize val="0"/>
        </c:dLbls>
        <c:gapWidth val="150"/>
        <c:overlap val="100"/>
        <c:axId val="447394528"/>
        <c:axId val="447394856"/>
      </c:barChart>
      <c:catAx>
        <c:axId val="44739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394856"/>
        <c:crosses val="autoZero"/>
        <c:auto val="1"/>
        <c:lblAlgn val="ctr"/>
        <c:lblOffset val="100"/>
        <c:noMultiLvlLbl val="0"/>
      </c:catAx>
      <c:valAx>
        <c:axId val="447394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39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7CA15-0A3C-4814-87C2-F205999223AA}"/>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02004793-A4F7-42F3-BBBB-A2F8FA2BC05D}"/>
              </a:ext>
            </a:extLst>
          </p:cNvPr>
          <p:cNvSpPr>
            <a:spLocks noGrp="1"/>
          </p:cNvSpPr>
          <p:nvPr>
            <p:ph type="subTitle" idx="1"/>
          </p:nvPr>
        </p:nvSpPr>
        <p:spPr/>
        <p:txBody>
          <a:bodyPr/>
          <a:lstStyle/>
          <a:p>
            <a:r>
              <a:rPr lang="en-US"/>
              <a:t>Oventure</a:t>
            </a:r>
          </a:p>
        </p:txBody>
      </p:sp>
    </p:spTree>
    <p:extLst>
      <p:ext uri="{BB962C8B-B14F-4D97-AF65-F5344CB8AC3E}">
        <p14:creationId xmlns:p14="http://schemas.microsoft.com/office/powerpoint/2010/main" val="2230824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3EF3C-2739-4C88-8C47-2305623EE627}"/>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F604DCA5-2F9D-4B16-9057-11C038D4CFA3}"/>
              </a:ext>
            </a:extLst>
          </p:cNvPr>
          <p:cNvGraphicFramePr>
            <a:graphicFrameLocks noGrp="1"/>
          </p:cNvGraphicFramePr>
          <p:nvPr>
            <p:ph type="tbl" sz="quarter" idx="13"/>
            <p:extLst>
              <p:ext uri="{D42A27DB-BD31-4B8C-83A1-F6EECF244321}">
                <p14:modId xmlns:p14="http://schemas.microsoft.com/office/powerpoint/2010/main" val="405936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108524204"/>
                    </a:ext>
                  </a:extLst>
                </a:gridCol>
                <a:gridCol w="707745">
                  <a:extLst>
                    <a:ext uri="{9D8B030D-6E8A-4147-A177-3AD203B41FA5}">
                      <a16:colId xmlns:a16="http://schemas.microsoft.com/office/drawing/2014/main" val="365412073"/>
                    </a:ext>
                  </a:extLst>
                </a:gridCol>
                <a:gridCol w="707745">
                  <a:extLst>
                    <a:ext uri="{9D8B030D-6E8A-4147-A177-3AD203B41FA5}">
                      <a16:colId xmlns:a16="http://schemas.microsoft.com/office/drawing/2014/main" val="651316521"/>
                    </a:ext>
                  </a:extLst>
                </a:gridCol>
                <a:gridCol w="707745">
                  <a:extLst>
                    <a:ext uri="{9D8B030D-6E8A-4147-A177-3AD203B41FA5}">
                      <a16:colId xmlns:a16="http://schemas.microsoft.com/office/drawing/2014/main" val="558027538"/>
                    </a:ext>
                  </a:extLst>
                </a:gridCol>
                <a:gridCol w="707745">
                  <a:extLst>
                    <a:ext uri="{9D8B030D-6E8A-4147-A177-3AD203B41FA5}">
                      <a16:colId xmlns:a16="http://schemas.microsoft.com/office/drawing/2014/main" val="2730681159"/>
                    </a:ext>
                  </a:extLst>
                </a:gridCol>
                <a:gridCol w="707745">
                  <a:extLst>
                    <a:ext uri="{9D8B030D-6E8A-4147-A177-3AD203B41FA5}">
                      <a16:colId xmlns:a16="http://schemas.microsoft.com/office/drawing/2014/main" val="2954068594"/>
                    </a:ext>
                  </a:extLst>
                </a:gridCol>
                <a:gridCol w="707745">
                  <a:extLst>
                    <a:ext uri="{9D8B030D-6E8A-4147-A177-3AD203B41FA5}">
                      <a16:colId xmlns:a16="http://schemas.microsoft.com/office/drawing/2014/main" val="2021208001"/>
                    </a:ext>
                  </a:extLst>
                </a:gridCol>
                <a:gridCol w="707745">
                  <a:extLst>
                    <a:ext uri="{9D8B030D-6E8A-4147-A177-3AD203B41FA5}">
                      <a16:colId xmlns:a16="http://schemas.microsoft.com/office/drawing/2014/main" val="2012507097"/>
                    </a:ext>
                  </a:extLst>
                </a:gridCol>
                <a:gridCol w="707745">
                  <a:extLst>
                    <a:ext uri="{9D8B030D-6E8A-4147-A177-3AD203B41FA5}">
                      <a16:colId xmlns:a16="http://schemas.microsoft.com/office/drawing/2014/main" val="865169920"/>
                    </a:ext>
                  </a:extLst>
                </a:gridCol>
                <a:gridCol w="707745">
                  <a:extLst>
                    <a:ext uri="{9D8B030D-6E8A-4147-A177-3AD203B41FA5}">
                      <a16:colId xmlns:a16="http://schemas.microsoft.com/office/drawing/2014/main" val="2967995773"/>
                    </a:ext>
                  </a:extLst>
                </a:gridCol>
                <a:gridCol w="707745">
                  <a:extLst>
                    <a:ext uri="{9D8B030D-6E8A-4147-A177-3AD203B41FA5}">
                      <a16:colId xmlns:a16="http://schemas.microsoft.com/office/drawing/2014/main" val="3740465758"/>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Avg.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3068303180"/>
                  </a:ext>
                </a:extLst>
              </a:tr>
              <a:tr h="370840">
                <a:tc>
                  <a:txBody>
                    <a:bodyPr/>
                    <a:lstStyle/>
                    <a:p>
                      <a:r>
                        <a:rPr lang="en-US" sz="1000"/>
                        <a:t>alef_bookstores</a:t>
                      </a:r>
                    </a:p>
                  </a:txBody>
                  <a:tcPr/>
                </a:tc>
                <a:tc>
                  <a:txBody>
                    <a:bodyPr/>
                    <a:lstStyle/>
                    <a:p>
                      <a:r>
                        <a:rPr lang="en-US" sz="1000"/>
                        <a:t>29</a:t>
                      </a:r>
                    </a:p>
                  </a:txBody>
                  <a:tcPr/>
                </a:tc>
                <a:tc>
                  <a:txBody>
                    <a:bodyPr/>
                    <a:lstStyle/>
                    <a:p>
                      <a:r>
                        <a:rPr lang="en-US" sz="1000"/>
                        <a:t>5788</a:t>
                      </a:r>
                    </a:p>
                  </a:txBody>
                  <a:tcPr/>
                </a:tc>
                <a:tc>
                  <a:txBody>
                    <a:bodyPr/>
                    <a:lstStyle/>
                    <a:p>
                      <a:r>
                        <a:rPr lang="en-US" sz="1000"/>
                        <a:t>120</a:t>
                      </a:r>
                    </a:p>
                  </a:txBody>
                  <a:tcPr/>
                </a:tc>
                <a:tc>
                  <a:txBody>
                    <a:bodyPr/>
                    <a:lstStyle/>
                    <a:p>
                      <a:r>
                        <a:rPr lang="en-US" sz="1000"/>
                        <a:t>251747</a:t>
                      </a:r>
                    </a:p>
                  </a:txBody>
                  <a:tcPr/>
                </a:tc>
                <a:tc>
                  <a:txBody>
                    <a:bodyPr/>
                    <a:lstStyle/>
                    <a:p>
                      <a:r>
                        <a:rPr lang="en-US" sz="1000"/>
                        <a:t>6378</a:t>
                      </a:r>
                    </a:p>
                  </a:txBody>
                  <a:tcPr/>
                </a:tc>
                <a:tc>
                  <a:txBody>
                    <a:bodyPr/>
                    <a:lstStyle/>
                    <a:p>
                      <a:r>
                        <a:rPr lang="en-US" sz="1000"/>
                        <a:t>6855.5517241379</a:t>
                      </a:r>
                    </a:p>
                  </a:txBody>
                  <a:tcPr/>
                </a:tc>
                <a:tc>
                  <a:txBody>
                    <a:bodyPr/>
                    <a:lstStyle/>
                    <a:p>
                      <a:r>
                        <a:rPr lang="en-US" sz="1000"/>
                        <a:t>470</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557593743"/>
                  </a:ext>
                </a:extLst>
              </a:tr>
            </a:tbl>
          </a:graphicData>
        </a:graphic>
      </p:graphicFrame>
      <p:sp>
        <p:nvSpPr>
          <p:cNvPr id="4" name="Text Placeholder 3">
            <a:extLst>
              <a:ext uri="{FF2B5EF4-FFF2-40B4-BE49-F238E27FC236}">
                <a16:creationId xmlns:a16="http://schemas.microsoft.com/office/drawing/2014/main" id="{5348FBF3-BC06-463F-B163-4265798489B3}"/>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495551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4A75B-5723-439C-A97E-37E71FCB692B}"/>
              </a:ext>
            </a:extLst>
          </p:cNvPr>
          <p:cNvSpPr>
            <a:spLocks noGrp="1"/>
          </p:cNvSpPr>
          <p:nvPr>
            <p:ph type="title"/>
          </p:nvPr>
        </p:nvSpPr>
        <p:spPr/>
        <p:txBody>
          <a:bodyPr/>
          <a:lstStyle/>
          <a:p>
            <a:r>
              <a:rPr lang="en-US"/>
              <a:t>Instagram Organic Reach By Weekday | All Pages</a:t>
            </a:r>
          </a:p>
        </p:txBody>
      </p:sp>
      <p:graphicFrame>
        <p:nvGraphicFramePr>
          <p:cNvPr id="6" name="Chart Placeholder 5">
            <a:extLst>
              <a:ext uri="{FF2B5EF4-FFF2-40B4-BE49-F238E27FC236}">
                <a16:creationId xmlns:a16="http://schemas.microsoft.com/office/drawing/2014/main" id="{F90BB0B9-31A6-4AE6-B1CA-D7B0BE362B1D}"/>
              </a:ext>
            </a:extLst>
          </p:cNvPr>
          <p:cNvGraphicFramePr>
            <a:graphicFrameLocks noGrp="1"/>
          </p:cNvGraphicFramePr>
          <p:nvPr>
            <p:ph type="chart" sz="quarter" idx="13"/>
            <p:extLst>
              <p:ext uri="{D42A27DB-BD31-4B8C-83A1-F6EECF244321}">
                <p14:modId xmlns:p14="http://schemas.microsoft.com/office/powerpoint/2010/main" val="1070521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F4418D-C1D5-4516-9677-AF4A7607ACB8}"/>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2D333A3B-85E6-485B-9722-C2FA3B16D2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2576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57111-4BD9-4873-8AB2-11F188D2F757}"/>
              </a:ext>
            </a:extLst>
          </p:cNvPr>
          <p:cNvSpPr>
            <a:spLocks noGrp="1"/>
          </p:cNvSpPr>
          <p:nvPr>
            <p:ph type="title"/>
          </p:nvPr>
        </p:nvSpPr>
        <p:spPr/>
        <p:txBody>
          <a:bodyPr/>
          <a:lstStyle/>
          <a:p>
            <a:r>
              <a:rPr lang="en-US"/>
              <a:t>Instagram Hashtag Detection | All Pages</a:t>
            </a:r>
          </a:p>
        </p:txBody>
      </p:sp>
      <p:graphicFrame>
        <p:nvGraphicFramePr>
          <p:cNvPr id="5" name="Table Placeholder 4">
            <a:extLst>
              <a:ext uri="{FF2B5EF4-FFF2-40B4-BE49-F238E27FC236}">
                <a16:creationId xmlns:a16="http://schemas.microsoft.com/office/drawing/2014/main" id="{02568E23-E830-4343-91BC-79A6E5872F9F}"/>
              </a:ext>
            </a:extLst>
          </p:cNvPr>
          <p:cNvGraphicFramePr>
            <a:graphicFrameLocks noGrp="1"/>
          </p:cNvGraphicFramePr>
          <p:nvPr>
            <p:ph type="tbl" sz="quarter" idx="13"/>
            <p:extLst>
              <p:ext uri="{D42A27DB-BD31-4B8C-83A1-F6EECF244321}">
                <p14:modId xmlns:p14="http://schemas.microsoft.com/office/powerpoint/2010/main" val="974535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13708461"/>
                    </a:ext>
                  </a:extLst>
                </a:gridCol>
                <a:gridCol w="822960">
                  <a:extLst>
                    <a:ext uri="{9D8B030D-6E8A-4147-A177-3AD203B41FA5}">
                      <a16:colId xmlns:a16="http://schemas.microsoft.com/office/drawing/2014/main" val="4081194648"/>
                    </a:ext>
                  </a:extLst>
                </a:gridCol>
                <a:gridCol w="822960">
                  <a:extLst>
                    <a:ext uri="{9D8B030D-6E8A-4147-A177-3AD203B41FA5}">
                      <a16:colId xmlns:a16="http://schemas.microsoft.com/office/drawing/2014/main" val="3397480828"/>
                    </a:ext>
                  </a:extLst>
                </a:gridCol>
                <a:gridCol w="822960">
                  <a:extLst>
                    <a:ext uri="{9D8B030D-6E8A-4147-A177-3AD203B41FA5}">
                      <a16:colId xmlns:a16="http://schemas.microsoft.com/office/drawing/2014/main" val="4192653818"/>
                    </a:ext>
                  </a:extLst>
                </a:gridCol>
                <a:gridCol w="822960">
                  <a:extLst>
                    <a:ext uri="{9D8B030D-6E8A-4147-A177-3AD203B41FA5}">
                      <a16:colId xmlns:a16="http://schemas.microsoft.com/office/drawing/2014/main" val="195945548"/>
                    </a:ext>
                  </a:extLst>
                </a:gridCol>
                <a:gridCol w="822960">
                  <a:extLst>
                    <a:ext uri="{9D8B030D-6E8A-4147-A177-3AD203B41FA5}">
                      <a16:colId xmlns:a16="http://schemas.microsoft.com/office/drawing/2014/main" val="314766479"/>
                    </a:ext>
                  </a:extLst>
                </a:gridCol>
                <a:gridCol w="822960">
                  <a:extLst>
                    <a:ext uri="{9D8B030D-6E8A-4147-A177-3AD203B41FA5}">
                      <a16:colId xmlns:a16="http://schemas.microsoft.com/office/drawing/2014/main" val="4109465165"/>
                    </a:ext>
                  </a:extLst>
                </a:gridCol>
                <a:gridCol w="822960">
                  <a:extLst>
                    <a:ext uri="{9D8B030D-6E8A-4147-A177-3AD203B41FA5}">
                      <a16:colId xmlns:a16="http://schemas.microsoft.com/office/drawing/2014/main" val="1299714617"/>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Total Likes per Post</a:t>
                      </a:r>
                    </a:p>
                  </a:txBody>
                  <a:tcPr/>
                </a:tc>
                <a:tc>
                  <a:txBody>
                    <a:bodyPr/>
                    <a:lstStyle/>
                    <a:p>
                      <a:r>
                        <a:rPr lang="en-US" sz="1000"/>
                        <a:t>Total Comments per Post</a:t>
                      </a:r>
                    </a:p>
                  </a:txBody>
                  <a:tcPr/>
                </a:tc>
                <a:tc>
                  <a:txBody>
                    <a:bodyPr/>
                    <a:lstStyle/>
                    <a:p>
                      <a:r>
                        <a:rPr lang="en-US" sz="1000"/>
                        <a:t>Total Saves per Post</a:t>
                      </a:r>
                    </a:p>
                  </a:txBody>
                  <a:tcPr/>
                </a:tc>
                <a:tc>
                  <a:txBody>
                    <a:bodyPr/>
                    <a:lstStyle/>
                    <a:p>
                      <a:r>
                        <a:rPr lang="en-US" sz="1000"/>
                        <a:t>Total Engagements per Post</a:t>
                      </a:r>
                    </a:p>
                  </a:txBody>
                  <a:tcPr/>
                </a:tc>
                <a:tc>
                  <a:txBody>
                    <a:bodyPr/>
                    <a:lstStyle/>
                    <a:p>
                      <a:r>
                        <a:rPr lang="en-US" sz="1000"/>
                        <a:t>Total Impressions per Post</a:t>
                      </a:r>
                    </a:p>
                  </a:txBody>
                  <a:tcPr/>
                </a:tc>
                <a:tc>
                  <a:txBody>
                    <a:bodyPr/>
                    <a:lstStyle/>
                    <a:p>
                      <a:r>
                        <a:rPr lang="en-US" sz="1000"/>
                        <a:t>Total Reach per Post</a:t>
                      </a:r>
                    </a:p>
                  </a:txBody>
                  <a:tcPr/>
                </a:tc>
                <a:extLst>
                  <a:ext uri="{0D108BD9-81ED-4DB2-BD59-A6C34878D82A}">
                    <a16:rowId xmlns:a16="http://schemas.microsoft.com/office/drawing/2014/main" val="4205437133"/>
                  </a:ext>
                </a:extLst>
              </a:tr>
              <a:tr h="370840">
                <a:tc>
                  <a:txBody>
                    <a:bodyPr/>
                    <a:lstStyle/>
                    <a:p>
                      <a:r>
                        <a:rPr lang="ar-AE" sz="1000"/>
                        <a:t>#من_غير_فواصل</a:t>
                      </a:r>
                      <a:endParaRPr lang="en-US" sz="1000"/>
                    </a:p>
                  </a:txBody>
                  <a:tcPr/>
                </a:tc>
                <a:tc>
                  <a:txBody>
                    <a:bodyPr/>
                    <a:lstStyle/>
                    <a:p>
                      <a:r>
                        <a:rPr lang="en-US" sz="1000"/>
                        <a:t>2</a:t>
                      </a:r>
                    </a:p>
                  </a:txBody>
                  <a:tcPr/>
                </a:tc>
                <a:tc>
                  <a:txBody>
                    <a:bodyPr/>
                    <a:lstStyle/>
                    <a:p>
                      <a:r>
                        <a:rPr lang="en-US" sz="1000"/>
                        <a:t>195</a:t>
                      </a:r>
                    </a:p>
                  </a:txBody>
                  <a:tcPr/>
                </a:tc>
                <a:tc>
                  <a:txBody>
                    <a:bodyPr/>
                    <a:lstStyle/>
                    <a:p>
                      <a:r>
                        <a:rPr lang="en-US" sz="1000"/>
                        <a:t>1</a:t>
                      </a:r>
                    </a:p>
                  </a:txBody>
                  <a:tcPr/>
                </a:tc>
                <a:tc>
                  <a:txBody>
                    <a:bodyPr/>
                    <a:lstStyle/>
                    <a:p>
                      <a:r>
                        <a:rPr lang="en-US" sz="1000"/>
                        <a:t>8.5</a:t>
                      </a:r>
                    </a:p>
                  </a:txBody>
                  <a:tcPr/>
                </a:tc>
                <a:tc>
                  <a:txBody>
                    <a:bodyPr/>
                    <a:lstStyle/>
                    <a:p>
                      <a:r>
                        <a:rPr lang="en-US" sz="1000"/>
                        <a:t>204.5</a:t>
                      </a:r>
                    </a:p>
                  </a:txBody>
                  <a:tcPr/>
                </a:tc>
                <a:tc>
                  <a:txBody>
                    <a:bodyPr/>
                    <a:lstStyle/>
                    <a:p>
                      <a:r>
                        <a:rPr lang="en-US" sz="1000"/>
                        <a:t>7612.5</a:t>
                      </a:r>
                    </a:p>
                  </a:txBody>
                  <a:tcPr/>
                </a:tc>
                <a:tc>
                  <a:txBody>
                    <a:bodyPr/>
                    <a:lstStyle/>
                    <a:p>
                      <a:r>
                        <a:rPr lang="en-US" sz="1000"/>
                        <a:t>6263.5</a:t>
                      </a:r>
                    </a:p>
                  </a:txBody>
                  <a:tcPr/>
                </a:tc>
                <a:extLst>
                  <a:ext uri="{0D108BD9-81ED-4DB2-BD59-A6C34878D82A}">
                    <a16:rowId xmlns:a16="http://schemas.microsoft.com/office/drawing/2014/main" val="600644680"/>
                  </a:ext>
                </a:extLst>
              </a:tr>
            </a:tbl>
          </a:graphicData>
        </a:graphic>
      </p:graphicFrame>
      <p:sp>
        <p:nvSpPr>
          <p:cNvPr id="4" name="Text Placeholder 3">
            <a:extLst>
              <a:ext uri="{FF2B5EF4-FFF2-40B4-BE49-F238E27FC236}">
                <a16:creationId xmlns:a16="http://schemas.microsoft.com/office/drawing/2014/main" id="{E551F514-029D-49D2-B3C3-1C0054817E1D}"/>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555723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0C609-B3C0-4F09-93C6-B18FC7CC8F5D}"/>
              </a:ext>
            </a:extLst>
          </p:cNvPr>
          <p:cNvSpPr>
            <a:spLocks noGrp="1"/>
          </p:cNvSpPr>
          <p:nvPr>
            <p:ph type="title"/>
          </p:nvPr>
        </p:nvSpPr>
        <p:spPr/>
        <p:txBody>
          <a:bodyPr/>
          <a:lstStyle/>
          <a:p>
            <a:r>
              <a:rPr lang="en-US"/>
              <a:t>Instagram Engagements By Weekday | All Pages</a:t>
            </a:r>
          </a:p>
        </p:txBody>
      </p:sp>
      <p:graphicFrame>
        <p:nvGraphicFramePr>
          <p:cNvPr id="6" name="Chart Placeholder 5">
            <a:extLst>
              <a:ext uri="{FF2B5EF4-FFF2-40B4-BE49-F238E27FC236}">
                <a16:creationId xmlns:a16="http://schemas.microsoft.com/office/drawing/2014/main" id="{9EFC5E43-E5A4-4573-BF7C-0A78ED279275}"/>
              </a:ext>
            </a:extLst>
          </p:cNvPr>
          <p:cNvGraphicFramePr>
            <a:graphicFrameLocks noGrp="1"/>
          </p:cNvGraphicFramePr>
          <p:nvPr>
            <p:ph type="chart" sz="quarter" idx="13"/>
            <p:extLst>
              <p:ext uri="{D42A27DB-BD31-4B8C-83A1-F6EECF244321}">
                <p14:modId xmlns:p14="http://schemas.microsoft.com/office/powerpoint/2010/main" val="3175124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D68168-4981-46A7-9704-03CE5EB591E2}"/>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8E6314FB-51E3-40BD-AE4B-4C103F8860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4950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B0341-80EA-4397-A2E4-9B62641866B3}"/>
              </a:ext>
            </a:extLst>
          </p:cNvPr>
          <p:cNvSpPr>
            <a:spLocks noGrp="1"/>
          </p:cNvSpPr>
          <p:nvPr>
            <p:ph type="title"/>
          </p:nvPr>
        </p:nvSpPr>
        <p:spPr/>
        <p:txBody>
          <a:bodyPr/>
          <a:lstStyle/>
          <a:p>
            <a:r>
              <a:rPr lang="en-US"/>
              <a:t>Instagram Posts Table | All Pages - 1 of 6</a:t>
            </a:r>
          </a:p>
        </p:txBody>
      </p:sp>
      <p:graphicFrame>
        <p:nvGraphicFramePr>
          <p:cNvPr id="5" name="Table Placeholder 4">
            <a:extLst>
              <a:ext uri="{FF2B5EF4-FFF2-40B4-BE49-F238E27FC236}">
                <a16:creationId xmlns:a16="http://schemas.microsoft.com/office/drawing/2014/main" id="{1B980FAD-B938-44E6-B2E1-42FE3D06F955}"/>
              </a:ext>
            </a:extLst>
          </p:cNvPr>
          <p:cNvGraphicFramePr>
            <a:graphicFrameLocks noGrp="1"/>
          </p:cNvGraphicFramePr>
          <p:nvPr>
            <p:ph type="tbl" sz="quarter" idx="13"/>
            <p:extLst>
              <p:ext uri="{D42A27DB-BD31-4B8C-83A1-F6EECF244321}">
                <p14:modId xmlns:p14="http://schemas.microsoft.com/office/powerpoint/2010/main" val="612591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57076949"/>
                    </a:ext>
                  </a:extLst>
                </a:gridCol>
                <a:gridCol w="658368">
                  <a:extLst>
                    <a:ext uri="{9D8B030D-6E8A-4147-A177-3AD203B41FA5}">
                      <a16:colId xmlns:a16="http://schemas.microsoft.com/office/drawing/2014/main" val="1736317281"/>
                    </a:ext>
                  </a:extLst>
                </a:gridCol>
                <a:gridCol w="658368">
                  <a:extLst>
                    <a:ext uri="{9D8B030D-6E8A-4147-A177-3AD203B41FA5}">
                      <a16:colId xmlns:a16="http://schemas.microsoft.com/office/drawing/2014/main" val="3562829490"/>
                    </a:ext>
                  </a:extLst>
                </a:gridCol>
                <a:gridCol w="658368">
                  <a:extLst>
                    <a:ext uri="{9D8B030D-6E8A-4147-A177-3AD203B41FA5}">
                      <a16:colId xmlns:a16="http://schemas.microsoft.com/office/drawing/2014/main" val="1984288115"/>
                    </a:ext>
                  </a:extLst>
                </a:gridCol>
                <a:gridCol w="658368">
                  <a:extLst>
                    <a:ext uri="{9D8B030D-6E8A-4147-A177-3AD203B41FA5}">
                      <a16:colId xmlns:a16="http://schemas.microsoft.com/office/drawing/2014/main" val="6231335"/>
                    </a:ext>
                  </a:extLst>
                </a:gridCol>
                <a:gridCol w="658368">
                  <a:extLst>
                    <a:ext uri="{9D8B030D-6E8A-4147-A177-3AD203B41FA5}">
                      <a16:colId xmlns:a16="http://schemas.microsoft.com/office/drawing/2014/main" val="951702526"/>
                    </a:ext>
                  </a:extLst>
                </a:gridCol>
                <a:gridCol w="658368">
                  <a:extLst>
                    <a:ext uri="{9D8B030D-6E8A-4147-A177-3AD203B41FA5}">
                      <a16:colId xmlns:a16="http://schemas.microsoft.com/office/drawing/2014/main" val="3774146930"/>
                    </a:ext>
                  </a:extLst>
                </a:gridCol>
                <a:gridCol w="658368">
                  <a:extLst>
                    <a:ext uri="{9D8B030D-6E8A-4147-A177-3AD203B41FA5}">
                      <a16:colId xmlns:a16="http://schemas.microsoft.com/office/drawing/2014/main" val="1331881303"/>
                    </a:ext>
                  </a:extLst>
                </a:gridCol>
                <a:gridCol w="658368">
                  <a:extLst>
                    <a:ext uri="{9D8B030D-6E8A-4147-A177-3AD203B41FA5}">
                      <a16:colId xmlns:a16="http://schemas.microsoft.com/office/drawing/2014/main" val="198834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435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- 2018-07-01 15:12:05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حفل إطلاق وتوقيع كتاب ماما دكتورة طوارئ للدكتور أحمد الخطيب بفرع مكتبات أ كفر عبده. يوم الجمعة ٦ يوليو الساعة ٦ مساءًا.
3شارع عبدالقادر رجب ،رشدي بجانب مطعم روستري.
035448820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4946</a:t>
                      </a:r>
                    </a:p>
                  </a:txBody>
                  <a:tcPr/>
                </a:tc>
                <a:extLst>
                  <a:ext uri="{0D108BD9-81ED-4DB2-BD59-A6C34878D82A}">
                    <a16:rowId xmlns:a16="http://schemas.microsoft.com/office/drawing/2014/main" val="1402640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- 2018-06-28 15:31:06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بنسعى في مكتبات أ لتوفير جو وتجربة متميزة لكل عملائنا في كل مرة بيزوروا فيها فروع المكتبة.
تقدروا تتعرفوا على الفرع الموجود في الصورة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10671</a:t>
                      </a:r>
                    </a:p>
                  </a:txBody>
                  <a:tcPr/>
                </a:tc>
                <a:extLst>
                  <a:ext uri="{0D108BD9-81ED-4DB2-BD59-A6C34878D82A}">
                    <a16:rowId xmlns:a16="http://schemas.microsoft.com/office/drawing/2014/main" val="417912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- 2018-06-26 19:38:01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البطارية على وشك النفاذ توجه لأقرب فرع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6452</a:t>
                      </a:r>
                    </a:p>
                  </a:txBody>
                  <a:tcPr/>
                </a:tc>
                <a:extLst>
                  <a:ext uri="{0D108BD9-81ED-4DB2-BD59-A6C34878D82A}">
                    <a16:rowId xmlns:a16="http://schemas.microsoft.com/office/drawing/2014/main" val="3192127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- 2018-06-24 15:13:30 </a:t>
                      </a:r>
                      <a:r>
                        <a:rPr kumimoji="0" lang="en-US" sz="1000" b="0" i="0" u="none" strike="noStrike" kern="1200" cap="none" spc="0" normalizeH="0" baseline="0" noProof="0">
                          <a:ln>
                            <a:noFill/>
                          </a:ln>
                          <a:solidFill>
                            <a:prstClr val="black"/>
                          </a:solidFill>
                          <a:effectLst/>
                          <a:uLnTx/>
                          <a:uFillTx/>
                          <a:latin typeface="+mn-lt"/>
                          <a:ea typeface="+mn-ea"/>
                          <a:cs typeface="+mn-cs"/>
                        </a:rPr>
                        <a:t>
 Now is your chance 
Register and Join us in the (CV and cover letter workshop by NUN - </a:t>
                      </a:r>
                      <a:r>
                        <a:rPr kumimoji="0" lang="ar-AE" sz="1000" b="0" i="0" u="none" strike="noStrike" kern="1200" cap="none" spc="0" normalizeH="0" baseline="0" noProof="0">
                          <a:ln>
                            <a:noFill/>
                          </a:ln>
                          <a:solidFill>
                            <a:prstClr val="black"/>
                          </a:solidFill>
                          <a:effectLst/>
                          <a:uLnTx/>
                          <a:uFillTx/>
                          <a:latin typeface="+mn-lt"/>
                          <a:ea typeface="+mn-ea"/>
                          <a:cs typeface="+mn-cs"/>
                        </a:rPr>
                        <a:t>نون). </a:t>
                      </a:r>
                      <a:r>
                        <a:rPr kumimoji="0" lang="en-US" sz="1000" b="0" i="0" u="none" strike="noStrike" kern="1200" cap="none" spc="0" normalizeH="0" baseline="0" noProof="0">
                          <a:ln>
                            <a:noFill/>
                          </a:ln>
                          <a:solidFill>
                            <a:prstClr val="black"/>
                          </a:solidFill>
                          <a:effectLst/>
                          <a:uLnTx/>
                          <a:uFillTx/>
                          <a:latin typeface="+mn-lt"/>
                          <a:ea typeface="+mn-ea"/>
                          <a:cs typeface="+mn-cs"/>
                        </a:rPr>
                        <a:t>Friday June 30th at ALEF Bookstores El Merghany Branch. 6:30 PM to 9:30 PM
(Sessions will be delivered in English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4551</a:t>
                      </a:r>
                    </a:p>
                  </a:txBody>
                  <a:tcPr/>
                </a:tc>
                <a:extLst>
                  <a:ext uri="{0D108BD9-81ED-4DB2-BD59-A6C34878D82A}">
                    <a16:rowId xmlns:a16="http://schemas.microsoft.com/office/drawing/2014/main" val="2912333725"/>
                  </a:ext>
                </a:extLst>
              </a:tr>
            </a:tbl>
          </a:graphicData>
        </a:graphic>
      </p:graphicFrame>
      <p:sp>
        <p:nvSpPr>
          <p:cNvPr id="4" name="Text Placeholder 3">
            <a:extLst>
              <a:ext uri="{FF2B5EF4-FFF2-40B4-BE49-F238E27FC236}">
                <a16:creationId xmlns:a16="http://schemas.microsoft.com/office/drawing/2014/main" id="{210F9748-D475-4A83-AD92-B0988738320D}"/>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4252844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B5FDF-829F-4518-A9B1-28750C92E764}"/>
              </a:ext>
            </a:extLst>
          </p:cNvPr>
          <p:cNvSpPr>
            <a:spLocks noGrp="1"/>
          </p:cNvSpPr>
          <p:nvPr>
            <p:ph type="title"/>
          </p:nvPr>
        </p:nvSpPr>
        <p:spPr/>
        <p:txBody>
          <a:bodyPr/>
          <a:lstStyle/>
          <a:p>
            <a:r>
              <a:rPr lang="en-US"/>
              <a:t>Instagram Posts Table | All Pages - 2 of 6</a:t>
            </a:r>
          </a:p>
        </p:txBody>
      </p:sp>
      <p:graphicFrame>
        <p:nvGraphicFramePr>
          <p:cNvPr id="5" name="Table Placeholder 4">
            <a:extLst>
              <a:ext uri="{FF2B5EF4-FFF2-40B4-BE49-F238E27FC236}">
                <a16:creationId xmlns:a16="http://schemas.microsoft.com/office/drawing/2014/main" id="{B672F328-D589-4A1A-B1A3-21828091D316}"/>
              </a:ext>
            </a:extLst>
          </p:cNvPr>
          <p:cNvGraphicFramePr>
            <a:graphicFrameLocks noGrp="1"/>
          </p:cNvGraphicFramePr>
          <p:nvPr>
            <p:ph type="tbl" sz="quarter" idx="13"/>
            <p:extLst>
              <p:ext uri="{D42A27DB-BD31-4B8C-83A1-F6EECF244321}">
                <p14:modId xmlns:p14="http://schemas.microsoft.com/office/powerpoint/2010/main" val="709387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21797525"/>
                    </a:ext>
                  </a:extLst>
                </a:gridCol>
                <a:gridCol w="658368">
                  <a:extLst>
                    <a:ext uri="{9D8B030D-6E8A-4147-A177-3AD203B41FA5}">
                      <a16:colId xmlns:a16="http://schemas.microsoft.com/office/drawing/2014/main" val="2495856406"/>
                    </a:ext>
                  </a:extLst>
                </a:gridCol>
                <a:gridCol w="658368">
                  <a:extLst>
                    <a:ext uri="{9D8B030D-6E8A-4147-A177-3AD203B41FA5}">
                      <a16:colId xmlns:a16="http://schemas.microsoft.com/office/drawing/2014/main" val="2248238957"/>
                    </a:ext>
                  </a:extLst>
                </a:gridCol>
                <a:gridCol w="658368">
                  <a:extLst>
                    <a:ext uri="{9D8B030D-6E8A-4147-A177-3AD203B41FA5}">
                      <a16:colId xmlns:a16="http://schemas.microsoft.com/office/drawing/2014/main" val="651098601"/>
                    </a:ext>
                  </a:extLst>
                </a:gridCol>
                <a:gridCol w="658368">
                  <a:extLst>
                    <a:ext uri="{9D8B030D-6E8A-4147-A177-3AD203B41FA5}">
                      <a16:colId xmlns:a16="http://schemas.microsoft.com/office/drawing/2014/main" val="3759296417"/>
                    </a:ext>
                  </a:extLst>
                </a:gridCol>
                <a:gridCol w="658368">
                  <a:extLst>
                    <a:ext uri="{9D8B030D-6E8A-4147-A177-3AD203B41FA5}">
                      <a16:colId xmlns:a16="http://schemas.microsoft.com/office/drawing/2014/main" val="1719396441"/>
                    </a:ext>
                  </a:extLst>
                </a:gridCol>
                <a:gridCol w="658368">
                  <a:extLst>
                    <a:ext uri="{9D8B030D-6E8A-4147-A177-3AD203B41FA5}">
                      <a16:colId xmlns:a16="http://schemas.microsoft.com/office/drawing/2014/main" val="4291105128"/>
                    </a:ext>
                  </a:extLst>
                </a:gridCol>
                <a:gridCol w="658368">
                  <a:extLst>
                    <a:ext uri="{9D8B030D-6E8A-4147-A177-3AD203B41FA5}">
                      <a16:colId xmlns:a16="http://schemas.microsoft.com/office/drawing/2014/main" val="339238014"/>
                    </a:ext>
                  </a:extLst>
                </a:gridCol>
                <a:gridCol w="658368">
                  <a:extLst>
                    <a:ext uri="{9D8B030D-6E8A-4147-A177-3AD203B41FA5}">
                      <a16:colId xmlns:a16="http://schemas.microsoft.com/office/drawing/2014/main" val="1421373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79518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- 2018-06-22 20:46:10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أجازة العيد والصيف معناها قعدة حلوة ع البحر، ما تنساش الكتاب اللي هيكمل الجو !!
ايه الكتاب اللي هتقراه على البحر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6355</a:t>
                      </a:r>
                    </a:p>
                  </a:txBody>
                  <a:tcPr/>
                </a:tc>
                <a:extLst>
                  <a:ext uri="{0D108BD9-81ED-4DB2-BD59-A6C34878D82A}">
                    <a16:rowId xmlns:a16="http://schemas.microsoft.com/office/drawing/2014/main" val="1633764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- 2018-06-19 18:13:28 </a:t>
                      </a:r>
                      <a:r>
                        <a:rPr kumimoji="0" lang="en-US" sz="1000" b="0" i="0" u="none" strike="noStrike" kern="1200" cap="none" spc="0" normalizeH="0" baseline="0" noProof="0">
                          <a:ln>
                            <a:noFill/>
                          </a:ln>
                          <a:solidFill>
                            <a:prstClr val="black"/>
                          </a:solidFill>
                          <a:effectLst/>
                          <a:uLnTx/>
                          <a:uFillTx/>
                          <a:latin typeface="+mn-lt"/>
                          <a:ea typeface="+mn-ea"/>
                          <a:cs typeface="+mn-cs"/>
                        </a:rPr>
                        <a:t>
 Ideas are bulletproof.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4523</a:t>
                      </a:r>
                    </a:p>
                  </a:txBody>
                  <a:tcPr/>
                </a:tc>
                <a:extLst>
                  <a:ext uri="{0D108BD9-81ED-4DB2-BD59-A6C34878D82A}">
                    <a16:rowId xmlns:a16="http://schemas.microsoft.com/office/drawing/2014/main" val="2171718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- 2018-06-19 09:42:20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الكتاب معاك في أي مكان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5619</a:t>
                      </a:r>
                    </a:p>
                  </a:txBody>
                  <a:tcPr/>
                </a:tc>
                <a:extLst>
                  <a:ext uri="{0D108BD9-81ED-4DB2-BD59-A6C34878D82A}">
                    <a16:rowId xmlns:a16="http://schemas.microsoft.com/office/drawing/2014/main" val="2300354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- 2018-06-17 19:35:47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المتعة والفايدة حاجتين مش بيفترقوا عندنا، خلي عيديتهم السنة دي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6899</a:t>
                      </a:r>
                    </a:p>
                  </a:txBody>
                  <a:tcPr/>
                </a:tc>
                <a:extLst>
                  <a:ext uri="{0D108BD9-81ED-4DB2-BD59-A6C34878D82A}">
                    <a16:rowId xmlns:a16="http://schemas.microsoft.com/office/drawing/2014/main" val="3756978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- 2018-06-16 20:46:17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تخيّل أنه يمكنك الذهاب إلى مكان ما كل صباح، لنقل إلى زاوية خان قوافل تجار السكر لتسمع شمس
الدين التبريزي يتحدث عن حجاب القلب، طبيعة الاجتهاد، أو كيف تتخطى حال السؤال والجواب القلق.
يقدم لنا هذا الكتاب مدخلاً إلى ذاك الحضور المدهش. اذهب هناك ساعة كل يوم؛ مهما استغرق ذلك، ثم
اقرأ أشعار الرومي واستشعر فتوح صداقتها فيك.
كولمان باركس عن كتاب "أنا والرومي" لويليام  س.شيتيك.
حالياً بفروع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13175</a:t>
                      </a:r>
                    </a:p>
                  </a:txBody>
                  <a:tcPr/>
                </a:tc>
                <a:extLst>
                  <a:ext uri="{0D108BD9-81ED-4DB2-BD59-A6C34878D82A}">
                    <a16:rowId xmlns:a16="http://schemas.microsoft.com/office/drawing/2014/main" val="816205782"/>
                  </a:ext>
                </a:extLst>
              </a:tr>
            </a:tbl>
          </a:graphicData>
        </a:graphic>
      </p:graphicFrame>
      <p:sp>
        <p:nvSpPr>
          <p:cNvPr id="4" name="Text Placeholder 3">
            <a:extLst>
              <a:ext uri="{FF2B5EF4-FFF2-40B4-BE49-F238E27FC236}">
                <a16:creationId xmlns:a16="http://schemas.microsoft.com/office/drawing/2014/main" id="{06AF461C-43DE-46CE-8EB7-517E84F0933A}"/>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375032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7EDBB-9AD4-40D2-9D75-0EE6C0BB6719}"/>
              </a:ext>
            </a:extLst>
          </p:cNvPr>
          <p:cNvSpPr>
            <a:spLocks noGrp="1"/>
          </p:cNvSpPr>
          <p:nvPr>
            <p:ph type="title"/>
          </p:nvPr>
        </p:nvSpPr>
        <p:spPr/>
        <p:txBody>
          <a:bodyPr/>
          <a:lstStyle/>
          <a:p>
            <a:r>
              <a:rPr lang="en-US"/>
              <a:t>Instagram Posts Table | All Pages - 3 of 6</a:t>
            </a:r>
          </a:p>
        </p:txBody>
      </p:sp>
      <p:graphicFrame>
        <p:nvGraphicFramePr>
          <p:cNvPr id="5" name="Table Placeholder 4">
            <a:extLst>
              <a:ext uri="{FF2B5EF4-FFF2-40B4-BE49-F238E27FC236}">
                <a16:creationId xmlns:a16="http://schemas.microsoft.com/office/drawing/2014/main" id="{4A206FA2-8FBB-4061-BEE3-BF1BEC4A305B}"/>
              </a:ext>
            </a:extLst>
          </p:cNvPr>
          <p:cNvGraphicFramePr>
            <a:graphicFrameLocks noGrp="1"/>
          </p:cNvGraphicFramePr>
          <p:nvPr>
            <p:ph type="tbl" sz="quarter" idx="13"/>
            <p:extLst>
              <p:ext uri="{D42A27DB-BD31-4B8C-83A1-F6EECF244321}">
                <p14:modId xmlns:p14="http://schemas.microsoft.com/office/powerpoint/2010/main" val="1148882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38405717"/>
                    </a:ext>
                  </a:extLst>
                </a:gridCol>
                <a:gridCol w="658368">
                  <a:extLst>
                    <a:ext uri="{9D8B030D-6E8A-4147-A177-3AD203B41FA5}">
                      <a16:colId xmlns:a16="http://schemas.microsoft.com/office/drawing/2014/main" val="2314038970"/>
                    </a:ext>
                  </a:extLst>
                </a:gridCol>
                <a:gridCol w="658368">
                  <a:extLst>
                    <a:ext uri="{9D8B030D-6E8A-4147-A177-3AD203B41FA5}">
                      <a16:colId xmlns:a16="http://schemas.microsoft.com/office/drawing/2014/main" val="975617066"/>
                    </a:ext>
                  </a:extLst>
                </a:gridCol>
                <a:gridCol w="658368">
                  <a:extLst>
                    <a:ext uri="{9D8B030D-6E8A-4147-A177-3AD203B41FA5}">
                      <a16:colId xmlns:a16="http://schemas.microsoft.com/office/drawing/2014/main" val="1190816369"/>
                    </a:ext>
                  </a:extLst>
                </a:gridCol>
                <a:gridCol w="658368">
                  <a:extLst>
                    <a:ext uri="{9D8B030D-6E8A-4147-A177-3AD203B41FA5}">
                      <a16:colId xmlns:a16="http://schemas.microsoft.com/office/drawing/2014/main" val="3469327544"/>
                    </a:ext>
                  </a:extLst>
                </a:gridCol>
                <a:gridCol w="658368">
                  <a:extLst>
                    <a:ext uri="{9D8B030D-6E8A-4147-A177-3AD203B41FA5}">
                      <a16:colId xmlns:a16="http://schemas.microsoft.com/office/drawing/2014/main" val="359877757"/>
                    </a:ext>
                  </a:extLst>
                </a:gridCol>
                <a:gridCol w="658368">
                  <a:extLst>
                    <a:ext uri="{9D8B030D-6E8A-4147-A177-3AD203B41FA5}">
                      <a16:colId xmlns:a16="http://schemas.microsoft.com/office/drawing/2014/main" val="964596212"/>
                    </a:ext>
                  </a:extLst>
                </a:gridCol>
                <a:gridCol w="658368">
                  <a:extLst>
                    <a:ext uri="{9D8B030D-6E8A-4147-A177-3AD203B41FA5}">
                      <a16:colId xmlns:a16="http://schemas.microsoft.com/office/drawing/2014/main" val="2341833057"/>
                    </a:ext>
                  </a:extLst>
                </a:gridCol>
                <a:gridCol w="658368">
                  <a:extLst>
                    <a:ext uri="{9D8B030D-6E8A-4147-A177-3AD203B41FA5}">
                      <a16:colId xmlns:a16="http://schemas.microsoft.com/office/drawing/2014/main" val="1108340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33675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- 2018-06-16 13:38:16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مجموعة قصص </a:t>
                      </a:r>
                      <a:r>
                        <a:rPr kumimoji="0" lang="en-US" sz="1000" b="0" i="0" u="none" strike="noStrike" kern="1200" cap="none" spc="0" normalizeH="0" baseline="0" noProof="0">
                          <a:ln>
                            <a:noFill/>
                          </a:ln>
                          <a:solidFill>
                            <a:prstClr val="black"/>
                          </a:solidFill>
                          <a:effectLst/>
                          <a:uLnTx/>
                          <a:uFillTx/>
                          <a:latin typeface="+mn-lt"/>
                          <a:ea typeface="+mn-ea"/>
                          <a:cs typeface="+mn-cs"/>
                        </a:rPr>
                        <a:t>Roald Dahl </a:t>
                      </a:r>
                      <a:r>
                        <a:rPr kumimoji="0" lang="ar-AE" sz="1000" b="0" i="0" u="none" strike="noStrike" kern="1200" cap="none" spc="0" normalizeH="0" baseline="0" noProof="0">
                          <a:ln>
                            <a:noFill/>
                          </a:ln>
                          <a:solidFill>
                            <a:prstClr val="black"/>
                          </a:solidFill>
                          <a:effectLst/>
                          <a:uLnTx/>
                          <a:uFillTx/>
                          <a:latin typeface="+mn-lt"/>
                          <a:ea typeface="+mn-ea"/>
                          <a:cs typeface="+mn-cs"/>
                        </a:rPr>
                        <a:t>عيدية أطفالك السنة دي من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9446</a:t>
                      </a:r>
                    </a:p>
                  </a:txBody>
                  <a:tcPr/>
                </a:tc>
                <a:extLst>
                  <a:ext uri="{0D108BD9-81ED-4DB2-BD59-A6C34878D82A}">
                    <a16:rowId xmlns:a16="http://schemas.microsoft.com/office/drawing/2014/main" val="1972619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- 2018-06-15 18:39:52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أحدث إصدارات الكرمة.
الجزء الثاني من رواية روح للكاتبة رشا زيدان.
"لك وحدك" متوفر بكافة فروع مكتبات 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8952</a:t>
                      </a:r>
                    </a:p>
                  </a:txBody>
                  <a:tcPr/>
                </a:tc>
                <a:extLst>
                  <a:ext uri="{0D108BD9-81ED-4DB2-BD59-A6C34878D82A}">
                    <a16:rowId xmlns:a16="http://schemas.microsoft.com/office/drawing/2014/main" val="2258227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- 2018-06-15 15:41:26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مش لازم العيدية فلوس، ممكن كتاب، كتابين، تلاتة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6734</a:t>
                      </a:r>
                    </a:p>
                  </a:txBody>
                  <a:tcPr/>
                </a:tc>
                <a:extLst>
                  <a:ext uri="{0D108BD9-81ED-4DB2-BD59-A6C34878D82A}">
                    <a16:rowId xmlns:a16="http://schemas.microsoft.com/office/drawing/2014/main" val="4249701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- 2018-06-15 11:51:01 </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4645</a:t>
                      </a:r>
                    </a:p>
                  </a:txBody>
                  <a:tcPr/>
                </a:tc>
                <a:extLst>
                  <a:ext uri="{0D108BD9-81ED-4DB2-BD59-A6C34878D82A}">
                    <a16:rowId xmlns:a16="http://schemas.microsoft.com/office/drawing/2014/main" val="821328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- 2018-06-14 15:29:51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هذا الكتاب هدفه الأساسي أن يشاركك الطريق، في المترو،الميكروباص، الطائرة. 
حكايات شخصية لا يجمع بينها سوى شيئين: 
الأول أنها تقدم لك بعض الونس خلال الرحلة، وتقتل
الوقت نيابة عنك دون أن تزعجك،
والثاني هو الكاتب الذي يؤمن أن الحكايات تجعل الرحلة أجمل دائمًا.
كتاب المواصلات | عمر طاهر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8217</a:t>
                      </a:r>
                    </a:p>
                  </a:txBody>
                  <a:tcPr/>
                </a:tc>
                <a:extLst>
                  <a:ext uri="{0D108BD9-81ED-4DB2-BD59-A6C34878D82A}">
                    <a16:rowId xmlns:a16="http://schemas.microsoft.com/office/drawing/2014/main" val="2811292097"/>
                  </a:ext>
                </a:extLst>
              </a:tr>
            </a:tbl>
          </a:graphicData>
        </a:graphic>
      </p:graphicFrame>
      <p:sp>
        <p:nvSpPr>
          <p:cNvPr id="4" name="Text Placeholder 3">
            <a:extLst>
              <a:ext uri="{FF2B5EF4-FFF2-40B4-BE49-F238E27FC236}">
                <a16:creationId xmlns:a16="http://schemas.microsoft.com/office/drawing/2014/main" id="{26C68F7B-C146-4BE0-995B-236B825F487F}"/>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764661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96820-F135-48E7-98A1-D377DBE84CD9}"/>
              </a:ext>
            </a:extLst>
          </p:cNvPr>
          <p:cNvSpPr>
            <a:spLocks noGrp="1"/>
          </p:cNvSpPr>
          <p:nvPr>
            <p:ph type="title"/>
          </p:nvPr>
        </p:nvSpPr>
        <p:spPr/>
        <p:txBody>
          <a:bodyPr/>
          <a:lstStyle/>
          <a:p>
            <a:r>
              <a:rPr lang="en-US"/>
              <a:t>Instagram Posts Table | All Pages - 4 of 6</a:t>
            </a:r>
          </a:p>
        </p:txBody>
      </p:sp>
      <p:graphicFrame>
        <p:nvGraphicFramePr>
          <p:cNvPr id="5" name="Table Placeholder 4">
            <a:extLst>
              <a:ext uri="{FF2B5EF4-FFF2-40B4-BE49-F238E27FC236}">
                <a16:creationId xmlns:a16="http://schemas.microsoft.com/office/drawing/2014/main" id="{7144D4B1-6FB9-4CA0-88E2-7C8A356EDE13}"/>
              </a:ext>
            </a:extLst>
          </p:cNvPr>
          <p:cNvGraphicFramePr>
            <a:graphicFrameLocks noGrp="1"/>
          </p:cNvGraphicFramePr>
          <p:nvPr>
            <p:ph type="tbl" sz="quarter" idx="13"/>
            <p:extLst>
              <p:ext uri="{D42A27DB-BD31-4B8C-83A1-F6EECF244321}">
                <p14:modId xmlns:p14="http://schemas.microsoft.com/office/powerpoint/2010/main" val="3672176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83560486"/>
                    </a:ext>
                  </a:extLst>
                </a:gridCol>
                <a:gridCol w="658368">
                  <a:extLst>
                    <a:ext uri="{9D8B030D-6E8A-4147-A177-3AD203B41FA5}">
                      <a16:colId xmlns:a16="http://schemas.microsoft.com/office/drawing/2014/main" val="3359015104"/>
                    </a:ext>
                  </a:extLst>
                </a:gridCol>
                <a:gridCol w="658368">
                  <a:extLst>
                    <a:ext uri="{9D8B030D-6E8A-4147-A177-3AD203B41FA5}">
                      <a16:colId xmlns:a16="http://schemas.microsoft.com/office/drawing/2014/main" val="510721508"/>
                    </a:ext>
                  </a:extLst>
                </a:gridCol>
                <a:gridCol w="658368">
                  <a:extLst>
                    <a:ext uri="{9D8B030D-6E8A-4147-A177-3AD203B41FA5}">
                      <a16:colId xmlns:a16="http://schemas.microsoft.com/office/drawing/2014/main" val="2764007868"/>
                    </a:ext>
                  </a:extLst>
                </a:gridCol>
                <a:gridCol w="658368">
                  <a:extLst>
                    <a:ext uri="{9D8B030D-6E8A-4147-A177-3AD203B41FA5}">
                      <a16:colId xmlns:a16="http://schemas.microsoft.com/office/drawing/2014/main" val="1132428159"/>
                    </a:ext>
                  </a:extLst>
                </a:gridCol>
                <a:gridCol w="658368">
                  <a:extLst>
                    <a:ext uri="{9D8B030D-6E8A-4147-A177-3AD203B41FA5}">
                      <a16:colId xmlns:a16="http://schemas.microsoft.com/office/drawing/2014/main" val="2500043910"/>
                    </a:ext>
                  </a:extLst>
                </a:gridCol>
                <a:gridCol w="658368">
                  <a:extLst>
                    <a:ext uri="{9D8B030D-6E8A-4147-A177-3AD203B41FA5}">
                      <a16:colId xmlns:a16="http://schemas.microsoft.com/office/drawing/2014/main" val="1711759856"/>
                    </a:ext>
                  </a:extLst>
                </a:gridCol>
                <a:gridCol w="658368">
                  <a:extLst>
                    <a:ext uri="{9D8B030D-6E8A-4147-A177-3AD203B41FA5}">
                      <a16:colId xmlns:a16="http://schemas.microsoft.com/office/drawing/2014/main" val="268175537"/>
                    </a:ext>
                  </a:extLst>
                </a:gridCol>
                <a:gridCol w="658368">
                  <a:extLst>
                    <a:ext uri="{9D8B030D-6E8A-4147-A177-3AD203B41FA5}">
                      <a16:colId xmlns:a16="http://schemas.microsoft.com/office/drawing/2014/main" val="622882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685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- 2018-06-13 15:54:07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الكتاب انت مخرج الحكاية. 
#من_غير_فواصل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5577</a:t>
                      </a:r>
                    </a:p>
                  </a:txBody>
                  <a:tcPr/>
                </a:tc>
                <a:extLst>
                  <a:ext uri="{0D108BD9-81ED-4DB2-BD59-A6C34878D82A}">
                    <a16:rowId xmlns:a16="http://schemas.microsoft.com/office/drawing/2014/main" val="3564196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- 2018-06-12 16:33:08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تقول الحكاية الأخيرة: “الصحراء، جنة الأنبياء والشعراء إليها يفر كل من يترك وراءه الدنيا لكى يجد نفسه و فيها تورق الانفس الذابلة وتزهر الروح.”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6601</a:t>
                      </a:r>
                    </a:p>
                  </a:txBody>
                  <a:tcPr/>
                </a:tc>
                <a:extLst>
                  <a:ext uri="{0D108BD9-81ED-4DB2-BD59-A6C34878D82A}">
                    <a16:rowId xmlns:a16="http://schemas.microsoft.com/office/drawing/2014/main" val="3640209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- 2018-06-11 15:42:30 </a:t>
                      </a:r>
                      <a:r>
                        <a:rPr kumimoji="0" lang="en-US" sz="1000" b="0" i="0" u="none" strike="noStrike" kern="1200" cap="none" spc="0" normalizeH="0" baseline="0" noProof="0">
                          <a:ln>
                            <a:noFill/>
                          </a:ln>
                          <a:solidFill>
                            <a:prstClr val="black"/>
                          </a:solidFill>
                          <a:effectLst/>
                          <a:uLnTx/>
                          <a:uFillTx/>
                          <a:latin typeface="+mn-lt"/>
                          <a:ea typeface="+mn-ea"/>
                          <a:cs typeface="+mn-cs"/>
                        </a:rPr>
                        <a:t>
 Stand out from the crowd and write a killer CV.
Join us in a workshop by NUN - </a:t>
                      </a:r>
                      <a:r>
                        <a:rPr kumimoji="0" lang="ar-AE" sz="1000" b="0" i="0" u="none" strike="noStrike" kern="1200" cap="none" spc="0" normalizeH="0" baseline="0" noProof="0">
                          <a:ln>
                            <a:noFill/>
                          </a:ln>
                          <a:solidFill>
                            <a:prstClr val="black"/>
                          </a:solidFill>
                          <a:effectLst/>
                          <a:uLnTx/>
                          <a:uFillTx/>
                          <a:latin typeface="+mn-lt"/>
                          <a:ea typeface="+mn-ea"/>
                          <a:cs typeface="+mn-cs"/>
                        </a:rPr>
                        <a:t>نون
</a:t>
                      </a:r>
                      <a:r>
                        <a:rPr kumimoji="0" lang="en-US" sz="1000" b="0" i="0" u="none" strike="noStrike" kern="1200" cap="none" spc="0" normalizeH="0" baseline="0" noProof="0">
                          <a:ln>
                            <a:noFill/>
                          </a:ln>
                          <a:solidFill>
                            <a:prstClr val="black"/>
                          </a:solidFill>
                          <a:effectLst/>
                          <a:uLnTx/>
                          <a:uFillTx/>
                          <a:latin typeface="+mn-lt"/>
                          <a:ea typeface="+mn-ea"/>
                          <a:cs typeface="+mn-cs"/>
                        </a:rPr>
                        <a:t>to learn all you need to hunt that perfect job.
Saturday June 30th at ALEF Bookstores El Merghany Branch. 6:30 PM to 9:30 PM
123 el merghany street heliopolis
0224192396
01000224004
(Sessions will be delivered in English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a:t>
                      </a:r>
                    </a:p>
                  </a:txBody>
                  <a:tcPr/>
                </a:tc>
                <a:extLst>
                  <a:ext uri="{0D108BD9-81ED-4DB2-BD59-A6C34878D82A}">
                    <a16:rowId xmlns:a16="http://schemas.microsoft.com/office/drawing/2014/main" val="1283794034"/>
                  </a:ext>
                </a:extLst>
              </a:tr>
            </a:tbl>
          </a:graphicData>
        </a:graphic>
      </p:graphicFrame>
      <p:sp>
        <p:nvSpPr>
          <p:cNvPr id="4" name="Text Placeholder 3">
            <a:extLst>
              <a:ext uri="{FF2B5EF4-FFF2-40B4-BE49-F238E27FC236}">
                <a16:creationId xmlns:a16="http://schemas.microsoft.com/office/drawing/2014/main" id="{7F1FB6D0-2F8D-4B6F-BFD0-347B82E6BE00}"/>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4226680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C7F84-4161-4365-9271-2DC5A1DD87C9}"/>
              </a:ext>
            </a:extLst>
          </p:cNvPr>
          <p:cNvSpPr>
            <a:spLocks noGrp="1"/>
          </p:cNvSpPr>
          <p:nvPr>
            <p:ph type="title"/>
          </p:nvPr>
        </p:nvSpPr>
        <p:spPr/>
        <p:txBody>
          <a:bodyPr/>
          <a:lstStyle/>
          <a:p>
            <a:r>
              <a:rPr lang="en-US"/>
              <a:t>Instagram Posts Table | All Pages - 5 of 6</a:t>
            </a:r>
          </a:p>
        </p:txBody>
      </p:sp>
      <p:graphicFrame>
        <p:nvGraphicFramePr>
          <p:cNvPr id="5" name="Table Placeholder 4">
            <a:extLst>
              <a:ext uri="{FF2B5EF4-FFF2-40B4-BE49-F238E27FC236}">
                <a16:creationId xmlns:a16="http://schemas.microsoft.com/office/drawing/2014/main" id="{25200F6C-7339-4D22-B07B-590A6FCBB1D2}"/>
              </a:ext>
            </a:extLst>
          </p:cNvPr>
          <p:cNvGraphicFramePr>
            <a:graphicFrameLocks noGrp="1"/>
          </p:cNvGraphicFramePr>
          <p:nvPr>
            <p:ph type="tbl" sz="quarter" idx="13"/>
            <p:extLst>
              <p:ext uri="{D42A27DB-BD31-4B8C-83A1-F6EECF244321}">
                <p14:modId xmlns:p14="http://schemas.microsoft.com/office/powerpoint/2010/main" val="2342714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09873006"/>
                    </a:ext>
                  </a:extLst>
                </a:gridCol>
                <a:gridCol w="658368">
                  <a:extLst>
                    <a:ext uri="{9D8B030D-6E8A-4147-A177-3AD203B41FA5}">
                      <a16:colId xmlns:a16="http://schemas.microsoft.com/office/drawing/2014/main" val="219099680"/>
                    </a:ext>
                  </a:extLst>
                </a:gridCol>
                <a:gridCol w="658368">
                  <a:extLst>
                    <a:ext uri="{9D8B030D-6E8A-4147-A177-3AD203B41FA5}">
                      <a16:colId xmlns:a16="http://schemas.microsoft.com/office/drawing/2014/main" val="3526154835"/>
                    </a:ext>
                  </a:extLst>
                </a:gridCol>
                <a:gridCol w="658368">
                  <a:extLst>
                    <a:ext uri="{9D8B030D-6E8A-4147-A177-3AD203B41FA5}">
                      <a16:colId xmlns:a16="http://schemas.microsoft.com/office/drawing/2014/main" val="2562768842"/>
                    </a:ext>
                  </a:extLst>
                </a:gridCol>
                <a:gridCol w="658368">
                  <a:extLst>
                    <a:ext uri="{9D8B030D-6E8A-4147-A177-3AD203B41FA5}">
                      <a16:colId xmlns:a16="http://schemas.microsoft.com/office/drawing/2014/main" val="1836170582"/>
                    </a:ext>
                  </a:extLst>
                </a:gridCol>
                <a:gridCol w="658368">
                  <a:extLst>
                    <a:ext uri="{9D8B030D-6E8A-4147-A177-3AD203B41FA5}">
                      <a16:colId xmlns:a16="http://schemas.microsoft.com/office/drawing/2014/main" val="4043661411"/>
                    </a:ext>
                  </a:extLst>
                </a:gridCol>
                <a:gridCol w="658368">
                  <a:extLst>
                    <a:ext uri="{9D8B030D-6E8A-4147-A177-3AD203B41FA5}">
                      <a16:colId xmlns:a16="http://schemas.microsoft.com/office/drawing/2014/main" val="621660585"/>
                    </a:ext>
                  </a:extLst>
                </a:gridCol>
                <a:gridCol w="658368">
                  <a:extLst>
                    <a:ext uri="{9D8B030D-6E8A-4147-A177-3AD203B41FA5}">
                      <a16:colId xmlns:a16="http://schemas.microsoft.com/office/drawing/2014/main" val="3027130101"/>
                    </a:ext>
                  </a:extLst>
                </a:gridCol>
                <a:gridCol w="658368">
                  <a:extLst>
                    <a:ext uri="{9D8B030D-6E8A-4147-A177-3AD203B41FA5}">
                      <a16:colId xmlns:a16="http://schemas.microsoft.com/office/drawing/2014/main" val="3656124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70648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- 2018-06-10 15:14:03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مكتبات أ بتسعى لانتشار أكبر والوصول لأكبر مجتمع ثقافي محب للقراءة.
تحب تشوف مكتبات أ فين في محافظات مصر ؟؟
أكبر سلسلة مكتبات في مصر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8784</a:t>
                      </a:r>
                    </a:p>
                  </a:txBody>
                  <a:tcPr/>
                </a:tc>
                <a:extLst>
                  <a:ext uri="{0D108BD9-81ED-4DB2-BD59-A6C34878D82A}">
                    <a16:rowId xmlns:a16="http://schemas.microsoft.com/office/drawing/2014/main" val="4111549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- 2018-06-10 14:18:04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ضمن فعاليات مكتبات أ في شهر رمضان موعدنا على الإفطار(</a:t>
                      </a:r>
                      <a:r>
                        <a:rPr kumimoji="0" lang="en-US" sz="1000" b="0" i="0" u="none" strike="noStrike" kern="1200" cap="none" spc="0" normalizeH="0" baseline="0" noProof="0">
                          <a:ln>
                            <a:noFill/>
                          </a:ln>
                          <a:solidFill>
                            <a:prstClr val="black"/>
                          </a:solidFill>
                          <a:effectLst/>
                          <a:uLnTx/>
                          <a:uFillTx/>
                          <a:latin typeface="+mn-lt"/>
                          <a:ea typeface="+mn-ea"/>
                          <a:cs typeface="+mn-cs"/>
                        </a:rPr>
                        <a:t>dish party </a:t>
                      </a:r>
                      <a:r>
                        <a:rPr kumimoji="0" lang="ar-AE" sz="1000" b="0" i="0" u="none" strike="noStrike" kern="1200" cap="none" spc="0" normalizeH="0" baseline="0" noProof="0">
                          <a:ln>
                            <a:noFill/>
                          </a:ln>
                          <a:solidFill>
                            <a:prstClr val="black"/>
                          </a:solidFill>
                          <a:effectLst/>
                          <a:uLnTx/>
                          <a:uFillTx/>
                          <a:latin typeface="+mn-lt"/>
                          <a:ea typeface="+mn-ea"/>
                          <a:cs typeface="+mn-cs"/>
                        </a:rPr>
                        <a:t>ديش بارتي ) مع الكاتب إسلام إدريس يوم الاربعاء ١٣ يونيو بفرع الميرغني.
132 شارع الميرغني،أول مطلع كوبري الميرغني من جهة السبع عمارات
 02/24192396
 01000224004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4332</a:t>
                      </a:r>
                    </a:p>
                  </a:txBody>
                  <a:tcPr/>
                </a:tc>
                <a:extLst>
                  <a:ext uri="{0D108BD9-81ED-4DB2-BD59-A6C34878D82A}">
                    <a16:rowId xmlns:a16="http://schemas.microsoft.com/office/drawing/2014/main" val="969189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- 2018-06-07 15:47:53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القراءة بتساعد في تنمية روح الاكتشاف والبحث عند الأطفال. ورمضان فرصة  ننمي فيهم حب القراءة من سن صغير.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6016</a:t>
                      </a:r>
                    </a:p>
                  </a:txBody>
                  <a:tcPr/>
                </a:tc>
                <a:extLst>
                  <a:ext uri="{0D108BD9-81ED-4DB2-BD59-A6C34878D82A}">
                    <a16:rowId xmlns:a16="http://schemas.microsoft.com/office/drawing/2014/main" val="2641023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- 2018-06-07 14:48:55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ضمن فعاليات شهر رمضان بمكتبات أ.
ندوة ولقاء مع الكاتب أشرف العشماوي يوم الجمعة ٨ يونيو الساعة ٩:٣٠ مساءً بنادي مدينتي.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extLst>
                  <a:ext uri="{0D108BD9-81ED-4DB2-BD59-A6C34878D82A}">
                    <a16:rowId xmlns:a16="http://schemas.microsoft.com/office/drawing/2014/main" val="3505456653"/>
                  </a:ext>
                </a:extLst>
              </a:tr>
            </a:tbl>
          </a:graphicData>
        </a:graphic>
      </p:graphicFrame>
      <p:sp>
        <p:nvSpPr>
          <p:cNvPr id="4" name="Text Placeholder 3">
            <a:extLst>
              <a:ext uri="{FF2B5EF4-FFF2-40B4-BE49-F238E27FC236}">
                <a16:creationId xmlns:a16="http://schemas.microsoft.com/office/drawing/2014/main" id="{A70A6D03-0087-4AB5-A61E-11F82E58131F}"/>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2902974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24577-CFE8-4F6B-8787-AA823A5BC21C}"/>
              </a:ext>
            </a:extLst>
          </p:cNvPr>
          <p:cNvSpPr>
            <a:spLocks noGrp="1"/>
          </p:cNvSpPr>
          <p:nvPr>
            <p:ph type="title"/>
          </p:nvPr>
        </p:nvSpPr>
        <p:spPr/>
        <p:txBody>
          <a:bodyPr/>
          <a:lstStyle/>
          <a:p>
            <a:r>
              <a:rPr lang="en-US"/>
              <a:t>Instagram Posts Table | All Pages - 6 of 6</a:t>
            </a:r>
          </a:p>
        </p:txBody>
      </p:sp>
      <p:graphicFrame>
        <p:nvGraphicFramePr>
          <p:cNvPr id="5" name="Table Placeholder 4">
            <a:extLst>
              <a:ext uri="{FF2B5EF4-FFF2-40B4-BE49-F238E27FC236}">
                <a16:creationId xmlns:a16="http://schemas.microsoft.com/office/drawing/2014/main" id="{010CBF2A-DC29-49B2-BE29-9A63EF876AA9}"/>
              </a:ext>
            </a:extLst>
          </p:cNvPr>
          <p:cNvGraphicFramePr>
            <a:graphicFrameLocks noGrp="1"/>
          </p:cNvGraphicFramePr>
          <p:nvPr>
            <p:ph type="tbl" sz="quarter" idx="13"/>
            <p:extLst>
              <p:ext uri="{D42A27DB-BD31-4B8C-83A1-F6EECF244321}">
                <p14:modId xmlns:p14="http://schemas.microsoft.com/office/powerpoint/2010/main" val="2929346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6090653"/>
                    </a:ext>
                  </a:extLst>
                </a:gridCol>
                <a:gridCol w="658368">
                  <a:extLst>
                    <a:ext uri="{9D8B030D-6E8A-4147-A177-3AD203B41FA5}">
                      <a16:colId xmlns:a16="http://schemas.microsoft.com/office/drawing/2014/main" val="1239779126"/>
                    </a:ext>
                  </a:extLst>
                </a:gridCol>
                <a:gridCol w="658368">
                  <a:extLst>
                    <a:ext uri="{9D8B030D-6E8A-4147-A177-3AD203B41FA5}">
                      <a16:colId xmlns:a16="http://schemas.microsoft.com/office/drawing/2014/main" val="3873740617"/>
                    </a:ext>
                  </a:extLst>
                </a:gridCol>
                <a:gridCol w="658368">
                  <a:extLst>
                    <a:ext uri="{9D8B030D-6E8A-4147-A177-3AD203B41FA5}">
                      <a16:colId xmlns:a16="http://schemas.microsoft.com/office/drawing/2014/main" val="3046090758"/>
                    </a:ext>
                  </a:extLst>
                </a:gridCol>
                <a:gridCol w="658368">
                  <a:extLst>
                    <a:ext uri="{9D8B030D-6E8A-4147-A177-3AD203B41FA5}">
                      <a16:colId xmlns:a16="http://schemas.microsoft.com/office/drawing/2014/main" val="1185006011"/>
                    </a:ext>
                  </a:extLst>
                </a:gridCol>
                <a:gridCol w="658368">
                  <a:extLst>
                    <a:ext uri="{9D8B030D-6E8A-4147-A177-3AD203B41FA5}">
                      <a16:colId xmlns:a16="http://schemas.microsoft.com/office/drawing/2014/main" val="628758398"/>
                    </a:ext>
                  </a:extLst>
                </a:gridCol>
                <a:gridCol w="658368">
                  <a:extLst>
                    <a:ext uri="{9D8B030D-6E8A-4147-A177-3AD203B41FA5}">
                      <a16:colId xmlns:a16="http://schemas.microsoft.com/office/drawing/2014/main" val="1164351200"/>
                    </a:ext>
                  </a:extLst>
                </a:gridCol>
                <a:gridCol w="658368">
                  <a:extLst>
                    <a:ext uri="{9D8B030D-6E8A-4147-A177-3AD203B41FA5}">
                      <a16:colId xmlns:a16="http://schemas.microsoft.com/office/drawing/2014/main" val="3390836040"/>
                    </a:ext>
                  </a:extLst>
                </a:gridCol>
                <a:gridCol w="658368">
                  <a:extLst>
                    <a:ext uri="{9D8B030D-6E8A-4147-A177-3AD203B41FA5}">
                      <a16:colId xmlns:a16="http://schemas.microsoft.com/office/drawing/2014/main" val="817505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28737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- 2018-06-06 13:26:31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إفطار مع الكاتب محمد صادق(</a:t>
                      </a:r>
                      <a:r>
                        <a:rPr kumimoji="0" lang="en-US" sz="1000" b="0" i="0" u="none" strike="noStrike" kern="1200" cap="none" spc="0" normalizeH="0" baseline="0" noProof="0">
                          <a:ln>
                            <a:noFill/>
                          </a:ln>
                          <a:solidFill>
                            <a:prstClr val="black"/>
                          </a:solidFill>
                          <a:effectLst/>
                          <a:uLnTx/>
                          <a:uFillTx/>
                          <a:latin typeface="+mn-lt"/>
                          <a:ea typeface="+mn-ea"/>
                          <a:cs typeface="+mn-cs"/>
                        </a:rPr>
                        <a:t>dish party </a:t>
                      </a:r>
                      <a:r>
                        <a:rPr kumimoji="0" lang="ar-AE" sz="1000" b="0" i="0" u="none" strike="noStrike" kern="1200" cap="none" spc="0" normalizeH="0" baseline="0" noProof="0">
                          <a:ln>
                            <a:noFill/>
                          </a:ln>
                          <a:solidFill>
                            <a:prstClr val="black"/>
                          </a:solidFill>
                          <a:effectLst/>
                          <a:uLnTx/>
                          <a:uFillTx/>
                          <a:latin typeface="+mn-lt"/>
                          <a:ea typeface="+mn-ea"/>
                          <a:cs typeface="+mn-cs"/>
                        </a:rPr>
                        <a:t>ديش بارتي) خلال فعاليات مكتبات أ الرمضانية يوم الخميس ٧ يونيو بفرع الميرغني 
132 شارع الميرغني،أول مطلع كوبري الميرغني من جهة السبع عمارات
 02/24192396
 01000224004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extLst>
                  <a:ext uri="{0D108BD9-81ED-4DB2-BD59-A6C34878D82A}">
                    <a16:rowId xmlns:a16="http://schemas.microsoft.com/office/drawing/2014/main" val="233079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- 2018-06-06 13:26:10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أصحابك لو عيد ميلادهم في رمضان اضرب عصفورين بحجر. وهات هديتهم من مكتبات أ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10771</a:t>
                      </a:r>
                    </a:p>
                  </a:txBody>
                  <a:tcPr/>
                </a:tc>
                <a:extLst>
                  <a:ext uri="{0D108BD9-81ED-4DB2-BD59-A6C34878D82A}">
                    <a16:rowId xmlns:a16="http://schemas.microsoft.com/office/drawing/2014/main" val="1472951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- 2018-06-04 11:39:38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أهالي اسكندرية هنستناكم في إفطار(</a:t>
                      </a:r>
                      <a:r>
                        <a:rPr kumimoji="0" lang="en-US" sz="1000" b="0" i="0" u="none" strike="noStrike" kern="1200" cap="none" spc="0" normalizeH="0" baseline="0" noProof="0">
                          <a:ln>
                            <a:noFill/>
                          </a:ln>
                          <a:solidFill>
                            <a:prstClr val="black"/>
                          </a:solidFill>
                          <a:effectLst/>
                          <a:uLnTx/>
                          <a:uFillTx/>
                          <a:latin typeface="+mn-lt"/>
                          <a:ea typeface="+mn-ea"/>
                          <a:cs typeface="+mn-cs"/>
                        </a:rPr>
                        <a:t>dish party </a:t>
                      </a:r>
                      <a:r>
                        <a:rPr kumimoji="0" lang="ar-AE" sz="1000" b="0" i="0" u="none" strike="noStrike" kern="1200" cap="none" spc="0" normalizeH="0" baseline="0" noProof="0">
                          <a:ln>
                            <a:noFill/>
                          </a:ln>
                          <a:solidFill>
                            <a:prstClr val="black"/>
                          </a:solidFill>
                          <a:effectLst/>
                          <a:uLnTx/>
                          <a:uFillTx/>
                          <a:latin typeface="+mn-lt"/>
                          <a:ea typeface="+mn-ea"/>
                          <a:cs typeface="+mn-cs"/>
                        </a:rPr>
                        <a:t>ديش بارتي) مع الكاتب وليد فكري يوم الثلاثاء ٥ يونيو بفرع مكتبات أ بكفر عبده.  30 شارع عبد القادر رجب، رشدي، بجانب روستري رشدي
 03/5448820
 01000229995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extLst>
                  <a:ext uri="{0D108BD9-81ED-4DB2-BD59-A6C34878D82A}">
                    <a16:rowId xmlns:a16="http://schemas.microsoft.com/office/drawing/2014/main" val="4272138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alef_bookstores - 2018-05-30 15:08:55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وقت ما قبل النوم من أحسن الأوقات للقراءة الهادئة. 
ايه نوع الكتب اللي بتحبوا تقرأوها قبل النوم.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5456</a:t>
                      </a:r>
                    </a:p>
                  </a:txBody>
                  <a:tcPr/>
                </a:tc>
                <a:extLst>
                  <a:ext uri="{0D108BD9-81ED-4DB2-BD59-A6C34878D82A}">
                    <a16:rowId xmlns:a16="http://schemas.microsoft.com/office/drawing/2014/main" val="1110407701"/>
                  </a:ext>
                </a:extLst>
              </a:tr>
            </a:tbl>
          </a:graphicData>
        </a:graphic>
      </p:graphicFrame>
      <p:sp>
        <p:nvSpPr>
          <p:cNvPr id="4" name="Text Placeholder 3">
            <a:extLst>
              <a:ext uri="{FF2B5EF4-FFF2-40B4-BE49-F238E27FC236}">
                <a16:creationId xmlns:a16="http://schemas.microsoft.com/office/drawing/2014/main" id="{6B62718E-3622-4866-8CEC-6453A0EF5D59}"/>
              </a:ext>
            </a:extLst>
          </p:cNvPr>
          <p:cNvSpPr>
            <a:spLocks noGrp="1"/>
          </p:cNvSpPr>
          <p:nvPr>
            <p:ph type="body" sz="quarter" idx="14"/>
          </p:nvPr>
        </p:nvSpPr>
        <p:spPr/>
        <p:txBody>
          <a:bodyPr/>
          <a:lstStyle/>
          <a:p>
            <a:r>
              <a:rPr lang="en-US"/>
              <a:t>05/19/2018 - 07/01/2018</a:t>
            </a:r>
          </a:p>
        </p:txBody>
      </p:sp>
    </p:spTree>
    <p:extLst>
      <p:ext uri="{BB962C8B-B14F-4D97-AF65-F5344CB8AC3E}">
        <p14:creationId xmlns:p14="http://schemas.microsoft.com/office/powerpoint/2010/main" val="1828963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BDC3B-ED8E-4560-9E56-B2D81369778B}"/>
              </a:ext>
            </a:extLst>
          </p:cNvPr>
          <p:cNvSpPr>
            <a:spLocks noGrp="1"/>
          </p:cNvSpPr>
          <p:nvPr>
            <p:ph type="title"/>
          </p:nvPr>
        </p:nvSpPr>
        <p:spPr/>
        <p:txBody>
          <a:bodyPr/>
          <a:lstStyle/>
          <a:p>
            <a:r>
              <a:rPr lang="en-US"/>
              <a:t>Instagram Organic Engagement Distribution by Post Type  | All Pages</a:t>
            </a:r>
          </a:p>
        </p:txBody>
      </p:sp>
      <p:graphicFrame>
        <p:nvGraphicFramePr>
          <p:cNvPr id="6" name="Chart Placeholder 5">
            <a:extLst>
              <a:ext uri="{FF2B5EF4-FFF2-40B4-BE49-F238E27FC236}">
                <a16:creationId xmlns:a16="http://schemas.microsoft.com/office/drawing/2014/main" id="{E19F0920-21E2-4335-9F87-40F59BD3ECB9}"/>
              </a:ext>
            </a:extLst>
          </p:cNvPr>
          <p:cNvGraphicFramePr>
            <a:graphicFrameLocks noGrp="1"/>
          </p:cNvGraphicFramePr>
          <p:nvPr>
            <p:ph type="chart" sz="quarter" idx="13"/>
            <p:extLst>
              <p:ext uri="{D42A27DB-BD31-4B8C-83A1-F6EECF244321}">
                <p14:modId xmlns:p14="http://schemas.microsoft.com/office/powerpoint/2010/main" val="539431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47EEE4-3195-46C1-8094-74E9A3286234}"/>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EF087D63-12EE-4B1F-994D-5825DA05C2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7804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147C0-923F-49C1-8F16-A53275E97287}"/>
              </a:ext>
            </a:extLst>
          </p:cNvPr>
          <p:cNvSpPr>
            <a:spLocks noGrp="1"/>
          </p:cNvSpPr>
          <p:nvPr>
            <p:ph type="title"/>
          </p:nvPr>
        </p:nvSpPr>
        <p:spPr/>
        <p:txBody>
          <a:bodyPr/>
          <a:lstStyle/>
          <a:p>
            <a:r>
              <a:rPr lang="en-US"/>
              <a:t>Instagram Organic Reach by Post Type  | All Pages</a:t>
            </a:r>
          </a:p>
        </p:txBody>
      </p:sp>
      <p:graphicFrame>
        <p:nvGraphicFramePr>
          <p:cNvPr id="6" name="Chart Placeholder 5">
            <a:extLst>
              <a:ext uri="{FF2B5EF4-FFF2-40B4-BE49-F238E27FC236}">
                <a16:creationId xmlns:a16="http://schemas.microsoft.com/office/drawing/2014/main" id="{59B9226E-4390-491C-8124-57F3FF4EFA49}"/>
              </a:ext>
            </a:extLst>
          </p:cNvPr>
          <p:cNvGraphicFramePr>
            <a:graphicFrameLocks noGrp="1"/>
          </p:cNvGraphicFramePr>
          <p:nvPr>
            <p:ph type="chart" sz="quarter" idx="13"/>
            <p:extLst>
              <p:ext uri="{D42A27DB-BD31-4B8C-83A1-F6EECF244321}">
                <p14:modId xmlns:p14="http://schemas.microsoft.com/office/powerpoint/2010/main" val="2903160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05C445-0FF0-4C8C-9ED9-78ACE01974ED}"/>
              </a:ext>
            </a:extLst>
          </p:cNvPr>
          <p:cNvSpPr>
            <a:spLocks noGrp="1"/>
          </p:cNvSpPr>
          <p:nvPr>
            <p:ph type="body" sz="quarter" idx="14"/>
          </p:nvPr>
        </p:nvSpPr>
        <p:spPr/>
        <p:txBody>
          <a:bodyPr/>
          <a:lstStyle/>
          <a:p>
            <a:r>
              <a:rPr lang="en-US"/>
              <a:t>05/19/2018 - 07/01/2018</a:t>
            </a:r>
          </a:p>
        </p:txBody>
      </p:sp>
      <p:sp>
        <p:nvSpPr>
          <p:cNvPr id="5" name="Footer Placeholder 4">
            <a:extLst>
              <a:ext uri="{FF2B5EF4-FFF2-40B4-BE49-F238E27FC236}">
                <a16:creationId xmlns:a16="http://schemas.microsoft.com/office/drawing/2014/main" id="{77C57113-4014-4E3D-9288-327199E1FA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75662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689</Words>
  <Application>Microsoft Office PowerPoint</Application>
  <PresentationFormat>On-screen Show (4:3)</PresentationFormat>
  <Paragraphs>347</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Deep Insights</vt:lpstr>
      <vt:lpstr>Instagram Key Metrics Table | All Pages</vt:lpstr>
      <vt:lpstr>Instagram Organic Reach By Weekday | All Pages</vt:lpstr>
      <vt:lpstr>Instagram Hashtag Detection | All Pages</vt:lpstr>
      <vt:lpstr>Instagram Engagements By Weekday | All Pages</vt:lpstr>
      <vt:lpstr>Instagram Posts Table | All Pages - 1 of 6</vt:lpstr>
      <vt:lpstr>Instagram Posts Table | All Pages - 2 of 6</vt:lpstr>
      <vt:lpstr>Instagram Posts Table | All Pages - 3 of 6</vt:lpstr>
      <vt:lpstr>Instagram Posts Table | All Pages - 4 of 6</vt:lpstr>
      <vt:lpstr>Instagram Posts Table | All Pages - 5 of 6</vt:lpstr>
      <vt:lpstr>Instagram Posts Table | All Pages - 6 of 6</vt:lpstr>
      <vt:lpstr>Instagram Organic Engagement Distribution by Post Type  | All Pages</vt:lpstr>
      <vt:lpstr>Instagram Organic Reach by Post Type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Administrator</dc:creator>
  <cp:lastModifiedBy>Administrator</cp:lastModifiedBy>
  <cp:revision>1</cp:revision>
  <dcterms:created xsi:type="dcterms:W3CDTF">2018-07-19T01:29:29Z</dcterms:created>
  <dcterms:modified xsi:type="dcterms:W3CDTF">2018-07-19T01:30:03Z</dcterms:modified>
</cp:coreProperties>
</file>