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alef_bookstores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33235</c:v>
                </c:pt>
                <c:pt idx="1">
                  <c:v>33261</c:v>
                </c:pt>
                <c:pt idx="2">
                  <c:v>33309</c:v>
                </c:pt>
                <c:pt idx="3">
                  <c:v>33342</c:v>
                </c:pt>
                <c:pt idx="4">
                  <c:v>33372</c:v>
                </c:pt>
                <c:pt idx="5">
                  <c:v>33384</c:v>
                </c:pt>
                <c:pt idx="6">
                  <c:v>33398</c:v>
                </c:pt>
                <c:pt idx="7">
                  <c:v>33408</c:v>
                </c:pt>
                <c:pt idx="8">
                  <c:v>33424</c:v>
                </c:pt>
                <c:pt idx="9">
                  <c:v>33448</c:v>
                </c:pt>
                <c:pt idx="10">
                  <c:v>33469</c:v>
                </c:pt>
                <c:pt idx="11">
                  <c:v>33490</c:v>
                </c:pt>
                <c:pt idx="12">
                  <c:v>33519</c:v>
                </c:pt>
                <c:pt idx="13">
                  <c:v>33542</c:v>
                </c:pt>
                <c:pt idx="14">
                  <c:v>33591</c:v>
                </c:pt>
                <c:pt idx="15">
                  <c:v>33635</c:v>
                </c:pt>
                <c:pt idx="16">
                  <c:v>33665</c:v>
                </c:pt>
                <c:pt idx="17">
                  <c:v>33684</c:v>
                </c:pt>
                <c:pt idx="18">
                  <c:v>33705</c:v>
                </c:pt>
                <c:pt idx="19">
                  <c:v>33717</c:v>
                </c:pt>
                <c:pt idx="20">
                  <c:v>33732</c:v>
                </c:pt>
                <c:pt idx="21">
                  <c:v>33730</c:v>
                </c:pt>
                <c:pt idx="22">
                  <c:v>33739</c:v>
                </c:pt>
                <c:pt idx="23">
                  <c:v>33771</c:v>
                </c:pt>
                <c:pt idx="24">
                  <c:v>33774</c:v>
                </c:pt>
                <c:pt idx="25">
                  <c:v>33790</c:v>
                </c:pt>
                <c:pt idx="26">
                  <c:v>33793</c:v>
                </c:pt>
                <c:pt idx="27">
                  <c:v>33807</c:v>
                </c:pt>
                <c:pt idx="28">
                  <c:v>33818</c:v>
                </c:pt>
                <c:pt idx="29">
                  <c:v>33838</c:v>
                </c:pt>
                <c:pt idx="30">
                  <c:v>33845</c:v>
                </c:pt>
                <c:pt idx="31">
                  <c:v>33856</c:v>
                </c:pt>
                <c:pt idx="32">
                  <c:v>33866</c:v>
                </c:pt>
                <c:pt idx="33">
                  <c:v>33887</c:v>
                </c:pt>
                <c:pt idx="34">
                  <c:v>33943</c:v>
                </c:pt>
                <c:pt idx="35">
                  <c:v>33979</c:v>
                </c:pt>
                <c:pt idx="36">
                  <c:v>34054</c:v>
                </c:pt>
                <c:pt idx="37">
                  <c:v>34179</c:v>
                </c:pt>
                <c:pt idx="38">
                  <c:v>34260</c:v>
                </c:pt>
                <c:pt idx="39">
                  <c:v>34329</c:v>
                </c:pt>
                <c:pt idx="40">
                  <c:v>34423</c:v>
                </c:pt>
                <c:pt idx="41">
                  <c:v>34449</c:v>
                </c:pt>
                <c:pt idx="42">
                  <c:v>34502</c:v>
                </c:pt>
                <c:pt idx="43">
                  <c:v>34581</c:v>
                </c:pt>
              </c:numCache>
            </c:numRef>
          </c:val>
          <c:smooth val="0"/>
          <c:extLst>
            <c:ext xmlns:c16="http://schemas.microsoft.com/office/drawing/2014/chart" uri="{C3380CC4-5D6E-409C-BE32-E72D297353CC}">
              <c16:uniqueId val="{00000000-4FDE-42D6-9240-9BC7449C16F5}"/>
            </c:ext>
          </c:extLst>
        </c:ser>
        <c:dLbls>
          <c:showLegendKey val="0"/>
          <c:showVal val="0"/>
          <c:showCatName val="0"/>
          <c:showSerName val="0"/>
          <c:showPercent val="0"/>
          <c:showBubbleSize val="0"/>
        </c:dLbls>
        <c:smooth val="0"/>
        <c:axId val="338873456"/>
        <c:axId val="338869848"/>
      </c:lineChart>
      <c:dateAx>
        <c:axId val="338873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69848"/>
        <c:crosses val="autoZero"/>
        <c:auto val="1"/>
        <c:lblOffset val="100"/>
        <c:baseTimeUnit val="days"/>
      </c:dateAx>
      <c:valAx>
        <c:axId val="33886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7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alef_bookstores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5.7201348747592001E-2</c:v>
                </c:pt>
                <c:pt idx="1">
                  <c:v>7.8230780803369995E-2</c:v>
                </c:pt>
                <c:pt idx="2">
                  <c:v>0.14431315955623999</c:v>
                </c:pt>
                <c:pt idx="3">
                  <c:v>9.9072322795641002E-2</c:v>
                </c:pt>
                <c:pt idx="4">
                  <c:v>8.9976606082419003E-2</c:v>
                </c:pt>
                <c:pt idx="5">
                  <c:v>3.5958288385472999E-2</c:v>
                </c:pt>
                <c:pt idx="6">
                  <c:v>4.1936256889527998E-2</c:v>
                </c:pt>
                <c:pt idx="7">
                  <c:v>2.9941912689383E-2</c:v>
                </c:pt>
                <c:pt idx="8">
                  <c:v>4.7892720306513002E-2</c:v>
                </c:pt>
                <c:pt idx="9">
                  <c:v>7.1804691239827995E-2</c:v>
                </c:pt>
                <c:pt idx="10">
                  <c:v>6.2784022961013999E-2</c:v>
                </c:pt>
                <c:pt idx="11">
                  <c:v>6.2744629358510995E-2</c:v>
                </c:pt>
                <c:pt idx="12">
                  <c:v>8.6593012839653996E-2</c:v>
                </c:pt>
                <c:pt idx="13">
                  <c:v>6.8617798860347995E-2</c:v>
                </c:pt>
                <c:pt idx="14">
                  <c:v>0.14608550474033</c:v>
                </c:pt>
                <c:pt idx="15">
                  <c:v>0.13098746688101001</c:v>
                </c:pt>
                <c:pt idx="16">
                  <c:v>8.9192805113721005E-2</c:v>
                </c:pt>
                <c:pt idx="17">
                  <c:v>5.6438437546412999E-2</c:v>
                </c:pt>
                <c:pt idx="18">
                  <c:v>6.2344139650873001E-2</c:v>
                </c:pt>
                <c:pt idx="19">
                  <c:v>3.5603026257232002E-2</c:v>
                </c:pt>
                <c:pt idx="20">
                  <c:v>4.4487943767238997E-2</c:v>
                </c:pt>
                <c:pt idx="21">
                  <c:v>-5.9290881062493E-3</c:v>
                </c:pt>
                <c:pt idx="22">
                  <c:v>2.6682478505780999E-2</c:v>
                </c:pt>
                <c:pt idx="23">
                  <c:v>9.4845727496369006E-2</c:v>
                </c:pt>
                <c:pt idx="24">
                  <c:v>8.8833614639779995E-3</c:v>
                </c:pt>
                <c:pt idx="25">
                  <c:v>4.7373719429146997E-2</c:v>
                </c:pt>
                <c:pt idx="26">
                  <c:v>8.8783663805860006E-3</c:v>
                </c:pt>
                <c:pt idx="27">
                  <c:v>4.1428698251117002E-2</c:v>
                </c:pt>
                <c:pt idx="28">
                  <c:v>3.2537640133700002E-2</c:v>
                </c:pt>
                <c:pt idx="29">
                  <c:v>5.9140102903779003E-2</c:v>
                </c:pt>
                <c:pt idx="30">
                  <c:v>2.0686801820438999E-2</c:v>
                </c:pt>
                <c:pt idx="31">
                  <c:v>3.2501107992318E-2</c:v>
                </c:pt>
                <c:pt idx="32">
                  <c:v>2.9536862003781E-2</c:v>
                </c:pt>
                <c:pt idx="33">
                  <c:v>6.2009094667217997E-2</c:v>
                </c:pt>
                <c:pt idx="34">
                  <c:v>0.16525511258004999</c:v>
                </c:pt>
                <c:pt idx="35">
                  <c:v>0.10606015967946</c:v>
                </c:pt>
                <c:pt idx="36">
                  <c:v>0.22072456517260999</c:v>
                </c:pt>
                <c:pt idx="37">
                  <c:v>0.36706407470488001</c:v>
                </c:pt>
                <c:pt idx="38">
                  <c:v>0.23698762397963999</c:v>
                </c:pt>
                <c:pt idx="39">
                  <c:v>0.20140105078809001</c:v>
                </c:pt>
                <c:pt idx="40">
                  <c:v>0.27382096769495001</c:v>
                </c:pt>
                <c:pt idx="41">
                  <c:v>7.5530895041105994E-2</c:v>
                </c:pt>
                <c:pt idx="42">
                  <c:v>0.15385061975674</c:v>
                </c:pt>
                <c:pt idx="43">
                  <c:v>0.22897223349370999</c:v>
                </c:pt>
              </c:numCache>
            </c:numRef>
          </c:val>
          <c:smooth val="0"/>
          <c:extLst>
            <c:ext xmlns:c16="http://schemas.microsoft.com/office/drawing/2014/chart" uri="{C3380CC4-5D6E-409C-BE32-E72D297353CC}">
              <c16:uniqueId val="{00000000-2D55-47A4-B440-042F285D9010}"/>
            </c:ext>
          </c:extLst>
        </c:ser>
        <c:dLbls>
          <c:showLegendKey val="0"/>
          <c:showVal val="0"/>
          <c:showCatName val="0"/>
          <c:showSerName val="0"/>
          <c:showPercent val="0"/>
          <c:showBubbleSize val="0"/>
        </c:dLbls>
        <c:smooth val="0"/>
        <c:axId val="280242424"/>
        <c:axId val="280243408"/>
      </c:lineChart>
      <c:dateAx>
        <c:axId val="28024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43408"/>
        <c:crosses val="autoZero"/>
        <c:auto val="1"/>
        <c:lblOffset val="100"/>
        <c:baseTimeUnit val="days"/>
      </c:dateAx>
      <c:valAx>
        <c:axId val="28024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4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alef_bookstores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0</c:v>
                </c:pt>
                <c:pt idx="1">
                  <c:v>0.85119999999999996</c:v>
                </c:pt>
                <c:pt idx="2">
                  <c:v>0</c:v>
                </c:pt>
                <c:pt idx="3">
                  <c:v>0</c:v>
                </c:pt>
                <c:pt idx="4">
                  <c:v>0</c:v>
                </c:pt>
                <c:pt idx="5">
                  <c:v>0.70709999999999995</c:v>
                </c:pt>
                <c:pt idx="6">
                  <c:v>0.37140000000000001</c:v>
                </c:pt>
                <c:pt idx="7">
                  <c:v>0</c:v>
                </c:pt>
                <c:pt idx="8">
                  <c:v>0</c:v>
                </c:pt>
                <c:pt idx="9">
                  <c:v>0</c:v>
                </c:pt>
                <c:pt idx="10">
                  <c:v>1.9816</c:v>
                </c:pt>
                <c:pt idx="11">
                  <c:v>0.51370000000000005</c:v>
                </c:pt>
                <c:pt idx="12">
                  <c:v>0</c:v>
                </c:pt>
                <c:pt idx="13">
                  <c:v>0</c:v>
                </c:pt>
                <c:pt idx="14">
                  <c:v>0</c:v>
                </c:pt>
                <c:pt idx="15">
                  <c:v>0</c:v>
                </c:pt>
                <c:pt idx="16">
                  <c:v>0.2437</c:v>
                </c:pt>
                <c:pt idx="17">
                  <c:v>0</c:v>
                </c:pt>
                <c:pt idx="18">
                  <c:v>0.8458</c:v>
                </c:pt>
                <c:pt idx="19">
                  <c:v>0.34710000000000002</c:v>
                </c:pt>
                <c:pt idx="20">
                  <c:v>0</c:v>
                </c:pt>
                <c:pt idx="21">
                  <c:v>0</c:v>
                </c:pt>
                <c:pt idx="22">
                  <c:v>0.63139999999999996</c:v>
                </c:pt>
                <c:pt idx="23">
                  <c:v>0.18959999999999999</c:v>
                </c:pt>
                <c:pt idx="24">
                  <c:v>0.54479999999999995</c:v>
                </c:pt>
                <c:pt idx="25">
                  <c:v>0.46179999999999999</c:v>
                </c:pt>
                <c:pt idx="26">
                  <c:v>0.6925</c:v>
                </c:pt>
                <c:pt idx="27">
                  <c:v>0.47339999999999999</c:v>
                </c:pt>
                <c:pt idx="28">
                  <c:v>1.081</c:v>
                </c:pt>
                <c:pt idx="29">
                  <c:v>0.1862</c:v>
                </c:pt>
                <c:pt idx="30">
                  <c:v>0</c:v>
                </c:pt>
                <c:pt idx="31">
                  <c:v>0.27179999999999999</c:v>
                </c:pt>
                <c:pt idx="32">
                  <c:v>0</c:v>
                </c:pt>
                <c:pt idx="33">
                  <c:v>0</c:v>
                </c:pt>
                <c:pt idx="34">
                  <c:v>0.4909</c:v>
                </c:pt>
                <c:pt idx="35">
                  <c:v>0</c:v>
                </c:pt>
                <c:pt idx="36">
                  <c:v>0.18809999999999999</c:v>
                </c:pt>
                <c:pt idx="37">
                  <c:v>0</c:v>
                </c:pt>
                <c:pt idx="38">
                  <c:v>0.62250000000000005</c:v>
                </c:pt>
                <c:pt idx="39">
                  <c:v>0</c:v>
                </c:pt>
                <c:pt idx="40">
                  <c:v>1.4981</c:v>
                </c:pt>
                <c:pt idx="41">
                  <c:v>0</c:v>
                </c:pt>
                <c:pt idx="42">
                  <c:v>0</c:v>
                </c:pt>
                <c:pt idx="43">
                  <c:v>0.28949999999999998</c:v>
                </c:pt>
              </c:numCache>
            </c:numRef>
          </c:val>
          <c:smooth val="0"/>
          <c:extLst>
            <c:ext xmlns:c16="http://schemas.microsoft.com/office/drawing/2014/chart" uri="{C3380CC4-5D6E-409C-BE32-E72D297353CC}">
              <c16:uniqueId val="{00000000-EF5E-49C8-9A5E-AC4EE90D5AE9}"/>
            </c:ext>
          </c:extLst>
        </c:ser>
        <c:dLbls>
          <c:showLegendKey val="0"/>
          <c:showVal val="0"/>
          <c:showCatName val="0"/>
          <c:showSerName val="0"/>
          <c:showPercent val="0"/>
          <c:showBubbleSize val="0"/>
        </c:dLbls>
        <c:smooth val="0"/>
        <c:axId val="420055528"/>
        <c:axId val="420059136"/>
      </c:lineChart>
      <c:dateAx>
        <c:axId val="420055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59136"/>
        <c:crosses val="autoZero"/>
        <c:auto val="1"/>
        <c:lblOffset val="100"/>
        <c:baseTimeUnit val="days"/>
      </c:dateAx>
      <c:valAx>
        <c:axId val="42005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5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alef_bookstores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0</c:v>
                </c:pt>
                <c:pt idx="1">
                  <c:v>283</c:v>
                </c:pt>
                <c:pt idx="2">
                  <c:v>0</c:v>
                </c:pt>
                <c:pt idx="3">
                  <c:v>0</c:v>
                </c:pt>
                <c:pt idx="4">
                  <c:v>0</c:v>
                </c:pt>
                <c:pt idx="5">
                  <c:v>236</c:v>
                </c:pt>
                <c:pt idx="6">
                  <c:v>124</c:v>
                </c:pt>
                <c:pt idx="7">
                  <c:v>0</c:v>
                </c:pt>
                <c:pt idx="8">
                  <c:v>0</c:v>
                </c:pt>
                <c:pt idx="9">
                  <c:v>0</c:v>
                </c:pt>
                <c:pt idx="10">
                  <c:v>663</c:v>
                </c:pt>
                <c:pt idx="11">
                  <c:v>172</c:v>
                </c:pt>
                <c:pt idx="12">
                  <c:v>0</c:v>
                </c:pt>
                <c:pt idx="13">
                  <c:v>0</c:v>
                </c:pt>
                <c:pt idx="14">
                  <c:v>0</c:v>
                </c:pt>
                <c:pt idx="15">
                  <c:v>0</c:v>
                </c:pt>
                <c:pt idx="16">
                  <c:v>82</c:v>
                </c:pt>
                <c:pt idx="17">
                  <c:v>0</c:v>
                </c:pt>
                <c:pt idx="18">
                  <c:v>285</c:v>
                </c:pt>
                <c:pt idx="19">
                  <c:v>117</c:v>
                </c:pt>
                <c:pt idx="20">
                  <c:v>0</c:v>
                </c:pt>
                <c:pt idx="21">
                  <c:v>0</c:v>
                </c:pt>
                <c:pt idx="22">
                  <c:v>213</c:v>
                </c:pt>
                <c:pt idx="23">
                  <c:v>64</c:v>
                </c:pt>
                <c:pt idx="24">
                  <c:v>184</c:v>
                </c:pt>
                <c:pt idx="25">
                  <c:v>156</c:v>
                </c:pt>
                <c:pt idx="26">
                  <c:v>234</c:v>
                </c:pt>
                <c:pt idx="27">
                  <c:v>160</c:v>
                </c:pt>
                <c:pt idx="28">
                  <c:v>365</c:v>
                </c:pt>
                <c:pt idx="29">
                  <c:v>63</c:v>
                </c:pt>
                <c:pt idx="30">
                  <c:v>0</c:v>
                </c:pt>
                <c:pt idx="31">
                  <c:v>92</c:v>
                </c:pt>
                <c:pt idx="32">
                  <c:v>0</c:v>
                </c:pt>
                <c:pt idx="33">
                  <c:v>0</c:v>
                </c:pt>
                <c:pt idx="34">
                  <c:v>166</c:v>
                </c:pt>
                <c:pt idx="35">
                  <c:v>0</c:v>
                </c:pt>
                <c:pt idx="36">
                  <c:v>64</c:v>
                </c:pt>
                <c:pt idx="37">
                  <c:v>0</c:v>
                </c:pt>
                <c:pt idx="38">
                  <c:v>213</c:v>
                </c:pt>
                <c:pt idx="39">
                  <c:v>0</c:v>
                </c:pt>
                <c:pt idx="40">
                  <c:v>515</c:v>
                </c:pt>
                <c:pt idx="41">
                  <c:v>0</c:v>
                </c:pt>
                <c:pt idx="42">
                  <c:v>0</c:v>
                </c:pt>
                <c:pt idx="43">
                  <c:v>100</c:v>
                </c:pt>
              </c:numCache>
            </c:numRef>
          </c:val>
          <c:smooth val="0"/>
          <c:extLst>
            <c:ext xmlns:c16="http://schemas.microsoft.com/office/drawing/2014/chart" uri="{C3380CC4-5D6E-409C-BE32-E72D297353CC}">
              <c16:uniqueId val="{00000000-3EB1-4382-A646-B3E5F9E78ABD}"/>
            </c:ext>
          </c:extLst>
        </c:ser>
        <c:dLbls>
          <c:showLegendKey val="0"/>
          <c:showVal val="0"/>
          <c:showCatName val="0"/>
          <c:showSerName val="0"/>
          <c:showPercent val="0"/>
          <c:showBubbleSize val="0"/>
        </c:dLbls>
        <c:smooth val="0"/>
        <c:axId val="420060448"/>
        <c:axId val="420055200"/>
      </c:lineChart>
      <c:dateAx>
        <c:axId val="42006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55200"/>
        <c:crosses val="autoZero"/>
        <c:auto val="1"/>
        <c:lblOffset val="100"/>
        <c:baseTimeUnit val="days"/>
      </c:dateAx>
      <c:valAx>
        <c:axId val="42005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6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72FA8-F3AF-4B22-8B6D-7BE20C50FC7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168A4264-AB15-4D86-835B-DC3A22ECFAA9}"/>
              </a:ext>
            </a:extLst>
          </p:cNvPr>
          <p:cNvSpPr>
            <a:spLocks noGrp="1"/>
          </p:cNvSpPr>
          <p:nvPr>
            <p:ph type="subTitle" idx="1"/>
          </p:nvPr>
        </p:nvSpPr>
        <p:spPr/>
        <p:txBody>
          <a:bodyPr/>
          <a:lstStyle/>
          <a:p>
            <a:r>
              <a:rPr lang="en-US"/>
              <a:t>Oventure</a:t>
            </a:r>
          </a:p>
        </p:txBody>
      </p:sp>
    </p:spTree>
    <p:extLst>
      <p:ext uri="{BB962C8B-B14F-4D97-AF65-F5344CB8AC3E}">
        <p14:creationId xmlns:p14="http://schemas.microsoft.com/office/powerpoint/2010/main" val="98471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9240-BC01-4DF8-863B-6BCF0C1F3DE9}"/>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B933D29C-F92C-4DCB-BCBE-917FDC1426A5}"/>
              </a:ext>
            </a:extLst>
          </p:cNvPr>
          <p:cNvGraphicFramePr>
            <a:graphicFrameLocks noGrp="1"/>
          </p:cNvGraphicFramePr>
          <p:nvPr>
            <p:ph type="tbl" sz="quarter" idx="13"/>
            <p:extLst>
              <p:ext uri="{D42A27DB-BD31-4B8C-83A1-F6EECF244321}">
                <p14:modId xmlns:p14="http://schemas.microsoft.com/office/powerpoint/2010/main" val="283850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2873916"/>
                    </a:ext>
                  </a:extLst>
                </a:gridCol>
                <a:gridCol w="699516">
                  <a:extLst>
                    <a:ext uri="{9D8B030D-6E8A-4147-A177-3AD203B41FA5}">
                      <a16:colId xmlns:a16="http://schemas.microsoft.com/office/drawing/2014/main" val="4287884968"/>
                    </a:ext>
                  </a:extLst>
                </a:gridCol>
                <a:gridCol w="699516">
                  <a:extLst>
                    <a:ext uri="{9D8B030D-6E8A-4147-A177-3AD203B41FA5}">
                      <a16:colId xmlns:a16="http://schemas.microsoft.com/office/drawing/2014/main" val="3992085757"/>
                    </a:ext>
                  </a:extLst>
                </a:gridCol>
                <a:gridCol w="658368">
                  <a:extLst>
                    <a:ext uri="{9D8B030D-6E8A-4147-A177-3AD203B41FA5}">
                      <a16:colId xmlns:a16="http://schemas.microsoft.com/office/drawing/2014/main" val="3142270812"/>
                    </a:ext>
                  </a:extLst>
                </a:gridCol>
                <a:gridCol w="658368">
                  <a:extLst>
                    <a:ext uri="{9D8B030D-6E8A-4147-A177-3AD203B41FA5}">
                      <a16:colId xmlns:a16="http://schemas.microsoft.com/office/drawing/2014/main" val="3735418192"/>
                    </a:ext>
                  </a:extLst>
                </a:gridCol>
                <a:gridCol w="658368">
                  <a:extLst>
                    <a:ext uri="{9D8B030D-6E8A-4147-A177-3AD203B41FA5}">
                      <a16:colId xmlns:a16="http://schemas.microsoft.com/office/drawing/2014/main" val="2251496929"/>
                    </a:ext>
                  </a:extLst>
                </a:gridCol>
                <a:gridCol w="699516">
                  <a:extLst>
                    <a:ext uri="{9D8B030D-6E8A-4147-A177-3AD203B41FA5}">
                      <a16:colId xmlns:a16="http://schemas.microsoft.com/office/drawing/2014/main" val="3603970352"/>
                    </a:ext>
                  </a:extLst>
                </a:gridCol>
                <a:gridCol w="699516">
                  <a:extLst>
                    <a:ext uri="{9D8B030D-6E8A-4147-A177-3AD203B41FA5}">
                      <a16:colId xmlns:a16="http://schemas.microsoft.com/office/drawing/2014/main" val="1901376534"/>
                    </a:ext>
                  </a:extLst>
                </a:gridCol>
                <a:gridCol w="699516">
                  <a:extLst>
                    <a:ext uri="{9D8B030D-6E8A-4147-A177-3AD203B41FA5}">
                      <a16:colId xmlns:a16="http://schemas.microsoft.com/office/drawing/2014/main" val="2011833038"/>
                    </a:ext>
                  </a:extLst>
                </a:gridCol>
                <a:gridCol w="658368">
                  <a:extLst>
                    <a:ext uri="{9D8B030D-6E8A-4147-A177-3AD203B41FA5}">
                      <a16:colId xmlns:a16="http://schemas.microsoft.com/office/drawing/2014/main" val="30483998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81999641"/>
                  </a:ext>
                </a:extLst>
              </a:tr>
              <a:tr h="370840">
                <a:tc>
                  <a:txBody>
                    <a:bodyPr/>
                    <a:lstStyle/>
                    <a:p>
                      <a:r>
                        <a:rPr lang="en-US" sz="1000"/>
                        <a:t>alef_bookstores</a:t>
                      </a:r>
                    </a:p>
                  </a:txBody>
                  <a:tcPr/>
                </a:tc>
                <a:tc>
                  <a:txBody>
                    <a:bodyPr/>
                    <a:lstStyle/>
                    <a:p>
                      <a:r>
                        <a:rPr lang="en-US" sz="1000"/>
                        <a:t>34581</a:t>
                      </a:r>
                    </a:p>
                  </a:txBody>
                  <a:tcPr/>
                </a:tc>
                <a:tc>
                  <a:txBody>
                    <a:bodyPr/>
                    <a:lstStyle/>
                    <a:p>
                      <a:r>
                        <a:rPr lang="en-US" sz="1000"/>
                        <a:t>1365</a:t>
                      </a:r>
                    </a:p>
                  </a:txBody>
                  <a:tcPr/>
                </a:tc>
                <a:tc>
                  <a:txBody>
                    <a:bodyPr/>
                    <a:lstStyle/>
                    <a:p>
                      <a:r>
                        <a:rPr lang="en-US" sz="1000"/>
                        <a:t>30</a:t>
                      </a:r>
                    </a:p>
                  </a:txBody>
                  <a:tcPr/>
                </a:tc>
                <a:tc>
                  <a:txBody>
                    <a:bodyPr/>
                    <a:lstStyle/>
                    <a:p>
                      <a:r>
                        <a:rPr lang="en-US" sz="1000"/>
                        <a:t>0</a:t>
                      </a:r>
                    </a:p>
                  </a:txBody>
                  <a:tcPr/>
                </a:tc>
                <a:tc>
                  <a:txBody>
                    <a:bodyPr/>
                    <a:lstStyle/>
                    <a:p>
                      <a:r>
                        <a:rPr lang="en-US" sz="1000"/>
                        <a:t>0</a:t>
                      </a:r>
                    </a:p>
                  </a:txBody>
                  <a:tcPr/>
                </a:tc>
                <a:tc>
                  <a:txBody>
                    <a:bodyPr/>
                    <a:lstStyle/>
                    <a:p>
                      <a:r>
                        <a:rPr lang="en-US" sz="1000"/>
                        <a:t>30</a:t>
                      </a:r>
                    </a:p>
                  </a:txBody>
                  <a:tcPr/>
                </a:tc>
                <a:tc>
                  <a:txBody>
                    <a:bodyPr/>
                    <a:lstStyle/>
                    <a:p>
                      <a:r>
                        <a:rPr lang="en-US" sz="1000"/>
                        <a:t>5985</a:t>
                      </a:r>
                    </a:p>
                  </a:txBody>
                  <a:tcPr/>
                </a:tc>
                <a:tc>
                  <a:txBody>
                    <a:bodyPr/>
                    <a:lstStyle/>
                    <a:p>
                      <a:r>
                        <a:rPr lang="en-US" sz="1000"/>
                        <a:t>126</a:t>
                      </a:r>
                    </a:p>
                  </a:txBody>
                  <a:tcPr/>
                </a:tc>
                <a:tc>
                  <a:txBody>
                    <a:bodyPr/>
                    <a:lstStyle/>
                    <a:p>
                      <a:r>
                        <a:rPr lang="en-US" sz="1000"/>
                        <a:t>0.6009 %</a:t>
                      </a:r>
                    </a:p>
                  </a:txBody>
                  <a:tcPr/>
                </a:tc>
                <a:extLst>
                  <a:ext uri="{0D108BD9-81ED-4DB2-BD59-A6C34878D82A}">
                    <a16:rowId xmlns:a16="http://schemas.microsoft.com/office/drawing/2014/main" val="1558672369"/>
                  </a:ext>
                </a:extLst>
              </a:tr>
            </a:tbl>
          </a:graphicData>
        </a:graphic>
      </p:graphicFrame>
      <p:sp>
        <p:nvSpPr>
          <p:cNvPr id="4" name="Text Placeholder 3">
            <a:extLst>
              <a:ext uri="{FF2B5EF4-FFF2-40B4-BE49-F238E27FC236}">
                <a16:creationId xmlns:a16="http://schemas.microsoft.com/office/drawing/2014/main" id="{EA05A3D9-A624-440F-A7B4-E650DF6E9C9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558278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43069-4CF8-44B2-8F18-F6C153804EF6}"/>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849D05BA-6A39-40EF-9470-CF78A0A24D61}"/>
              </a:ext>
            </a:extLst>
          </p:cNvPr>
          <p:cNvGraphicFramePr>
            <a:graphicFrameLocks noGrp="1"/>
          </p:cNvGraphicFramePr>
          <p:nvPr>
            <p:ph type="chart" sz="quarter" idx="13"/>
            <p:extLst>
              <p:ext uri="{D42A27DB-BD31-4B8C-83A1-F6EECF244321}">
                <p14:modId xmlns:p14="http://schemas.microsoft.com/office/powerpoint/2010/main" val="429701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AAF4A2-4239-41EF-B269-358CFB1F61AC}"/>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55D45351-4102-444C-ACCB-5BDDF1F31C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5940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D6E42-43CC-4450-9C0C-D9ECC62DF4E8}"/>
              </a:ext>
            </a:extLst>
          </p:cNvPr>
          <p:cNvSpPr>
            <a:spLocks noGrp="1"/>
          </p:cNvSpPr>
          <p:nvPr>
            <p:ph type="title"/>
          </p:nvPr>
        </p:nvSpPr>
        <p:spPr/>
        <p:txBody>
          <a:bodyPr/>
          <a:lstStyle/>
          <a:p>
            <a:r>
              <a:rPr lang="en-US"/>
              <a:t>Instagram Followers Change Rate | All Pages</a:t>
            </a:r>
          </a:p>
        </p:txBody>
      </p:sp>
      <p:graphicFrame>
        <p:nvGraphicFramePr>
          <p:cNvPr id="6" name="Chart Placeholder 5">
            <a:extLst>
              <a:ext uri="{FF2B5EF4-FFF2-40B4-BE49-F238E27FC236}">
                <a16:creationId xmlns:a16="http://schemas.microsoft.com/office/drawing/2014/main" id="{7DAE0847-E8C2-4B27-AFD4-2DF64B547539}"/>
              </a:ext>
            </a:extLst>
          </p:cNvPr>
          <p:cNvGraphicFramePr>
            <a:graphicFrameLocks noGrp="1"/>
          </p:cNvGraphicFramePr>
          <p:nvPr>
            <p:ph type="chart" sz="quarter" idx="13"/>
            <p:extLst>
              <p:ext uri="{D42A27DB-BD31-4B8C-83A1-F6EECF244321}">
                <p14:modId xmlns:p14="http://schemas.microsoft.com/office/powerpoint/2010/main" val="3474398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49F75B-A389-48B8-B5B2-33EFF1B9D63C}"/>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37543862-8AFB-410A-9147-C0B1044B1B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8585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1D878-5C98-4D31-BF67-49A29CC1578F}"/>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3993D700-32A6-427E-AC4A-10F2830E1B07}"/>
              </a:ext>
            </a:extLst>
          </p:cNvPr>
          <p:cNvGraphicFramePr>
            <a:graphicFrameLocks noGrp="1"/>
          </p:cNvGraphicFramePr>
          <p:nvPr>
            <p:ph type="tbl" sz="quarter" idx="13"/>
            <p:extLst>
              <p:ext uri="{D42A27DB-BD31-4B8C-83A1-F6EECF244321}">
                <p14:modId xmlns:p14="http://schemas.microsoft.com/office/powerpoint/2010/main" val="3684026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24309726"/>
                    </a:ext>
                  </a:extLst>
                </a:gridCol>
                <a:gridCol w="987552">
                  <a:extLst>
                    <a:ext uri="{9D8B030D-6E8A-4147-A177-3AD203B41FA5}">
                      <a16:colId xmlns:a16="http://schemas.microsoft.com/office/drawing/2014/main" val="2921564661"/>
                    </a:ext>
                  </a:extLst>
                </a:gridCol>
                <a:gridCol w="987552">
                  <a:extLst>
                    <a:ext uri="{9D8B030D-6E8A-4147-A177-3AD203B41FA5}">
                      <a16:colId xmlns:a16="http://schemas.microsoft.com/office/drawing/2014/main" val="2171879362"/>
                    </a:ext>
                  </a:extLst>
                </a:gridCol>
                <a:gridCol w="987552">
                  <a:extLst>
                    <a:ext uri="{9D8B030D-6E8A-4147-A177-3AD203B41FA5}">
                      <a16:colId xmlns:a16="http://schemas.microsoft.com/office/drawing/2014/main" val="4212040525"/>
                    </a:ext>
                  </a:extLst>
                </a:gridCol>
                <a:gridCol w="987552">
                  <a:extLst>
                    <a:ext uri="{9D8B030D-6E8A-4147-A177-3AD203B41FA5}">
                      <a16:colId xmlns:a16="http://schemas.microsoft.com/office/drawing/2014/main" val="553681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499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- 2018-07-01 15:12:05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حفل إطلاق وتوقيع كتاب ماما دكتورة طوارئ للدكتور أحمد الخطيب بفرع مكتبات أ كفر عبده. يوم الجمعة ٦ يوليو الساعة ٦ مساءًا.
3شارع عبدالقادر رجب ،رشدي بجانب مطعم روستري.
035448820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963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- 2018-06-28 15:31:06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بنسعى في مكتبات أ لتوفير جو وتجربة متميزة لكل عملائنا في كل مرة بيزوروا فيها فروع المكتبة.
تقدروا تتعرفوا على الفرع الموجود في الصورة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657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- 2018-06-26 19:38:01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البطارية على وشك النفاذ توجه لأقرب فرع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408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- 2018-06-24 15:13:30 </a:t>
                      </a:r>
                      <a:r>
                        <a:rPr kumimoji="0" lang="en-US" sz="1000" b="0" i="0" u="none" strike="noStrike" kern="1200" cap="none" spc="0" normalizeH="0" baseline="0" noProof="0">
                          <a:ln>
                            <a:noFill/>
                          </a:ln>
                          <a:solidFill>
                            <a:prstClr val="black"/>
                          </a:solidFill>
                          <a:effectLst/>
                          <a:uLnTx/>
                          <a:uFillTx/>
                          <a:latin typeface="+mn-lt"/>
                          <a:ea typeface="+mn-ea"/>
                          <a:cs typeface="+mn-cs"/>
                        </a:rPr>
                        <a:t>
 Now is your chance 
Register and Join us in the (CV and cover letter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Friday June 30th at ALEF Bookstores El Merghany Branch. 6:30 PM to 9:30 PM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268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- 2018-06-22 20:46:10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أجازة العيد والصيف معناها قعدة حلوة ع البحر، ما تنساش الكتاب اللي هيكمل الجو !!
ايه الكتاب اللي هتقراه على البحر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4138330"/>
                  </a:ext>
                </a:extLst>
              </a:tr>
            </a:tbl>
          </a:graphicData>
        </a:graphic>
      </p:graphicFrame>
      <p:sp>
        <p:nvSpPr>
          <p:cNvPr id="4" name="Text Placeholder 3">
            <a:extLst>
              <a:ext uri="{FF2B5EF4-FFF2-40B4-BE49-F238E27FC236}">
                <a16:creationId xmlns:a16="http://schemas.microsoft.com/office/drawing/2014/main" id="{196631E8-4119-4142-81CB-21C7F707412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29325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D7207-D245-49E4-8151-59AC138D3524}"/>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47D7EFDF-C3D0-4190-8DB1-38F54BBA1B27}"/>
              </a:ext>
            </a:extLst>
          </p:cNvPr>
          <p:cNvGraphicFramePr>
            <a:graphicFrameLocks noGrp="1"/>
          </p:cNvGraphicFramePr>
          <p:nvPr>
            <p:ph type="tbl" sz="quarter" idx="13"/>
            <p:extLst>
              <p:ext uri="{D42A27DB-BD31-4B8C-83A1-F6EECF244321}">
                <p14:modId xmlns:p14="http://schemas.microsoft.com/office/powerpoint/2010/main" val="544437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5346661"/>
                    </a:ext>
                  </a:extLst>
                </a:gridCol>
                <a:gridCol w="987552">
                  <a:extLst>
                    <a:ext uri="{9D8B030D-6E8A-4147-A177-3AD203B41FA5}">
                      <a16:colId xmlns:a16="http://schemas.microsoft.com/office/drawing/2014/main" val="1013258192"/>
                    </a:ext>
                  </a:extLst>
                </a:gridCol>
                <a:gridCol w="987552">
                  <a:extLst>
                    <a:ext uri="{9D8B030D-6E8A-4147-A177-3AD203B41FA5}">
                      <a16:colId xmlns:a16="http://schemas.microsoft.com/office/drawing/2014/main" val="2683457107"/>
                    </a:ext>
                  </a:extLst>
                </a:gridCol>
                <a:gridCol w="987552">
                  <a:extLst>
                    <a:ext uri="{9D8B030D-6E8A-4147-A177-3AD203B41FA5}">
                      <a16:colId xmlns:a16="http://schemas.microsoft.com/office/drawing/2014/main" val="26145835"/>
                    </a:ext>
                  </a:extLst>
                </a:gridCol>
                <a:gridCol w="987552">
                  <a:extLst>
                    <a:ext uri="{9D8B030D-6E8A-4147-A177-3AD203B41FA5}">
                      <a16:colId xmlns:a16="http://schemas.microsoft.com/office/drawing/2014/main" val="757536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219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- 2018-06-22 18:44:22 </a:t>
                      </a:r>
                      <a:r>
                        <a:rPr kumimoji="0" lang="en-US" sz="1000" b="0" i="0" u="none" strike="noStrike" kern="1200" cap="none" spc="0" normalizeH="0" baseline="0" noProof="0">
                          <a:ln>
                            <a:noFill/>
                          </a:ln>
                          <a:solidFill>
                            <a:prstClr val="black"/>
                          </a:solidFill>
                          <a:effectLst/>
                          <a:uLnTx/>
                          <a:uFillTx/>
                          <a:latin typeface="+mn-lt"/>
                          <a:ea typeface="+mn-ea"/>
                          <a:cs typeface="+mn-cs"/>
                        </a:rPr>
                        <a:t>
 “It's a hard concept to hold on to--the idea that there was a time before us. A time before time. 
In the beginning there was nothing.
And then there was everything.” Nicola Yoon | Everything, Everything
Available at ALEF Bookstores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671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- 2018-06-19 18:13:28 </a:t>
                      </a:r>
                      <a:r>
                        <a:rPr kumimoji="0" lang="en-US" sz="1000" b="0" i="0" u="none" strike="noStrike" kern="1200" cap="none" spc="0" normalizeH="0" baseline="0" noProof="0">
                          <a:ln>
                            <a:noFill/>
                          </a:ln>
                          <a:solidFill>
                            <a:prstClr val="black"/>
                          </a:solidFill>
                          <a:effectLst/>
                          <a:uLnTx/>
                          <a:uFillTx/>
                          <a:latin typeface="+mn-lt"/>
                          <a:ea typeface="+mn-ea"/>
                          <a:cs typeface="+mn-cs"/>
                        </a:rPr>
                        <a:t>
 Ideas are bulletproof.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756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- 2018-06-19 09:42:20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الكتاب معاك في أي مكان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882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- 2018-06-17 19:35:47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المتعة والفايدة حاجتين مش بيفترقوا عندنا، خلي عيديتهم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987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- 2018-06-16 20:46:17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أنه يمكنك الذهاب إلى مكان ما كل صباح، لنقل إلى زاوية خان قوافل تجار السكر لتسمع شمس
الدين التبريزي يتحدث عن حجاب القلب، طبيعة الاجتهاد، أو كيف تتخطى حال السؤال والجواب القلق.
يقدم لنا هذا الكتاب مدخلاً إلى ذاك الحضور المدهش. اذهب هناك ساعة كل يوم؛ مهما استغرق ذلك، ثم
اقرأ أشعار الرومي واستشعر فتوح صداقتها فيك.
كولمان باركس عن كتاب "أنا والرومي" لويليام  س.شيتيك.
حالياً بفروع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2966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- 2018-06-16 13:38:16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قصص </a:t>
                      </a:r>
                      <a:r>
                        <a:rPr kumimoji="0" lang="en-US" sz="1000" b="0" i="0" u="none" strike="noStrike" kern="1200" cap="none" spc="0" normalizeH="0" baseline="0" noProof="0">
                          <a:ln>
                            <a:noFill/>
                          </a:ln>
                          <a:solidFill>
                            <a:prstClr val="black"/>
                          </a:solidFill>
                          <a:effectLst/>
                          <a:uLnTx/>
                          <a:uFillTx/>
                          <a:latin typeface="+mn-lt"/>
                          <a:ea typeface="+mn-ea"/>
                          <a:cs typeface="+mn-cs"/>
                        </a:rPr>
                        <a:t>Roald Dahl </a:t>
                      </a:r>
                      <a:r>
                        <a:rPr kumimoji="0" lang="ar-AE" sz="1000" b="0" i="0" u="none" strike="noStrike" kern="1200" cap="none" spc="0" normalizeH="0" baseline="0" noProof="0">
                          <a:ln>
                            <a:noFill/>
                          </a:ln>
                          <a:solidFill>
                            <a:prstClr val="black"/>
                          </a:solidFill>
                          <a:effectLst/>
                          <a:uLnTx/>
                          <a:uFillTx/>
                          <a:latin typeface="+mn-lt"/>
                          <a:ea typeface="+mn-ea"/>
                          <a:cs typeface="+mn-cs"/>
                        </a:rPr>
                        <a:t>عيدية أطفالك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2960099"/>
                  </a:ext>
                </a:extLst>
              </a:tr>
            </a:tbl>
          </a:graphicData>
        </a:graphic>
      </p:graphicFrame>
      <p:sp>
        <p:nvSpPr>
          <p:cNvPr id="4" name="Text Placeholder 3">
            <a:extLst>
              <a:ext uri="{FF2B5EF4-FFF2-40B4-BE49-F238E27FC236}">
                <a16:creationId xmlns:a16="http://schemas.microsoft.com/office/drawing/2014/main" id="{28ECD50B-7146-47F4-B7C3-A309064EBC5C}"/>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358369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6C37-A7A0-4827-ACC1-0A3CE70027A1}"/>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B45E2196-A726-4E80-85E4-5CA2A2C107F2}"/>
              </a:ext>
            </a:extLst>
          </p:cNvPr>
          <p:cNvGraphicFramePr>
            <a:graphicFrameLocks noGrp="1"/>
          </p:cNvGraphicFramePr>
          <p:nvPr>
            <p:ph type="tbl" sz="quarter" idx="13"/>
            <p:extLst>
              <p:ext uri="{D42A27DB-BD31-4B8C-83A1-F6EECF244321}">
                <p14:modId xmlns:p14="http://schemas.microsoft.com/office/powerpoint/2010/main" val="1658285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42948931"/>
                    </a:ext>
                  </a:extLst>
                </a:gridCol>
                <a:gridCol w="987552">
                  <a:extLst>
                    <a:ext uri="{9D8B030D-6E8A-4147-A177-3AD203B41FA5}">
                      <a16:colId xmlns:a16="http://schemas.microsoft.com/office/drawing/2014/main" val="1386316950"/>
                    </a:ext>
                  </a:extLst>
                </a:gridCol>
                <a:gridCol w="987552">
                  <a:extLst>
                    <a:ext uri="{9D8B030D-6E8A-4147-A177-3AD203B41FA5}">
                      <a16:colId xmlns:a16="http://schemas.microsoft.com/office/drawing/2014/main" val="550862856"/>
                    </a:ext>
                  </a:extLst>
                </a:gridCol>
                <a:gridCol w="987552">
                  <a:extLst>
                    <a:ext uri="{9D8B030D-6E8A-4147-A177-3AD203B41FA5}">
                      <a16:colId xmlns:a16="http://schemas.microsoft.com/office/drawing/2014/main" val="2185133852"/>
                    </a:ext>
                  </a:extLst>
                </a:gridCol>
                <a:gridCol w="987552">
                  <a:extLst>
                    <a:ext uri="{9D8B030D-6E8A-4147-A177-3AD203B41FA5}">
                      <a16:colId xmlns:a16="http://schemas.microsoft.com/office/drawing/2014/main" val="396607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275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- 2018-06-15 18:39:52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أحدث إصدارات الكرمة.
الجزء الثاني من رواية روح للكاتبة رشا زيدان.
"لك وحدك" متوفر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04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- 2018-06-15 15:41:26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 لازم العيدية فلوس، ممكن كتاب، كتابين، تلاتة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671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- 2018-06-15 11:51:01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19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- 2018-06-14 15:29:51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هذا الكتاب هدفه الأساسي أن يشاركك الطريق، في المترو،الميكروباص، الطائرة. 
حكايات شخصية لا يجمع بينها سوى شيئين: 
الأول أنها تقدم لك بعض الونس خلال الرحلة، وتقتل
الوقت نيابة عنك دون أن تزعجك،
والثاني هو الكاتب الذي يؤمن أن الحكايات تجعل الرحلة أجمل دائمًا.
كتاب المواصلات | عمر طاهر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745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- 2018-06-13 15:54:07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الكتاب انت مخرج الحكاية. 
#من_غير_فواصل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575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- 2018-06-12 16:33:08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تقول الحكاية الأخيرة: “الصحراء، جنة الأنبياء والشعراء إليها يفر كل من يترك وراءه الدنيا لكى يجد نفسه و فيها تورق الانفس الذابلة وتزهر الروح.”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1890245"/>
                  </a:ext>
                </a:extLst>
              </a:tr>
            </a:tbl>
          </a:graphicData>
        </a:graphic>
      </p:graphicFrame>
      <p:sp>
        <p:nvSpPr>
          <p:cNvPr id="4" name="Text Placeholder 3">
            <a:extLst>
              <a:ext uri="{FF2B5EF4-FFF2-40B4-BE49-F238E27FC236}">
                <a16:creationId xmlns:a16="http://schemas.microsoft.com/office/drawing/2014/main" id="{36E94188-5659-4948-AD61-76A29483E5A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197709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5C84-ECC7-4364-B000-8C0C0D7AF88B}"/>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41CE1837-E1D3-4DD5-980F-969E39A94249}"/>
              </a:ext>
            </a:extLst>
          </p:cNvPr>
          <p:cNvGraphicFramePr>
            <a:graphicFrameLocks noGrp="1"/>
          </p:cNvGraphicFramePr>
          <p:nvPr>
            <p:ph type="tbl" sz="quarter" idx="13"/>
            <p:extLst>
              <p:ext uri="{D42A27DB-BD31-4B8C-83A1-F6EECF244321}">
                <p14:modId xmlns:p14="http://schemas.microsoft.com/office/powerpoint/2010/main" val="316354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0472240"/>
                    </a:ext>
                  </a:extLst>
                </a:gridCol>
                <a:gridCol w="987552">
                  <a:extLst>
                    <a:ext uri="{9D8B030D-6E8A-4147-A177-3AD203B41FA5}">
                      <a16:colId xmlns:a16="http://schemas.microsoft.com/office/drawing/2014/main" val="3912084846"/>
                    </a:ext>
                  </a:extLst>
                </a:gridCol>
                <a:gridCol w="987552">
                  <a:extLst>
                    <a:ext uri="{9D8B030D-6E8A-4147-A177-3AD203B41FA5}">
                      <a16:colId xmlns:a16="http://schemas.microsoft.com/office/drawing/2014/main" val="975419396"/>
                    </a:ext>
                  </a:extLst>
                </a:gridCol>
                <a:gridCol w="987552">
                  <a:extLst>
                    <a:ext uri="{9D8B030D-6E8A-4147-A177-3AD203B41FA5}">
                      <a16:colId xmlns:a16="http://schemas.microsoft.com/office/drawing/2014/main" val="3622625693"/>
                    </a:ext>
                  </a:extLst>
                </a:gridCol>
                <a:gridCol w="987552">
                  <a:extLst>
                    <a:ext uri="{9D8B030D-6E8A-4147-A177-3AD203B41FA5}">
                      <a16:colId xmlns:a16="http://schemas.microsoft.com/office/drawing/2014/main" val="159351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295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- 2018-06-11 15:42:30 </a:t>
                      </a:r>
                      <a:r>
                        <a:rPr kumimoji="0" lang="en-US" sz="1000" b="0" i="0" u="none" strike="noStrike" kern="1200" cap="none" spc="0" normalizeH="0" baseline="0" noProof="0">
                          <a:ln>
                            <a:noFill/>
                          </a:ln>
                          <a:solidFill>
                            <a:prstClr val="black"/>
                          </a:solidFill>
                          <a:effectLst/>
                          <a:uLnTx/>
                          <a:uFillTx/>
                          <a:latin typeface="+mn-lt"/>
                          <a:ea typeface="+mn-ea"/>
                          <a:cs typeface="+mn-cs"/>
                        </a:rPr>
                        <a:t>
 Stand out from the crowd and write a killer CV.
Join us in a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to learn all you need to hunt that perfect job.
Saturday June 30th at ALEF Bookstores El Merghany Branch. 6:30 PM to 9:30 PM
123 el merghany street heliopolis
0224192396
01000224004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762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- 2018-06-10 15:14:03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مكتبات أ بتسعى لانتشار أكبر والوصول لأكبر مجتمع ثقافي محب للقراءة.
تحب تشوف مكتبات أ فين في محافظات مصر ؟؟
أكبر سلسلة مكتبات في مصر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986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- 2018-06-10 14:18:04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ضمن فعاليات مكتبات أ في شهر رمضان موعدنا على الإفطار(</a:t>
                      </a:r>
                      <a:r>
                        <a:rPr kumimoji="0" lang="en-US" sz="1000" b="0" i="0" u="none" strike="noStrike" kern="1200" cap="none" spc="0" normalizeH="0" baseline="0" noProof="0">
                          <a:ln>
                            <a:noFill/>
                          </a:ln>
                          <a:solidFill>
                            <a:prstClr val="black"/>
                          </a:solidFill>
                          <a:effectLst/>
                          <a:uLnTx/>
                          <a:uFillTx/>
                          <a:latin typeface="+mn-lt"/>
                          <a:ea typeface="+mn-ea"/>
                          <a:cs typeface="+mn-cs"/>
                        </a:rPr>
                        <a:t>dish party </a:t>
                      </a:r>
                      <a:r>
                        <a:rPr kumimoji="0" lang="ar-AE" sz="1000" b="0" i="0" u="none" strike="noStrike" kern="1200" cap="none" spc="0" normalizeH="0" baseline="0" noProof="0">
                          <a:ln>
                            <a:noFill/>
                          </a:ln>
                          <a:solidFill>
                            <a:prstClr val="black"/>
                          </a:solidFill>
                          <a:effectLst/>
                          <a:uLnTx/>
                          <a:uFillTx/>
                          <a:latin typeface="+mn-lt"/>
                          <a:ea typeface="+mn-ea"/>
                          <a:cs typeface="+mn-cs"/>
                        </a:rPr>
                        <a:t>ديش بارتي ) مع الكاتب إسلام إدريس يوم الاربعاء ١٣ يونيو بفرع الميرغني.
132 شارع الميرغني،أول مطلع كوبري الميرغني من جهة السبع عمارات
 02/24192396
 01000224004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0316597"/>
                  </a:ext>
                </a:extLst>
              </a:tr>
            </a:tbl>
          </a:graphicData>
        </a:graphic>
      </p:graphicFrame>
      <p:sp>
        <p:nvSpPr>
          <p:cNvPr id="4" name="Text Placeholder 3">
            <a:extLst>
              <a:ext uri="{FF2B5EF4-FFF2-40B4-BE49-F238E27FC236}">
                <a16:creationId xmlns:a16="http://schemas.microsoft.com/office/drawing/2014/main" id="{350C7F07-7322-4D28-8809-A97D3E7975E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172155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DE14D-9286-4236-AD1E-E3834F87A467}"/>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AC2CC287-819F-4E1F-8D90-0052DCB84BF0}"/>
              </a:ext>
            </a:extLst>
          </p:cNvPr>
          <p:cNvGraphicFramePr>
            <a:graphicFrameLocks noGrp="1"/>
          </p:cNvGraphicFramePr>
          <p:nvPr>
            <p:ph type="tbl" sz="quarter" idx="13"/>
            <p:extLst>
              <p:ext uri="{D42A27DB-BD31-4B8C-83A1-F6EECF244321}">
                <p14:modId xmlns:p14="http://schemas.microsoft.com/office/powerpoint/2010/main" val="132066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3639035"/>
                    </a:ext>
                  </a:extLst>
                </a:gridCol>
                <a:gridCol w="987552">
                  <a:extLst>
                    <a:ext uri="{9D8B030D-6E8A-4147-A177-3AD203B41FA5}">
                      <a16:colId xmlns:a16="http://schemas.microsoft.com/office/drawing/2014/main" val="3350938736"/>
                    </a:ext>
                  </a:extLst>
                </a:gridCol>
                <a:gridCol w="987552">
                  <a:extLst>
                    <a:ext uri="{9D8B030D-6E8A-4147-A177-3AD203B41FA5}">
                      <a16:colId xmlns:a16="http://schemas.microsoft.com/office/drawing/2014/main" val="2336856060"/>
                    </a:ext>
                  </a:extLst>
                </a:gridCol>
                <a:gridCol w="987552">
                  <a:extLst>
                    <a:ext uri="{9D8B030D-6E8A-4147-A177-3AD203B41FA5}">
                      <a16:colId xmlns:a16="http://schemas.microsoft.com/office/drawing/2014/main" val="2491271122"/>
                    </a:ext>
                  </a:extLst>
                </a:gridCol>
                <a:gridCol w="987552">
                  <a:extLst>
                    <a:ext uri="{9D8B030D-6E8A-4147-A177-3AD203B41FA5}">
                      <a16:colId xmlns:a16="http://schemas.microsoft.com/office/drawing/2014/main" val="349705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718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- 2018-06-07 15:47:53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القراءة بتساعد في تنمية روح الاكتشاف والبحث عند الأطفال. ورمضان فرصة  ننمي فيهم حب القراءة من سن صغير.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541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- 2018-06-07 14:48:55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ضمن فعاليات شهر رمضان بمكتبات أ.
ندوة ولقاء مع الكاتب أشرف العشماوي يوم الجمعة ٨ يونيو الساعة ٩:٣٠ مساءً بنادي مدينتي.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164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- 2018-06-06 13:26:31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إفطار مع الكاتب محمد صادق(</a:t>
                      </a:r>
                      <a:r>
                        <a:rPr kumimoji="0" lang="en-US" sz="1000" b="0" i="0" u="none" strike="noStrike" kern="1200" cap="none" spc="0" normalizeH="0" baseline="0" noProof="0">
                          <a:ln>
                            <a:noFill/>
                          </a:ln>
                          <a:solidFill>
                            <a:prstClr val="black"/>
                          </a:solidFill>
                          <a:effectLst/>
                          <a:uLnTx/>
                          <a:uFillTx/>
                          <a:latin typeface="+mn-lt"/>
                          <a:ea typeface="+mn-ea"/>
                          <a:cs typeface="+mn-cs"/>
                        </a:rPr>
                        <a:t>dish party </a:t>
                      </a:r>
                      <a:r>
                        <a:rPr kumimoji="0" lang="ar-AE" sz="1000" b="0" i="0" u="none" strike="noStrike" kern="1200" cap="none" spc="0" normalizeH="0" baseline="0" noProof="0">
                          <a:ln>
                            <a:noFill/>
                          </a:ln>
                          <a:solidFill>
                            <a:prstClr val="black"/>
                          </a:solidFill>
                          <a:effectLst/>
                          <a:uLnTx/>
                          <a:uFillTx/>
                          <a:latin typeface="+mn-lt"/>
                          <a:ea typeface="+mn-ea"/>
                          <a:cs typeface="+mn-cs"/>
                        </a:rPr>
                        <a:t>ديش بارتي) خلال فعاليات مكتبات أ الرمضانية يوم الخميس ٧ يونيو بفرع الميرغني 
132 شارع الميرغني،أول مطلع كوبري الميرغني من جهة السبع عمارات
 02/24192396
 01000224004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773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- 2018-06-06 13:26:10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أصحابك لو عيد ميلادهم في رمضان اضرب عصفورين بحجر. وهات هديتهم من مكتبات أ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6813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alef_bookstores - 2018-06-04 11:39:38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أهالي اسكندرية هنستناكم في إفطار(</a:t>
                      </a:r>
                      <a:r>
                        <a:rPr kumimoji="0" lang="en-US" sz="1000" b="0" i="0" u="none" strike="noStrike" kern="1200" cap="none" spc="0" normalizeH="0" baseline="0" noProof="0">
                          <a:ln>
                            <a:noFill/>
                          </a:ln>
                          <a:solidFill>
                            <a:prstClr val="black"/>
                          </a:solidFill>
                          <a:effectLst/>
                          <a:uLnTx/>
                          <a:uFillTx/>
                          <a:latin typeface="+mn-lt"/>
                          <a:ea typeface="+mn-ea"/>
                          <a:cs typeface="+mn-cs"/>
                        </a:rPr>
                        <a:t>dish party </a:t>
                      </a:r>
                      <a:r>
                        <a:rPr kumimoji="0" lang="ar-AE" sz="1000" b="0" i="0" u="none" strike="noStrike" kern="1200" cap="none" spc="0" normalizeH="0" baseline="0" noProof="0">
                          <a:ln>
                            <a:noFill/>
                          </a:ln>
                          <a:solidFill>
                            <a:prstClr val="black"/>
                          </a:solidFill>
                          <a:effectLst/>
                          <a:uLnTx/>
                          <a:uFillTx/>
                          <a:latin typeface="+mn-lt"/>
                          <a:ea typeface="+mn-ea"/>
                          <a:cs typeface="+mn-cs"/>
                        </a:rPr>
                        <a:t>ديش بارتي) مع الكاتب وليد فكري يوم الثلاثاء ٥ يونيو بفرع مكتبات أ بكفر عبده.  30 شارع عبد القادر رجب، رشدي، بجانب روستري رشدي
 03/5448820
 01000229995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857360"/>
                  </a:ext>
                </a:extLst>
              </a:tr>
            </a:tbl>
          </a:graphicData>
        </a:graphic>
      </p:graphicFrame>
      <p:sp>
        <p:nvSpPr>
          <p:cNvPr id="4" name="Text Placeholder 3">
            <a:extLst>
              <a:ext uri="{FF2B5EF4-FFF2-40B4-BE49-F238E27FC236}">
                <a16:creationId xmlns:a16="http://schemas.microsoft.com/office/drawing/2014/main" id="{4D1814EF-D411-4FD1-8AA9-FAE677E7AE2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088542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FAE80-1C75-401A-91F9-046FA3649545}"/>
              </a:ext>
            </a:extLst>
          </p:cNvPr>
          <p:cNvSpPr>
            <a:spLocks noGrp="1"/>
          </p:cNvSpPr>
          <p:nvPr>
            <p:ph type="title"/>
          </p:nvPr>
        </p:nvSpPr>
        <p:spPr/>
        <p:txBody>
          <a:bodyPr/>
          <a:lstStyle/>
          <a:p>
            <a:r>
              <a:rPr lang="en-US"/>
              <a:t>Instagram Interaction Rate | All Pages</a:t>
            </a:r>
          </a:p>
        </p:txBody>
      </p:sp>
      <p:graphicFrame>
        <p:nvGraphicFramePr>
          <p:cNvPr id="6" name="Chart Placeholder 5">
            <a:extLst>
              <a:ext uri="{FF2B5EF4-FFF2-40B4-BE49-F238E27FC236}">
                <a16:creationId xmlns:a16="http://schemas.microsoft.com/office/drawing/2014/main" id="{0D0C84E5-D6F7-4797-AEEF-D0576C13B2F8}"/>
              </a:ext>
            </a:extLst>
          </p:cNvPr>
          <p:cNvGraphicFramePr>
            <a:graphicFrameLocks noGrp="1"/>
          </p:cNvGraphicFramePr>
          <p:nvPr>
            <p:ph type="chart" sz="quarter" idx="13"/>
            <p:extLst>
              <p:ext uri="{D42A27DB-BD31-4B8C-83A1-F6EECF244321}">
                <p14:modId xmlns:p14="http://schemas.microsoft.com/office/powerpoint/2010/main" val="2305055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D46E5-BC53-4133-8B41-2D25E3334D9D}"/>
              </a:ext>
            </a:extLst>
          </p:cNvPr>
          <p:cNvSpPr>
            <a:spLocks noGrp="1"/>
          </p:cNvSpPr>
          <p:nvPr>
            <p:ph type="body" sz="quarter" idx="14"/>
          </p:nvPr>
        </p:nvSpPr>
        <p:spPr/>
        <p:txBody>
          <a:bodyPr/>
          <a:lstStyle/>
          <a:p>
            <a:r>
              <a:rPr lang="en-US"/>
              <a:t>05/19/2018 - 08/01/2018</a:t>
            </a:r>
          </a:p>
        </p:txBody>
      </p:sp>
      <p:sp>
        <p:nvSpPr>
          <p:cNvPr id="5" name="Footer Placeholder 4">
            <a:extLst>
              <a:ext uri="{FF2B5EF4-FFF2-40B4-BE49-F238E27FC236}">
                <a16:creationId xmlns:a16="http://schemas.microsoft.com/office/drawing/2014/main" id="{C0692E6A-CC2E-4886-8F86-A65951C210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3719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6ADE8-531C-4A50-9476-B8398B20A374}"/>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937B8F62-51AA-4D6C-9E35-1AB6034BAF04}"/>
              </a:ext>
            </a:extLst>
          </p:cNvPr>
          <p:cNvGraphicFramePr>
            <a:graphicFrameLocks noGrp="1"/>
          </p:cNvGraphicFramePr>
          <p:nvPr>
            <p:ph type="chart" sz="quarter" idx="13"/>
            <p:extLst>
              <p:ext uri="{D42A27DB-BD31-4B8C-83A1-F6EECF244321}">
                <p14:modId xmlns:p14="http://schemas.microsoft.com/office/powerpoint/2010/main" val="182353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D73F48-7A01-4CB2-A3E1-B8F1BCBE459B}"/>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A22FC043-C8CC-4494-BE28-45FD1739C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09812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451</Words>
  <Application>Microsoft Office PowerPoint</Application>
  <PresentationFormat>On-screen Show (4:3)</PresentationFormat>
  <Paragraphs>196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Overview</vt:lpstr>
      <vt:lpstr>Instagram Key Metrics Table | All Pages</vt:lpstr>
      <vt:lpstr>Instagram Followers Total | All Pages</vt:lpstr>
      <vt:lpstr>Instagram Followers Change Rate | All Pages</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lpstr>Instagram Interaction Rate | All Pages</vt:lpstr>
      <vt:lpstr>Instagram Average Interactions Per Post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2018-07-19T01:04:18Z</dcterms:created>
  <dcterms:modified xsi:type="dcterms:W3CDTF">2018-07-19T01:04:43Z</dcterms:modified>
</cp:coreProperties>
</file>