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新細明體" panose="02020500000000000000" pitchFamily="18" charset="-120"/>
      <p:regular r:id="rId8"/>
    </p:embeddedFon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92107-8B68-4507-AE43-0DEB51618EBC}"/>
              </a:ext>
            </a:extLst>
          </p:cNvPr>
          <p:cNvSpPr>
            <a:spLocks noGrp="1"/>
          </p:cNvSpPr>
          <p:nvPr>
            <p:ph type="title"/>
          </p:nvPr>
        </p:nvSpPr>
        <p:spPr/>
        <p:txBody>
          <a:bodyPr/>
          <a:lstStyle/>
          <a:p>
            <a:r>
              <a:rPr lang="en-US"/>
              <a:t>Updates Table (Incl. clicks) | CRE - 1 of 6</a:t>
            </a:r>
          </a:p>
        </p:txBody>
      </p:sp>
      <p:graphicFrame>
        <p:nvGraphicFramePr>
          <p:cNvPr id="5" name="Table Placeholder 4">
            <a:extLst>
              <a:ext uri="{FF2B5EF4-FFF2-40B4-BE49-F238E27FC236}">
                <a16:creationId xmlns:a16="http://schemas.microsoft.com/office/drawing/2014/main" id="{79C01A20-FE5B-4AB9-999F-8EADE78E2444}"/>
              </a:ext>
            </a:extLst>
          </p:cNvPr>
          <p:cNvGraphicFramePr>
            <a:graphicFrameLocks noGrp="1"/>
          </p:cNvGraphicFramePr>
          <p:nvPr>
            <p:ph type="tbl" sz="quarter" idx="13"/>
            <p:extLst>
              <p:ext uri="{D42A27DB-BD31-4B8C-83A1-F6EECF244321}">
                <p14:modId xmlns:p14="http://schemas.microsoft.com/office/powerpoint/2010/main" val="43110040"/>
              </p:ext>
            </p:extLst>
          </p:nvPr>
        </p:nvGraphicFramePr>
        <p:xfrm>
          <a:off x="457200" y="1731963"/>
          <a:ext cx="8229600" cy="41198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12895286"/>
                    </a:ext>
                  </a:extLst>
                </a:gridCol>
                <a:gridCol w="822960">
                  <a:extLst>
                    <a:ext uri="{9D8B030D-6E8A-4147-A177-3AD203B41FA5}">
                      <a16:colId xmlns:a16="http://schemas.microsoft.com/office/drawing/2014/main" val="4166708310"/>
                    </a:ext>
                  </a:extLst>
                </a:gridCol>
                <a:gridCol w="822960">
                  <a:extLst>
                    <a:ext uri="{9D8B030D-6E8A-4147-A177-3AD203B41FA5}">
                      <a16:colId xmlns:a16="http://schemas.microsoft.com/office/drawing/2014/main" val="4064381343"/>
                    </a:ext>
                  </a:extLst>
                </a:gridCol>
                <a:gridCol w="822960">
                  <a:extLst>
                    <a:ext uri="{9D8B030D-6E8A-4147-A177-3AD203B41FA5}">
                      <a16:colId xmlns:a16="http://schemas.microsoft.com/office/drawing/2014/main" val="4076087904"/>
                    </a:ext>
                  </a:extLst>
                </a:gridCol>
                <a:gridCol w="822960">
                  <a:extLst>
                    <a:ext uri="{9D8B030D-6E8A-4147-A177-3AD203B41FA5}">
                      <a16:colId xmlns:a16="http://schemas.microsoft.com/office/drawing/2014/main" val="3290210942"/>
                    </a:ext>
                  </a:extLst>
                </a:gridCol>
                <a:gridCol w="822960">
                  <a:extLst>
                    <a:ext uri="{9D8B030D-6E8A-4147-A177-3AD203B41FA5}">
                      <a16:colId xmlns:a16="http://schemas.microsoft.com/office/drawing/2014/main" val="142111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805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- 2018-07-31 23:46:53 </a:t>
                      </a:r>
                      <a:r>
                        <a:rPr kumimoji="0" lang="en-US" sz="1000" b="0" i="0" u="none" strike="noStrike" kern="1200" cap="none" spc="0" normalizeH="0" baseline="0" noProof="0">
                          <a:ln>
                            <a:noFill/>
                          </a:ln>
                          <a:solidFill>
                            <a:prstClr val="black"/>
                          </a:solidFill>
                          <a:effectLst/>
                          <a:uLnTx/>
                          <a:uFillTx/>
                          <a:latin typeface="+mn-lt"/>
                          <a:ea typeface="+mn-ea"/>
                          <a:cs typeface="+mn-cs"/>
                        </a:rPr>
                        <a:t>
  Planning a trip to the Bavarian capital? Check out @Hubert Keyl's recommendations on how to spend the perfect day in Munich http://ow.ly/E0Ms30lc4W8 #traveling #cushwakegermany #germany #munich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23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- 2018-07-31 23:00:00 </a:t>
                      </a:r>
                      <a:r>
                        <a:rPr kumimoji="0" lang="en-US" sz="1000" b="0" i="0" u="none" strike="noStrike" kern="1200" cap="none" spc="0" normalizeH="0" baseline="0" noProof="0">
                          <a:ln>
                            <a:noFill/>
                          </a:ln>
                          <a:solidFill>
                            <a:prstClr val="black"/>
                          </a:solidFill>
                          <a:effectLst/>
                          <a:uLnTx/>
                          <a:uFillTx/>
                          <a:latin typeface="+mn-lt"/>
                          <a:ea typeface="+mn-ea"/>
                          <a:cs typeface="+mn-cs"/>
                        </a:rPr>
                        <a:t>
  What's driving investor interest in the West African nation? More on JLL's Investor http://jll.link/6049Ds9Uc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160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TW" sz="1000" b="1" i="0" u="none" strike="noStrike" kern="1200" cap="none" spc="0" normalizeH="0" baseline="0" noProof="0">
                          <a:ln>
                            <a:noFill/>
                          </a:ln>
                          <a:solidFill>
                            <a:prstClr val="black"/>
                          </a:solidFill>
                          <a:effectLst/>
                          <a:uLnTx/>
                          <a:uFillTx/>
                          <a:latin typeface="+mn-lt"/>
                          <a:ea typeface="+mn-ea"/>
                          <a:cs typeface="+mn-cs"/>
                        </a:rPr>
                        <a:t>WeWork - 2018-07-31 20:39:12 </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想在香港擴展您的生意網絡</a:t>
                      </a:r>
                      <a:r>
                        <a:rPr kumimoji="0" lang="en-US" altLang="zh-TW" sz="1000" b="0" i="0" u="none" strike="noStrike" kern="1200" cap="none" spc="0" normalizeH="0" baseline="0" noProof="0">
                          <a:ln>
                            <a:noFill/>
                          </a:ln>
                          <a:solidFill>
                            <a:prstClr val="black"/>
                          </a:solidFill>
                          <a:effectLst/>
                          <a:uLnTx/>
                          <a:uFillTx/>
                          <a:latin typeface="+mn-lt"/>
                          <a:ea typeface="+mn-ea"/>
                          <a:cs typeface="+mn-cs"/>
                        </a:rPr>
                        <a:t>? WeWork</a:t>
                      </a:r>
                      <a:r>
                        <a:rPr kumimoji="0" lang="zh-TW" altLang="en-US" sz="1000" b="0" i="0" u="none" strike="noStrike" kern="1200" cap="none" spc="0" normalizeH="0" baseline="0" noProof="0">
                          <a:ln>
                            <a:noFill/>
                          </a:ln>
                          <a:solidFill>
                            <a:prstClr val="black"/>
                          </a:solidFill>
                          <a:effectLst/>
                          <a:uLnTx/>
                          <a:uFillTx/>
                          <a:latin typeface="+mn-lt"/>
                          <a:ea typeface="+mn-ea"/>
                          <a:cs typeface="+mn-cs"/>
                        </a:rPr>
                        <a:t>全球超過</a:t>
                      </a:r>
                      <a:r>
                        <a:rPr kumimoji="0" lang="en-US" altLang="zh-TW" sz="1000" b="0" i="0" u="none" strike="noStrike" kern="1200" cap="none" spc="0" normalizeH="0" baseline="0" noProof="0">
                          <a:ln>
                            <a:noFill/>
                          </a:ln>
                          <a:solidFill>
                            <a:prstClr val="black"/>
                          </a:solidFill>
                          <a:effectLst/>
                          <a:uLnTx/>
                          <a:uFillTx/>
                          <a:latin typeface="+mn-lt"/>
                          <a:ea typeface="+mn-ea"/>
                          <a:cs typeface="+mn-cs"/>
                        </a:rPr>
                        <a:t>25</a:t>
                      </a:r>
                      <a:r>
                        <a:rPr kumimoji="0" lang="zh-TW" altLang="en-US" sz="1000" b="0" i="0" u="none" strike="noStrike" kern="1200" cap="none" spc="0" normalizeH="0" baseline="0" noProof="0">
                          <a:ln>
                            <a:noFill/>
                          </a:ln>
                          <a:solidFill>
                            <a:prstClr val="black"/>
                          </a:solidFill>
                          <a:effectLst/>
                          <a:uLnTx/>
                          <a:uFillTx/>
                          <a:latin typeface="+mn-lt"/>
                          <a:ea typeface="+mn-ea"/>
                          <a:cs typeface="+mn-cs"/>
                        </a:rPr>
                        <a:t>萬會員</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配合不同的社區活動，助您輕鬆尋找更多商機，立即了解更多！</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90779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- 2018-07-31 16:33:59 </a:t>
                      </a:r>
                      <a:r>
                        <a:rPr kumimoji="0" lang="en-US" sz="1000" b="0" i="0" u="none" strike="noStrike" kern="1200" cap="none" spc="0" normalizeH="0" baseline="0" noProof="0">
                          <a:ln>
                            <a:noFill/>
                          </a:ln>
                          <a:solidFill>
                            <a:prstClr val="black"/>
                          </a:solidFill>
                          <a:effectLst/>
                          <a:uLnTx/>
                          <a:uFillTx/>
                          <a:latin typeface="+mn-lt"/>
                          <a:ea typeface="+mn-ea"/>
                          <a:cs typeface="+mn-cs"/>
                        </a:rPr>
                        <a:t>
  Shopping for a warehouse, or looking to lease space in #Perth's industrial real estate market? See our most up to date research here, including rents, yields, takeup, demand and more http://jll.link/6042DsStK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874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WeWork - 2018-07-31 14:47:39 </a:t>
                      </a:r>
                      <a:r>
                        <a:rPr kumimoji="0" lang="pt-BR" sz="1000" b="0" i="0" u="none" strike="noStrike" kern="1200" cap="none" spc="0" normalizeH="0" baseline="0" noProof="0">
                          <a:ln>
                            <a:noFill/>
                          </a:ln>
                          <a:solidFill>
                            <a:prstClr val="black"/>
                          </a:solidFill>
                          <a:effectLst/>
                          <a:uLnTx/>
                          <a:uFillTx/>
                          <a:latin typeface="+mn-lt"/>
                          <a:ea typeface="+mn-ea"/>
                          <a:cs typeface="+mn-cs"/>
                        </a:rPr>
                        <a:t>
  Espaços de trabalho que crescem com a sua empresa. Visite a WeWork em São Paulo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1695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WeWork - 2018-07-31 14:47:38 </a:t>
                      </a:r>
                      <a:r>
                        <a:rPr kumimoji="0" lang="pt-BR" sz="1000" b="0" i="0" u="none" strike="noStrike" kern="1200" cap="none" spc="0" normalizeH="0" baseline="0" noProof="0">
                          <a:ln>
                            <a:noFill/>
                          </a:ln>
                          <a:solidFill>
                            <a:prstClr val="black"/>
                          </a:solidFill>
                          <a:effectLst/>
                          <a:uLnTx/>
                          <a:uFillTx/>
                          <a:latin typeface="+mn-lt"/>
                          <a:ea typeface="+mn-ea"/>
                          <a:cs typeface="+mn-cs"/>
                        </a:rPr>
                        <a:t>
  Os espaços da WeWork possuem tudo que sua empresa precisa para planejar, colaborar e criar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37543660"/>
                  </a:ext>
                </a:extLst>
              </a:tr>
            </a:tbl>
          </a:graphicData>
        </a:graphic>
      </p:graphicFrame>
      <p:sp>
        <p:nvSpPr>
          <p:cNvPr id="4" name="Text Placeholder 3">
            <a:extLst>
              <a:ext uri="{FF2B5EF4-FFF2-40B4-BE49-F238E27FC236}">
                <a16:creationId xmlns:a16="http://schemas.microsoft.com/office/drawing/2014/main" id="{63F7598D-ADD7-48AC-B9E2-CD1A4CD434D3}"/>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3565228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7E6B0-F6F3-4CA1-8A37-6B17A0F46086}"/>
              </a:ext>
            </a:extLst>
          </p:cNvPr>
          <p:cNvSpPr>
            <a:spLocks noGrp="1"/>
          </p:cNvSpPr>
          <p:nvPr>
            <p:ph type="title"/>
          </p:nvPr>
        </p:nvSpPr>
        <p:spPr/>
        <p:txBody>
          <a:bodyPr/>
          <a:lstStyle/>
          <a:p>
            <a:r>
              <a:rPr lang="en-US"/>
              <a:t>Updates Table (Incl. clicks) | CRE - 2 of 6</a:t>
            </a:r>
          </a:p>
        </p:txBody>
      </p:sp>
      <p:graphicFrame>
        <p:nvGraphicFramePr>
          <p:cNvPr id="5" name="Table Placeholder 4">
            <a:extLst>
              <a:ext uri="{FF2B5EF4-FFF2-40B4-BE49-F238E27FC236}">
                <a16:creationId xmlns:a16="http://schemas.microsoft.com/office/drawing/2014/main" id="{90E13C5C-744F-4F5B-B784-6D957E42C301}"/>
              </a:ext>
            </a:extLst>
          </p:cNvPr>
          <p:cNvGraphicFramePr>
            <a:graphicFrameLocks noGrp="1"/>
          </p:cNvGraphicFramePr>
          <p:nvPr>
            <p:ph type="tbl" sz="quarter" idx="13"/>
            <p:extLst>
              <p:ext uri="{D42A27DB-BD31-4B8C-83A1-F6EECF244321}">
                <p14:modId xmlns:p14="http://schemas.microsoft.com/office/powerpoint/2010/main" val="67464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826914"/>
                    </a:ext>
                  </a:extLst>
                </a:gridCol>
                <a:gridCol w="822960">
                  <a:extLst>
                    <a:ext uri="{9D8B030D-6E8A-4147-A177-3AD203B41FA5}">
                      <a16:colId xmlns:a16="http://schemas.microsoft.com/office/drawing/2014/main" val="508126608"/>
                    </a:ext>
                  </a:extLst>
                </a:gridCol>
                <a:gridCol w="822960">
                  <a:extLst>
                    <a:ext uri="{9D8B030D-6E8A-4147-A177-3AD203B41FA5}">
                      <a16:colId xmlns:a16="http://schemas.microsoft.com/office/drawing/2014/main" val="84396359"/>
                    </a:ext>
                  </a:extLst>
                </a:gridCol>
                <a:gridCol w="822960">
                  <a:extLst>
                    <a:ext uri="{9D8B030D-6E8A-4147-A177-3AD203B41FA5}">
                      <a16:colId xmlns:a16="http://schemas.microsoft.com/office/drawing/2014/main" val="1906907450"/>
                    </a:ext>
                  </a:extLst>
                </a:gridCol>
                <a:gridCol w="822960">
                  <a:extLst>
                    <a:ext uri="{9D8B030D-6E8A-4147-A177-3AD203B41FA5}">
                      <a16:colId xmlns:a16="http://schemas.microsoft.com/office/drawing/2014/main" val="1976986331"/>
                    </a:ext>
                  </a:extLst>
                </a:gridCol>
                <a:gridCol w="822960">
                  <a:extLst>
                    <a:ext uri="{9D8B030D-6E8A-4147-A177-3AD203B41FA5}">
                      <a16:colId xmlns:a16="http://schemas.microsoft.com/office/drawing/2014/main" val="276252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431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- 2018-07-31 14:47:36 </a:t>
                      </a:r>
                      <a:r>
                        <a:rPr kumimoji="0" lang="en-US" sz="1000" b="0" i="0" u="none" strike="noStrike" kern="1200" cap="none" spc="0" normalizeH="0" baseline="0" noProof="0">
                          <a:ln>
                            <a:noFill/>
                          </a:ln>
                          <a:solidFill>
                            <a:prstClr val="black"/>
                          </a:solidFill>
                          <a:effectLst/>
                          <a:uLnTx/>
                          <a:uFillTx/>
                          <a:latin typeface="+mn-lt"/>
                          <a:ea typeface="+mn-ea"/>
                          <a:cs typeface="+mn-cs"/>
                        </a:rPr>
                        <a:t>
  Private offices specially crafted for your 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339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- 2018-07-31 14:47:35 </a:t>
                      </a:r>
                      <a:r>
                        <a:rPr kumimoji="0" lang="en-US" sz="1000" b="0" i="0" u="none" strike="noStrike" kern="1200" cap="none" spc="0" normalizeH="0" baseline="0" noProof="0">
                          <a:ln>
                            <a:noFill/>
                          </a:ln>
                          <a:solidFill>
                            <a:prstClr val="black"/>
                          </a:solidFill>
                          <a:effectLst/>
                          <a:uLnTx/>
                          <a:uFillTx/>
                          <a:latin typeface="+mn-lt"/>
                          <a:ea typeface="+mn-ea"/>
                          <a:cs typeface="+mn-cs"/>
                        </a:rPr>
                        <a:t>
  We design offices in smarter ways, so businesses of all sizes can find space to meet their needs. Book a tour in Sao Paulo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28946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- 2018-07-31 14:44:00 </a:t>
                      </a:r>
                      <a:r>
                        <a:rPr kumimoji="0" lang="en-US" sz="1000" b="0" i="0" u="none" strike="noStrike" kern="1200" cap="none" spc="0" normalizeH="0" baseline="0" noProof="0">
                          <a:ln>
                            <a:noFill/>
                          </a:ln>
                          <a:solidFill>
                            <a:prstClr val="black"/>
                          </a:solidFill>
                          <a:effectLst/>
                          <a:uLnTx/>
                          <a:uFillTx/>
                          <a:latin typeface="+mn-lt"/>
                          <a:ea typeface="+mn-ea"/>
                          <a:cs typeface="+mn-cs"/>
                        </a:rPr>
                        <a:t>
  As our community focus is reinforced through design, we are evolving space into experience.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24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CBRE - 2018-07-31 14:00:22 </a:t>
                      </a:r>
                      <a:r>
                        <a:rPr kumimoji="0" lang="en-US" sz="1000" b="0" i="0" u="none" strike="noStrike" kern="1200" cap="none" spc="0" normalizeH="0" baseline="0" noProof="0">
                          <a:ln>
                            <a:noFill/>
                          </a:ln>
                          <a:solidFill>
                            <a:prstClr val="black"/>
                          </a:solidFill>
                          <a:effectLst/>
                          <a:uLnTx/>
                          <a:uFillTx/>
                          <a:latin typeface="+mn-lt"/>
                          <a:ea typeface="+mn-ea"/>
                          <a:cs typeface="+mn-cs"/>
                        </a:rPr>
                        <a:t>
  From antiquated office tower to sustainable landmark: find out how CBRE transformed Sydney’s 20 Martin Place into a cutting-edge workplace. https://lnkd.in/dq9kx5A #AdvantageDelivered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049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- 2018-07-31 13:50:01 </a:t>
                      </a:r>
                      <a:r>
                        <a:rPr kumimoji="0" lang="en-US" sz="1000" b="0" i="0" u="none" strike="noStrike" kern="1200" cap="none" spc="0" normalizeH="0" baseline="0" noProof="0">
                          <a:ln>
                            <a:noFill/>
                          </a:ln>
                          <a:solidFill>
                            <a:prstClr val="black"/>
                          </a:solidFill>
                          <a:effectLst/>
                          <a:uLnTx/>
                          <a:uFillTx/>
                          <a:latin typeface="+mn-lt"/>
                          <a:ea typeface="+mn-ea"/>
                          <a:cs typeface="+mn-cs"/>
                        </a:rPr>
                        <a:t>
  Using the most comprehensive data set in the CRE industry, Skyline AI's proprietary artificial intelligence and machine learning platform provides the most accurate and actionable predictions for any U.S. real estate asset within seconds. See how this can benefit JLL’s clients and the real estate industry: http://jll.link/6042Dsqd4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50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- 2018-07-31 13:49:16 </a:t>
                      </a:r>
                      <a:r>
                        <a:rPr kumimoji="0" lang="en-US" sz="1000" b="0" i="0" u="none" strike="noStrike" kern="1200" cap="none" spc="0" normalizeH="0" baseline="0" noProof="0">
                          <a:ln>
                            <a:noFill/>
                          </a:ln>
                          <a:solidFill>
                            <a:prstClr val="black"/>
                          </a:solidFill>
                          <a:effectLst/>
                          <a:uLnTx/>
                          <a:uFillTx/>
                          <a:latin typeface="+mn-lt"/>
                          <a:ea typeface="+mn-ea"/>
                          <a:cs typeface="+mn-cs"/>
                        </a:rPr>
                        <a:t>
  We design offices in smarter ways, so businesses of all sizes can find space to meet their needs. Book a tour in Sao Paulo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78813351"/>
                  </a:ext>
                </a:extLst>
              </a:tr>
            </a:tbl>
          </a:graphicData>
        </a:graphic>
      </p:graphicFrame>
      <p:sp>
        <p:nvSpPr>
          <p:cNvPr id="4" name="Text Placeholder 3">
            <a:extLst>
              <a:ext uri="{FF2B5EF4-FFF2-40B4-BE49-F238E27FC236}">
                <a16:creationId xmlns:a16="http://schemas.microsoft.com/office/drawing/2014/main" id="{60A69487-2404-4FD8-9362-BA6173730F18}"/>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2691992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0654-1AE3-4C29-BA40-34AA250BB2F2}"/>
              </a:ext>
            </a:extLst>
          </p:cNvPr>
          <p:cNvSpPr>
            <a:spLocks noGrp="1"/>
          </p:cNvSpPr>
          <p:nvPr>
            <p:ph type="title"/>
          </p:nvPr>
        </p:nvSpPr>
        <p:spPr/>
        <p:txBody>
          <a:bodyPr/>
          <a:lstStyle/>
          <a:p>
            <a:r>
              <a:rPr lang="en-US"/>
              <a:t>Updates Table (Incl. clicks) | CRE - 3 of 6</a:t>
            </a:r>
          </a:p>
        </p:txBody>
      </p:sp>
      <p:graphicFrame>
        <p:nvGraphicFramePr>
          <p:cNvPr id="5" name="Table Placeholder 4">
            <a:extLst>
              <a:ext uri="{FF2B5EF4-FFF2-40B4-BE49-F238E27FC236}">
                <a16:creationId xmlns:a16="http://schemas.microsoft.com/office/drawing/2014/main" id="{383E9694-AB02-40B9-96E2-84FEAF182684}"/>
              </a:ext>
            </a:extLst>
          </p:cNvPr>
          <p:cNvGraphicFramePr>
            <a:graphicFrameLocks noGrp="1"/>
          </p:cNvGraphicFramePr>
          <p:nvPr>
            <p:ph type="tbl" sz="quarter" idx="13"/>
            <p:extLst>
              <p:ext uri="{D42A27DB-BD31-4B8C-83A1-F6EECF244321}">
                <p14:modId xmlns:p14="http://schemas.microsoft.com/office/powerpoint/2010/main" val="255791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76295009"/>
                    </a:ext>
                  </a:extLst>
                </a:gridCol>
                <a:gridCol w="822960">
                  <a:extLst>
                    <a:ext uri="{9D8B030D-6E8A-4147-A177-3AD203B41FA5}">
                      <a16:colId xmlns:a16="http://schemas.microsoft.com/office/drawing/2014/main" val="4008029238"/>
                    </a:ext>
                  </a:extLst>
                </a:gridCol>
                <a:gridCol w="822960">
                  <a:extLst>
                    <a:ext uri="{9D8B030D-6E8A-4147-A177-3AD203B41FA5}">
                      <a16:colId xmlns:a16="http://schemas.microsoft.com/office/drawing/2014/main" val="3945834033"/>
                    </a:ext>
                  </a:extLst>
                </a:gridCol>
                <a:gridCol w="822960">
                  <a:extLst>
                    <a:ext uri="{9D8B030D-6E8A-4147-A177-3AD203B41FA5}">
                      <a16:colId xmlns:a16="http://schemas.microsoft.com/office/drawing/2014/main" val="373493173"/>
                    </a:ext>
                  </a:extLst>
                </a:gridCol>
                <a:gridCol w="822960">
                  <a:extLst>
                    <a:ext uri="{9D8B030D-6E8A-4147-A177-3AD203B41FA5}">
                      <a16:colId xmlns:a16="http://schemas.microsoft.com/office/drawing/2014/main" val="704521282"/>
                    </a:ext>
                  </a:extLst>
                </a:gridCol>
                <a:gridCol w="822960">
                  <a:extLst>
                    <a:ext uri="{9D8B030D-6E8A-4147-A177-3AD203B41FA5}">
                      <a16:colId xmlns:a16="http://schemas.microsoft.com/office/drawing/2014/main" val="235513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882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- 2018-07-31 13:49:15 </a:t>
                      </a:r>
                      <a:r>
                        <a:rPr kumimoji="0" lang="en-US" sz="1000" b="0" i="0" u="none" strike="noStrike" kern="1200" cap="none" spc="0" normalizeH="0" baseline="0" noProof="0">
                          <a:ln>
                            <a:noFill/>
                          </a:ln>
                          <a:solidFill>
                            <a:prstClr val="black"/>
                          </a:solidFill>
                          <a:effectLst/>
                          <a:uLnTx/>
                          <a:uFillTx/>
                          <a:latin typeface="+mn-lt"/>
                          <a:ea typeface="+mn-ea"/>
                          <a:cs typeface="+mn-cs"/>
                        </a:rPr>
                        <a:t>
  Private offices specially crafted for your 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2340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WeWork - 2018-07-31 13:49:14 </a:t>
                      </a:r>
                      <a:r>
                        <a:rPr kumimoji="0" lang="pt-BR" sz="1000" b="0" i="0" u="none" strike="noStrike" kern="1200" cap="none" spc="0" normalizeH="0" baseline="0" noProof="0">
                          <a:ln>
                            <a:noFill/>
                          </a:ln>
                          <a:solidFill>
                            <a:prstClr val="black"/>
                          </a:solidFill>
                          <a:effectLst/>
                          <a:uLnTx/>
                          <a:uFillTx/>
                          <a:latin typeface="+mn-lt"/>
                          <a:ea typeface="+mn-ea"/>
                          <a:cs typeface="+mn-cs"/>
                        </a:rPr>
                        <a:t>
  Os espaços da WeWork possuem tudo que sua empresa precisa para planejar, colaborar e criar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6439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WeWork - 2018-07-31 13:49:12 </a:t>
                      </a:r>
                      <a:r>
                        <a:rPr kumimoji="0" lang="pt-BR" sz="1000" b="0" i="0" u="none" strike="noStrike" kern="1200" cap="none" spc="0" normalizeH="0" baseline="0" noProof="0">
                          <a:ln>
                            <a:noFill/>
                          </a:ln>
                          <a:solidFill>
                            <a:prstClr val="black"/>
                          </a:solidFill>
                          <a:effectLst/>
                          <a:uLnTx/>
                          <a:uFillTx/>
                          <a:latin typeface="+mn-lt"/>
                          <a:ea typeface="+mn-ea"/>
                          <a:cs typeface="+mn-cs"/>
                        </a:rPr>
                        <a:t>
  Espaços de trabalho que crescem com a sua empresa. Visite a WeWork em São Paulo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133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Hines - 2018-07-31 12:36:51 </a:t>
                      </a:r>
                      <a:r>
                        <a:rPr kumimoji="0" lang="en-US" sz="1000" b="0" i="0" u="none" strike="noStrike" kern="1200" cap="none" spc="0" normalizeH="0" baseline="0" noProof="0">
                          <a:ln>
                            <a:noFill/>
                          </a:ln>
                          <a:solidFill>
                            <a:prstClr val="black"/>
                          </a:solidFill>
                          <a:effectLst/>
                          <a:uLnTx/>
                          <a:uFillTx/>
                          <a:latin typeface="+mn-lt"/>
                          <a:ea typeface="+mn-ea"/>
                          <a:cs typeface="+mn-cs"/>
                        </a:rPr>
                        <a:t>
  Hines has released the firm’s seventh sustainability report, Adaptability. The comprehensive report provides a detailed review of how Hines is leading and adapting environmental, social and governance performance, compiled in accordance with the Global Reporting Initiative (GRI).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7782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JLL - 2018-07-31 11:00:05 </a:t>
                      </a:r>
                      <a:r>
                        <a:rPr kumimoji="0" lang="en-US" sz="1000" b="0" i="0" u="none" strike="noStrike" kern="1200" cap="none" spc="0" normalizeH="0" baseline="0" noProof="0">
                          <a:ln>
                            <a:noFill/>
                          </a:ln>
                          <a:solidFill>
                            <a:prstClr val="black"/>
                          </a:solidFill>
                          <a:effectLst/>
                          <a:uLnTx/>
                          <a:uFillTx/>
                          <a:latin typeface="+mn-lt"/>
                          <a:ea typeface="+mn-ea"/>
                          <a:cs typeface="+mn-cs"/>
                        </a:rPr>
                        <a:t>
  As the workforce becomes more highly educated, employers are competing for top talent, using location, amenities and environment to differentiate themselves. Take a look at our latest research to find out where they can expect to make the biggest gains: http://jll.link/6046DsWnu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2057612"/>
                  </a:ext>
                </a:extLst>
              </a:tr>
            </a:tbl>
          </a:graphicData>
        </a:graphic>
      </p:graphicFrame>
      <p:sp>
        <p:nvSpPr>
          <p:cNvPr id="4" name="Text Placeholder 3">
            <a:extLst>
              <a:ext uri="{FF2B5EF4-FFF2-40B4-BE49-F238E27FC236}">
                <a16:creationId xmlns:a16="http://schemas.microsoft.com/office/drawing/2014/main" id="{628B2133-F945-4B58-978B-975B14E91590}"/>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121361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6B1BF-8C5A-4AFC-BE6A-2CD185FF2DDC}"/>
              </a:ext>
            </a:extLst>
          </p:cNvPr>
          <p:cNvSpPr>
            <a:spLocks noGrp="1"/>
          </p:cNvSpPr>
          <p:nvPr>
            <p:ph type="title"/>
          </p:nvPr>
        </p:nvSpPr>
        <p:spPr/>
        <p:txBody>
          <a:bodyPr/>
          <a:lstStyle/>
          <a:p>
            <a:r>
              <a:rPr lang="en-US"/>
              <a:t>Updates Table (Incl. clicks) | CRE - 4 of 6</a:t>
            </a:r>
          </a:p>
        </p:txBody>
      </p:sp>
      <p:graphicFrame>
        <p:nvGraphicFramePr>
          <p:cNvPr id="5" name="Table Placeholder 4">
            <a:extLst>
              <a:ext uri="{FF2B5EF4-FFF2-40B4-BE49-F238E27FC236}">
                <a16:creationId xmlns:a16="http://schemas.microsoft.com/office/drawing/2014/main" id="{0D99D191-1F4B-419E-954C-A13FBD015EC9}"/>
              </a:ext>
            </a:extLst>
          </p:cNvPr>
          <p:cNvGraphicFramePr>
            <a:graphicFrameLocks noGrp="1"/>
          </p:cNvGraphicFramePr>
          <p:nvPr>
            <p:ph type="tbl" sz="quarter" idx="13"/>
            <p:extLst>
              <p:ext uri="{D42A27DB-BD31-4B8C-83A1-F6EECF244321}">
                <p14:modId xmlns:p14="http://schemas.microsoft.com/office/powerpoint/2010/main" val="2906859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9897442"/>
                    </a:ext>
                  </a:extLst>
                </a:gridCol>
                <a:gridCol w="822960">
                  <a:extLst>
                    <a:ext uri="{9D8B030D-6E8A-4147-A177-3AD203B41FA5}">
                      <a16:colId xmlns:a16="http://schemas.microsoft.com/office/drawing/2014/main" val="51710897"/>
                    </a:ext>
                  </a:extLst>
                </a:gridCol>
                <a:gridCol w="822960">
                  <a:extLst>
                    <a:ext uri="{9D8B030D-6E8A-4147-A177-3AD203B41FA5}">
                      <a16:colId xmlns:a16="http://schemas.microsoft.com/office/drawing/2014/main" val="3102319145"/>
                    </a:ext>
                  </a:extLst>
                </a:gridCol>
                <a:gridCol w="822960">
                  <a:extLst>
                    <a:ext uri="{9D8B030D-6E8A-4147-A177-3AD203B41FA5}">
                      <a16:colId xmlns:a16="http://schemas.microsoft.com/office/drawing/2014/main" val="1712583676"/>
                    </a:ext>
                  </a:extLst>
                </a:gridCol>
                <a:gridCol w="822960">
                  <a:extLst>
                    <a:ext uri="{9D8B030D-6E8A-4147-A177-3AD203B41FA5}">
                      <a16:colId xmlns:a16="http://schemas.microsoft.com/office/drawing/2014/main" val="1827153920"/>
                    </a:ext>
                  </a:extLst>
                </a:gridCol>
                <a:gridCol w="822960">
                  <a:extLst>
                    <a:ext uri="{9D8B030D-6E8A-4147-A177-3AD203B41FA5}">
                      <a16:colId xmlns:a16="http://schemas.microsoft.com/office/drawing/2014/main" val="106731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80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Cushman &amp; Wakefield - 2018-07-31 10:39:50 </a:t>
                      </a:r>
                      <a:r>
                        <a:rPr kumimoji="0" lang="pt-BR" sz="1000" b="0" i="0" u="none" strike="noStrike" kern="1200" cap="none" spc="0" normalizeH="0" baseline="0" noProof="0">
                          <a:ln>
                            <a:noFill/>
                          </a:ln>
                          <a:solidFill>
                            <a:prstClr val="black"/>
                          </a:solidFill>
                          <a:effectLst/>
                          <a:uLnTx/>
                          <a:uFillTx/>
                          <a:latin typeface="+mn-lt"/>
                          <a:ea typeface="+mn-ea"/>
                          <a:cs typeface="+mn-cs"/>
                        </a:rPr>
                        <a:t>
  A negociação realizada pela equipe do Rio de Janeiro, foi liderada por Thierry Botto, diretor de Office Transations da Cushman &amp; Wakefield. Com lajes de 590 m², o Edifício Flamengo Park Tower conta com pé direito de 2,381 metros, sistema de ar condicionado central, infraestrutura de telecomunicação completa e sistema de segurança contra incêndio. http://bit.ly/2M2OX5V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249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Cushman &amp; Wakefield - 2018-07-31 10:34:43 </a:t>
                      </a:r>
                      <a:r>
                        <a:rPr kumimoji="0" lang="fr-FR" sz="1000" b="0" i="0" u="none" strike="noStrike" kern="1200" cap="none" spc="0" normalizeH="0" baseline="0" noProof="0">
                          <a:ln>
                            <a:noFill/>
                          </a:ln>
                          <a:solidFill>
                            <a:prstClr val="black"/>
                          </a:solidFill>
                          <a:effectLst/>
                          <a:uLnTx/>
                          <a:uFillTx/>
                          <a:latin typeface="+mn-lt"/>
                          <a:ea typeface="+mn-ea"/>
                          <a:cs typeface="+mn-cs"/>
                        </a:rPr>
                        <a:t>
  #TRANSACTION – Cushman &amp; Wakefield a conseillé la société DISA dans son installation au 86-88 rue du Point du Jour à Boulogne-Billancourt.
#cushmanwakefield #bureaux #succes #boulogne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133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Fifth Wall - 2018-07-31 10:27:36 </a:t>
                      </a:r>
                      <a:r>
                        <a:rPr kumimoji="0" lang="en-US" sz="1000" b="0" i="0" u="none" strike="noStrike" kern="1200" cap="none" spc="0" normalizeH="0" baseline="0" noProof="0">
                          <a:ln>
                            <a:noFill/>
                          </a:ln>
                          <a:solidFill>
                            <a:prstClr val="black"/>
                          </a:solidFill>
                          <a:effectLst/>
                          <a:uLnTx/>
                          <a:uFillTx/>
                          <a:latin typeface="+mn-lt"/>
                          <a:ea typeface="+mn-ea"/>
                          <a:cs typeface="+mn-cs"/>
                        </a:rPr>
                        <a:t>
  "Real estate developers and their properties are getting an opportunity to cash in on power management and surplus energy production thanks to a new company called Blueprint Power." - Jonathan Shieber for TechCrunch. Congratulations Robyn Beavers, Claire Woo and the Blueprint Power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0409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Granite Properties - 2018-07-31 10:25:51 </a:t>
                      </a:r>
                      <a:r>
                        <a:rPr kumimoji="0" lang="en-US" sz="1000" b="0" i="0" u="none" strike="noStrike" kern="1200" cap="none" spc="0" normalizeH="0" baseline="0" noProof="0">
                          <a:ln>
                            <a:noFill/>
                          </a:ln>
                          <a:solidFill>
                            <a:prstClr val="black"/>
                          </a:solidFill>
                          <a:effectLst/>
                          <a:uLnTx/>
                          <a:uFillTx/>
                          <a:latin typeface="+mn-lt"/>
                          <a:ea typeface="+mn-ea"/>
                          <a:cs typeface="+mn-cs"/>
                        </a:rPr>
                        <a:t>
  In 1998, we began construction of our mixed-use, master-planned development, Granite Park, on farmland in Plano. It is now a 90-acre, business community offering six Class-A office buildings, a 299-room Hilton Hotel and a vibrant waterfront neighborhood featuring a unique 30,000 square foot Boardwalk with four popular restaurants, and three more opening this summer!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8515135"/>
                  </a:ext>
                </a:extLst>
              </a:tr>
            </a:tbl>
          </a:graphicData>
        </a:graphic>
      </p:graphicFrame>
      <p:sp>
        <p:nvSpPr>
          <p:cNvPr id="4" name="Text Placeholder 3">
            <a:extLst>
              <a:ext uri="{FF2B5EF4-FFF2-40B4-BE49-F238E27FC236}">
                <a16:creationId xmlns:a16="http://schemas.microsoft.com/office/drawing/2014/main" id="{6ADA62EE-114C-4545-857D-77307A6DDB95}"/>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4097407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E1C97-2A74-4CB1-94E4-838C6FA0235E}"/>
              </a:ext>
            </a:extLst>
          </p:cNvPr>
          <p:cNvSpPr>
            <a:spLocks noGrp="1"/>
          </p:cNvSpPr>
          <p:nvPr>
            <p:ph type="title"/>
          </p:nvPr>
        </p:nvSpPr>
        <p:spPr/>
        <p:txBody>
          <a:bodyPr/>
          <a:lstStyle/>
          <a:p>
            <a:r>
              <a:rPr lang="en-US"/>
              <a:t>Updates Table (Incl. clicks) | CRE - 5 of 6</a:t>
            </a:r>
          </a:p>
        </p:txBody>
      </p:sp>
      <p:graphicFrame>
        <p:nvGraphicFramePr>
          <p:cNvPr id="5" name="Table Placeholder 4">
            <a:extLst>
              <a:ext uri="{FF2B5EF4-FFF2-40B4-BE49-F238E27FC236}">
                <a16:creationId xmlns:a16="http://schemas.microsoft.com/office/drawing/2014/main" id="{F047C07C-E488-4AA2-A110-A9C1D1A32CD2}"/>
              </a:ext>
            </a:extLst>
          </p:cNvPr>
          <p:cNvGraphicFramePr>
            <a:graphicFrameLocks noGrp="1"/>
          </p:cNvGraphicFramePr>
          <p:nvPr>
            <p:ph type="tbl" sz="quarter" idx="13"/>
            <p:extLst>
              <p:ext uri="{D42A27DB-BD31-4B8C-83A1-F6EECF244321}">
                <p14:modId xmlns:p14="http://schemas.microsoft.com/office/powerpoint/2010/main" val="1094009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71749401"/>
                    </a:ext>
                  </a:extLst>
                </a:gridCol>
                <a:gridCol w="822960">
                  <a:extLst>
                    <a:ext uri="{9D8B030D-6E8A-4147-A177-3AD203B41FA5}">
                      <a16:colId xmlns:a16="http://schemas.microsoft.com/office/drawing/2014/main" val="3873781193"/>
                    </a:ext>
                  </a:extLst>
                </a:gridCol>
                <a:gridCol w="822960">
                  <a:extLst>
                    <a:ext uri="{9D8B030D-6E8A-4147-A177-3AD203B41FA5}">
                      <a16:colId xmlns:a16="http://schemas.microsoft.com/office/drawing/2014/main" val="562510230"/>
                    </a:ext>
                  </a:extLst>
                </a:gridCol>
                <a:gridCol w="822960">
                  <a:extLst>
                    <a:ext uri="{9D8B030D-6E8A-4147-A177-3AD203B41FA5}">
                      <a16:colId xmlns:a16="http://schemas.microsoft.com/office/drawing/2014/main" val="2298258665"/>
                    </a:ext>
                  </a:extLst>
                </a:gridCol>
                <a:gridCol w="822960">
                  <a:extLst>
                    <a:ext uri="{9D8B030D-6E8A-4147-A177-3AD203B41FA5}">
                      <a16:colId xmlns:a16="http://schemas.microsoft.com/office/drawing/2014/main" val="1783932243"/>
                    </a:ext>
                  </a:extLst>
                </a:gridCol>
                <a:gridCol w="822960">
                  <a:extLst>
                    <a:ext uri="{9D8B030D-6E8A-4147-A177-3AD203B41FA5}">
                      <a16:colId xmlns:a16="http://schemas.microsoft.com/office/drawing/2014/main" val="223202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277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- 2018-07-31 10:10:18 </a:t>
                      </a:r>
                      <a:r>
                        <a:rPr kumimoji="0" lang="en-US" sz="1000" b="0" i="0" u="none" strike="noStrike" kern="1200" cap="none" spc="0" normalizeH="0" baseline="0" noProof="0">
                          <a:ln>
                            <a:noFill/>
                          </a:ln>
                          <a:solidFill>
                            <a:prstClr val="black"/>
                          </a:solidFill>
                          <a:effectLst/>
                          <a:uLnTx/>
                          <a:uFillTx/>
                          <a:latin typeface="+mn-lt"/>
                          <a:ea typeface="+mn-ea"/>
                          <a:cs typeface="+mn-cs"/>
                        </a:rPr>
                        <a:t>
  Hayley Armstrong discusses the risks of oversupply in London.
Have a read of our insights in the lastest edition of Capital Watch.
👉 Follow the chat #CWCapitalWatch 
👉 View the digital edition here: https://cushwk.co/2OwnwDa 
👉 Connect with the author here: https://cushwk.co/2M5SkJi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040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WeWork - 2018-07-31 09:27:00 </a:t>
                      </a:r>
                      <a:r>
                        <a:rPr kumimoji="0" lang="en-US" sz="1000" b="0" i="0" u="none" strike="noStrike" kern="1200" cap="none" spc="0" normalizeH="0" baseline="0" noProof="0">
                          <a:ln>
                            <a:noFill/>
                          </a:ln>
                          <a:solidFill>
                            <a:prstClr val="black"/>
                          </a:solidFill>
                          <a:effectLst/>
                          <a:uLnTx/>
                          <a:uFillTx/>
                          <a:latin typeface="+mn-lt"/>
                          <a:ea typeface="+mn-ea"/>
                          <a:cs typeface="+mn-cs"/>
                        </a:rPr>
                        <a:t>
  We're partnering with companies to create an amazing workplace experience by designing, building, and operating their existing spaces.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70463110"/>
                  </a:ext>
                </a:extLst>
              </a:tr>
            </a:tbl>
          </a:graphicData>
        </a:graphic>
      </p:graphicFrame>
      <p:sp>
        <p:nvSpPr>
          <p:cNvPr id="4" name="Text Placeholder 3">
            <a:extLst>
              <a:ext uri="{FF2B5EF4-FFF2-40B4-BE49-F238E27FC236}">
                <a16:creationId xmlns:a16="http://schemas.microsoft.com/office/drawing/2014/main" id="{782115FF-014D-418D-BED8-6457F59650B4}"/>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2161245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9A9BB-8663-4F0A-9EBD-83B4534696C8}"/>
              </a:ext>
            </a:extLst>
          </p:cNvPr>
          <p:cNvSpPr>
            <a:spLocks noGrp="1"/>
          </p:cNvSpPr>
          <p:nvPr>
            <p:ph type="title"/>
          </p:nvPr>
        </p:nvSpPr>
        <p:spPr/>
        <p:txBody>
          <a:bodyPr/>
          <a:lstStyle/>
          <a:p>
            <a:r>
              <a:rPr lang="en-US"/>
              <a:t>Updates Table (Incl. clicks) | CRE - 6 of 6</a:t>
            </a:r>
          </a:p>
        </p:txBody>
      </p:sp>
      <p:graphicFrame>
        <p:nvGraphicFramePr>
          <p:cNvPr id="5" name="Table Placeholder 4">
            <a:extLst>
              <a:ext uri="{FF2B5EF4-FFF2-40B4-BE49-F238E27FC236}">
                <a16:creationId xmlns:a16="http://schemas.microsoft.com/office/drawing/2014/main" id="{9856408C-1AE1-4464-A319-90E489085C92}"/>
              </a:ext>
            </a:extLst>
          </p:cNvPr>
          <p:cNvGraphicFramePr>
            <a:graphicFrameLocks noGrp="1"/>
          </p:cNvGraphicFramePr>
          <p:nvPr>
            <p:ph type="tbl" sz="quarter" idx="13"/>
            <p:extLst>
              <p:ext uri="{D42A27DB-BD31-4B8C-83A1-F6EECF244321}">
                <p14:modId xmlns:p14="http://schemas.microsoft.com/office/powerpoint/2010/main" val="401370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64963220"/>
                    </a:ext>
                  </a:extLst>
                </a:gridCol>
                <a:gridCol w="822960">
                  <a:extLst>
                    <a:ext uri="{9D8B030D-6E8A-4147-A177-3AD203B41FA5}">
                      <a16:colId xmlns:a16="http://schemas.microsoft.com/office/drawing/2014/main" val="3673455142"/>
                    </a:ext>
                  </a:extLst>
                </a:gridCol>
                <a:gridCol w="822960">
                  <a:extLst>
                    <a:ext uri="{9D8B030D-6E8A-4147-A177-3AD203B41FA5}">
                      <a16:colId xmlns:a16="http://schemas.microsoft.com/office/drawing/2014/main" val="1215903454"/>
                    </a:ext>
                  </a:extLst>
                </a:gridCol>
                <a:gridCol w="822960">
                  <a:extLst>
                    <a:ext uri="{9D8B030D-6E8A-4147-A177-3AD203B41FA5}">
                      <a16:colId xmlns:a16="http://schemas.microsoft.com/office/drawing/2014/main" val="2533280630"/>
                    </a:ext>
                  </a:extLst>
                </a:gridCol>
                <a:gridCol w="822960">
                  <a:extLst>
                    <a:ext uri="{9D8B030D-6E8A-4147-A177-3AD203B41FA5}">
                      <a16:colId xmlns:a16="http://schemas.microsoft.com/office/drawing/2014/main" val="1151986351"/>
                    </a:ext>
                  </a:extLst>
                </a:gridCol>
                <a:gridCol w="822960">
                  <a:extLst>
                    <a:ext uri="{9D8B030D-6E8A-4147-A177-3AD203B41FA5}">
                      <a16:colId xmlns:a16="http://schemas.microsoft.com/office/drawing/2014/main" val="60127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879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- 2018-07-31 09:26:27 </a:t>
                      </a:r>
                      <a:r>
                        <a:rPr kumimoji="0" lang="en-US" sz="1000" b="0" i="0" u="none" strike="noStrike" kern="1200" cap="none" spc="0" normalizeH="0" baseline="0" noProof="0">
                          <a:ln>
                            <a:noFill/>
                          </a:ln>
                          <a:solidFill>
                            <a:prstClr val="black"/>
                          </a:solidFill>
                          <a:effectLst/>
                          <a:uLnTx/>
                          <a:uFillTx/>
                          <a:latin typeface="+mn-lt"/>
                          <a:ea typeface="+mn-ea"/>
                          <a:cs typeface="+mn-cs"/>
                        </a:rPr>
                        <a:t>
  Toronto’s downtown office market continues to power forward and availability holds firm at a historic low for a second successive quarter. Options are running out for occupiers as the availability rate plummets to record lows in 3 of downtown’s 6 submarkets.
In the suburbs, the West posted the strongest performance with declining availability and a 10-year high absorption.
Learn more in the Q2 Greater Toronto Area Research Combined Report, which includes Statistical Summary, Availability Snapshot, Marketbeat, Development Pipeline and more: 
https://lnkd.in/gKqdgih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39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Cushman &amp; Wakefield - 2018-07-31 09:15:25 </a:t>
                      </a:r>
                      <a:r>
                        <a:rPr kumimoji="0" lang="en-US" sz="1000" b="0" i="0" u="none" strike="noStrike" kern="1200" cap="none" spc="0" normalizeH="0" baseline="0" noProof="0">
                          <a:ln>
                            <a:noFill/>
                          </a:ln>
                          <a:solidFill>
                            <a:prstClr val="black"/>
                          </a:solidFill>
                          <a:effectLst/>
                          <a:uLnTx/>
                          <a:uFillTx/>
                          <a:latin typeface="+mn-lt"/>
                          <a:ea typeface="+mn-ea"/>
                          <a:cs typeface="+mn-cs"/>
                        </a:rPr>
                        <a:t>
  LA’s luxury corridors are seeing skyrocketing rents and asking prices. Cushman &amp; Wakefield's Kazuko Morgan and Carine Mamann on #retail and the luxe life http://ow.ly/xNAx30lbEEg via The Real Deal 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6881443"/>
                  </a:ext>
                </a:extLst>
              </a:tr>
            </a:tbl>
          </a:graphicData>
        </a:graphic>
      </p:graphicFrame>
      <p:sp>
        <p:nvSpPr>
          <p:cNvPr id="4" name="Text Placeholder 3">
            <a:extLst>
              <a:ext uri="{FF2B5EF4-FFF2-40B4-BE49-F238E27FC236}">
                <a16:creationId xmlns:a16="http://schemas.microsoft.com/office/drawing/2014/main" id="{451FFB87-7C7E-494F-8A72-75CE89966970}"/>
              </a:ext>
            </a:extLst>
          </p:cNvPr>
          <p:cNvSpPr>
            <a:spLocks noGrp="1"/>
          </p:cNvSpPr>
          <p:nvPr>
            <p:ph type="body" sz="quarter" idx="14"/>
          </p:nvPr>
        </p:nvSpPr>
        <p:spPr/>
        <p:txBody>
          <a:bodyPr/>
          <a:lstStyle/>
          <a:p>
            <a:r>
              <a:rPr lang="en-US"/>
              <a:t>01/07/2018 - 31/07/2018</a:t>
            </a:r>
          </a:p>
        </p:txBody>
      </p:sp>
    </p:spTree>
    <p:extLst>
      <p:ext uri="{BB962C8B-B14F-4D97-AF65-F5344CB8AC3E}">
        <p14:creationId xmlns:p14="http://schemas.microsoft.com/office/powerpoint/2010/main" val="4107807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475</Words>
  <Application>Microsoft Office PowerPoint</Application>
  <PresentationFormat>On-screen Show (4:3)</PresentationFormat>
  <Paragraphs>198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Arial</vt:lpstr>
      <vt:lpstr>新細明體</vt:lpstr>
      <vt:lpstr>quintly_template</vt:lpstr>
      <vt:lpstr>Updates Table (Incl. clicks) | CRE - 1 of 6</vt:lpstr>
      <vt:lpstr>Updates Table (Incl. clicks) | CRE - 2 of 6</vt:lpstr>
      <vt:lpstr>Updates Table (Incl. clicks) | CRE - 3 of 6</vt:lpstr>
      <vt:lpstr>Updates Table (Incl. clicks) | CRE - 4 of 6</vt:lpstr>
      <vt:lpstr>Updates Table (Incl. clicks) | CRE - 5 of 6</vt:lpstr>
      <vt:lpstr>Updates Table (Incl. clicks) | CRE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(Incl. clicks) | CRE - 1 of 6</dc:title>
  <dc:creator>Administrator</dc:creator>
  <cp:lastModifiedBy>Administrator</cp:lastModifiedBy>
  <cp:revision>1</cp:revision>
  <dcterms:created xsi:type="dcterms:W3CDTF">2018-08-08T00:23:25Z</dcterms:created>
  <dcterms:modified xsi:type="dcterms:W3CDTF">2018-08-08T00:24:59Z</dcterms:modified>
</cp:coreProperties>
</file>