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宋体" panose="02010600030101010101" pitchFamily="2" charset="-122"/>
      <p:regular r:id="rId9"/>
    </p:embeddedFon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58D9-95AB-4B40-B077-D8BFF78A1297}"/>
              </a:ext>
            </a:extLst>
          </p:cNvPr>
          <p:cNvSpPr>
            <a:spLocks noGrp="1"/>
          </p:cNvSpPr>
          <p:nvPr>
            <p:ph type="title"/>
          </p:nvPr>
        </p:nvSpPr>
        <p:spPr/>
        <p:txBody>
          <a:bodyPr/>
          <a:lstStyle/>
          <a:p>
            <a:r>
              <a:rPr lang="en-US"/>
              <a:t>Updates Table (Incl. clicks) | CRE - 1 of 7</a:t>
            </a:r>
          </a:p>
        </p:txBody>
      </p:sp>
      <p:graphicFrame>
        <p:nvGraphicFramePr>
          <p:cNvPr id="5" name="Table Placeholder 4">
            <a:extLst>
              <a:ext uri="{FF2B5EF4-FFF2-40B4-BE49-F238E27FC236}">
                <a16:creationId xmlns:a16="http://schemas.microsoft.com/office/drawing/2014/main" id="{706FAA83-C156-49CC-B8C7-C9B9201AC0A6}"/>
              </a:ext>
            </a:extLst>
          </p:cNvPr>
          <p:cNvGraphicFramePr>
            <a:graphicFrameLocks noGrp="1"/>
          </p:cNvGraphicFramePr>
          <p:nvPr>
            <p:ph type="tbl" sz="quarter" idx="13"/>
            <p:extLst>
              <p:ext uri="{D42A27DB-BD31-4B8C-83A1-F6EECF244321}">
                <p14:modId xmlns:p14="http://schemas.microsoft.com/office/powerpoint/2010/main" val="2742602936"/>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8426435"/>
                    </a:ext>
                  </a:extLst>
                </a:gridCol>
                <a:gridCol w="822960">
                  <a:extLst>
                    <a:ext uri="{9D8B030D-6E8A-4147-A177-3AD203B41FA5}">
                      <a16:colId xmlns:a16="http://schemas.microsoft.com/office/drawing/2014/main" val="4126545838"/>
                    </a:ext>
                  </a:extLst>
                </a:gridCol>
                <a:gridCol w="822960">
                  <a:extLst>
                    <a:ext uri="{9D8B030D-6E8A-4147-A177-3AD203B41FA5}">
                      <a16:colId xmlns:a16="http://schemas.microsoft.com/office/drawing/2014/main" val="4078775264"/>
                    </a:ext>
                  </a:extLst>
                </a:gridCol>
                <a:gridCol w="822960">
                  <a:extLst>
                    <a:ext uri="{9D8B030D-6E8A-4147-A177-3AD203B41FA5}">
                      <a16:colId xmlns:a16="http://schemas.microsoft.com/office/drawing/2014/main" val="3398611806"/>
                    </a:ext>
                  </a:extLst>
                </a:gridCol>
                <a:gridCol w="822960">
                  <a:extLst>
                    <a:ext uri="{9D8B030D-6E8A-4147-A177-3AD203B41FA5}">
                      <a16:colId xmlns:a16="http://schemas.microsoft.com/office/drawing/2014/main" val="1298665666"/>
                    </a:ext>
                  </a:extLst>
                </a:gridCol>
                <a:gridCol w="822960">
                  <a:extLst>
                    <a:ext uri="{9D8B030D-6E8A-4147-A177-3AD203B41FA5}">
                      <a16:colId xmlns:a16="http://schemas.microsoft.com/office/drawing/2014/main" val="2358146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283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Cushman &amp; Wakefield - 2018-07-30 19:38:24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在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中国 政府推动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住房租赁市场 进一步发展的背景下，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共住空间 变得越来越流行，运营商正在迅速扩张以提高市场份额，而一些大型的房地产开发商也加入到共住空间的开发行列。阅读戴德梁行的</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中国“新”经济</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报告，了解中国经济如何朝着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智能 丶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共享 与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绿色 三方面迈进。</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http://bit.ly/2KrAyTp #THINKIN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69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- 2018-07-30 19:37:05 </a:t>
                      </a:r>
                      <a:r>
                        <a:rPr kumimoji="0" lang="en-US" sz="1000" b="0" i="0" u="none" strike="noStrike" kern="1200" cap="none" spc="0" normalizeH="0" baseline="0" noProof="0">
                          <a:ln>
                            <a:noFill/>
                          </a:ln>
                          <a:solidFill>
                            <a:prstClr val="black"/>
                          </a:solidFill>
                          <a:effectLst/>
                          <a:uLnTx/>
                          <a:uFillTx/>
                          <a:latin typeface="+mn-lt"/>
                          <a:ea typeface="+mn-ea"/>
                          <a:cs typeface="+mn-cs"/>
                        </a:rPr>
                        <a:t>
  As #CoLiving becomes more popular in China under the government's push to further develop the #residential #leasing market across the country, operators are expanding rapidly to capture market share and some sizable property developers are joining the shared living movement. Read our THINK-IN report to see how China's new economic will evolve toward the three directions of Smart, Sharing and Green. http://bit.ly/2MslrXe  #THINKIN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475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Irvine Company Office - 2018-07-30 19:08:05 </a:t>
                      </a:r>
                      <a:r>
                        <a:rPr kumimoji="0" lang="en-US" sz="1000" b="0" i="0" u="none" strike="noStrike" kern="1200" cap="none" spc="0" normalizeH="0" baseline="0" noProof="0">
                          <a:ln>
                            <a:noFill/>
                          </a:ln>
                          <a:solidFill>
                            <a:prstClr val="black"/>
                          </a:solidFill>
                          <a:effectLst/>
                          <a:uLnTx/>
                          <a:uFillTx/>
                          <a:latin typeface="+mn-lt"/>
                          <a:ea typeface="+mn-ea"/>
                          <a:cs typeface="+mn-cs"/>
                        </a:rPr>
                        <a:t>
  From a private fitness center to WiFi-connected outdoor workspaces, learn how Eastgate Terrace is designed for San Diego's tech elite. https://lnkd.in/gYn9FTY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5955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Irvine Company Office - 2018-07-30 19:07:34 </a:t>
                      </a:r>
                      <a:r>
                        <a:rPr kumimoji="0" lang="en-US" sz="1000" b="0" i="0" u="none" strike="noStrike" kern="1200" cap="none" spc="0" normalizeH="0" baseline="0" noProof="0">
                          <a:ln>
                            <a:noFill/>
                          </a:ln>
                          <a:solidFill>
                            <a:prstClr val="black"/>
                          </a:solidFill>
                          <a:effectLst/>
                          <a:uLnTx/>
                          <a:uFillTx/>
                          <a:latin typeface="+mn-lt"/>
                          <a:ea typeface="+mn-ea"/>
                          <a:cs typeface="+mn-cs"/>
                        </a:rPr>
                        <a:t>
  From a private fitness center to WiFi-connected outdoor workspaces, learn how Eastgate Terrace is designed for San Diego's tech elite. https://lnkd.in/gYn9FTY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42893791"/>
                  </a:ext>
                </a:extLst>
              </a:tr>
            </a:tbl>
          </a:graphicData>
        </a:graphic>
      </p:graphicFrame>
      <p:sp>
        <p:nvSpPr>
          <p:cNvPr id="4" name="Text Placeholder 3">
            <a:extLst>
              <a:ext uri="{FF2B5EF4-FFF2-40B4-BE49-F238E27FC236}">
                <a16:creationId xmlns:a16="http://schemas.microsoft.com/office/drawing/2014/main" id="{CAE6BD58-FC73-41FC-972E-5C2A63431EED}"/>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1306492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2573B-FD3E-447A-A919-697DCBC9060B}"/>
              </a:ext>
            </a:extLst>
          </p:cNvPr>
          <p:cNvSpPr>
            <a:spLocks noGrp="1"/>
          </p:cNvSpPr>
          <p:nvPr>
            <p:ph type="title"/>
          </p:nvPr>
        </p:nvSpPr>
        <p:spPr/>
        <p:txBody>
          <a:bodyPr/>
          <a:lstStyle/>
          <a:p>
            <a:r>
              <a:rPr lang="en-US"/>
              <a:t>Updates Table (Incl. clicks) | CRE - 2 of 7</a:t>
            </a:r>
          </a:p>
        </p:txBody>
      </p:sp>
      <p:graphicFrame>
        <p:nvGraphicFramePr>
          <p:cNvPr id="5" name="Table Placeholder 4">
            <a:extLst>
              <a:ext uri="{FF2B5EF4-FFF2-40B4-BE49-F238E27FC236}">
                <a16:creationId xmlns:a16="http://schemas.microsoft.com/office/drawing/2014/main" id="{44D1D976-1F28-4332-8016-38D19582A12B}"/>
              </a:ext>
            </a:extLst>
          </p:cNvPr>
          <p:cNvGraphicFramePr>
            <a:graphicFrameLocks noGrp="1"/>
          </p:cNvGraphicFramePr>
          <p:nvPr>
            <p:ph type="tbl" sz="quarter" idx="13"/>
            <p:extLst>
              <p:ext uri="{D42A27DB-BD31-4B8C-83A1-F6EECF244321}">
                <p14:modId xmlns:p14="http://schemas.microsoft.com/office/powerpoint/2010/main" val="116510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357040"/>
                    </a:ext>
                  </a:extLst>
                </a:gridCol>
                <a:gridCol w="822960">
                  <a:extLst>
                    <a:ext uri="{9D8B030D-6E8A-4147-A177-3AD203B41FA5}">
                      <a16:colId xmlns:a16="http://schemas.microsoft.com/office/drawing/2014/main" val="3799224617"/>
                    </a:ext>
                  </a:extLst>
                </a:gridCol>
                <a:gridCol w="822960">
                  <a:extLst>
                    <a:ext uri="{9D8B030D-6E8A-4147-A177-3AD203B41FA5}">
                      <a16:colId xmlns:a16="http://schemas.microsoft.com/office/drawing/2014/main" val="3920789338"/>
                    </a:ext>
                  </a:extLst>
                </a:gridCol>
                <a:gridCol w="822960">
                  <a:extLst>
                    <a:ext uri="{9D8B030D-6E8A-4147-A177-3AD203B41FA5}">
                      <a16:colId xmlns:a16="http://schemas.microsoft.com/office/drawing/2014/main" val="965104392"/>
                    </a:ext>
                  </a:extLst>
                </a:gridCol>
                <a:gridCol w="822960">
                  <a:extLst>
                    <a:ext uri="{9D8B030D-6E8A-4147-A177-3AD203B41FA5}">
                      <a16:colId xmlns:a16="http://schemas.microsoft.com/office/drawing/2014/main" val="1181232992"/>
                    </a:ext>
                  </a:extLst>
                </a:gridCol>
                <a:gridCol w="822960">
                  <a:extLst>
                    <a:ext uri="{9D8B030D-6E8A-4147-A177-3AD203B41FA5}">
                      <a16:colId xmlns:a16="http://schemas.microsoft.com/office/drawing/2014/main" val="101026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621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- 2018-07-30 15:49:36 </a:t>
                      </a:r>
                      <a:r>
                        <a:rPr kumimoji="0" lang="en-US" sz="1000" b="0" i="0" u="none" strike="noStrike" kern="1200" cap="none" spc="0" normalizeH="0" baseline="0" noProof="0">
                          <a:ln>
                            <a:noFill/>
                          </a:ln>
                          <a:solidFill>
                            <a:prstClr val="black"/>
                          </a:solidFill>
                          <a:effectLst/>
                          <a:uLnTx/>
                          <a:uFillTx/>
                          <a:latin typeface="+mn-lt"/>
                          <a:ea typeface="+mn-ea"/>
                          <a:cs typeface="+mn-cs"/>
                        </a:rPr>
                        <a:t>
  Find out how one Sydney bank is promoting good energy in one of its most popular branches. http://jll.link/6042Ds5sK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317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- 2018-07-30 15:27:36 </a:t>
                      </a:r>
                      <a:r>
                        <a:rPr kumimoji="0" lang="en-US" sz="1000" b="0" i="0" u="none" strike="noStrike" kern="1200" cap="none" spc="0" normalizeH="0" baseline="0" noProof="0">
                          <a:ln>
                            <a:noFill/>
                          </a:ln>
                          <a:solidFill>
                            <a:prstClr val="black"/>
                          </a:solidFill>
                          <a:effectLst/>
                          <a:uLnTx/>
                          <a:uFillTx/>
                          <a:latin typeface="+mn-lt"/>
                          <a:ea typeface="+mn-ea"/>
                          <a:cs typeface="+mn-cs"/>
                        </a:rPr>
                        <a:t>
  Investors will be looking at alternative real estate sectors as office, industrial and retail properties grow scarce. Our latest report reveals the opportunities.
http://jll.link/6046Ds5Yo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222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Irvine Company Office - 2018-07-30 14:42:35 </a:t>
                      </a:r>
                      <a:r>
                        <a:rPr kumimoji="0" lang="en-US" sz="1000" b="0" i="0" u="none" strike="noStrike" kern="1200" cap="none" spc="0" normalizeH="0" baseline="0" noProof="0">
                          <a:ln>
                            <a:noFill/>
                          </a:ln>
                          <a:solidFill>
                            <a:prstClr val="black"/>
                          </a:solidFill>
                          <a:effectLst/>
                          <a:uLnTx/>
                          <a:uFillTx/>
                          <a:latin typeface="+mn-lt"/>
                          <a:ea typeface="+mn-ea"/>
                          <a:cs typeface="+mn-cs"/>
                        </a:rPr>
                        <a:t>
  #LaJollaCenter is now 100% leased. Explore availabilities nearby to see why San Diego's most dynamic companies are choosing #LaJollaUTC.
#SanDiegoCRE #IrvineCompanyOffice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3016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- 2018-07-30 14:25:13 </a:t>
                      </a:r>
                      <a:r>
                        <a:rPr kumimoji="0" lang="en-US" sz="1000" b="0" i="0" u="none" strike="noStrike" kern="1200" cap="none" spc="0" normalizeH="0" baseline="0" noProof="0">
                          <a:ln>
                            <a:noFill/>
                          </a:ln>
                          <a:solidFill>
                            <a:prstClr val="black"/>
                          </a:solidFill>
                          <a:effectLst/>
                          <a:uLnTx/>
                          <a:uFillTx/>
                          <a:latin typeface="+mn-lt"/>
                          <a:ea typeface="+mn-ea"/>
                          <a:cs typeface="+mn-cs"/>
                        </a:rPr>
                        <a:t>
  Commercial usage of drones has increased dramatically with advances in battery technology. As carrying and capacity has improved, they are now commonly used for mapping and photography applications. But how will these devices shape our future? https://cushwk.co/2zOMURj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7793585"/>
                  </a:ext>
                </a:extLst>
              </a:tr>
            </a:tbl>
          </a:graphicData>
        </a:graphic>
      </p:graphicFrame>
      <p:sp>
        <p:nvSpPr>
          <p:cNvPr id="4" name="Text Placeholder 3">
            <a:extLst>
              <a:ext uri="{FF2B5EF4-FFF2-40B4-BE49-F238E27FC236}">
                <a16:creationId xmlns:a16="http://schemas.microsoft.com/office/drawing/2014/main" id="{76D591C9-E1A4-4567-94E2-E3A7E1660E02}"/>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290807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087E-2F55-4C28-9FA9-D252DEE0CB31}"/>
              </a:ext>
            </a:extLst>
          </p:cNvPr>
          <p:cNvSpPr>
            <a:spLocks noGrp="1"/>
          </p:cNvSpPr>
          <p:nvPr>
            <p:ph type="title"/>
          </p:nvPr>
        </p:nvSpPr>
        <p:spPr/>
        <p:txBody>
          <a:bodyPr/>
          <a:lstStyle/>
          <a:p>
            <a:r>
              <a:rPr lang="en-US"/>
              <a:t>Updates Table (Incl. clicks) | CRE - 3 of 7</a:t>
            </a:r>
          </a:p>
        </p:txBody>
      </p:sp>
      <p:graphicFrame>
        <p:nvGraphicFramePr>
          <p:cNvPr id="5" name="Table Placeholder 4">
            <a:extLst>
              <a:ext uri="{FF2B5EF4-FFF2-40B4-BE49-F238E27FC236}">
                <a16:creationId xmlns:a16="http://schemas.microsoft.com/office/drawing/2014/main" id="{AEABBA40-FE96-4D2F-A9CD-B81AF267B014}"/>
              </a:ext>
            </a:extLst>
          </p:cNvPr>
          <p:cNvGraphicFramePr>
            <a:graphicFrameLocks noGrp="1"/>
          </p:cNvGraphicFramePr>
          <p:nvPr>
            <p:ph type="tbl" sz="quarter" idx="13"/>
            <p:extLst>
              <p:ext uri="{D42A27DB-BD31-4B8C-83A1-F6EECF244321}">
                <p14:modId xmlns:p14="http://schemas.microsoft.com/office/powerpoint/2010/main" val="4111717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6635795"/>
                    </a:ext>
                  </a:extLst>
                </a:gridCol>
                <a:gridCol w="822960">
                  <a:extLst>
                    <a:ext uri="{9D8B030D-6E8A-4147-A177-3AD203B41FA5}">
                      <a16:colId xmlns:a16="http://schemas.microsoft.com/office/drawing/2014/main" val="2410538787"/>
                    </a:ext>
                  </a:extLst>
                </a:gridCol>
                <a:gridCol w="822960">
                  <a:extLst>
                    <a:ext uri="{9D8B030D-6E8A-4147-A177-3AD203B41FA5}">
                      <a16:colId xmlns:a16="http://schemas.microsoft.com/office/drawing/2014/main" val="4060219070"/>
                    </a:ext>
                  </a:extLst>
                </a:gridCol>
                <a:gridCol w="822960">
                  <a:extLst>
                    <a:ext uri="{9D8B030D-6E8A-4147-A177-3AD203B41FA5}">
                      <a16:colId xmlns:a16="http://schemas.microsoft.com/office/drawing/2014/main" val="2198118932"/>
                    </a:ext>
                  </a:extLst>
                </a:gridCol>
                <a:gridCol w="822960">
                  <a:extLst>
                    <a:ext uri="{9D8B030D-6E8A-4147-A177-3AD203B41FA5}">
                      <a16:colId xmlns:a16="http://schemas.microsoft.com/office/drawing/2014/main" val="2654820553"/>
                    </a:ext>
                  </a:extLst>
                </a:gridCol>
                <a:gridCol w="822960">
                  <a:extLst>
                    <a:ext uri="{9D8B030D-6E8A-4147-A177-3AD203B41FA5}">
                      <a16:colId xmlns:a16="http://schemas.microsoft.com/office/drawing/2014/main" val="124787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87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CoStar Group - 2018-07-30 14:06:01 </a:t>
                      </a:r>
                      <a:r>
                        <a:rPr kumimoji="0" lang="en-US" sz="1000" b="0" i="0" u="none" strike="noStrike" kern="1200" cap="none" spc="0" normalizeH="0" baseline="0" noProof="0">
                          <a:ln>
                            <a:noFill/>
                          </a:ln>
                          <a:solidFill>
                            <a:prstClr val="black"/>
                          </a:solidFill>
                          <a:effectLst/>
                          <a:uLnTx/>
                          <a:uFillTx/>
                          <a:latin typeface="+mn-lt"/>
                          <a:ea typeface="+mn-ea"/>
                          <a:cs typeface="+mn-cs"/>
                        </a:rPr>
                        <a:t>
  Connecticut apartment deal highlights growing use of #CRE crowdfunding https://lnkd.in/e8KWZ8H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7485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- 2018-07-30 12:08:34 </a:t>
                      </a:r>
                      <a:r>
                        <a:rPr kumimoji="0" lang="en-US" sz="1000" b="0" i="0" u="none" strike="noStrike" kern="1200" cap="none" spc="0" normalizeH="0" baseline="0" noProof="0">
                          <a:ln>
                            <a:noFill/>
                          </a:ln>
                          <a:solidFill>
                            <a:prstClr val="black"/>
                          </a:solidFill>
                          <a:effectLst/>
                          <a:uLnTx/>
                          <a:uFillTx/>
                          <a:latin typeface="+mn-lt"/>
                          <a:ea typeface="+mn-ea"/>
                          <a:cs typeface="+mn-cs"/>
                        </a:rPr>
                        <a:t>
  Powered by We extends beyond the walls of our buildings to bring our design, technology, and member services to companies that already have their own physical space.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8211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JLL - 2018-07-30 11:57:04 </a:t>
                      </a:r>
                      <a:r>
                        <a:rPr kumimoji="0" lang="pt-BR" sz="1000" b="0" i="0" u="none" strike="noStrike" kern="1200" cap="none" spc="0" normalizeH="0" baseline="0" noProof="0">
                          <a:ln>
                            <a:noFill/>
                          </a:ln>
                          <a:solidFill>
                            <a:prstClr val="black"/>
                          </a:solidFill>
                          <a:effectLst/>
                          <a:uLnTx/>
                          <a:uFillTx/>
                          <a:latin typeface="+mn-lt"/>
                          <a:ea typeface="+mn-ea"/>
                          <a:cs typeface="+mn-cs"/>
                        </a:rPr>
                        <a:t>
  Ter o espaço de trabalho adequado garante vantagens, como, por exemplo, melhoria na performance das equipes quando o espaço físico de trabalho reflete o espírito e as necessidades das pessoas. Saiba mais sobre workplace no Panorama!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0155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- 2018-07-30 10:58:01 </a:t>
                      </a:r>
                      <a:r>
                        <a:rPr kumimoji="0" lang="en-US" sz="1000" b="0" i="0" u="none" strike="noStrike" kern="1200" cap="none" spc="0" normalizeH="0" baseline="0" noProof="0">
                          <a:ln>
                            <a:noFill/>
                          </a:ln>
                          <a:solidFill>
                            <a:prstClr val="black"/>
                          </a:solidFill>
                          <a:effectLst/>
                          <a:uLnTx/>
                          <a:uFillTx/>
                          <a:latin typeface="+mn-lt"/>
                          <a:ea typeface="+mn-ea"/>
                          <a:cs typeface="+mn-cs"/>
                        </a:rPr>
                        <a:t>
  Innovation in the U.S. life sciences industry is evolving at a breathtaking pace. As a deep pipeline emerges from early-stage ventures driving a large cross-section of new medicines, major U.S. life sciences companies and real estate developers are bringing new incubator spaces into the market: http://jll.link/6049Dsjtb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97002599"/>
                  </a:ext>
                </a:extLst>
              </a:tr>
            </a:tbl>
          </a:graphicData>
        </a:graphic>
      </p:graphicFrame>
      <p:sp>
        <p:nvSpPr>
          <p:cNvPr id="4" name="Text Placeholder 3">
            <a:extLst>
              <a:ext uri="{FF2B5EF4-FFF2-40B4-BE49-F238E27FC236}">
                <a16:creationId xmlns:a16="http://schemas.microsoft.com/office/drawing/2014/main" id="{A47A5B96-0F11-4445-A3CB-24FF1995DFC9}"/>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314386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D4531-310B-425E-86C0-B712BCD8BB70}"/>
              </a:ext>
            </a:extLst>
          </p:cNvPr>
          <p:cNvSpPr>
            <a:spLocks noGrp="1"/>
          </p:cNvSpPr>
          <p:nvPr>
            <p:ph type="title"/>
          </p:nvPr>
        </p:nvSpPr>
        <p:spPr/>
        <p:txBody>
          <a:bodyPr/>
          <a:lstStyle/>
          <a:p>
            <a:r>
              <a:rPr lang="en-US"/>
              <a:t>Updates Table (Incl. clicks) | CRE - 4 of 7</a:t>
            </a:r>
          </a:p>
        </p:txBody>
      </p:sp>
      <p:graphicFrame>
        <p:nvGraphicFramePr>
          <p:cNvPr id="5" name="Table Placeholder 4">
            <a:extLst>
              <a:ext uri="{FF2B5EF4-FFF2-40B4-BE49-F238E27FC236}">
                <a16:creationId xmlns:a16="http://schemas.microsoft.com/office/drawing/2014/main" id="{DD10C0A5-DAE2-4365-BD21-E39E7E8B7070}"/>
              </a:ext>
            </a:extLst>
          </p:cNvPr>
          <p:cNvGraphicFramePr>
            <a:graphicFrameLocks noGrp="1"/>
          </p:cNvGraphicFramePr>
          <p:nvPr>
            <p:ph type="tbl" sz="quarter" idx="13"/>
            <p:extLst>
              <p:ext uri="{D42A27DB-BD31-4B8C-83A1-F6EECF244321}">
                <p14:modId xmlns:p14="http://schemas.microsoft.com/office/powerpoint/2010/main" val="275839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61154245"/>
                    </a:ext>
                  </a:extLst>
                </a:gridCol>
                <a:gridCol w="822960">
                  <a:extLst>
                    <a:ext uri="{9D8B030D-6E8A-4147-A177-3AD203B41FA5}">
                      <a16:colId xmlns:a16="http://schemas.microsoft.com/office/drawing/2014/main" val="3785911242"/>
                    </a:ext>
                  </a:extLst>
                </a:gridCol>
                <a:gridCol w="822960">
                  <a:extLst>
                    <a:ext uri="{9D8B030D-6E8A-4147-A177-3AD203B41FA5}">
                      <a16:colId xmlns:a16="http://schemas.microsoft.com/office/drawing/2014/main" val="4185516283"/>
                    </a:ext>
                  </a:extLst>
                </a:gridCol>
                <a:gridCol w="822960">
                  <a:extLst>
                    <a:ext uri="{9D8B030D-6E8A-4147-A177-3AD203B41FA5}">
                      <a16:colId xmlns:a16="http://schemas.microsoft.com/office/drawing/2014/main" val="3010593304"/>
                    </a:ext>
                  </a:extLst>
                </a:gridCol>
                <a:gridCol w="822960">
                  <a:extLst>
                    <a:ext uri="{9D8B030D-6E8A-4147-A177-3AD203B41FA5}">
                      <a16:colId xmlns:a16="http://schemas.microsoft.com/office/drawing/2014/main" val="613667898"/>
                    </a:ext>
                  </a:extLst>
                </a:gridCol>
                <a:gridCol w="822960">
                  <a:extLst>
                    <a:ext uri="{9D8B030D-6E8A-4147-A177-3AD203B41FA5}">
                      <a16:colId xmlns:a16="http://schemas.microsoft.com/office/drawing/2014/main" val="480241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2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- 2018-07-30 10:46:43 </a:t>
                      </a:r>
                      <a:r>
                        <a:rPr kumimoji="0" lang="en-US" sz="1000" b="0" i="0" u="none" strike="noStrike" kern="1200" cap="none" spc="0" normalizeH="0" baseline="0" noProof="0">
                          <a:ln>
                            <a:noFill/>
                          </a:ln>
                          <a:solidFill>
                            <a:prstClr val="black"/>
                          </a:solidFill>
                          <a:effectLst/>
                          <a:uLnTx/>
                          <a:uFillTx/>
                          <a:latin typeface="+mn-lt"/>
                          <a:ea typeface="+mn-ea"/>
                          <a:cs typeface="+mn-cs"/>
                        </a:rPr>
                        <a:t>
  This Wednesday we're chatting art and design and how to stand out in the crowd with Lucinda Costello (The Affordable Art Fair, UK), Megan Gibbon (Ennismore), Justyna Sowa (ON DESIGN), and Samuel Wyer (theatre and puppet designer). Last tickets here: we.co/artdesign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543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Convene - 2018-07-30 09:36:32 </a:t>
                      </a:r>
                      <a:r>
                        <a:rPr kumimoji="0" lang="en-US" sz="1000" b="0" i="0" u="none" strike="noStrike" kern="1200" cap="none" spc="0" normalizeH="0" baseline="0" noProof="0">
                          <a:ln>
                            <a:noFill/>
                          </a:ln>
                          <a:solidFill>
                            <a:prstClr val="black"/>
                          </a:solidFill>
                          <a:effectLst/>
                          <a:uLnTx/>
                          <a:uFillTx/>
                          <a:latin typeface="+mn-lt"/>
                          <a:ea typeface="+mn-ea"/>
                          <a:cs typeface="+mn-cs"/>
                        </a:rPr>
                        <a:t>
  Office happy hours are a popular work perk, but they're not without problems http://bit.ly/2LZOZeV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763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JLL - 2018-07-30 09:00:02 </a:t>
                      </a:r>
                      <a:r>
                        <a:rPr kumimoji="0" lang="fr-FR" sz="1000" b="0" i="0" u="none" strike="noStrike" kern="1200" cap="none" spc="0" normalizeH="0" baseline="0" noProof="0">
                          <a:ln>
                            <a:noFill/>
                          </a:ln>
                          <a:solidFill>
                            <a:prstClr val="black"/>
                          </a:solidFill>
                          <a:effectLst/>
                          <a:uLnTx/>
                          <a:uFillTx/>
                          <a:latin typeface="+mn-lt"/>
                          <a:ea typeface="+mn-ea"/>
                          <a:cs typeface="+mn-cs"/>
                        </a:rPr>
                        <a:t>
  Les entreprises ont de plus en plus de mal à fidéliser la jeune génération : seulement 26 % envisagent de rester au sein de leur entreprise plus de 5 ans, contre 31 % l’an dernier. Découvrez comment enrayer cette lassitude chez les Millenials.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8658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CBRE - 2018-07-30 08:26:14 </a:t>
                      </a:r>
                      <a:r>
                        <a:rPr kumimoji="0" lang="en-US" sz="1000" b="0" i="0" u="none" strike="noStrike" kern="1200" cap="none" spc="0" normalizeH="0" baseline="0" noProof="0">
                          <a:ln>
                            <a:noFill/>
                          </a:ln>
                          <a:solidFill>
                            <a:prstClr val="black"/>
                          </a:solidFill>
                          <a:effectLst/>
                          <a:uLnTx/>
                          <a:uFillTx/>
                          <a:latin typeface="+mn-lt"/>
                          <a:ea typeface="+mn-ea"/>
                          <a:cs typeface="+mn-cs"/>
                        </a:rPr>
                        <a:t>
  Securing top-notch talent is vital to operating any successful organization. Discover how the workplace can help attract and retain top millennial talent at https://cbre.co/2LHA2hS #AgileRE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1077890"/>
                  </a:ext>
                </a:extLst>
              </a:tr>
            </a:tbl>
          </a:graphicData>
        </a:graphic>
      </p:graphicFrame>
      <p:sp>
        <p:nvSpPr>
          <p:cNvPr id="4" name="Text Placeholder 3">
            <a:extLst>
              <a:ext uri="{FF2B5EF4-FFF2-40B4-BE49-F238E27FC236}">
                <a16:creationId xmlns:a16="http://schemas.microsoft.com/office/drawing/2014/main" id="{467ABE0D-93FC-4D1D-B09B-AC17D390CD6B}"/>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661213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CD4EE-7585-47E0-90BB-BA33676C21E2}"/>
              </a:ext>
            </a:extLst>
          </p:cNvPr>
          <p:cNvSpPr>
            <a:spLocks noGrp="1"/>
          </p:cNvSpPr>
          <p:nvPr>
            <p:ph type="title"/>
          </p:nvPr>
        </p:nvSpPr>
        <p:spPr/>
        <p:txBody>
          <a:bodyPr/>
          <a:lstStyle/>
          <a:p>
            <a:r>
              <a:rPr lang="en-US"/>
              <a:t>Updates Table (Incl. clicks) | CRE - 5 of 7</a:t>
            </a:r>
          </a:p>
        </p:txBody>
      </p:sp>
      <p:graphicFrame>
        <p:nvGraphicFramePr>
          <p:cNvPr id="5" name="Table Placeholder 4">
            <a:extLst>
              <a:ext uri="{FF2B5EF4-FFF2-40B4-BE49-F238E27FC236}">
                <a16:creationId xmlns:a16="http://schemas.microsoft.com/office/drawing/2014/main" id="{82F15342-5B57-4BA0-B715-C08620349BD3}"/>
              </a:ext>
            </a:extLst>
          </p:cNvPr>
          <p:cNvGraphicFramePr>
            <a:graphicFrameLocks noGrp="1"/>
          </p:cNvGraphicFramePr>
          <p:nvPr>
            <p:ph type="tbl" sz="quarter" idx="13"/>
            <p:extLst>
              <p:ext uri="{D42A27DB-BD31-4B8C-83A1-F6EECF244321}">
                <p14:modId xmlns:p14="http://schemas.microsoft.com/office/powerpoint/2010/main" val="770455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5093410"/>
                    </a:ext>
                  </a:extLst>
                </a:gridCol>
                <a:gridCol w="822960">
                  <a:extLst>
                    <a:ext uri="{9D8B030D-6E8A-4147-A177-3AD203B41FA5}">
                      <a16:colId xmlns:a16="http://schemas.microsoft.com/office/drawing/2014/main" val="2215208924"/>
                    </a:ext>
                  </a:extLst>
                </a:gridCol>
                <a:gridCol w="822960">
                  <a:extLst>
                    <a:ext uri="{9D8B030D-6E8A-4147-A177-3AD203B41FA5}">
                      <a16:colId xmlns:a16="http://schemas.microsoft.com/office/drawing/2014/main" val="3325809100"/>
                    </a:ext>
                  </a:extLst>
                </a:gridCol>
                <a:gridCol w="822960">
                  <a:extLst>
                    <a:ext uri="{9D8B030D-6E8A-4147-A177-3AD203B41FA5}">
                      <a16:colId xmlns:a16="http://schemas.microsoft.com/office/drawing/2014/main" val="1537537778"/>
                    </a:ext>
                  </a:extLst>
                </a:gridCol>
                <a:gridCol w="822960">
                  <a:extLst>
                    <a:ext uri="{9D8B030D-6E8A-4147-A177-3AD203B41FA5}">
                      <a16:colId xmlns:a16="http://schemas.microsoft.com/office/drawing/2014/main" val="1072616374"/>
                    </a:ext>
                  </a:extLst>
                </a:gridCol>
                <a:gridCol w="822960">
                  <a:extLst>
                    <a:ext uri="{9D8B030D-6E8A-4147-A177-3AD203B41FA5}">
                      <a16:colId xmlns:a16="http://schemas.microsoft.com/office/drawing/2014/main" val="3396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476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Hines - 2018-07-30 08:06:45 </a:t>
                      </a:r>
                      <a:r>
                        <a:rPr kumimoji="0" lang="en-US" sz="1000" b="0" i="0" u="none" strike="noStrike" kern="1200" cap="none" spc="0" normalizeH="0" baseline="0" noProof="0">
                          <a:ln>
                            <a:noFill/>
                          </a:ln>
                          <a:solidFill>
                            <a:prstClr val="black"/>
                          </a:solidFill>
                          <a:effectLst/>
                          <a:uLnTx/>
                          <a:uFillTx/>
                          <a:latin typeface="+mn-lt"/>
                          <a:ea typeface="+mn-ea"/>
                          <a:cs typeface="+mn-cs"/>
                        </a:rPr>
                        <a:t>
  Hines’ One Museum Place in Shanghai has secured one of China’s largest securities companies as a tenant in the newly completed, premium Grade A office tower. Located in the central Jing’an District, the 60-story mixed-use development has direct metro access, the city’s fastest elevator service, and top level internal air quality.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4055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JLL - 2018-07-30 06:50:03 </a:t>
                      </a:r>
                      <a:r>
                        <a:rPr kumimoji="0" lang="de-DE" sz="1000" b="0" i="0" u="none" strike="noStrike" kern="1200" cap="none" spc="0" normalizeH="0" baseline="0" noProof="0">
                          <a:ln>
                            <a:noFill/>
                          </a:ln>
                          <a:solidFill>
                            <a:prstClr val="black"/>
                          </a:solidFill>
                          <a:effectLst/>
                          <a:uLnTx/>
                          <a:uFillTx/>
                          <a:latin typeface="+mn-lt"/>
                          <a:ea typeface="+mn-ea"/>
                          <a:cs typeface="+mn-cs"/>
                        </a:rPr>
                        <a:t>
  Branchenprimus Textil unter Druck. Wire schlagen sich Gastro und Beauty? Antworten jetzt im JLL-Einzelhandelsmarkt-Überblick http://jll.link/6042DSKs8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456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CoStar Group - 2018-07-30 06:46:29 </a:t>
                      </a:r>
                      <a:r>
                        <a:rPr kumimoji="0" lang="en-US" sz="1000" b="0" i="0" u="none" strike="noStrike" kern="1200" cap="none" spc="0" normalizeH="0" baseline="0" noProof="0">
                          <a:ln>
                            <a:noFill/>
                          </a:ln>
                          <a:solidFill>
                            <a:prstClr val="black"/>
                          </a:solidFill>
                          <a:effectLst/>
                          <a:uLnTx/>
                          <a:uFillTx/>
                          <a:latin typeface="+mn-lt"/>
                          <a:ea typeface="+mn-ea"/>
                          <a:cs typeface="+mn-cs"/>
                        </a:rPr>
                        <a:t>
  Starwood snaps up a 3,000 apartment, 11 property portfolio in North Carolina for 0M https://lnkd.in/dQGdhaC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0801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JLL - 2018-07-30 05:44:30 </a:t>
                      </a:r>
                      <a:r>
                        <a:rPr kumimoji="0" lang="es-ES" sz="1000" b="0" i="0" u="none" strike="noStrike" kern="1200" cap="none" spc="0" normalizeH="0" baseline="0" noProof="0">
                          <a:ln>
                            <a:noFill/>
                          </a:ln>
                          <a:solidFill>
                            <a:prstClr val="black"/>
                          </a:solidFill>
                          <a:effectLst/>
                          <a:uLnTx/>
                          <a:uFillTx/>
                          <a:latin typeface="+mn-lt"/>
                          <a:ea typeface="+mn-ea"/>
                          <a:cs typeface="+mn-cs"/>
                        </a:rPr>
                        <a:t>
  JLL estuvo presente en el segundo Congreso de Desarrollos e Inversiones Inmobiliarias de Chile. Durante el encuentro los expertos del mercado entregaron sus diferentes visiones estratégicas sobre la actualidad y las tendencias del real estate tanto nacional como regional http://jll.link/6048DskVK 
Conoce más acerca de JLL y sus servicios en http://jll.link/6049DskVz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5811089"/>
                  </a:ext>
                </a:extLst>
              </a:tr>
            </a:tbl>
          </a:graphicData>
        </a:graphic>
      </p:graphicFrame>
      <p:sp>
        <p:nvSpPr>
          <p:cNvPr id="4" name="Text Placeholder 3">
            <a:extLst>
              <a:ext uri="{FF2B5EF4-FFF2-40B4-BE49-F238E27FC236}">
                <a16:creationId xmlns:a16="http://schemas.microsoft.com/office/drawing/2014/main" id="{9B4DA148-13CD-4D35-A6C2-70D44DDE20AA}"/>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4147947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8E8-6502-46E8-A354-8DC9986F1D0D}"/>
              </a:ext>
            </a:extLst>
          </p:cNvPr>
          <p:cNvSpPr>
            <a:spLocks noGrp="1"/>
          </p:cNvSpPr>
          <p:nvPr>
            <p:ph type="title"/>
          </p:nvPr>
        </p:nvSpPr>
        <p:spPr/>
        <p:txBody>
          <a:bodyPr/>
          <a:lstStyle/>
          <a:p>
            <a:r>
              <a:rPr lang="en-US"/>
              <a:t>Updates Table (Incl. clicks) | CRE - 6 of 7</a:t>
            </a:r>
          </a:p>
        </p:txBody>
      </p:sp>
      <p:graphicFrame>
        <p:nvGraphicFramePr>
          <p:cNvPr id="5" name="Table Placeholder 4">
            <a:extLst>
              <a:ext uri="{FF2B5EF4-FFF2-40B4-BE49-F238E27FC236}">
                <a16:creationId xmlns:a16="http://schemas.microsoft.com/office/drawing/2014/main" id="{62EB4D8B-8DF3-47FD-ABB7-79B6E99C22F4}"/>
              </a:ext>
            </a:extLst>
          </p:cNvPr>
          <p:cNvGraphicFramePr>
            <a:graphicFrameLocks noGrp="1"/>
          </p:cNvGraphicFramePr>
          <p:nvPr>
            <p:ph type="tbl" sz="quarter" idx="13"/>
            <p:extLst>
              <p:ext uri="{D42A27DB-BD31-4B8C-83A1-F6EECF244321}">
                <p14:modId xmlns:p14="http://schemas.microsoft.com/office/powerpoint/2010/main" val="105608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7259130"/>
                    </a:ext>
                  </a:extLst>
                </a:gridCol>
                <a:gridCol w="822960">
                  <a:extLst>
                    <a:ext uri="{9D8B030D-6E8A-4147-A177-3AD203B41FA5}">
                      <a16:colId xmlns:a16="http://schemas.microsoft.com/office/drawing/2014/main" val="2885492652"/>
                    </a:ext>
                  </a:extLst>
                </a:gridCol>
                <a:gridCol w="822960">
                  <a:extLst>
                    <a:ext uri="{9D8B030D-6E8A-4147-A177-3AD203B41FA5}">
                      <a16:colId xmlns:a16="http://schemas.microsoft.com/office/drawing/2014/main" val="2419089312"/>
                    </a:ext>
                  </a:extLst>
                </a:gridCol>
                <a:gridCol w="822960">
                  <a:extLst>
                    <a:ext uri="{9D8B030D-6E8A-4147-A177-3AD203B41FA5}">
                      <a16:colId xmlns:a16="http://schemas.microsoft.com/office/drawing/2014/main" val="1548590454"/>
                    </a:ext>
                  </a:extLst>
                </a:gridCol>
                <a:gridCol w="822960">
                  <a:extLst>
                    <a:ext uri="{9D8B030D-6E8A-4147-A177-3AD203B41FA5}">
                      <a16:colId xmlns:a16="http://schemas.microsoft.com/office/drawing/2014/main" val="833166956"/>
                    </a:ext>
                  </a:extLst>
                </a:gridCol>
                <a:gridCol w="822960">
                  <a:extLst>
                    <a:ext uri="{9D8B030D-6E8A-4147-A177-3AD203B41FA5}">
                      <a16:colId xmlns:a16="http://schemas.microsoft.com/office/drawing/2014/main" val="113487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56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JLL - 2018-07-30 05:30:05 </a:t>
                      </a:r>
                      <a:r>
                        <a:rPr kumimoji="0" lang="pt-BR" sz="1000" b="0" i="0" u="none" strike="noStrike" kern="1200" cap="none" spc="0" normalizeH="0" baseline="0" noProof="0">
                          <a:ln>
                            <a:noFill/>
                          </a:ln>
                          <a:solidFill>
                            <a:prstClr val="black"/>
                          </a:solidFill>
                          <a:effectLst/>
                          <a:uLnTx/>
                          <a:uFillTx/>
                          <a:latin typeface="+mn-lt"/>
                          <a:ea typeface="+mn-ea"/>
                          <a:cs typeface="+mn-cs"/>
                        </a:rPr>
                        <a:t>
  Fomos parceiros da Saab Aeronáutica Montagens (SAM) na negociação do galpão da nova fábrica em São Bernardo do Campo. Desejamos muito sucesso! Entenda como podemos ajudar a sua empresa também: trg.brazil@am.jll.com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272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- 2018-07-30 05:00:20 </a:t>
                      </a:r>
                      <a:r>
                        <a:rPr kumimoji="0" lang="en-US" sz="1000" b="0" i="0" u="none" strike="noStrike" kern="1200" cap="none" spc="0" normalizeH="0" baseline="0" noProof="0">
                          <a:ln>
                            <a:noFill/>
                          </a:ln>
                          <a:solidFill>
                            <a:prstClr val="black"/>
                          </a:solidFill>
                          <a:effectLst/>
                          <a:uLnTx/>
                          <a:uFillTx/>
                          <a:latin typeface="+mn-lt"/>
                          <a:ea typeface="+mn-ea"/>
                          <a:cs typeface="+mn-cs"/>
                        </a:rPr>
                        <a:t>
  Clerkenwell: find all its food, drink and design hotspots in the latest Capital Watch.
👉 Follow the chat #CWCapitalWatch 
👉 View the digital edition here: https://cushwk.co/2Lvj9KU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323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- 2018-07-30 04:59:34 </a:t>
                      </a:r>
                      <a:r>
                        <a:rPr kumimoji="0" lang="en-US" sz="1000" b="0" i="0" u="none" strike="noStrike" kern="1200" cap="none" spc="0" normalizeH="0" baseline="0" noProof="0">
                          <a:ln>
                            <a:noFill/>
                          </a:ln>
                          <a:solidFill>
                            <a:prstClr val="black"/>
                          </a:solidFill>
                          <a:effectLst/>
                          <a:uLnTx/>
                          <a:uFillTx/>
                          <a:latin typeface="+mn-lt"/>
                          <a:ea typeface="+mn-ea"/>
                          <a:cs typeface="+mn-cs"/>
                        </a:rPr>
                        <a:t>
  The record number - 56! - of teams will compete during the 9th edition of the Charity Real Estate Beach Volleyball Tournament organized by JLL, on August 2 in Warsaw #JLLCharityVolleyball #SaveTheDate http://jll.link/6045DsXe9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776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- 2018-07-30 04:30:22 </a:t>
                      </a:r>
                      <a:r>
                        <a:rPr kumimoji="0" lang="en-US" sz="1000" b="0" i="0" u="none" strike="noStrike" kern="1200" cap="none" spc="0" normalizeH="0" baseline="0" noProof="0">
                          <a:ln>
                            <a:noFill/>
                          </a:ln>
                          <a:solidFill>
                            <a:prstClr val="black"/>
                          </a:solidFill>
                          <a:effectLst/>
                          <a:uLnTx/>
                          <a:uFillTx/>
                          <a:latin typeface="+mn-lt"/>
                          <a:ea typeface="+mn-ea"/>
                          <a:cs typeface="+mn-cs"/>
                        </a:rPr>
                        <a:t>
  Cushman &amp; Wakefield is proud to partner with Latika Roy Foundation to aid their ‘Gubbara’ initiative, which brings early intervention services to children with multiple disabilities. Cushman &amp; Wakefield supports the foundation with necessary funds to provide free assessment, follow up and therapeutic services to children in need. Here is a story on the commendable work they do: http://ow.ly/MPZT30laX5c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07691941"/>
                  </a:ext>
                </a:extLst>
              </a:tr>
            </a:tbl>
          </a:graphicData>
        </a:graphic>
      </p:graphicFrame>
      <p:sp>
        <p:nvSpPr>
          <p:cNvPr id="4" name="Text Placeholder 3">
            <a:extLst>
              <a:ext uri="{FF2B5EF4-FFF2-40B4-BE49-F238E27FC236}">
                <a16:creationId xmlns:a16="http://schemas.microsoft.com/office/drawing/2014/main" id="{49673D34-0315-414D-883B-85809A7FB22C}"/>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331886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F35F-1B09-482F-A19D-92F5FD8143F1}"/>
              </a:ext>
            </a:extLst>
          </p:cNvPr>
          <p:cNvSpPr>
            <a:spLocks noGrp="1"/>
          </p:cNvSpPr>
          <p:nvPr>
            <p:ph type="title"/>
          </p:nvPr>
        </p:nvSpPr>
        <p:spPr/>
        <p:txBody>
          <a:bodyPr/>
          <a:lstStyle/>
          <a:p>
            <a:r>
              <a:rPr lang="en-US"/>
              <a:t>Updates Table (Incl. clicks) | CRE - 7 of 7</a:t>
            </a:r>
          </a:p>
        </p:txBody>
      </p:sp>
      <p:graphicFrame>
        <p:nvGraphicFramePr>
          <p:cNvPr id="5" name="Table Placeholder 4">
            <a:extLst>
              <a:ext uri="{FF2B5EF4-FFF2-40B4-BE49-F238E27FC236}">
                <a16:creationId xmlns:a16="http://schemas.microsoft.com/office/drawing/2014/main" id="{C3185624-1130-4106-949D-E9D1FE206F6F}"/>
              </a:ext>
            </a:extLst>
          </p:cNvPr>
          <p:cNvGraphicFramePr>
            <a:graphicFrameLocks noGrp="1"/>
          </p:cNvGraphicFramePr>
          <p:nvPr>
            <p:ph type="tbl" sz="quarter" idx="13"/>
            <p:extLst>
              <p:ext uri="{D42A27DB-BD31-4B8C-83A1-F6EECF244321}">
                <p14:modId xmlns:p14="http://schemas.microsoft.com/office/powerpoint/2010/main" val="78300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88101699"/>
                    </a:ext>
                  </a:extLst>
                </a:gridCol>
                <a:gridCol w="822960">
                  <a:extLst>
                    <a:ext uri="{9D8B030D-6E8A-4147-A177-3AD203B41FA5}">
                      <a16:colId xmlns:a16="http://schemas.microsoft.com/office/drawing/2014/main" val="1915604344"/>
                    </a:ext>
                  </a:extLst>
                </a:gridCol>
                <a:gridCol w="822960">
                  <a:extLst>
                    <a:ext uri="{9D8B030D-6E8A-4147-A177-3AD203B41FA5}">
                      <a16:colId xmlns:a16="http://schemas.microsoft.com/office/drawing/2014/main" val="1020510764"/>
                    </a:ext>
                  </a:extLst>
                </a:gridCol>
                <a:gridCol w="822960">
                  <a:extLst>
                    <a:ext uri="{9D8B030D-6E8A-4147-A177-3AD203B41FA5}">
                      <a16:colId xmlns:a16="http://schemas.microsoft.com/office/drawing/2014/main" val="3851380239"/>
                    </a:ext>
                  </a:extLst>
                </a:gridCol>
                <a:gridCol w="822960">
                  <a:extLst>
                    <a:ext uri="{9D8B030D-6E8A-4147-A177-3AD203B41FA5}">
                      <a16:colId xmlns:a16="http://schemas.microsoft.com/office/drawing/2014/main" val="42025658"/>
                    </a:ext>
                  </a:extLst>
                </a:gridCol>
                <a:gridCol w="822960">
                  <a:extLst>
                    <a:ext uri="{9D8B030D-6E8A-4147-A177-3AD203B41FA5}">
                      <a16:colId xmlns:a16="http://schemas.microsoft.com/office/drawing/2014/main" val="421816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476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- 2018-07-30 03:30:05 </a:t>
                      </a:r>
                      <a:r>
                        <a:rPr kumimoji="0" lang="en-US" sz="1000" b="0" i="0" u="none" strike="noStrike" kern="1200" cap="none" spc="0" normalizeH="0" baseline="0" noProof="0">
                          <a:ln>
                            <a:noFill/>
                          </a:ln>
                          <a:solidFill>
                            <a:prstClr val="black"/>
                          </a:solidFill>
                          <a:effectLst/>
                          <a:uLnTx/>
                          <a:uFillTx/>
                          <a:latin typeface="+mn-lt"/>
                          <a:ea typeface="+mn-ea"/>
                          <a:cs typeface="+mn-cs"/>
                        </a:rPr>
                        <a:t>
  Hotel brands are fast making inroads into the home rental space. Real Views explores how they are putting their own stamp on a growing market. Read more: http://jll.link/6040DsHEk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3292546"/>
                  </a:ext>
                </a:extLst>
              </a:tr>
            </a:tbl>
          </a:graphicData>
        </a:graphic>
      </p:graphicFrame>
      <p:sp>
        <p:nvSpPr>
          <p:cNvPr id="4" name="Text Placeholder 3">
            <a:extLst>
              <a:ext uri="{FF2B5EF4-FFF2-40B4-BE49-F238E27FC236}">
                <a16:creationId xmlns:a16="http://schemas.microsoft.com/office/drawing/2014/main" id="{C156772B-9E1E-4251-88F9-5D12455E995E}"/>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196656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502</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Arial</vt:lpstr>
      <vt:lpstr>宋体</vt:lpstr>
      <vt:lpstr>quintly_template</vt:lpstr>
      <vt:lpstr>Updates Table (Incl. clicks) | CRE - 1 of 7</vt:lpstr>
      <vt:lpstr>Updates Table (Incl. clicks) | CRE - 2 of 7</vt:lpstr>
      <vt:lpstr>Updates Table (Incl. clicks) | CRE - 3 of 7</vt:lpstr>
      <vt:lpstr>Updates Table (Incl. clicks) | CRE - 4 of 7</vt:lpstr>
      <vt:lpstr>Updates Table (Incl. clicks) | CRE - 5 of 7</vt:lpstr>
      <vt:lpstr>Updates Table (Incl. clicks) | CRE - 6 of 7</vt:lpstr>
      <vt:lpstr>Updates Table (Incl. clicks) | CRE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(Incl. clicks) | CRE - 1 of 7</dc:title>
  <dc:creator>Administrator</dc:creator>
  <cp:lastModifiedBy>Administrator</cp:lastModifiedBy>
  <cp:revision>1</cp:revision>
  <dcterms:created xsi:type="dcterms:W3CDTF">2018-07-31T23:59:38Z</dcterms:created>
  <dcterms:modified xsi:type="dcterms:W3CDTF">2018-08-01T00:01:11Z</dcterms:modified>
</cp:coreProperties>
</file>