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Leica Geosystems</c:v>
                </c:pt>
              </c:strCache>
            </c:strRef>
          </c:tx>
          <c:spPr>
            <a:ln w="28575" cap="rnd">
              <a:solidFill>
                <a:schemeClr val="accent1"/>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Sheet1!$B$2:$B$6</c:f>
              <c:numCache>
                <c:formatCode>General</c:formatCode>
                <c:ptCount val="5"/>
                <c:pt idx="0">
                  <c:v>73111</c:v>
                </c:pt>
                <c:pt idx="1">
                  <c:v>73229</c:v>
                </c:pt>
                <c:pt idx="2">
                  <c:v>73358</c:v>
                </c:pt>
                <c:pt idx="3">
                  <c:v>73469</c:v>
                </c:pt>
                <c:pt idx="4">
                  <c:v>73688</c:v>
                </c:pt>
              </c:numCache>
            </c:numRef>
          </c:val>
          <c:smooth val="0"/>
          <c:extLst>
            <c:ext xmlns:c16="http://schemas.microsoft.com/office/drawing/2014/chart" uri="{C3380CC4-5D6E-409C-BE32-E72D297353CC}">
              <c16:uniqueId val="{00000000-8D7A-44A3-BA5D-CFEA51473216}"/>
            </c:ext>
          </c:extLst>
        </c:ser>
        <c:ser>
          <c:idx val="1"/>
          <c:order val="1"/>
          <c:tx>
            <c:strRef>
              <c:f>Sheet1!$C$1</c:f>
              <c:strCache>
                <c:ptCount val="1"/>
                <c:pt idx="0">
                  <c:v>Hexagon AB</c:v>
                </c:pt>
              </c:strCache>
            </c:strRef>
          </c:tx>
          <c:spPr>
            <a:ln w="28575" cap="rnd">
              <a:solidFill>
                <a:schemeClr val="accent2"/>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Sheet1!$C$2:$C$6</c:f>
              <c:numCache>
                <c:formatCode>General</c:formatCode>
                <c:ptCount val="5"/>
                <c:pt idx="0">
                  <c:v>3782</c:v>
                </c:pt>
                <c:pt idx="1">
                  <c:v>3789</c:v>
                </c:pt>
                <c:pt idx="2">
                  <c:v>3800</c:v>
                </c:pt>
                <c:pt idx="3">
                  <c:v>3816</c:v>
                </c:pt>
                <c:pt idx="4">
                  <c:v>3824</c:v>
                </c:pt>
              </c:numCache>
            </c:numRef>
          </c:val>
          <c:smooth val="0"/>
          <c:extLst>
            <c:ext xmlns:c16="http://schemas.microsoft.com/office/drawing/2014/chart" uri="{C3380CC4-5D6E-409C-BE32-E72D297353CC}">
              <c16:uniqueId val="{00000001-8D7A-44A3-BA5D-CFEA51473216}"/>
            </c:ext>
          </c:extLst>
        </c:ser>
        <c:ser>
          <c:idx val="2"/>
          <c:order val="2"/>
          <c:tx>
            <c:strRef>
              <c:f>Sheet1!$D$1</c:f>
              <c:strCache>
                <c:ptCount val="1"/>
                <c:pt idx="0">
                  <c:v>Topcon Positioning Group</c:v>
                </c:pt>
              </c:strCache>
            </c:strRef>
          </c:tx>
          <c:spPr>
            <a:ln w="28575" cap="rnd">
              <a:solidFill>
                <a:schemeClr val="accent3"/>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Sheet1!$D$2:$D$6</c:f>
              <c:numCache>
                <c:formatCode>General</c:formatCode>
                <c:ptCount val="5"/>
                <c:pt idx="0">
                  <c:v>14014</c:v>
                </c:pt>
                <c:pt idx="1">
                  <c:v>14060</c:v>
                </c:pt>
                <c:pt idx="2">
                  <c:v>14082</c:v>
                </c:pt>
                <c:pt idx="3">
                  <c:v>14130</c:v>
                </c:pt>
                <c:pt idx="4">
                  <c:v>14188</c:v>
                </c:pt>
              </c:numCache>
            </c:numRef>
          </c:val>
          <c:smooth val="0"/>
          <c:extLst>
            <c:ext xmlns:c16="http://schemas.microsoft.com/office/drawing/2014/chart" uri="{C3380CC4-5D6E-409C-BE32-E72D297353CC}">
              <c16:uniqueId val="{00000002-8D7A-44A3-BA5D-CFEA51473216}"/>
            </c:ext>
          </c:extLst>
        </c:ser>
        <c:ser>
          <c:idx val="3"/>
          <c:order val="3"/>
          <c:tx>
            <c:strRef>
              <c:f>Sheet1!$E$1</c:f>
              <c:strCache>
                <c:ptCount val="1"/>
                <c:pt idx="0">
                  <c:v>Trimble Inc.</c:v>
                </c:pt>
              </c:strCache>
            </c:strRef>
          </c:tx>
          <c:spPr>
            <a:ln w="28575" cap="rnd">
              <a:solidFill>
                <a:schemeClr val="accent4"/>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Sheet1!$E$2:$E$6</c:f>
              <c:numCache>
                <c:formatCode>General</c:formatCode>
                <c:ptCount val="5"/>
                <c:pt idx="0">
                  <c:v>10291</c:v>
                </c:pt>
                <c:pt idx="1">
                  <c:v>10334</c:v>
                </c:pt>
                <c:pt idx="2">
                  <c:v>10388</c:v>
                </c:pt>
                <c:pt idx="3">
                  <c:v>10447</c:v>
                </c:pt>
                <c:pt idx="4">
                  <c:v>10491</c:v>
                </c:pt>
              </c:numCache>
            </c:numRef>
          </c:val>
          <c:smooth val="0"/>
          <c:extLst>
            <c:ext xmlns:c16="http://schemas.microsoft.com/office/drawing/2014/chart" uri="{C3380CC4-5D6E-409C-BE32-E72D297353CC}">
              <c16:uniqueId val="{00000003-8D7A-44A3-BA5D-CFEA51473216}"/>
            </c:ext>
          </c:extLst>
        </c:ser>
        <c:ser>
          <c:idx val="4"/>
          <c:order val="4"/>
          <c:tx>
            <c:strRef>
              <c:f>Sheet1!$F$1</c:f>
              <c:strCache>
                <c:ptCount val="1"/>
                <c:pt idx="0">
                  <c:v>FARO Technologies - Europe</c:v>
                </c:pt>
              </c:strCache>
            </c:strRef>
          </c:tx>
          <c:spPr>
            <a:ln w="28575" cap="rnd">
              <a:solidFill>
                <a:schemeClr val="accent5"/>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Sheet1!$F$2:$F$6</c:f>
              <c:numCache>
                <c:formatCode>General</c:formatCode>
                <c:ptCount val="5"/>
                <c:pt idx="0">
                  <c:v>2856</c:v>
                </c:pt>
                <c:pt idx="1">
                  <c:v>2859</c:v>
                </c:pt>
                <c:pt idx="2">
                  <c:v>2870</c:v>
                </c:pt>
                <c:pt idx="3">
                  <c:v>2877</c:v>
                </c:pt>
                <c:pt idx="4">
                  <c:v>2886</c:v>
                </c:pt>
              </c:numCache>
            </c:numRef>
          </c:val>
          <c:smooth val="0"/>
          <c:extLst>
            <c:ext xmlns:c16="http://schemas.microsoft.com/office/drawing/2014/chart" uri="{C3380CC4-5D6E-409C-BE32-E72D297353CC}">
              <c16:uniqueId val="{00000004-8D7A-44A3-BA5D-CFEA51473216}"/>
            </c:ext>
          </c:extLst>
        </c:ser>
        <c:dLbls>
          <c:showLegendKey val="0"/>
          <c:showVal val="0"/>
          <c:showCatName val="0"/>
          <c:showSerName val="0"/>
          <c:showPercent val="0"/>
          <c:showBubbleSize val="0"/>
        </c:dLbls>
        <c:smooth val="0"/>
        <c:axId val="424352720"/>
        <c:axId val="424353048"/>
      </c:lineChart>
      <c:dateAx>
        <c:axId val="42435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53048"/>
        <c:crosses val="autoZero"/>
        <c:auto val="1"/>
        <c:lblOffset val="100"/>
        <c:baseTimeUnit val="days"/>
      </c:dateAx>
      <c:valAx>
        <c:axId val="42435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5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Leica Geosystems</c:v>
                </c:pt>
              </c:strCache>
            </c:strRef>
          </c:tx>
          <c:spPr>
            <a:ln w="28575" cap="rnd">
              <a:solidFill>
                <a:schemeClr val="accent1"/>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Sheet1!$B$2:$B$6</c:f>
              <c:numCache>
                <c:formatCode>General</c:formatCode>
                <c:ptCount val="5"/>
                <c:pt idx="0">
                  <c:v>0.20421589320468</c:v>
                </c:pt>
                <c:pt idx="1">
                  <c:v>0.16139842157814999</c:v>
                </c:pt>
                <c:pt idx="2">
                  <c:v>0.17615971814445</c:v>
                </c:pt>
                <c:pt idx="3">
                  <c:v>0.15131274026009001</c:v>
                </c:pt>
                <c:pt idx="4">
                  <c:v>0.29808490655922998</c:v>
                </c:pt>
              </c:numCache>
            </c:numRef>
          </c:val>
          <c:smooth val="0"/>
          <c:extLst>
            <c:ext xmlns:c16="http://schemas.microsoft.com/office/drawing/2014/chart" uri="{C3380CC4-5D6E-409C-BE32-E72D297353CC}">
              <c16:uniqueId val="{00000000-C7EA-461E-8A15-43BFE42C9907}"/>
            </c:ext>
          </c:extLst>
        </c:ser>
        <c:ser>
          <c:idx val="1"/>
          <c:order val="1"/>
          <c:tx>
            <c:strRef>
              <c:f>Sheet1!$C$1</c:f>
              <c:strCache>
                <c:ptCount val="1"/>
                <c:pt idx="0">
                  <c:v>Hexagon AB</c:v>
                </c:pt>
              </c:strCache>
            </c:strRef>
          </c:tx>
          <c:spPr>
            <a:ln w="28575" cap="rnd">
              <a:solidFill>
                <a:schemeClr val="accent2"/>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Sheet1!$C$2:$C$6</c:f>
              <c:numCache>
                <c:formatCode>General</c:formatCode>
                <c:ptCount val="5"/>
                <c:pt idx="0">
                  <c:v>0.21197668256492</c:v>
                </c:pt>
                <c:pt idx="1">
                  <c:v>0.18508725542040999</c:v>
                </c:pt>
                <c:pt idx="2">
                  <c:v>0.29031406703615997</c:v>
                </c:pt>
                <c:pt idx="3">
                  <c:v>0.42105263157895001</c:v>
                </c:pt>
                <c:pt idx="4">
                  <c:v>0.20964360587002001</c:v>
                </c:pt>
              </c:numCache>
            </c:numRef>
          </c:val>
          <c:smooth val="0"/>
          <c:extLst>
            <c:ext xmlns:c16="http://schemas.microsoft.com/office/drawing/2014/chart" uri="{C3380CC4-5D6E-409C-BE32-E72D297353CC}">
              <c16:uniqueId val="{00000001-C7EA-461E-8A15-43BFE42C9907}"/>
            </c:ext>
          </c:extLst>
        </c:ser>
        <c:ser>
          <c:idx val="2"/>
          <c:order val="2"/>
          <c:tx>
            <c:strRef>
              <c:f>Sheet1!$D$1</c:f>
              <c:strCache>
                <c:ptCount val="1"/>
                <c:pt idx="0">
                  <c:v>Topcon Positioning Group</c:v>
                </c:pt>
              </c:strCache>
            </c:strRef>
          </c:tx>
          <c:spPr>
            <a:ln w="28575" cap="rnd">
              <a:solidFill>
                <a:schemeClr val="accent3"/>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Sheet1!$D$2:$D$6</c:f>
              <c:numCache>
                <c:formatCode>General</c:formatCode>
                <c:ptCount val="5"/>
                <c:pt idx="0">
                  <c:v>0.17155110793424</c:v>
                </c:pt>
                <c:pt idx="1">
                  <c:v>0.32824318538604003</c:v>
                </c:pt>
                <c:pt idx="2">
                  <c:v>0.15647226173542</c:v>
                </c:pt>
                <c:pt idx="3">
                  <c:v>0.34086067319982999</c:v>
                </c:pt>
                <c:pt idx="4">
                  <c:v>0.41047416843595003</c:v>
                </c:pt>
              </c:numCache>
            </c:numRef>
          </c:val>
          <c:smooth val="0"/>
          <c:extLst>
            <c:ext xmlns:c16="http://schemas.microsoft.com/office/drawing/2014/chart" uri="{C3380CC4-5D6E-409C-BE32-E72D297353CC}">
              <c16:uniqueId val="{00000002-C7EA-461E-8A15-43BFE42C9907}"/>
            </c:ext>
          </c:extLst>
        </c:ser>
        <c:ser>
          <c:idx val="3"/>
          <c:order val="3"/>
          <c:tx>
            <c:strRef>
              <c:f>Sheet1!$E$1</c:f>
              <c:strCache>
                <c:ptCount val="1"/>
                <c:pt idx="0">
                  <c:v>Trimble Inc.</c:v>
                </c:pt>
              </c:strCache>
            </c:strRef>
          </c:tx>
          <c:spPr>
            <a:ln w="28575" cap="rnd">
              <a:solidFill>
                <a:schemeClr val="accent4"/>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Sheet1!$E$2:$E$6</c:f>
              <c:numCache>
                <c:formatCode>General</c:formatCode>
                <c:ptCount val="5"/>
                <c:pt idx="0">
                  <c:v>0.45880515423662999</c:v>
                </c:pt>
                <c:pt idx="1">
                  <c:v>0.41784083179477</c:v>
                </c:pt>
                <c:pt idx="2">
                  <c:v>0.52254693245596995</c:v>
                </c:pt>
                <c:pt idx="3">
                  <c:v>0.56796303427031003</c:v>
                </c:pt>
                <c:pt idx="4">
                  <c:v>0.42117354264382001</c:v>
                </c:pt>
              </c:numCache>
            </c:numRef>
          </c:val>
          <c:smooth val="0"/>
          <c:extLst>
            <c:ext xmlns:c16="http://schemas.microsoft.com/office/drawing/2014/chart" uri="{C3380CC4-5D6E-409C-BE32-E72D297353CC}">
              <c16:uniqueId val="{00000003-C7EA-461E-8A15-43BFE42C9907}"/>
            </c:ext>
          </c:extLst>
        </c:ser>
        <c:ser>
          <c:idx val="4"/>
          <c:order val="4"/>
          <c:tx>
            <c:strRef>
              <c:f>Sheet1!$F$1</c:f>
              <c:strCache>
                <c:ptCount val="1"/>
                <c:pt idx="0">
                  <c:v>FARO Technologies - Europe</c:v>
                </c:pt>
              </c:strCache>
            </c:strRef>
          </c:tx>
          <c:spPr>
            <a:ln w="28575" cap="rnd">
              <a:solidFill>
                <a:schemeClr val="accent5"/>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Sheet1!$F$2:$F$6</c:f>
              <c:numCache>
                <c:formatCode>General</c:formatCode>
                <c:ptCount val="5"/>
                <c:pt idx="0">
                  <c:v>0.35137034434294001</c:v>
                </c:pt>
                <c:pt idx="1">
                  <c:v>0.10504201680672</c:v>
                </c:pt>
                <c:pt idx="2">
                  <c:v>0.38474991255683999</c:v>
                </c:pt>
                <c:pt idx="3">
                  <c:v>0.24390243902438999</c:v>
                </c:pt>
                <c:pt idx="4">
                  <c:v>0.31282586027112003</c:v>
                </c:pt>
              </c:numCache>
            </c:numRef>
          </c:val>
          <c:smooth val="0"/>
          <c:extLst>
            <c:ext xmlns:c16="http://schemas.microsoft.com/office/drawing/2014/chart" uri="{C3380CC4-5D6E-409C-BE32-E72D297353CC}">
              <c16:uniqueId val="{00000004-C7EA-461E-8A15-43BFE42C9907}"/>
            </c:ext>
          </c:extLst>
        </c:ser>
        <c:dLbls>
          <c:showLegendKey val="0"/>
          <c:showVal val="0"/>
          <c:showCatName val="0"/>
          <c:showSerName val="0"/>
          <c:showPercent val="0"/>
          <c:showBubbleSize val="0"/>
        </c:dLbls>
        <c:smooth val="0"/>
        <c:axId val="424373384"/>
        <c:axId val="424373056"/>
      </c:lineChart>
      <c:dateAx>
        <c:axId val="42437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3056"/>
        <c:crosses val="autoZero"/>
        <c:auto val="1"/>
        <c:lblOffset val="100"/>
        <c:baseTimeUnit val="days"/>
      </c:dateAx>
      <c:valAx>
        <c:axId val="42437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Leica Geosystems</c:v>
                </c:pt>
              </c:strCache>
            </c:strRef>
          </c:tx>
          <c:spPr>
            <a:ln w="28575" cap="rnd">
              <a:solidFill>
                <a:schemeClr val="accent1"/>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Sheet1!$B$2:$B$6</c:f>
              <c:numCache>
                <c:formatCode>General</c:formatCode>
                <c:ptCount val="5"/>
                <c:pt idx="0">
                  <c:v>8.1637822443725999E-2</c:v>
                </c:pt>
                <c:pt idx="1">
                  <c:v>8.1131114341446001E-2</c:v>
                </c:pt>
                <c:pt idx="2">
                  <c:v>7.7466849191297996E-2</c:v>
                </c:pt>
                <c:pt idx="3">
                  <c:v>8.0064535951096E-2</c:v>
                </c:pt>
                <c:pt idx="4">
                  <c:v>5.7082280029357002E-2</c:v>
                </c:pt>
              </c:numCache>
            </c:numRef>
          </c:val>
          <c:smooth val="0"/>
          <c:extLst>
            <c:ext xmlns:c16="http://schemas.microsoft.com/office/drawing/2014/chart" uri="{C3380CC4-5D6E-409C-BE32-E72D297353CC}">
              <c16:uniqueId val="{00000000-E4AF-4481-97FB-A5B594C854E4}"/>
            </c:ext>
          </c:extLst>
        </c:ser>
        <c:ser>
          <c:idx val="1"/>
          <c:order val="1"/>
          <c:tx>
            <c:strRef>
              <c:f>Sheet1!$C$1</c:f>
              <c:strCache>
                <c:ptCount val="1"/>
                <c:pt idx="0">
                  <c:v>Hexagon AB</c:v>
                </c:pt>
              </c:strCache>
            </c:strRef>
          </c:tx>
          <c:spPr>
            <a:ln w="28575" cap="rnd">
              <a:solidFill>
                <a:schemeClr val="accent2"/>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Sheet1!$C$2:$C$6</c:f>
              <c:numCache>
                <c:formatCode>General</c:formatCode>
                <c:ptCount val="5"/>
                <c:pt idx="0">
                  <c:v>0.32645138521263001</c:v>
                </c:pt>
                <c:pt idx="1">
                  <c:v>0.31704095112285002</c:v>
                </c:pt>
                <c:pt idx="2">
                  <c:v>0.33386048146196001</c:v>
                </c:pt>
                <c:pt idx="3">
                  <c:v>0.37640056022409002</c:v>
                </c:pt>
                <c:pt idx="4">
                  <c:v>0.40575916230365999</c:v>
                </c:pt>
              </c:numCache>
            </c:numRef>
          </c:val>
          <c:smooth val="0"/>
          <c:extLst>
            <c:ext xmlns:c16="http://schemas.microsoft.com/office/drawing/2014/chart" uri="{C3380CC4-5D6E-409C-BE32-E72D297353CC}">
              <c16:uniqueId val="{00000001-E4AF-4481-97FB-A5B594C854E4}"/>
            </c:ext>
          </c:extLst>
        </c:ser>
        <c:ser>
          <c:idx val="2"/>
          <c:order val="2"/>
          <c:tx>
            <c:strRef>
              <c:f>Sheet1!$D$1</c:f>
              <c:strCache>
                <c:ptCount val="1"/>
                <c:pt idx="0">
                  <c:v>Topcon Positioning Group</c:v>
                </c:pt>
              </c:strCache>
            </c:strRef>
          </c:tx>
          <c:spPr>
            <a:ln w="28575" cap="rnd">
              <a:solidFill>
                <a:schemeClr val="accent3"/>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Sheet1!$D$2:$D$6</c:f>
              <c:numCache>
                <c:formatCode>General</c:formatCode>
                <c:ptCount val="5"/>
                <c:pt idx="0">
                  <c:v>0.11188877779365</c:v>
                </c:pt>
                <c:pt idx="1">
                  <c:v>0.13891857234452001</c:v>
                </c:pt>
                <c:pt idx="2">
                  <c:v>0.21320446308009</c:v>
                </c:pt>
                <c:pt idx="3">
                  <c:v>0.13753012902310999</c:v>
                </c:pt>
                <c:pt idx="4">
                  <c:v>0.15066977423076</c:v>
                </c:pt>
              </c:numCache>
            </c:numRef>
          </c:val>
          <c:smooth val="0"/>
          <c:extLst>
            <c:ext xmlns:c16="http://schemas.microsoft.com/office/drawing/2014/chart" uri="{C3380CC4-5D6E-409C-BE32-E72D297353CC}">
              <c16:uniqueId val="{00000002-E4AF-4481-97FB-A5B594C854E4}"/>
            </c:ext>
          </c:extLst>
        </c:ser>
        <c:ser>
          <c:idx val="3"/>
          <c:order val="3"/>
          <c:tx>
            <c:strRef>
              <c:f>Sheet1!$E$1</c:f>
              <c:strCache>
                <c:ptCount val="1"/>
                <c:pt idx="0">
                  <c:v>Trimble Inc.</c:v>
                </c:pt>
              </c:strCache>
            </c:strRef>
          </c:tx>
          <c:spPr>
            <a:ln w="28575" cap="rnd">
              <a:solidFill>
                <a:schemeClr val="accent4"/>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Sheet1!$E$2:$E$6</c:f>
              <c:numCache>
                <c:formatCode>General</c:formatCode>
                <c:ptCount val="5"/>
                <c:pt idx="0">
                  <c:v>0.36849452939839999</c:v>
                </c:pt>
                <c:pt idx="1">
                  <c:v>0.45577967416602</c:v>
                </c:pt>
                <c:pt idx="2">
                  <c:v>6.7561046231059005E-2</c:v>
                </c:pt>
                <c:pt idx="3">
                  <c:v>0.49278423090460999</c:v>
                </c:pt>
                <c:pt idx="4">
                  <c:v>0.15283217117202999</c:v>
                </c:pt>
              </c:numCache>
            </c:numRef>
          </c:val>
          <c:smooth val="0"/>
          <c:extLst>
            <c:ext xmlns:c16="http://schemas.microsoft.com/office/drawing/2014/chart" uri="{C3380CC4-5D6E-409C-BE32-E72D297353CC}">
              <c16:uniqueId val="{00000003-E4AF-4481-97FB-A5B594C854E4}"/>
            </c:ext>
          </c:extLst>
        </c:ser>
        <c:ser>
          <c:idx val="4"/>
          <c:order val="4"/>
          <c:tx>
            <c:strRef>
              <c:f>Sheet1!$F$1</c:f>
              <c:strCache>
                <c:ptCount val="1"/>
                <c:pt idx="0">
                  <c:v>FARO Technologies - Europe</c:v>
                </c:pt>
              </c:strCache>
            </c:strRef>
          </c:tx>
          <c:spPr>
            <a:ln w="28575" cap="rnd">
              <a:solidFill>
                <a:schemeClr val="accent5"/>
              </a:solidFill>
              <a:round/>
            </a:ln>
            <a:effectLst/>
          </c:spPr>
          <c:marker>
            <c:symbol val="none"/>
          </c:marker>
          <c:cat>
            <c:numRef>
              <c:f>Sheet1!$A$2:$A$6</c:f>
              <c:numCache>
                <c:formatCode>m/d/yyyy</c:formatCode>
                <c:ptCount val="5"/>
                <c:pt idx="0">
                  <c:v>43297</c:v>
                </c:pt>
                <c:pt idx="1">
                  <c:v>43304</c:v>
                </c:pt>
                <c:pt idx="2">
                  <c:v>43311</c:v>
                </c:pt>
                <c:pt idx="3">
                  <c:v>43318</c:v>
                </c:pt>
                <c:pt idx="4">
                  <c:v>43325</c:v>
                </c:pt>
              </c:numCache>
            </c:numRef>
          </c:cat>
          <c:val>
            <c:numRef>
              <c:f>Sheet1!$F$2:$F$6</c:f>
              <c:numCache>
                <c:formatCode>General</c:formatCode>
                <c:ptCount val="5"/>
                <c:pt idx="0">
                  <c:v>0.66643283058575997</c:v>
                </c:pt>
                <c:pt idx="1">
                  <c:v>0.84879243962198003</c:v>
                </c:pt>
                <c:pt idx="2">
                  <c:v>0.84962756052141997</c:v>
                </c:pt>
                <c:pt idx="3">
                  <c:v>0.49599721545422998</c:v>
                </c:pt>
                <c:pt idx="4">
                  <c:v>0.51371051718153005</c:v>
                </c:pt>
              </c:numCache>
            </c:numRef>
          </c:val>
          <c:smooth val="0"/>
          <c:extLst>
            <c:ext xmlns:c16="http://schemas.microsoft.com/office/drawing/2014/chart" uri="{C3380CC4-5D6E-409C-BE32-E72D297353CC}">
              <c16:uniqueId val="{00000004-E4AF-4481-97FB-A5B594C854E4}"/>
            </c:ext>
          </c:extLst>
        </c:ser>
        <c:dLbls>
          <c:showLegendKey val="0"/>
          <c:showVal val="0"/>
          <c:showCatName val="0"/>
          <c:showSerName val="0"/>
          <c:showPercent val="0"/>
          <c:showBubbleSize val="0"/>
        </c:dLbls>
        <c:smooth val="0"/>
        <c:axId val="425665560"/>
        <c:axId val="425673104"/>
      </c:lineChart>
      <c:dateAx>
        <c:axId val="425665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73104"/>
        <c:crosses val="autoZero"/>
        <c:auto val="1"/>
        <c:lblOffset val="100"/>
        <c:baseTimeUnit val="days"/>
      </c:dateAx>
      <c:valAx>
        <c:axId val="42567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6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Leica Geosystems</c:v>
                </c:pt>
                <c:pt idx="1">
                  <c:v>Hexagon AB</c:v>
                </c:pt>
                <c:pt idx="2">
                  <c:v>Topcon Positioning Group</c:v>
                </c:pt>
                <c:pt idx="3">
                  <c:v>Trimble Inc.</c:v>
                </c:pt>
                <c:pt idx="4">
                  <c:v>FARO Technologies - Europe</c:v>
                </c:pt>
              </c:strCache>
            </c:strRef>
          </c:cat>
          <c:val>
            <c:numRef>
              <c:f>Sheet1!$B$2:$B$6</c:f>
              <c:numCache>
                <c:formatCode>General</c:formatCode>
                <c:ptCount val="5"/>
                <c:pt idx="0">
                  <c:v>2143</c:v>
                </c:pt>
                <c:pt idx="1">
                  <c:v>174</c:v>
                </c:pt>
                <c:pt idx="2">
                  <c:v>393</c:v>
                </c:pt>
                <c:pt idx="3">
                  <c:v>365</c:v>
                </c:pt>
                <c:pt idx="4">
                  <c:v>301</c:v>
                </c:pt>
              </c:numCache>
            </c:numRef>
          </c:val>
          <c:extLst>
            <c:ext xmlns:c16="http://schemas.microsoft.com/office/drawing/2014/chart" uri="{C3380CC4-5D6E-409C-BE32-E72D297353CC}">
              <c16:uniqueId val="{00000000-66F4-454F-97CF-8BD354189E85}"/>
            </c:ext>
          </c:extLst>
        </c:ser>
        <c:dLbls>
          <c:showLegendKey val="0"/>
          <c:showVal val="0"/>
          <c:showCatName val="0"/>
          <c:showSerName val="0"/>
          <c:showPercent val="0"/>
          <c:showBubbleSize val="0"/>
        </c:dLbls>
        <c:gapWidth val="219"/>
        <c:overlap val="-27"/>
        <c:axId val="425672120"/>
        <c:axId val="425665232"/>
      </c:barChart>
      <c:catAx>
        <c:axId val="42567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65232"/>
        <c:crosses val="autoZero"/>
        <c:auto val="1"/>
        <c:lblAlgn val="ctr"/>
        <c:lblOffset val="100"/>
        <c:noMultiLvlLbl val="0"/>
      </c:catAx>
      <c:valAx>
        <c:axId val="42566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7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Leica Geosystems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11.420299999999999</c:v>
                </c:pt>
                <c:pt idx="5">
                  <c:v>39.5501</c:v>
                </c:pt>
              </c:numCache>
            </c:numRef>
          </c:val>
          <c:extLst>
            <c:ext xmlns:c16="http://schemas.microsoft.com/office/drawing/2014/chart" uri="{C3380CC4-5D6E-409C-BE32-E72D297353CC}">
              <c16:uniqueId val="{00000000-5BFC-4F9B-AF2E-8284F4513100}"/>
            </c:ext>
          </c:extLst>
        </c:ser>
        <c:ser>
          <c:idx val="1"/>
          <c:order val="1"/>
          <c:tx>
            <c:strRef>
              <c:f>Sheet1!$C$1</c:f>
              <c:strCache>
                <c:ptCount val="1"/>
                <c:pt idx="0">
                  <c:v>Hexagon AB</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5.1894</c:v>
                </c:pt>
                <c:pt idx="1">
                  <c:v>33.333300000000001</c:v>
                </c:pt>
                <c:pt idx="2">
                  <c:v>8.1195000000000004</c:v>
                </c:pt>
                <c:pt idx="3">
                  <c:v>0</c:v>
                </c:pt>
                <c:pt idx="4">
                  <c:v>53.702199999999998</c:v>
                </c:pt>
                <c:pt idx="5">
                  <c:v>55.593699999999998</c:v>
                </c:pt>
              </c:numCache>
            </c:numRef>
          </c:val>
          <c:extLst>
            <c:ext xmlns:c16="http://schemas.microsoft.com/office/drawing/2014/chart" uri="{C3380CC4-5D6E-409C-BE32-E72D297353CC}">
              <c16:uniqueId val="{00000001-5BFC-4F9B-AF2E-8284F4513100}"/>
            </c:ext>
          </c:extLst>
        </c:ser>
        <c:ser>
          <c:idx val="2"/>
          <c:order val="2"/>
          <c:tx>
            <c:strRef>
              <c:f>Sheet1!$D$1</c:f>
              <c:strCache>
                <c:ptCount val="1"/>
                <c:pt idx="0">
                  <c:v>Topcon Positioning Group</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19.254200000000001</c:v>
                </c:pt>
                <c:pt idx="1">
                  <c:v>46.153799999999997</c:v>
                </c:pt>
                <c:pt idx="2">
                  <c:v>18.338799999999999</c:v>
                </c:pt>
                <c:pt idx="3">
                  <c:v>0</c:v>
                </c:pt>
                <c:pt idx="4">
                  <c:v>23.619900000000001</c:v>
                </c:pt>
                <c:pt idx="5">
                  <c:v>60.6663</c:v>
                </c:pt>
              </c:numCache>
            </c:numRef>
          </c:val>
          <c:extLst>
            <c:ext xmlns:c16="http://schemas.microsoft.com/office/drawing/2014/chart" uri="{C3380CC4-5D6E-409C-BE32-E72D297353CC}">
              <c16:uniqueId val="{00000002-5BFC-4F9B-AF2E-8284F4513100}"/>
            </c:ext>
          </c:extLst>
        </c:ser>
        <c:ser>
          <c:idx val="3"/>
          <c:order val="3"/>
          <c:tx>
            <c:strRef>
              <c:f>Sheet1!$E$1</c:f>
              <c:strCache>
                <c:ptCount val="1"/>
                <c:pt idx="0">
                  <c:v>Trimble Inc.</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14.2371</c:v>
                </c:pt>
                <c:pt idx="1">
                  <c:v>23.076899999999998</c:v>
                </c:pt>
                <c:pt idx="2">
                  <c:v>17.0322</c:v>
                </c:pt>
                <c:pt idx="3">
                  <c:v>0</c:v>
                </c:pt>
                <c:pt idx="4">
                  <c:v>59.579300000000003</c:v>
                </c:pt>
                <c:pt idx="5">
                  <c:v>100</c:v>
                </c:pt>
              </c:numCache>
            </c:numRef>
          </c:val>
          <c:extLst>
            <c:ext xmlns:c16="http://schemas.microsoft.com/office/drawing/2014/chart" uri="{C3380CC4-5D6E-409C-BE32-E72D297353CC}">
              <c16:uniqueId val="{00000003-5BFC-4F9B-AF2E-8284F4513100}"/>
            </c:ext>
          </c:extLst>
        </c:ser>
        <c:ser>
          <c:idx val="4"/>
          <c:order val="4"/>
          <c:tx>
            <c:strRef>
              <c:f>Sheet1!$F$1</c:f>
              <c:strCache>
                <c:ptCount val="1"/>
                <c:pt idx="0">
                  <c:v>FARO Technologies - Europe</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3.9165000000000001</c:v>
                </c:pt>
                <c:pt idx="1">
                  <c:v>41.025599999999997</c:v>
                </c:pt>
                <c:pt idx="2">
                  <c:v>14.0457</c:v>
                </c:pt>
                <c:pt idx="3">
                  <c:v>0</c:v>
                </c:pt>
                <c:pt idx="4">
                  <c:v>100</c:v>
                </c:pt>
                <c:pt idx="5">
                  <c:v>54.001100000000001</c:v>
                </c:pt>
              </c:numCache>
            </c:numRef>
          </c:val>
          <c:extLst>
            <c:ext xmlns:c16="http://schemas.microsoft.com/office/drawing/2014/chart" uri="{C3380CC4-5D6E-409C-BE32-E72D297353CC}">
              <c16:uniqueId val="{00000004-5BFC-4F9B-AF2E-8284F4513100}"/>
            </c:ext>
          </c:extLst>
        </c:ser>
        <c:dLbls>
          <c:showLegendKey val="0"/>
          <c:showVal val="0"/>
          <c:showCatName val="0"/>
          <c:showSerName val="0"/>
          <c:showPercent val="0"/>
          <c:showBubbleSize val="0"/>
        </c:dLbls>
        <c:axId val="504162856"/>
        <c:axId val="504159248"/>
      </c:radarChart>
      <c:catAx>
        <c:axId val="50416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159248"/>
        <c:crosses val="autoZero"/>
        <c:auto val="1"/>
        <c:lblAlgn val="ctr"/>
        <c:lblOffset val="100"/>
        <c:noMultiLvlLbl val="0"/>
      </c:catAx>
      <c:valAx>
        <c:axId val="50415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16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352F-B6A8-473E-A5CA-CDDF672DE3DC}"/>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3D1F3DA-03AF-40D6-B43E-C133DD12F14B}"/>
              </a:ext>
            </a:extLst>
          </p:cNvPr>
          <p:cNvSpPr>
            <a:spLocks noGrp="1"/>
          </p:cNvSpPr>
          <p:nvPr>
            <p:ph type="subTitle" idx="1"/>
          </p:nvPr>
        </p:nvSpPr>
        <p:spPr/>
        <p:txBody>
          <a:bodyPr/>
          <a:lstStyle/>
          <a:p>
            <a:r>
              <a:rPr lang="en-US"/>
              <a:t>We Are Think Feel Do</a:t>
            </a:r>
          </a:p>
        </p:txBody>
      </p:sp>
    </p:spTree>
    <p:extLst>
      <p:ext uri="{BB962C8B-B14F-4D97-AF65-F5344CB8AC3E}">
        <p14:creationId xmlns:p14="http://schemas.microsoft.com/office/powerpoint/2010/main" val="1114857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0D69E-C7FF-4C46-8DB3-C78C2E10F2A8}"/>
              </a:ext>
            </a:extLst>
          </p:cNvPr>
          <p:cNvSpPr>
            <a:spLocks noGrp="1"/>
          </p:cNvSpPr>
          <p:nvPr>
            <p:ph type="title"/>
          </p:nvPr>
        </p:nvSpPr>
        <p:spPr/>
        <p:txBody>
          <a:bodyPr/>
          <a:lstStyle/>
          <a:p>
            <a:r>
              <a:rPr lang="en-US"/>
              <a:t>Facebook Key Metrics Table | All Pages - 1 of 3</a:t>
            </a:r>
          </a:p>
        </p:txBody>
      </p:sp>
      <p:graphicFrame>
        <p:nvGraphicFramePr>
          <p:cNvPr id="5" name="Table Placeholder 4">
            <a:extLst>
              <a:ext uri="{FF2B5EF4-FFF2-40B4-BE49-F238E27FC236}">
                <a16:creationId xmlns:a16="http://schemas.microsoft.com/office/drawing/2014/main" id="{83A006B1-4A4F-4BAD-B014-6C30EE31014E}"/>
              </a:ext>
            </a:extLst>
          </p:cNvPr>
          <p:cNvGraphicFramePr>
            <a:graphicFrameLocks noGrp="1"/>
          </p:cNvGraphicFramePr>
          <p:nvPr>
            <p:ph type="tbl" sz="quarter" idx="13"/>
            <p:extLst>
              <p:ext uri="{D42A27DB-BD31-4B8C-83A1-F6EECF244321}">
                <p14:modId xmlns:p14="http://schemas.microsoft.com/office/powerpoint/2010/main" val="54135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122735627"/>
                    </a:ext>
                  </a:extLst>
                </a:gridCol>
                <a:gridCol w="304495">
                  <a:extLst>
                    <a:ext uri="{9D8B030D-6E8A-4147-A177-3AD203B41FA5}">
                      <a16:colId xmlns:a16="http://schemas.microsoft.com/office/drawing/2014/main" val="606553809"/>
                    </a:ext>
                  </a:extLst>
                </a:gridCol>
                <a:gridCol w="304495">
                  <a:extLst>
                    <a:ext uri="{9D8B030D-6E8A-4147-A177-3AD203B41FA5}">
                      <a16:colId xmlns:a16="http://schemas.microsoft.com/office/drawing/2014/main" val="991262677"/>
                    </a:ext>
                  </a:extLst>
                </a:gridCol>
                <a:gridCol w="304495">
                  <a:extLst>
                    <a:ext uri="{9D8B030D-6E8A-4147-A177-3AD203B41FA5}">
                      <a16:colId xmlns:a16="http://schemas.microsoft.com/office/drawing/2014/main" val="396732059"/>
                    </a:ext>
                  </a:extLst>
                </a:gridCol>
                <a:gridCol w="304495">
                  <a:extLst>
                    <a:ext uri="{9D8B030D-6E8A-4147-A177-3AD203B41FA5}">
                      <a16:colId xmlns:a16="http://schemas.microsoft.com/office/drawing/2014/main" val="2214835075"/>
                    </a:ext>
                  </a:extLst>
                </a:gridCol>
                <a:gridCol w="304495">
                  <a:extLst>
                    <a:ext uri="{9D8B030D-6E8A-4147-A177-3AD203B41FA5}">
                      <a16:colId xmlns:a16="http://schemas.microsoft.com/office/drawing/2014/main" val="1185509799"/>
                    </a:ext>
                  </a:extLst>
                </a:gridCol>
                <a:gridCol w="304495">
                  <a:extLst>
                    <a:ext uri="{9D8B030D-6E8A-4147-A177-3AD203B41FA5}">
                      <a16:colId xmlns:a16="http://schemas.microsoft.com/office/drawing/2014/main" val="3204791998"/>
                    </a:ext>
                  </a:extLst>
                </a:gridCol>
                <a:gridCol w="304495">
                  <a:extLst>
                    <a:ext uri="{9D8B030D-6E8A-4147-A177-3AD203B41FA5}">
                      <a16:colId xmlns:a16="http://schemas.microsoft.com/office/drawing/2014/main" val="1270486780"/>
                    </a:ext>
                  </a:extLst>
                </a:gridCol>
                <a:gridCol w="304495">
                  <a:extLst>
                    <a:ext uri="{9D8B030D-6E8A-4147-A177-3AD203B41FA5}">
                      <a16:colId xmlns:a16="http://schemas.microsoft.com/office/drawing/2014/main" val="3964375408"/>
                    </a:ext>
                  </a:extLst>
                </a:gridCol>
                <a:gridCol w="304495">
                  <a:extLst>
                    <a:ext uri="{9D8B030D-6E8A-4147-A177-3AD203B41FA5}">
                      <a16:colId xmlns:a16="http://schemas.microsoft.com/office/drawing/2014/main" val="1500134844"/>
                    </a:ext>
                  </a:extLst>
                </a:gridCol>
                <a:gridCol w="304495">
                  <a:extLst>
                    <a:ext uri="{9D8B030D-6E8A-4147-A177-3AD203B41FA5}">
                      <a16:colId xmlns:a16="http://schemas.microsoft.com/office/drawing/2014/main" val="959287771"/>
                    </a:ext>
                  </a:extLst>
                </a:gridCol>
                <a:gridCol w="304495">
                  <a:extLst>
                    <a:ext uri="{9D8B030D-6E8A-4147-A177-3AD203B41FA5}">
                      <a16:colId xmlns:a16="http://schemas.microsoft.com/office/drawing/2014/main" val="4216481616"/>
                    </a:ext>
                  </a:extLst>
                </a:gridCol>
                <a:gridCol w="304495">
                  <a:extLst>
                    <a:ext uri="{9D8B030D-6E8A-4147-A177-3AD203B41FA5}">
                      <a16:colId xmlns:a16="http://schemas.microsoft.com/office/drawing/2014/main" val="3493436403"/>
                    </a:ext>
                  </a:extLst>
                </a:gridCol>
                <a:gridCol w="304495">
                  <a:extLst>
                    <a:ext uri="{9D8B030D-6E8A-4147-A177-3AD203B41FA5}">
                      <a16:colId xmlns:a16="http://schemas.microsoft.com/office/drawing/2014/main" val="1222292245"/>
                    </a:ext>
                  </a:extLst>
                </a:gridCol>
                <a:gridCol w="304495">
                  <a:extLst>
                    <a:ext uri="{9D8B030D-6E8A-4147-A177-3AD203B41FA5}">
                      <a16:colId xmlns:a16="http://schemas.microsoft.com/office/drawing/2014/main" val="2050543167"/>
                    </a:ext>
                  </a:extLst>
                </a:gridCol>
                <a:gridCol w="304495">
                  <a:extLst>
                    <a:ext uri="{9D8B030D-6E8A-4147-A177-3AD203B41FA5}">
                      <a16:colId xmlns:a16="http://schemas.microsoft.com/office/drawing/2014/main" val="619205879"/>
                    </a:ext>
                  </a:extLst>
                </a:gridCol>
                <a:gridCol w="304495">
                  <a:extLst>
                    <a:ext uri="{9D8B030D-6E8A-4147-A177-3AD203B41FA5}">
                      <a16:colId xmlns:a16="http://schemas.microsoft.com/office/drawing/2014/main" val="4155106611"/>
                    </a:ext>
                  </a:extLst>
                </a:gridCol>
                <a:gridCol w="304495">
                  <a:extLst>
                    <a:ext uri="{9D8B030D-6E8A-4147-A177-3AD203B41FA5}">
                      <a16:colId xmlns:a16="http://schemas.microsoft.com/office/drawing/2014/main" val="367857726"/>
                    </a:ext>
                  </a:extLst>
                </a:gridCol>
                <a:gridCol w="304495">
                  <a:extLst>
                    <a:ext uri="{9D8B030D-6E8A-4147-A177-3AD203B41FA5}">
                      <a16:colId xmlns:a16="http://schemas.microsoft.com/office/drawing/2014/main" val="3759715152"/>
                    </a:ext>
                  </a:extLst>
                </a:gridCol>
                <a:gridCol w="304495">
                  <a:extLst>
                    <a:ext uri="{9D8B030D-6E8A-4147-A177-3AD203B41FA5}">
                      <a16:colId xmlns:a16="http://schemas.microsoft.com/office/drawing/2014/main" val="3946601769"/>
                    </a:ext>
                  </a:extLst>
                </a:gridCol>
                <a:gridCol w="304495">
                  <a:extLst>
                    <a:ext uri="{9D8B030D-6E8A-4147-A177-3AD203B41FA5}">
                      <a16:colId xmlns:a16="http://schemas.microsoft.com/office/drawing/2014/main" val="3805747323"/>
                    </a:ext>
                  </a:extLst>
                </a:gridCol>
                <a:gridCol w="304495">
                  <a:extLst>
                    <a:ext uri="{9D8B030D-6E8A-4147-A177-3AD203B41FA5}">
                      <a16:colId xmlns:a16="http://schemas.microsoft.com/office/drawing/2014/main" val="1878770204"/>
                    </a:ext>
                  </a:extLst>
                </a:gridCol>
                <a:gridCol w="304495">
                  <a:extLst>
                    <a:ext uri="{9D8B030D-6E8A-4147-A177-3AD203B41FA5}">
                      <a16:colId xmlns:a16="http://schemas.microsoft.com/office/drawing/2014/main" val="987553367"/>
                    </a:ext>
                  </a:extLst>
                </a:gridCol>
                <a:gridCol w="304495">
                  <a:extLst>
                    <a:ext uri="{9D8B030D-6E8A-4147-A177-3AD203B41FA5}">
                      <a16:colId xmlns:a16="http://schemas.microsoft.com/office/drawing/2014/main" val="4066008302"/>
                    </a:ext>
                  </a:extLst>
                </a:gridCol>
                <a:gridCol w="304495">
                  <a:extLst>
                    <a:ext uri="{9D8B030D-6E8A-4147-A177-3AD203B41FA5}">
                      <a16:colId xmlns:a16="http://schemas.microsoft.com/office/drawing/2014/main" val="3958435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3293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Leica Geosystems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5449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Hexagon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16046835"/>
                  </a:ext>
                </a:extLst>
              </a:tr>
            </a:tbl>
          </a:graphicData>
        </a:graphic>
      </p:graphicFrame>
      <p:sp>
        <p:nvSpPr>
          <p:cNvPr id="4" name="Text Placeholder 3">
            <a:extLst>
              <a:ext uri="{FF2B5EF4-FFF2-40B4-BE49-F238E27FC236}">
                <a16:creationId xmlns:a16="http://schemas.microsoft.com/office/drawing/2014/main" id="{7E64F63A-818D-4798-97EF-2614FCF0E2FB}"/>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247508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953B-2CA2-4735-AF3B-9BAD0D65F3A1}"/>
              </a:ext>
            </a:extLst>
          </p:cNvPr>
          <p:cNvSpPr>
            <a:spLocks noGrp="1"/>
          </p:cNvSpPr>
          <p:nvPr>
            <p:ph type="title"/>
          </p:nvPr>
        </p:nvSpPr>
        <p:spPr/>
        <p:txBody>
          <a:bodyPr/>
          <a:lstStyle/>
          <a:p>
            <a:r>
              <a:rPr lang="en-US"/>
              <a:t>Facebook Key Metrics Table | All Pages - 2 of 3</a:t>
            </a:r>
          </a:p>
        </p:txBody>
      </p:sp>
      <p:graphicFrame>
        <p:nvGraphicFramePr>
          <p:cNvPr id="5" name="Table Placeholder 4">
            <a:extLst>
              <a:ext uri="{FF2B5EF4-FFF2-40B4-BE49-F238E27FC236}">
                <a16:creationId xmlns:a16="http://schemas.microsoft.com/office/drawing/2014/main" id="{3C8A1D7E-70A7-4979-B91B-F097F63F6545}"/>
              </a:ext>
            </a:extLst>
          </p:cNvPr>
          <p:cNvGraphicFramePr>
            <a:graphicFrameLocks noGrp="1"/>
          </p:cNvGraphicFramePr>
          <p:nvPr>
            <p:ph type="tbl" sz="quarter" idx="13"/>
            <p:extLst>
              <p:ext uri="{D42A27DB-BD31-4B8C-83A1-F6EECF244321}">
                <p14:modId xmlns:p14="http://schemas.microsoft.com/office/powerpoint/2010/main" val="110190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029731357"/>
                    </a:ext>
                  </a:extLst>
                </a:gridCol>
                <a:gridCol w="304495">
                  <a:extLst>
                    <a:ext uri="{9D8B030D-6E8A-4147-A177-3AD203B41FA5}">
                      <a16:colId xmlns:a16="http://schemas.microsoft.com/office/drawing/2014/main" val="1062862004"/>
                    </a:ext>
                  </a:extLst>
                </a:gridCol>
                <a:gridCol w="304495">
                  <a:extLst>
                    <a:ext uri="{9D8B030D-6E8A-4147-A177-3AD203B41FA5}">
                      <a16:colId xmlns:a16="http://schemas.microsoft.com/office/drawing/2014/main" val="4099496535"/>
                    </a:ext>
                  </a:extLst>
                </a:gridCol>
                <a:gridCol w="304495">
                  <a:extLst>
                    <a:ext uri="{9D8B030D-6E8A-4147-A177-3AD203B41FA5}">
                      <a16:colId xmlns:a16="http://schemas.microsoft.com/office/drawing/2014/main" val="298146695"/>
                    </a:ext>
                  </a:extLst>
                </a:gridCol>
                <a:gridCol w="304495">
                  <a:extLst>
                    <a:ext uri="{9D8B030D-6E8A-4147-A177-3AD203B41FA5}">
                      <a16:colId xmlns:a16="http://schemas.microsoft.com/office/drawing/2014/main" val="1193776082"/>
                    </a:ext>
                  </a:extLst>
                </a:gridCol>
                <a:gridCol w="304495">
                  <a:extLst>
                    <a:ext uri="{9D8B030D-6E8A-4147-A177-3AD203B41FA5}">
                      <a16:colId xmlns:a16="http://schemas.microsoft.com/office/drawing/2014/main" val="1145741144"/>
                    </a:ext>
                  </a:extLst>
                </a:gridCol>
                <a:gridCol w="304495">
                  <a:extLst>
                    <a:ext uri="{9D8B030D-6E8A-4147-A177-3AD203B41FA5}">
                      <a16:colId xmlns:a16="http://schemas.microsoft.com/office/drawing/2014/main" val="3734968568"/>
                    </a:ext>
                  </a:extLst>
                </a:gridCol>
                <a:gridCol w="304495">
                  <a:extLst>
                    <a:ext uri="{9D8B030D-6E8A-4147-A177-3AD203B41FA5}">
                      <a16:colId xmlns:a16="http://schemas.microsoft.com/office/drawing/2014/main" val="3507056933"/>
                    </a:ext>
                  </a:extLst>
                </a:gridCol>
                <a:gridCol w="304495">
                  <a:extLst>
                    <a:ext uri="{9D8B030D-6E8A-4147-A177-3AD203B41FA5}">
                      <a16:colId xmlns:a16="http://schemas.microsoft.com/office/drawing/2014/main" val="1151418043"/>
                    </a:ext>
                  </a:extLst>
                </a:gridCol>
                <a:gridCol w="304495">
                  <a:extLst>
                    <a:ext uri="{9D8B030D-6E8A-4147-A177-3AD203B41FA5}">
                      <a16:colId xmlns:a16="http://schemas.microsoft.com/office/drawing/2014/main" val="3755899575"/>
                    </a:ext>
                  </a:extLst>
                </a:gridCol>
                <a:gridCol w="304495">
                  <a:extLst>
                    <a:ext uri="{9D8B030D-6E8A-4147-A177-3AD203B41FA5}">
                      <a16:colId xmlns:a16="http://schemas.microsoft.com/office/drawing/2014/main" val="1969995039"/>
                    </a:ext>
                  </a:extLst>
                </a:gridCol>
                <a:gridCol w="304495">
                  <a:extLst>
                    <a:ext uri="{9D8B030D-6E8A-4147-A177-3AD203B41FA5}">
                      <a16:colId xmlns:a16="http://schemas.microsoft.com/office/drawing/2014/main" val="1245311849"/>
                    </a:ext>
                  </a:extLst>
                </a:gridCol>
                <a:gridCol w="304495">
                  <a:extLst>
                    <a:ext uri="{9D8B030D-6E8A-4147-A177-3AD203B41FA5}">
                      <a16:colId xmlns:a16="http://schemas.microsoft.com/office/drawing/2014/main" val="31672730"/>
                    </a:ext>
                  </a:extLst>
                </a:gridCol>
                <a:gridCol w="304495">
                  <a:extLst>
                    <a:ext uri="{9D8B030D-6E8A-4147-A177-3AD203B41FA5}">
                      <a16:colId xmlns:a16="http://schemas.microsoft.com/office/drawing/2014/main" val="1940999116"/>
                    </a:ext>
                  </a:extLst>
                </a:gridCol>
                <a:gridCol w="304495">
                  <a:extLst>
                    <a:ext uri="{9D8B030D-6E8A-4147-A177-3AD203B41FA5}">
                      <a16:colId xmlns:a16="http://schemas.microsoft.com/office/drawing/2014/main" val="3192977606"/>
                    </a:ext>
                  </a:extLst>
                </a:gridCol>
                <a:gridCol w="304495">
                  <a:extLst>
                    <a:ext uri="{9D8B030D-6E8A-4147-A177-3AD203B41FA5}">
                      <a16:colId xmlns:a16="http://schemas.microsoft.com/office/drawing/2014/main" val="1433926250"/>
                    </a:ext>
                  </a:extLst>
                </a:gridCol>
                <a:gridCol w="304495">
                  <a:extLst>
                    <a:ext uri="{9D8B030D-6E8A-4147-A177-3AD203B41FA5}">
                      <a16:colId xmlns:a16="http://schemas.microsoft.com/office/drawing/2014/main" val="3449783632"/>
                    </a:ext>
                  </a:extLst>
                </a:gridCol>
                <a:gridCol w="304495">
                  <a:extLst>
                    <a:ext uri="{9D8B030D-6E8A-4147-A177-3AD203B41FA5}">
                      <a16:colId xmlns:a16="http://schemas.microsoft.com/office/drawing/2014/main" val="4028787795"/>
                    </a:ext>
                  </a:extLst>
                </a:gridCol>
                <a:gridCol w="304495">
                  <a:extLst>
                    <a:ext uri="{9D8B030D-6E8A-4147-A177-3AD203B41FA5}">
                      <a16:colId xmlns:a16="http://schemas.microsoft.com/office/drawing/2014/main" val="196614769"/>
                    </a:ext>
                  </a:extLst>
                </a:gridCol>
                <a:gridCol w="304495">
                  <a:extLst>
                    <a:ext uri="{9D8B030D-6E8A-4147-A177-3AD203B41FA5}">
                      <a16:colId xmlns:a16="http://schemas.microsoft.com/office/drawing/2014/main" val="1251610407"/>
                    </a:ext>
                  </a:extLst>
                </a:gridCol>
                <a:gridCol w="304495">
                  <a:extLst>
                    <a:ext uri="{9D8B030D-6E8A-4147-A177-3AD203B41FA5}">
                      <a16:colId xmlns:a16="http://schemas.microsoft.com/office/drawing/2014/main" val="116965525"/>
                    </a:ext>
                  </a:extLst>
                </a:gridCol>
                <a:gridCol w="304495">
                  <a:extLst>
                    <a:ext uri="{9D8B030D-6E8A-4147-A177-3AD203B41FA5}">
                      <a16:colId xmlns:a16="http://schemas.microsoft.com/office/drawing/2014/main" val="4006999377"/>
                    </a:ext>
                  </a:extLst>
                </a:gridCol>
                <a:gridCol w="304495">
                  <a:extLst>
                    <a:ext uri="{9D8B030D-6E8A-4147-A177-3AD203B41FA5}">
                      <a16:colId xmlns:a16="http://schemas.microsoft.com/office/drawing/2014/main" val="4205911167"/>
                    </a:ext>
                  </a:extLst>
                </a:gridCol>
                <a:gridCol w="304495">
                  <a:extLst>
                    <a:ext uri="{9D8B030D-6E8A-4147-A177-3AD203B41FA5}">
                      <a16:colId xmlns:a16="http://schemas.microsoft.com/office/drawing/2014/main" val="898088158"/>
                    </a:ext>
                  </a:extLst>
                </a:gridCol>
                <a:gridCol w="304495">
                  <a:extLst>
                    <a:ext uri="{9D8B030D-6E8A-4147-A177-3AD203B41FA5}">
                      <a16:colId xmlns:a16="http://schemas.microsoft.com/office/drawing/2014/main" val="15425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5481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Topcon Positioning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3141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Trimble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32305820"/>
                  </a:ext>
                </a:extLst>
              </a:tr>
            </a:tbl>
          </a:graphicData>
        </a:graphic>
      </p:graphicFrame>
      <p:sp>
        <p:nvSpPr>
          <p:cNvPr id="4" name="Text Placeholder 3">
            <a:extLst>
              <a:ext uri="{FF2B5EF4-FFF2-40B4-BE49-F238E27FC236}">
                <a16:creationId xmlns:a16="http://schemas.microsoft.com/office/drawing/2014/main" id="{5C9918C7-34D0-44C6-A5F4-B85972B4C978}"/>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17235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0065-8A0E-44CA-98A7-B5A7D5F07EC0}"/>
              </a:ext>
            </a:extLst>
          </p:cNvPr>
          <p:cNvSpPr>
            <a:spLocks noGrp="1"/>
          </p:cNvSpPr>
          <p:nvPr>
            <p:ph type="title"/>
          </p:nvPr>
        </p:nvSpPr>
        <p:spPr/>
        <p:txBody>
          <a:bodyPr/>
          <a:lstStyle/>
          <a:p>
            <a:r>
              <a:rPr lang="en-US"/>
              <a:t>Facebook Key Metrics Table | All Pages - 3 of 3</a:t>
            </a:r>
          </a:p>
        </p:txBody>
      </p:sp>
      <p:graphicFrame>
        <p:nvGraphicFramePr>
          <p:cNvPr id="5" name="Table Placeholder 4">
            <a:extLst>
              <a:ext uri="{FF2B5EF4-FFF2-40B4-BE49-F238E27FC236}">
                <a16:creationId xmlns:a16="http://schemas.microsoft.com/office/drawing/2014/main" id="{368D2DF1-A540-4786-A352-FDFB1EFA6CC9}"/>
              </a:ext>
            </a:extLst>
          </p:cNvPr>
          <p:cNvGraphicFramePr>
            <a:graphicFrameLocks noGrp="1"/>
          </p:cNvGraphicFramePr>
          <p:nvPr>
            <p:ph type="tbl" sz="quarter" idx="13"/>
            <p:extLst>
              <p:ext uri="{D42A27DB-BD31-4B8C-83A1-F6EECF244321}">
                <p14:modId xmlns:p14="http://schemas.microsoft.com/office/powerpoint/2010/main" val="203243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981746260"/>
                    </a:ext>
                  </a:extLst>
                </a:gridCol>
                <a:gridCol w="304495">
                  <a:extLst>
                    <a:ext uri="{9D8B030D-6E8A-4147-A177-3AD203B41FA5}">
                      <a16:colId xmlns:a16="http://schemas.microsoft.com/office/drawing/2014/main" val="415850047"/>
                    </a:ext>
                  </a:extLst>
                </a:gridCol>
                <a:gridCol w="304495">
                  <a:extLst>
                    <a:ext uri="{9D8B030D-6E8A-4147-A177-3AD203B41FA5}">
                      <a16:colId xmlns:a16="http://schemas.microsoft.com/office/drawing/2014/main" val="3906589190"/>
                    </a:ext>
                  </a:extLst>
                </a:gridCol>
                <a:gridCol w="304495">
                  <a:extLst>
                    <a:ext uri="{9D8B030D-6E8A-4147-A177-3AD203B41FA5}">
                      <a16:colId xmlns:a16="http://schemas.microsoft.com/office/drawing/2014/main" val="331113496"/>
                    </a:ext>
                  </a:extLst>
                </a:gridCol>
                <a:gridCol w="304495">
                  <a:extLst>
                    <a:ext uri="{9D8B030D-6E8A-4147-A177-3AD203B41FA5}">
                      <a16:colId xmlns:a16="http://schemas.microsoft.com/office/drawing/2014/main" val="256439962"/>
                    </a:ext>
                  </a:extLst>
                </a:gridCol>
                <a:gridCol w="304495">
                  <a:extLst>
                    <a:ext uri="{9D8B030D-6E8A-4147-A177-3AD203B41FA5}">
                      <a16:colId xmlns:a16="http://schemas.microsoft.com/office/drawing/2014/main" val="1648039607"/>
                    </a:ext>
                  </a:extLst>
                </a:gridCol>
                <a:gridCol w="304495">
                  <a:extLst>
                    <a:ext uri="{9D8B030D-6E8A-4147-A177-3AD203B41FA5}">
                      <a16:colId xmlns:a16="http://schemas.microsoft.com/office/drawing/2014/main" val="872750284"/>
                    </a:ext>
                  </a:extLst>
                </a:gridCol>
                <a:gridCol w="304495">
                  <a:extLst>
                    <a:ext uri="{9D8B030D-6E8A-4147-A177-3AD203B41FA5}">
                      <a16:colId xmlns:a16="http://schemas.microsoft.com/office/drawing/2014/main" val="3326468797"/>
                    </a:ext>
                  </a:extLst>
                </a:gridCol>
                <a:gridCol w="304495">
                  <a:extLst>
                    <a:ext uri="{9D8B030D-6E8A-4147-A177-3AD203B41FA5}">
                      <a16:colId xmlns:a16="http://schemas.microsoft.com/office/drawing/2014/main" val="1910747549"/>
                    </a:ext>
                  </a:extLst>
                </a:gridCol>
                <a:gridCol w="304495">
                  <a:extLst>
                    <a:ext uri="{9D8B030D-6E8A-4147-A177-3AD203B41FA5}">
                      <a16:colId xmlns:a16="http://schemas.microsoft.com/office/drawing/2014/main" val="3172655613"/>
                    </a:ext>
                  </a:extLst>
                </a:gridCol>
                <a:gridCol w="304495">
                  <a:extLst>
                    <a:ext uri="{9D8B030D-6E8A-4147-A177-3AD203B41FA5}">
                      <a16:colId xmlns:a16="http://schemas.microsoft.com/office/drawing/2014/main" val="502754692"/>
                    </a:ext>
                  </a:extLst>
                </a:gridCol>
                <a:gridCol w="304495">
                  <a:extLst>
                    <a:ext uri="{9D8B030D-6E8A-4147-A177-3AD203B41FA5}">
                      <a16:colId xmlns:a16="http://schemas.microsoft.com/office/drawing/2014/main" val="698239139"/>
                    </a:ext>
                  </a:extLst>
                </a:gridCol>
                <a:gridCol w="304495">
                  <a:extLst>
                    <a:ext uri="{9D8B030D-6E8A-4147-A177-3AD203B41FA5}">
                      <a16:colId xmlns:a16="http://schemas.microsoft.com/office/drawing/2014/main" val="4042411828"/>
                    </a:ext>
                  </a:extLst>
                </a:gridCol>
                <a:gridCol w="304495">
                  <a:extLst>
                    <a:ext uri="{9D8B030D-6E8A-4147-A177-3AD203B41FA5}">
                      <a16:colId xmlns:a16="http://schemas.microsoft.com/office/drawing/2014/main" val="1212719999"/>
                    </a:ext>
                  </a:extLst>
                </a:gridCol>
                <a:gridCol w="304495">
                  <a:extLst>
                    <a:ext uri="{9D8B030D-6E8A-4147-A177-3AD203B41FA5}">
                      <a16:colId xmlns:a16="http://schemas.microsoft.com/office/drawing/2014/main" val="1015177277"/>
                    </a:ext>
                  </a:extLst>
                </a:gridCol>
                <a:gridCol w="304495">
                  <a:extLst>
                    <a:ext uri="{9D8B030D-6E8A-4147-A177-3AD203B41FA5}">
                      <a16:colId xmlns:a16="http://schemas.microsoft.com/office/drawing/2014/main" val="1558490492"/>
                    </a:ext>
                  </a:extLst>
                </a:gridCol>
                <a:gridCol w="304495">
                  <a:extLst>
                    <a:ext uri="{9D8B030D-6E8A-4147-A177-3AD203B41FA5}">
                      <a16:colId xmlns:a16="http://schemas.microsoft.com/office/drawing/2014/main" val="472194351"/>
                    </a:ext>
                  </a:extLst>
                </a:gridCol>
                <a:gridCol w="304495">
                  <a:extLst>
                    <a:ext uri="{9D8B030D-6E8A-4147-A177-3AD203B41FA5}">
                      <a16:colId xmlns:a16="http://schemas.microsoft.com/office/drawing/2014/main" val="250044502"/>
                    </a:ext>
                  </a:extLst>
                </a:gridCol>
                <a:gridCol w="304495">
                  <a:extLst>
                    <a:ext uri="{9D8B030D-6E8A-4147-A177-3AD203B41FA5}">
                      <a16:colId xmlns:a16="http://schemas.microsoft.com/office/drawing/2014/main" val="2339794920"/>
                    </a:ext>
                  </a:extLst>
                </a:gridCol>
                <a:gridCol w="304495">
                  <a:extLst>
                    <a:ext uri="{9D8B030D-6E8A-4147-A177-3AD203B41FA5}">
                      <a16:colId xmlns:a16="http://schemas.microsoft.com/office/drawing/2014/main" val="3650425957"/>
                    </a:ext>
                  </a:extLst>
                </a:gridCol>
                <a:gridCol w="304495">
                  <a:extLst>
                    <a:ext uri="{9D8B030D-6E8A-4147-A177-3AD203B41FA5}">
                      <a16:colId xmlns:a16="http://schemas.microsoft.com/office/drawing/2014/main" val="3790213200"/>
                    </a:ext>
                  </a:extLst>
                </a:gridCol>
                <a:gridCol w="304495">
                  <a:extLst>
                    <a:ext uri="{9D8B030D-6E8A-4147-A177-3AD203B41FA5}">
                      <a16:colId xmlns:a16="http://schemas.microsoft.com/office/drawing/2014/main" val="2978026638"/>
                    </a:ext>
                  </a:extLst>
                </a:gridCol>
                <a:gridCol w="304495">
                  <a:extLst>
                    <a:ext uri="{9D8B030D-6E8A-4147-A177-3AD203B41FA5}">
                      <a16:colId xmlns:a16="http://schemas.microsoft.com/office/drawing/2014/main" val="554455494"/>
                    </a:ext>
                  </a:extLst>
                </a:gridCol>
                <a:gridCol w="304495">
                  <a:extLst>
                    <a:ext uri="{9D8B030D-6E8A-4147-A177-3AD203B41FA5}">
                      <a16:colId xmlns:a16="http://schemas.microsoft.com/office/drawing/2014/main" val="2268521620"/>
                    </a:ext>
                  </a:extLst>
                </a:gridCol>
                <a:gridCol w="304495">
                  <a:extLst>
                    <a:ext uri="{9D8B030D-6E8A-4147-A177-3AD203B41FA5}">
                      <a16:colId xmlns:a16="http://schemas.microsoft.com/office/drawing/2014/main" val="364649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0491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FARO Technologies - 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32415975"/>
                  </a:ext>
                </a:extLst>
              </a:tr>
            </a:tbl>
          </a:graphicData>
        </a:graphic>
      </p:graphicFrame>
      <p:sp>
        <p:nvSpPr>
          <p:cNvPr id="4" name="Text Placeholder 3">
            <a:extLst>
              <a:ext uri="{FF2B5EF4-FFF2-40B4-BE49-F238E27FC236}">
                <a16:creationId xmlns:a16="http://schemas.microsoft.com/office/drawing/2014/main" id="{48696742-8F34-479E-8152-F5610E106F30}"/>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2057168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C64CE-3876-4374-A732-FD9336CEA99F}"/>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9A117A12-8052-4B26-A152-6C990EED3E44}"/>
              </a:ext>
            </a:extLst>
          </p:cNvPr>
          <p:cNvGraphicFramePr>
            <a:graphicFrameLocks noGrp="1"/>
          </p:cNvGraphicFramePr>
          <p:nvPr>
            <p:ph type="chart" sz="quarter" idx="13"/>
            <p:extLst>
              <p:ext uri="{D42A27DB-BD31-4B8C-83A1-F6EECF244321}">
                <p14:modId xmlns:p14="http://schemas.microsoft.com/office/powerpoint/2010/main" val="248813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7B516-8D77-41E4-9E7B-3060FE1AC51B}"/>
              </a:ext>
            </a:extLst>
          </p:cNvPr>
          <p:cNvSpPr>
            <a:spLocks noGrp="1"/>
          </p:cNvSpPr>
          <p:nvPr>
            <p:ph type="body" sz="quarter" idx="14"/>
          </p:nvPr>
        </p:nvSpPr>
        <p:spPr/>
        <p:txBody>
          <a:bodyPr/>
          <a:lstStyle/>
          <a:p>
            <a:r>
              <a:rPr lang="en-US"/>
              <a:t>07/16/2018 - 08/19/2018</a:t>
            </a:r>
          </a:p>
        </p:txBody>
      </p:sp>
      <p:sp>
        <p:nvSpPr>
          <p:cNvPr id="5" name="Footer Placeholder 4">
            <a:extLst>
              <a:ext uri="{FF2B5EF4-FFF2-40B4-BE49-F238E27FC236}">
                <a16:creationId xmlns:a16="http://schemas.microsoft.com/office/drawing/2014/main" id="{533729DD-D55D-4B0D-8D66-944545422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13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A0FF-F299-411D-9C08-BEF8B5D6D3C7}"/>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7E7FABD4-B36F-4DE7-A88D-6DDBBB3227DE}"/>
              </a:ext>
            </a:extLst>
          </p:cNvPr>
          <p:cNvGraphicFramePr>
            <a:graphicFrameLocks noGrp="1"/>
          </p:cNvGraphicFramePr>
          <p:nvPr>
            <p:ph type="chart" sz="quarter" idx="13"/>
            <p:extLst>
              <p:ext uri="{D42A27DB-BD31-4B8C-83A1-F6EECF244321}">
                <p14:modId xmlns:p14="http://schemas.microsoft.com/office/powerpoint/2010/main" val="1350474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866D5-AA9D-4B9A-9C60-FAB5B33BF9CD}"/>
              </a:ext>
            </a:extLst>
          </p:cNvPr>
          <p:cNvSpPr>
            <a:spLocks noGrp="1"/>
          </p:cNvSpPr>
          <p:nvPr>
            <p:ph type="body" sz="quarter" idx="14"/>
          </p:nvPr>
        </p:nvSpPr>
        <p:spPr/>
        <p:txBody>
          <a:bodyPr/>
          <a:lstStyle/>
          <a:p>
            <a:r>
              <a:rPr lang="en-US"/>
              <a:t>07/16/2018 - 08/19/2018</a:t>
            </a:r>
          </a:p>
        </p:txBody>
      </p:sp>
      <p:sp>
        <p:nvSpPr>
          <p:cNvPr id="5" name="Footer Placeholder 4">
            <a:extLst>
              <a:ext uri="{FF2B5EF4-FFF2-40B4-BE49-F238E27FC236}">
                <a16:creationId xmlns:a16="http://schemas.microsoft.com/office/drawing/2014/main" id="{47845AAE-16FB-4D4C-A0EA-0590127F5E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9458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581F3-C62B-4AB8-B88B-B8BC2DB9FAB1}"/>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70426759-5A4C-4233-90BC-49C9F31B8546}"/>
              </a:ext>
            </a:extLst>
          </p:cNvPr>
          <p:cNvGraphicFramePr>
            <a:graphicFrameLocks noGrp="1"/>
          </p:cNvGraphicFramePr>
          <p:nvPr>
            <p:ph type="chart" sz="quarter" idx="13"/>
            <p:extLst>
              <p:ext uri="{D42A27DB-BD31-4B8C-83A1-F6EECF244321}">
                <p14:modId xmlns:p14="http://schemas.microsoft.com/office/powerpoint/2010/main" val="189854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476CEB-37F8-4E8B-9D15-8B36D5DEDEFE}"/>
              </a:ext>
            </a:extLst>
          </p:cNvPr>
          <p:cNvSpPr>
            <a:spLocks noGrp="1"/>
          </p:cNvSpPr>
          <p:nvPr>
            <p:ph type="body" sz="quarter" idx="14"/>
          </p:nvPr>
        </p:nvSpPr>
        <p:spPr/>
        <p:txBody>
          <a:bodyPr/>
          <a:lstStyle/>
          <a:p>
            <a:r>
              <a:rPr lang="en-US"/>
              <a:t>07/16/2018 - 08/19/2018</a:t>
            </a:r>
          </a:p>
        </p:txBody>
      </p:sp>
      <p:sp>
        <p:nvSpPr>
          <p:cNvPr id="5" name="Footer Placeholder 4">
            <a:extLst>
              <a:ext uri="{FF2B5EF4-FFF2-40B4-BE49-F238E27FC236}">
                <a16:creationId xmlns:a16="http://schemas.microsoft.com/office/drawing/2014/main" id="{BB3CEB59-BF67-423E-BF09-C0FB70A5F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444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C7AD-ED34-4694-BCD3-32DCD7A31137}"/>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25618BE0-06F3-480A-9C5C-EF68C2870D7F}"/>
              </a:ext>
            </a:extLst>
          </p:cNvPr>
          <p:cNvGraphicFramePr>
            <a:graphicFrameLocks noGrp="1"/>
          </p:cNvGraphicFramePr>
          <p:nvPr>
            <p:ph type="chart" sz="quarter" idx="13"/>
            <p:extLst>
              <p:ext uri="{D42A27DB-BD31-4B8C-83A1-F6EECF244321}">
                <p14:modId xmlns:p14="http://schemas.microsoft.com/office/powerpoint/2010/main" val="2959640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FBCFC-7433-4779-9891-5A6E0339C382}"/>
              </a:ext>
            </a:extLst>
          </p:cNvPr>
          <p:cNvSpPr>
            <a:spLocks noGrp="1"/>
          </p:cNvSpPr>
          <p:nvPr>
            <p:ph type="body" sz="quarter" idx="14"/>
          </p:nvPr>
        </p:nvSpPr>
        <p:spPr/>
        <p:txBody>
          <a:bodyPr/>
          <a:lstStyle/>
          <a:p>
            <a:r>
              <a:rPr lang="en-US"/>
              <a:t>07/21/2018 - 08/19/2018</a:t>
            </a:r>
          </a:p>
        </p:txBody>
      </p:sp>
      <p:sp>
        <p:nvSpPr>
          <p:cNvPr id="5" name="Footer Placeholder 4">
            <a:extLst>
              <a:ext uri="{FF2B5EF4-FFF2-40B4-BE49-F238E27FC236}">
                <a16:creationId xmlns:a16="http://schemas.microsoft.com/office/drawing/2014/main" id="{073113BC-0B8A-4096-93C2-C5C52B850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4024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349A-3CFE-489F-8ABF-E051B4B91A15}"/>
              </a:ext>
            </a:extLst>
          </p:cNvPr>
          <p:cNvSpPr>
            <a:spLocks noGrp="1"/>
          </p:cNvSpPr>
          <p:nvPr>
            <p:ph type="title"/>
          </p:nvPr>
        </p:nvSpPr>
        <p:spPr/>
        <p:txBody>
          <a:bodyPr/>
          <a:lstStyle/>
          <a:p>
            <a:r>
              <a:rPr lang="en-US"/>
              <a:t>Facebook Own Posts Table  | All Pages - 1 of 13</a:t>
            </a:r>
          </a:p>
        </p:txBody>
      </p:sp>
      <p:graphicFrame>
        <p:nvGraphicFramePr>
          <p:cNvPr id="5" name="Table Placeholder 4">
            <a:extLst>
              <a:ext uri="{FF2B5EF4-FFF2-40B4-BE49-F238E27FC236}">
                <a16:creationId xmlns:a16="http://schemas.microsoft.com/office/drawing/2014/main" id="{9F3B3843-9D27-4A36-A36A-EE196EB99A15}"/>
              </a:ext>
            </a:extLst>
          </p:cNvPr>
          <p:cNvGraphicFramePr>
            <a:graphicFrameLocks noGrp="1"/>
          </p:cNvGraphicFramePr>
          <p:nvPr>
            <p:ph type="tbl" sz="quarter" idx="13"/>
            <p:extLst>
              <p:ext uri="{D42A27DB-BD31-4B8C-83A1-F6EECF244321}">
                <p14:modId xmlns:p14="http://schemas.microsoft.com/office/powerpoint/2010/main" val="69674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6109239"/>
                    </a:ext>
                  </a:extLst>
                </a:gridCol>
                <a:gridCol w="370332">
                  <a:extLst>
                    <a:ext uri="{9D8B030D-6E8A-4147-A177-3AD203B41FA5}">
                      <a16:colId xmlns:a16="http://schemas.microsoft.com/office/drawing/2014/main" val="1591709518"/>
                    </a:ext>
                  </a:extLst>
                </a:gridCol>
                <a:gridCol w="370332">
                  <a:extLst>
                    <a:ext uri="{9D8B030D-6E8A-4147-A177-3AD203B41FA5}">
                      <a16:colId xmlns:a16="http://schemas.microsoft.com/office/drawing/2014/main" val="3972230130"/>
                    </a:ext>
                  </a:extLst>
                </a:gridCol>
                <a:gridCol w="370332">
                  <a:extLst>
                    <a:ext uri="{9D8B030D-6E8A-4147-A177-3AD203B41FA5}">
                      <a16:colId xmlns:a16="http://schemas.microsoft.com/office/drawing/2014/main" val="2177036787"/>
                    </a:ext>
                  </a:extLst>
                </a:gridCol>
                <a:gridCol w="329184">
                  <a:extLst>
                    <a:ext uri="{9D8B030D-6E8A-4147-A177-3AD203B41FA5}">
                      <a16:colId xmlns:a16="http://schemas.microsoft.com/office/drawing/2014/main" val="1568541952"/>
                    </a:ext>
                  </a:extLst>
                </a:gridCol>
                <a:gridCol w="329184">
                  <a:extLst>
                    <a:ext uri="{9D8B030D-6E8A-4147-A177-3AD203B41FA5}">
                      <a16:colId xmlns:a16="http://schemas.microsoft.com/office/drawing/2014/main" val="239541962"/>
                    </a:ext>
                  </a:extLst>
                </a:gridCol>
                <a:gridCol w="329184">
                  <a:extLst>
                    <a:ext uri="{9D8B030D-6E8A-4147-A177-3AD203B41FA5}">
                      <a16:colId xmlns:a16="http://schemas.microsoft.com/office/drawing/2014/main" val="4085047467"/>
                    </a:ext>
                  </a:extLst>
                </a:gridCol>
                <a:gridCol w="329184">
                  <a:extLst>
                    <a:ext uri="{9D8B030D-6E8A-4147-A177-3AD203B41FA5}">
                      <a16:colId xmlns:a16="http://schemas.microsoft.com/office/drawing/2014/main" val="725407579"/>
                    </a:ext>
                  </a:extLst>
                </a:gridCol>
                <a:gridCol w="329184">
                  <a:extLst>
                    <a:ext uri="{9D8B030D-6E8A-4147-A177-3AD203B41FA5}">
                      <a16:colId xmlns:a16="http://schemas.microsoft.com/office/drawing/2014/main" val="1937558285"/>
                    </a:ext>
                  </a:extLst>
                </a:gridCol>
                <a:gridCol w="329184">
                  <a:extLst>
                    <a:ext uri="{9D8B030D-6E8A-4147-A177-3AD203B41FA5}">
                      <a16:colId xmlns:a16="http://schemas.microsoft.com/office/drawing/2014/main" val="3441753684"/>
                    </a:ext>
                  </a:extLst>
                </a:gridCol>
                <a:gridCol w="329184">
                  <a:extLst>
                    <a:ext uri="{9D8B030D-6E8A-4147-A177-3AD203B41FA5}">
                      <a16:colId xmlns:a16="http://schemas.microsoft.com/office/drawing/2014/main" val="619869369"/>
                    </a:ext>
                  </a:extLst>
                </a:gridCol>
                <a:gridCol w="329184">
                  <a:extLst>
                    <a:ext uri="{9D8B030D-6E8A-4147-A177-3AD203B41FA5}">
                      <a16:colId xmlns:a16="http://schemas.microsoft.com/office/drawing/2014/main" val="4060165357"/>
                    </a:ext>
                  </a:extLst>
                </a:gridCol>
                <a:gridCol w="329184">
                  <a:extLst>
                    <a:ext uri="{9D8B030D-6E8A-4147-A177-3AD203B41FA5}">
                      <a16:colId xmlns:a16="http://schemas.microsoft.com/office/drawing/2014/main" val="2005732032"/>
                    </a:ext>
                  </a:extLst>
                </a:gridCol>
                <a:gridCol w="370332">
                  <a:extLst>
                    <a:ext uri="{9D8B030D-6E8A-4147-A177-3AD203B41FA5}">
                      <a16:colId xmlns:a16="http://schemas.microsoft.com/office/drawing/2014/main" val="130488069"/>
                    </a:ext>
                  </a:extLst>
                </a:gridCol>
                <a:gridCol w="370332">
                  <a:extLst>
                    <a:ext uri="{9D8B030D-6E8A-4147-A177-3AD203B41FA5}">
                      <a16:colId xmlns:a16="http://schemas.microsoft.com/office/drawing/2014/main" val="1469671544"/>
                    </a:ext>
                  </a:extLst>
                </a:gridCol>
                <a:gridCol w="329184">
                  <a:extLst>
                    <a:ext uri="{9D8B030D-6E8A-4147-A177-3AD203B41FA5}">
                      <a16:colId xmlns:a16="http://schemas.microsoft.com/office/drawing/2014/main" val="2157226941"/>
                    </a:ext>
                  </a:extLst>
                </a:gridCol>
                <a:gridCol w="329184">
                  <a:extLst>
                    <a:ext uri="{9D8B030D-6E8A-4147-A177-3AD203B41FA5}">
                      <a16:colId xmlns:a16="http://schemas.microsoft.com/office/drawing/2014/main" val="244378253"/>
                    </a:ext>
                  </a:extLst>
                </a:gridCol>
                <a:gridCol w="370332">
                  <a:extLst>
                    <a:ext uri="{9D8B030D-6E8A-4147-A177-3AD203B41FA5}">
                      <a16:colId xmlns:a16="http://schemas.microsoft.com/office/drawing/2014/main" val="3682865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028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- 2018-08-19 20:06:38 </a:t>
                      </a:r>
                      <a:r>
                        <a:rPr kumimoji="0" lang="en-US" sz="1000" b="0" i="0" u="none" strike="noStrike" kern="1200" cap="none" spc="0" normalizeH="0" baseline="0" noProof="0">
                          <a:ln>
                            <a:noFill/>
                          </a:ln>
                          <a:solidFill>
                            <a:prstClr val="black"/>
                          </a:solidFill>
                          <a:effectLst/>
                          <a:uLnTx/>
                          <a:uFillTx/>
                          <a:latin typeface="+mn-lt"/>
                          <a:ea typeface="+mn-ea"/>
                          <a:cs typeface="+mn-cs"/>
                        </a:rPr>
                        <a:t> 
 Survey to build dwellings in Hamadi, Algeria using a Leica TS06 by Brahim Abdouni. For more information about our total stations visit: https://leica-geosystems.com/products/total-stations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9922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- 2018-08-18 20:11:02 </a:t>
                      </a:r>
                      <a:r>
                        <a:rPr kumimoji="0" lang="en-US" sz="1000" b="0" i="0" u="none" strike="noStrike" kern="1200" cap="none" spc="0" normalizeH="0" baseline="0" noProof="0">
                          <a:ln>
                            <a:noFill/>
                          </a:ln>
                          <a:solidFill>
                            <a:prstClr val="black"/>
                          </a:solidFill>
                          <a:effectLst/>
                          <a:uLnTx/>
                          <a:uFillTx/>
                          <a:latin typeface="+mn-lt"/>
                          <a:ea typeface="+mn-ea"/>
                          <a:cs typeface="+mn-cs"/>
                        </a:rPr>
                        <a:t> 
 Our MAGNET Field Version 5 for contractors and positioning professionals allows you to filter and edit data directly in the field, has industry leading file support, and allows you to stay connected between the office and the field! Check out our latest case study on MAGNET Field Version 5 to learn more. #Topcon #MAGNETField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3046945"/>
                  </a:ext>
                </a:extLst>
              </a:tr>
            </a:tbl>
          </a:graphicData>
        </a:graphic>
      </p:graphicFrame>
      <p:sp>
        <p:nvSpPr>
          <p:cNvPr id="4" name="Text Placeholder 3">
            <a:extLst>
              <a:ext uri="{FF2B5EF4-FFF2-40B4-BE49-F238E27FC236}">
                <a16:creationId xmlns:a16="http://schemas.microsoft.com/office/drawing/2014/main" id="{19E823FF-A1A3-4768-8CD2-4013901DC78C}"/>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2270937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9582-4F88-4B56-9B6D-12D426858D7B}"/>
              </a:ext>
            </a:extLst>
          </p:cNvPr>
          <p:cNvSpPr>
            <a:spLocks noGrp="1"/>
          </p:cNvSpPr>
          <p:nvPr>
            <p:ph type="title"/>
          </p:nvPr>
        </p:nvSpPr>
        <p:spPr/>
        <p:txBody>
          <a:bodyPr/>
          <a:lstStyle/>
          <a:p>
            <a:r>
              <a:rPr lang="en-US"/>
              <a:t>Facebook Own Posts Table  | All Pages - 2 of 13</a:t>
            </a:r>
          </a:p>
        </p:txBody>
      </p:sp>
      <p:graphicFrame>
        <p:nvGraphicFramePr>
          <p:cNvPr id="5" name="Table Placeholder 4">
            <a:extLst>
              <a:ext uri="{FF2B5EF4-FFF2-40B4-BE49-F238E27FC236}">
                <a16:creationId xmlns:a16="http://schemas.microsoft.com/office/drawing/2014/main" id="{6840F1EC-9FFD-4D8E-8010-94C8F6625CF5}"/>
              </a:ext>
            </a:extLst>
          </p:cNvPr>
          <p:cNvGraphicFramePr>
            <a:graphicFrameLocks noGrp="1"/>
          </p:cNvGraphicFramePr>
          <p:nvPr>
            <p:ph type="tbl" sz="quarter" idx="13"/>
            <p:extLst>
              <p:ext uri="{D42A27DB-BD31-4B8C-83A1-F6EECF244321}">
                <p14:modId xmlns:p14="http://schemas.microsoft.com/office/powerpoint/2010/main" val="424560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535"/>
                    </a:ext>
                  </a:extLst>
                </a:gridCol>
                <a:gridCol w="370332">
                  <a:extLst>
                    <a:ext uri="{9D8B030D-6E8A-4147-A177-3AD203B41FA5}">
                      <a16:colId xmlns:a16="http://schemas.microsoft.com/office/drawing/2014/main" val="1969909672"/>
                    </a:ext>
                  </a:extLst>
                </a:gridCol>
                <a:gridCol w="370332">
                  <a:extLst>
                    <a:ext uri="{9D8B030D-6E8A-4147-A177-3AD203B41FA5}">
                      <a16:colId xmlns:a16="http://schemas.microsoft.com/office/drawing/2014/main" val="4167524552"/>
                    </a:ext>
                  </a:extLst>
                </a:gridCol>
                <a:gridCol w="370332">
                  <a:extLst>
                    <a:ext uri="{9D8B030D-6E8A-4147-A177-3AD203B41FA5}">
                      <a16:colId xmlns:a16="http://schemas.microsoft.com/office/drawing/2014/main" val="1517438857"/>
                    </a:ext>
                  </a:extLst>
                </a:gridCol>
                <a:gridCol w="329184">
                  <a:extLst>
                    <a:ext uri="{9D8B030D-6E8A-4147-A177-3AD203B41FA5}">
                      <a16:colId xmlns:a16="http://schemas.microsoft.com/office/drawing/2014/main" val="636363795"/>
                    </a:ext>
                  </a:extLst>
                </a:gridCol>
                <a:gridCol w="329184">
                  <a:extLst>
                    <a:ext uri="{9D8B030D-6E8A-4147-A177-3AD203B41FA5}">
                      <a16:colId xmlns:a16="http://schemas.microsoft.com/office/drawing/2014/main" val="2617168144"/>
                    </a:ext>
                  </a:extLst>
                </a:gridCol>
                <a:gridCol w="329184">
                  <a:extLst>
                    <a:ext uri="{9D8B030D-6E8A-4147-A177-3AD203B41FA5}">
                      <a16:colId xmlns:a16="http://schemas.microsoft.com/office/drawing/2014/main" val="701546099"/>
                    </a:ext>
                  </a:extLst>
                </a:gridCol>
                <a:gridCol w="329184">
                  <a:extLst>
                    <a:ext uri="{9D8B030D-6E8A-4147-A177-3AD203B41FA5}">
                      <a16:colId xmlns:a16="http://schemas.microsoft.com/office/drawing/2014/main" val="1846427169"/>
                    </a:ext>
                  </a:extLst>
                </a:gridCol>
                <a:gridCol w="329184">
                  <a:extLst>
                    <a:ext uri="{9D8B030D-6E8A-4147-A177-3AD203B41FA5}">
                      <a16:colId xmlns:a16="http://schemas.microsoft.com/office/drawing/2014/main" val="667093394"/>
                    </a:ext>
                  </a:extLst>
                </a:gridCol>
                <a:gridCol w="329184">
                  <a:extLst>
                    <a:ext uri="{9D8B030D-6E8A-4147-A177-3AD203B41FA5}">
                      <a16:colId xmlns:a16="http://schemas.microsoft.com/office/drawing/2014/main" val="3615585779"/>
                    </a:ext>
                  </a:extLst>
                </a:gridCol>
                <a:gridCol w="329184">
                  <a:extLst>
                    <a:ext uri="{9D8B030D-6E8A-4147-A177-3AD203B41FA5}">
                      <a16:colId xmlns:a16="http://schemas.microsoft.com/office/drawing/2014/main" val="1541494123"/>
                    </a:ext>
                  </a:extLst>
                </a:gridCol>
                <a:gridCol w="329184">
                  <a:extLst>
                    <a:ext uri="{9D8B030D-6E8A-4147-A177-3AD203B41FA5}">
                      <a16:colId xmlns:a16="http://schemas.microsoft.com/office/drawing/2014/main" val="1377715737"/>
                    </a:ext>
                  </a:extLst>
                </a:gridCol>
                <a:gridCol w="329184">
                  <a:extLst>
                    <a:ext uri="{9D8B030D-6E8A-4147-A177-3AD203B41FA5}">
                      <a16:colId xmlns:a16="http://schemas.microsoft.com/office/drawing/2014/main" val="1585747172"/>
                    </a:ext>
                  </a:extLst>
                </a:gridCol>
                <a:gridCol w="370332">
                  <a:extLst>
                    <a:ext uri="{9D8B030D-6E8A-4147-A177-3AD203B41FA5}">
                      <a16:colId xmlns:a16="http://schemas.microsoft.com/office/drawing/2014/main" val="1942450395"/>
                    </a:ext>
                  </a:extLst>
                </a:gridCol>
                <a:gridCol w="370332">
                  <a:extLst>
                    <a:ext uri="{9D8B030D-6E8A-4147-A177-3AD203B41FA5}">
                      <a16:colId xmlns:a16="http://schemas.microsoft.com/office/drawing/2014/main" val="2623099933"/>
                    </a:ext>
                  </a:extLst>
                </a:gridCol>
                <a:gridCol w="329184">
                  <a:extLst>
                    <a:ext uri="{9D8B030D-6E8A-4147-A177-3AD203B41FA5}">
                      <a16:colId xmlns:a16="http://schemas.microsoft.com/office/drawing/2014/main" val="1657218578"/>
                    </a:ext>
                  </a:extLst>
                </a:gridCol>
                <a:gridCol w="329184">
                  <a:extLst>
                    <a:ext uri="{9D8B030D-6E8A-4147-A177-3AD203B41FA5}">
                      <a16:colId xmlns:a16="http://schemas.microsoft.com/office/drawing/2014/main" val="3315438565"/>
                    </a:ext>
                  </a:extLst>
                </a:gridCol>
                <a:gridCol w="370332">
                  <a:extLst>
                    <a:ext uri="{9D8B030D-6E8A-4147-A177-3AD203B41FA5}">
                      <a16:colId xmlns:a16="http://schemas.microsoft.com/office/drawing/2014/main" val="3021799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758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Hexagon AB - 2018-08-17 20:52:09 </a:t>
                      </a:r>
                      <a:r>
                        <a:rPr kumimoji="0" lang="en-US" sz="1000" b="0" i="0" u="none" strike="noStrike" kern="1200" cap="none" spc="0" normalizeH="0" baseline="0" noProof="0">
                          <a:ln>
                            <a:noFill/>
                          </a:ln>
                          <a:solidFill>
                            <a:prstClr val="black"/>
                          </a:solidFill>
                          <a:effectLst/>
                          <a:uLnTx/>
                          <a:uFillTx/>
                          <a:latin typeface="+mn-lt"/>
                          <a:ea typeface="+mn-ea"/>
                          <a:cs typeface="+mn-cs"/>
                        </a:rPr>
                        <a:t> 
 #Geospatial blogger Geoff Zeiss attended #HxGNLIVE and has contributed a great blog entitled "Major Advancements in Detecting Underground Utilities." Check it out on our Spotlight site! https://hxgn.biz/2nFnZ9X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661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- 2018-08-17 20:15:19 </a:t>
                      </a:r>
                      <a:r>
                        <a:rPr kumimoji="0" lang="en-US" sz="1000" b="0" i="0" u="none" strike="noStrike" kern="1200" cap="none" spc="0" normalizeH="0" baseline="0" noProof="0">
                          <a:ln>
                            <a:noFill/>
                          </a:ln>
                          <a:solidFill>
                            <a:prstClr val="black"/>
                          </a:solidFill>
                          <a:effectLst/>
                          <a:uLnTx/>
                          <a:uFillTx/>
                          <a:latin typeface="+mn-lt"/>
                          <a:ea typeface="+mn-ea"/>
                          <a:cs typeface="+mn-cs"/>
                        </a:rPr>
                        <a:t> 
 Next week, Topcon Technology Roadshow will be in Fort Wayne, Indiana August 21-22 to offer a hands-on look at positioning and measurement solutions that can improve your workflow and maximize your productivity! #TTRS18 #Topcon #TopconSolutionsStore http://bit.ly/2K72Oqk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6124794"/>
                  </a:ext>
                </a:extLst>
              </a:tr>
            </a:tbl>
          </a:graphicData>
        </a:graphic>
      </p:graphicFrame>
      <p:sp>
        <p:nvSpPr>
          <p:cNvPr id="4" name="Text Placeholder 3">
            <a:extLst>
              <a:ext uri="{FF2B5EF4-FFF2-40B4-BE49-F238E27FC236}">
                <a16:creationId xmlns:a16="http://schemas.microsoft.com/office/drawing/2014/main" id="{DC5C88EF-D9B2-47AF-8A06-8C7C8A9CC507}"/>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4083190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9AE2-9CDD-4298-9B77-225C3E051FD7}"/>
              </a:ext>
            </a:extLst>
          </p:cNvPr>
          <p:cNvSpPr>
            <a:spLocks noGrp="1"/>
          </p:cNvSpPr>
          <p:nvPr>
            <p:ph type="title"/>
          </p:nvPr>
        </p:nvSpPr>
        <p:spPr/>
        <p:txBody>
          <a:bodyPr/>
          <a:lstStyle/>
          <a:p>
            <a:r>
              <a:rPr lang="en-US"/>
              <a:t>Facebook Own Posts Table  | All Pages - 3 of 13</a:t>
            </a:r>
          </a:p>
        </p:txBody>
      </p:sp>
      <p:graphicFrame>
        <p:nvGraphicFramePr>
          <p:cNvPr id="5" name="Table Placeholder 4">
            <a:extLst>
              <a:ext uri="{FF2B5EF4-FFF2-40B4-BE49-F238E27FC236}">
                <a16:creationId xmlns:a16="http://schemas.microsoft.com/office/drawing/2014/main" id="{074B881F-9741-48C8-8FD2-0BEF32D9B6BE}"/>
              </a:ext>
            </a:extLst>
          </p:cNvPr>
          <p:cNvGraphicFramePr>
            <a:graphicFrameLocks noGrp="1"/>
          </p:cNvGraphicFramePr>
          <p:nvPr>
            <p:ph type="tbl" sz="quarter" idx="13"/>
            <p:extLst>
              <p:ext uri="{D42A27DB-BD31-4B8C-83A1-F6EECF244321}">
                <p14:modId xmlns:p14="http://schemas.microsoft.com/office/powerpoint/2010/main" val="18722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5728867"/>
                    </a:ext>
                  </a:extLst>
                </a:gridCol>
                <a:gridCol w="370332">
                  <a:extLst>
                    <a:ext uri="{9D8B030D-6E8A-4147-A177-3AD203B41FA5}">
                      <a16:colId xmlns:a16="http://schemas.microsoft.com/office/drawing/2014/main" val="447339707"/>
                    </a:ext>
                  </a:extLst>
                </a:gridCol>
                <a:gridCol w="370332">
                  <a:extLst>
                    <a:ext uri="{9D8B030D-6E8A-4147-A177-3AD203B41FA5}">
                      <a16:colId xmlns:a16="http://schemas.microsoft.com/office/drawing/2014/main" val="1279815014"/>
                    </a:ext>
                  </a:extLst>
                </a:gridCol>
                <a:gridCol w="370332">
                  <a:extLst>
                    <a:ext uri="{9D8B030D-6E8A-4147-A177-3AD203B41FA5}">
                      <a16:colId xmlns:a16="http://schemas.microsoft.com/office/drawing/2014/main" val="898630829"/>
                    </a:ext>
                  </a:extLst>
                </a:gridCol>
                <a:gridCol w="329184">
                  <a:extLst>
                    <a:ext uri="{9D8B030D-6E8A-4147-A177-3AD203B41FA5}">
                      <a16:colId xmlns:a16="http://schemas.microsoft.com/office/drawing/2014/main" val="1425528807"/>
                    </a:ext>
                  </a:extLst>
                </a:gridCol>
                <a:gridCol w="329184">
                  <a:extLst>
                    <a:ext uri="{9D8B030D-6E8A-4147-A177-3AD203B41FA5}">
                      <a16:colId xmlns:a16="http://schemas.microsoft.com/office/drawing/2014/main" val="3550527933"/>
                    </a:ext>
                  </a:extLst>
                </a:gridCol>
                <a:gridCol w="329184">
                  <a:extLst>
                    <a:ext uri="{9D8B030D-6E8A-4147-A177-3AD203B41FA5}">
                      <a16:colId xmlns:a16="http://schemas.microsoft.com/office/drawing/2014/main" val="886893845"/>
                    </a:ext>
                  </a:extLst>
                </a:gridCol>
                <a:gridCol w="329184">
                  <a:extLst>
                    <a:ext uri="{9D8B030D-6E8A-4147-A177-3AD203B41FA5}">
                      <a16:colId xmlns:a16="http://schemas.microsoft.com/office/drawing/2014/main" val="3512522495"/>
                    </a:ext>
                  </a:extLst>
                </a:gridCol>
                <a:gridCol w="329184">
                  <a:extLst>
                    <a:ext uri="{9D8B030D-6E8A-4147-A177-3AD203B41FA5}">
                      <a16:colId xmlns:a16="http://schemas.microsoft.com/office/drawing/2014/main" val="408210057"/>
                    </a:ext>
                  </a:extLst>
                </a:gridCol>
                <a:gridCol w="329184">
                  <a:extLst>
                    <a:ext uri="{9D8B030D-6E8A-4147-A177-3AD203B41FA5}">
                      <a16:colId xmlns:a16="http://schemas.microsoft.com/office/drawing/2014/main" val="2768046256"/>
                    </a:ext>
                  </a:extLst>
                </a:gridCol>
                <a:gridCol w="329184">
                  <a:extLst>
                    <a:ext uri="{9D8B030D-6E8A-4147-A177-3AD203B41FA5}">
                      <a16:colId xmlns:a16="http://schemas.microsoft.com/office/drawing/2014/main" val="1578311167"/>
                    </a:ext>
                  </a:extLst>
                </a:gridCol>
                <a:gridCol w="329184">
                  <a:extLst>
                    <a:ext uri="{9D8B030D-6E8A-4147-A177-3AD203B41FA5}">
                      <a16:colId xmlns:a16="http://schemas.microsoft.com/office/drawing/2014/main" val="2831125300"/>
                    </a:ext>
                  </a:extLst>
                </a:gridCol>
                <a:gridCol w="329184">
                  <a:extLst>
                    <a:ext uri="{9D8B030D-6E8A-4147-A177-3AD203B41FA5}">
                      <a16:colId xmlns:a16="http://schemas.microsoft.com/office/drawing/2014/main" val="4139480616"/>
                    </a:ext>
                  </a:extLst>
                </a:gridCol>
                <a:gridCol w="370332">
                  <a:extLst>
                    <a:ext uri="{9D8B030D-6E8A-4147-A177-3AD203B41FA5}">
                      <a16:colId xmlns:a16="http://schemas.microsoft.com/office/drawing/2014/main" val="3272102780"/>
                    </a:ext>
                  </a:extLst>
                </a:gridCol>
                <a:gridCol w="370332">
                  <a:extLst>
                    <a:ext uri="{9D8B030D-6E8A-4147-A177-3AD203B41FA5}">
                      <a16:colId xmlns:a16="http://schemas.microsoft.com/office/drawing/2014/main" val="1915521940"/>
                    </a:ext>
                  </a:extLst>
                </a:gridCol>
                <a:gridCol w="329184">
                  <a:extLst>
                    <a:ext uri="{9D8B030D-6E8A-4147-A177-3AD203B41FA5}">
                      <a16:colId xmlns:a16="http://schemas.microsoft.com/office/drawing/2014/main" val="1166207916"/>
                    </a:ext>
                  </a:extLst>
                </a:gridCol>
                <a:gridCol w="329184">
                  <a:extLst>
                    <a:ext uri="{9D8B030D-6E8A-4147-A177-3AD203B41FA5}">
                      <a16:colId xmlns:a16="http://schemas.microsoft.com/office/drawing/2014/main" val="1429263663"/>
                    </a:ext>
                  </a:extLst>
                </a:gridCol>
                <a:gridCol w="370332">
                  <a:extLst>
                    <a:ext uri="{9D8B030D-6E8A-4147-A177-3AD203B41FA5}">
                      <a16:colId xmlns:a16="http://schemas.microsoft.com/office/drawing/2014/main" val="507856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482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- 2018-08-17 14:50:55 </a:t>
                      </a:r>
                      <a:r>
                        <a:rPr kumimoji="0" lang="en-US" sz="1000" b="0" i="0" u="none" strike="noStrike" kern="1200" cap="none" spc="0" normalizeH="0" baseline="0" noProof="0">
                          <a:ln>
                            <a:noFill/>
                          </a:ln>
                          <a:solidFill>
                            <a:prstClr val="black"/>
                          </a:solidFill>
                          <a:effectLst/>
                          <a:uLnTx/>
                          <a:uFillTx/>
                          <a:latin typeface="+mn-lt"/>
                          <a:ea typeface="+mn-ea"/>
                          <a:cs typeface="+mn-cs"/>
                        </a:rPr>
                        <a:t> 
 We want you to like complex architecture. So, we’ve made it easier to layout. #Betterinbetween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091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FARO Technologies - Europe - 2018-08-17 12:25:04 </a:t>
                      </a:r>
                      <a:r>
                        <a:rPr kumimoji="0" lang="en-US" sz="1000" b="0" i="0" u="none" strike="noStrike" kern="1200" cap="none" spc="0" normalizeH="0" baseline="0" noProof="0">
                          <a:ln>
                            <a:noFill/>
                          </a:ln>
                          <a:solidFill>
                            <a:prstClr val="black"/>
                          </a:solidFill>
                          <a:effectLst/>
                          <a:uLnTx/>
                          <a:uFillTx/>
                          <a:latin typeface="+mn-lt"/>
                          <a:ea typeface="+mn-ea"/>
                          <a:cs typeface="+mn-cs"/>
                        </a:rPr>
                        <a:t> 
 See how our FARO Design ScanArm DSA 2.0 is used to create Mercedes parts. Watch here: http://ow.ly/rXXG30llFHD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405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- 2018-08-16 20:19:07 </a:t>
                      </a:r>
                      <a:r>
                        <a:rPr kumimoji="0" lang="en-US" sz="1000" b="0" i="0" u="none" strike="noStrike" kern="1200" cap="none" spc="0" normalizeH="0" baseline="0" noProof="0">
                          <a:ln>
                            <a:noFill/>
                          </a:ln>
                          <a:solidFill>
                            <a:prstClr val="black"/>
                          </a:solidFill>
                          <a:effectLst/>
                          <a:uLnTx/>
                          <a:uFillTx/>
                          <a:latin typeface="+mn-lt"/>
                          <a:ea typeface="+mn-ea"/>
                          <a:cs typeface="+mn-cs"/>
                        </a:rPr>
                        <a:t> 
 The technology in #undergrounddetection has evolved. Find out how in today's blog post on #utilities.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6222148"/>
                  </a:ext>
                </a:extLst>
              </a:tr>
            </a:tbl>
          </a:graphicData>
        </a:graphic>
      </p:graphicFrame>
      <p:sp>
        <p:nvSpPr>
          <p:cNvPr id="4" name="Text Placeholder 3">
            <a:extLst>
              <a:ext uri="{FF2B5EF4-FFF2-40B4-BE49-F238E27FC236}">
                <a16:creationId xmlns:a16="http://schemas.microsoft.com/office/drawing/2014/main" id="{ACD530E3-D4E6-48A5-A17D-F15F9FE9A0A9}"/>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33041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CB65D-823A-4691-AE0F-A520494BAB4F}"/>
              </a:ext>
            </a:extLst>
          </p:cNvPr>
          <p:cNvSpPr>
            <a:spLocks noGrp="1"/>
          </p:cNvSpPr>
          <p:nvPr>
            <p:ph type="title"/>
          </p:nvPr>
        </p:nvSpPr>
        <p:spPr/>
        <p:txBody>
          <a:bodyPr/>
          <a:lstStyle/>
          <a:p>
            <a:r>
              <a:rPr lang="en-US"/>
              <a:t>Facebook Own Posts Table  | All Pages - 4 of 13</a:t>
            </a:r>
          </a:p>
        </p:txBody>
      </p:sp>
      <p:graphicFrame>
        <p:nvGraphicFramePr>
          <p:cNvPr id="5" name="Table Placeholder 4">
            <a:extLst>
              <a:ext uri="{FF2B5EF4-FFF2-40B4-BE49-F238E27FC236}">
                <a16:creationId xmlns:a16="http://schemas.microsoft.com/office/drawing/2014/main" id="{5A0695C2-B452-43E5-8FA3-57C0C387222D}"/>
              </a:ext>
            </a:extLst>
          </p:cNvPr>
          <p:cNvGraphicFramePr>
            <a:graphicFrameLocks noGrp="1"/>
          </p:cNvGraphicFramePr>
          <p:nvPr>
            <p:ph type="tbl" sz="quarter" idx="13"/>
            <p:extLst>
              <p:ext uri="{D42A27DB-BD31-4B8C-83A1-F6EECF244321}">
                <p14:modId xmlns:p14="http://schemas.microsoft.com/office/powerpoint/2010/main" val="160068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5901929"/>
                    </a:ext>
                  </a:extLst>
                </a:gridCol>
                <a:gridCol w="370332">
                  <a:extLst>
                    <a:ext uri="{9D8B030D-6E8A-4147-A177-3AD203B41FA5}">
                      <a16:colId xmlns:a16="http://schemas.microsoft.com/office/drawing/2014/main" val="1484499459"/>
                    </a:ext>
                  </a:extLst>
                </a:gridCol>
                <a:gridCol w="370332">
                  <a:extLst>
                    <a:ext uri="{9D8B030D-6E8A-4147-A177-3AD203B41FA5}">
                      <a16:colId xmlns:a16="http://schemas.microsoft.com/office/drawing/2014/main" val="3723861665"/>
                    </a:ext>
                  </a:extLst>
                </a:gridCol>
                <a:gridCol w="370332">
                  <a:extLst>
                    <a:ext uri="{9D8B030D-6E8A-4147-A177-3AD203B41FA5}">
                      <a16:colId xmlns:a16="http://schemas.microsoft.com/office/drawing/2014/main" val="28698591"/>
                    </a:ext>
                  </a:extLst>
                </a:gridCol>
                <a:gridCol w="329184">
                  <a:extLst>
                    <a:ext uri="{9D8B030D-6E8A-4147-A177-3AD203B41FA5}">
                      <a16:colId xmlns:a16="http://schemas.microsoft.com/office/drawing/2014/main" val="3089579174"/>
                    </a:ext>
                  </a:extLst>
                </a:gridCol>
                <a:gridCol w="329184">
                  <a:extLst>
                    <a:ext uri="{9D8B030D-6E8A-4147-A177-3AD203B41FA5}">
                      <a16:colId xmlns:a16="http://schemas.microsoft.com/office/drawing/2014/main" val="2617775706"/>
                    </a:ext>
                  </a:extLst>
                </a:gridCol>
                <a:gridCol w="329184">
                  <a:extLst>
                    <a:ext uri="{9D8B030D-6E8A-4147-A177-3AD203B41FA5}">
                      <a16:colId xmlns:a16="http://schemas.microsoft.com/office/drawing/2014/main" val="2542019065"/>
                    </a:ext>
                  </a:extLst>
                </a:gridCol>
                <a:gridCol w="329184">
                  <a:extLst>
                    <a:ext uri="{9D8B030D-6E8A-4147-A177-3AD203B41FA5}">
                      <a16:colId xmlns:a16="http://schemas.microsoft.com/office/drawing/2014/main" val="310178801"/>
                    </a:ext>
                  </a:extLst>
                </a:gridCol>
                <a:gridCol w="329184">
                  <a:extLst>
                    <a:ext uri="{9D8B030D-6E8A-4147-A177-3AD203B41FA5}">
                      <a16:colId xmlns:a16="http://schemas.microsoft.com/office/drawing/2014/main" val="1202102714"/>
                    </a:ext>
                  </a:extLst>
                </a:gridCol>
                <a:gridCol w="329184">
                  <a:extLst>
                    <a:ext uri="{9D8B030D-6E8A-4147-A177-3AD203B41FA5}">
                      <a16:colId xmlns:a16="http://schemas.microsoft.com/office/drawing/2014/main" val="1114035711"/>
                    </a:ext>
                  </a:extLst>
                </a:gridCol>
                <a:gridCol w="329184">
                  <a:extLst>
                    <a:ext uri="{9D8B030D-6E8A-4147-A177-3AD203B41FA5}">
                      <a16:colId xmlns:a16="http://schemas.microsoft.com/office/drawing/2014/main" val="3998809723"/>
                    </a:ext>
                  </a:extLst>
                </a:gridCol>
                <a:gridCol w="329184">
                  <a:extLst>
                    <a:ext uri="{9D8B030D-6E8A-4147-A177-3AD203B41FA5}">
                      <a16:colId xmlns:a16="http://schemas.microsoft.com/office/drawing/2014/main" val="2928855375"/>
                    </a:ext>
                  </a:extLst>
                </a:gridCol>
                <a:gridCol w="329184">
                  <a:extLst>
                    <a:ext uri="{9D8B030D-6E8A-4147-A177-3AD203B41FA5}">
                      <a16:colId xmlns:a16="http://schemas.microsoft.com/office/drawing/2014/main" val="930318348"/>
                    </a:ext>
                  </a:extLst>
                </a:gridCol>
                <a:gridCol w="370332">
                  <a:extLst>
                    <a:ext uri="{9D8B030D-6E8A-4147-A177-3AD203B41FA5}">
                      <a16:colId xmlns:a16="http://schemas.microsoft.com/office/drawing/2014/main" val="2704959581"/>
                    </a:ext>
                  </a:extLst>
                </a:gridCol>
                <a:gridCol w="370332">
                  <a:extLst>
                    <a:ext uri="{9D8B030D-6E8A-4147-A177-3AD203B41FA5}">
                      <a16:colId xmlns:a16="http://schemas.microsoft.com/office/drawing/2014/main" val="3496191341"/>
                    </a:ext>
                  </a:extLst>
                </a:gridCol>
                <a:gridCol w="329184">
                  <a:extLst>
                    <a:ext uri="{9D8B030D-6E8A-4147-A177-3AD203B41FA5}">
                      <a16:colId xmlns:a16="http://schemas.microsoft.com/office/drawing/2014/main" val="2277580292"/>
                    </a:ext>
                  </a:extLst>
                </a:gridCol>
                <a:gridCol w="329184">
                  <a:extLst>
                    <a:ext uri="{9D8B030D-6E8A-4147-A177-3AD203B41FA5}">
                      <a16:colId xmlns:a16="http://schemas.microsoft.com/office/drawing/2014/main" val="1165234927"/>
                    </a:ext>
                  </a:extLst>
                </a:gridCol>
                <a:gridCol w="370332">
                  <a:extLst>
                    <a:ext uri="{9D8B030D-6E8A-4147-A177-3AD203B41FA5}">
                      <a16:colId xmlns:a16="http://schemas.microsoft.com/office/drawing/2014/main" val="2217836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371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- 2018-08-16 17:57:50 </a:t>
                      </a:r>
                      <a:r>
                        <a:rPr kumimoji="0" lang="en-US" sz="1000" b="0" i="0" u="none" strike="noStrike" kern="1200" cap="none" spc="0" normalizeH="0" baseline="0" noProof="0">
                          <a:ln>
                            <a:noFill/>
                          </a:ln>
                          <a:solidFill>
                            <a:prstClr val="black"/>
                          </a:solidFill>
                          <a:effectLst/>
                          <a:uLnTx/>
                          <a:uFillTx/>
                          <a:latin typeface="+mn-lt"/>
                          <a:ea typeface="+mn-ea"/>
                          <a:cs typeface="+mn-cs"/>
                        </a:rPr>
                        <a:t> 
 Discover the many uses for the #BLK360 and where it's going next in today's podcast with Hugh Baertlein of Leica Geosystems and Scott Cohen of AllTraq.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06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FARO Technologies - Europe - 2018-08-16 14:25:03 </a:t>
                      </a:r>
                      <a:r>
                        <a:rPr kumimoji="0" lang="en-US" sz="1000" b="0" i="0" u="none" strike="noStrike" kern="1200" cap="none" spc="0" normalizeH="0" baseline="0" noProof="0">
                          <a:ln>
                            <a:noFill/>
                          </a:ln>
                          <a:solidFill>
                            <a:prstClr val="black"/>
                          </a:solidFill>
                          <a:effectLst/>
                          <a:uLnTx/>
                          <a:uFillTx/>
                          <a:latin typeface="+mn-lt"/>
                          <a:ea typeface="+mn-ea"/>
                          <a:cs typeface="+mn-cs"/>
                        </a:rPr>
                        <a:t> 
 FARO is hosting a networking event - Measure Anything! On the 5th of September visit the Manufacturing Technology Centre in Coventry to discover FARO products, meet Metrology experts and witness live demos! Register here: http://ow.ly/DNkZ30leu3a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9422255"/>
                  </a:ext>
                </a:extLst>
              </a:tr>
            </a:tbl>
          </a:graphicData>
        </a:graphic>
      </p:graphicFrame>
      <p:sp>
        <p:nvSpPr>
          <p:cNvPr id="4" name="Text Placeholder 3">
            <a:extLst>
              <a:ext uri="{FF2B5EF4-FFF2-40B4-BE49-F238E27FC236}">
                <a16:creationId xmlns:a16="http://schemas.microsoft.com/office/drawing/2014/main" id="{26DCD11F-7975-4BE8-8451-D29BEF6E812F}"/>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2448602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4206A-8781-4769-B2C3-01150E5AA996}"/>
              </a:ext>
            </a:extLst>
          </p:cNvPr>
          <p:cNvSpPr>
            <a:spLocks noGrp="1"/>
          </p:cNvSpPr>
          <p:nvPr>
            <p:ph type="title"/>
          </p:nvPr>
        </p:nvSpPr>
        <p:spPr/>
        <p:txBody>
          <a:bodyPr/>
          <a:lstStyle/>
          <a:p>
            <a:r>
              <a:rPr lang="en-US"/>
              <a:t>Facebook Own Posts Table  | All Pages - 5 of 13</a:t>
            </a:r>
          </a:p>
        </p:txBody>
      </p:sp>
      <p:graphicFrame>
        <p:nvGraphicFramePr>
          <p:cNvPr id="5" name="Table Placeholder 4">
            <a:extLst>
              <a:ext uri="{FF2B5EF4-FFF2-40B4-BE49-F238E27FC236}">
                <a16:creationId xmlns:a16="http://schemas.microsoft.com/office/drawing/2014/main" id="{8B481F1A-E6E9-44F9-ACE9-E6330D237D8A}"/>
              </a:ext>
            </a:extLst>
          </p:cNvPr>
          <p:cNvGraphicFramePr>
            <a:graphicFrameLocks noGrp="1"/>
          </p:cNvGraphicFramePr>
          <p:nvPr>
            <p:ph type="tbl" sz="quarter" idx="13"/>
            <p:extLst>
              <p:ext uri="{D42A27DB-BD31-4B8C-83A1-F6EECF244321}">
                <p14:modId xmlns:p14="http://schemas.microsoft.com/office/powerpoint/2010/main" val="288181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63397460"/>
                    </a:ext>
                  </a:extLst>
                </a:gridCol>
                <a:gridCol w="370332">
                  <a:extLst>
                    <a:ext uri="{9D8B030D-6E8A-4147-A177-3AD203B41FA5}">
                      <a16:colId xmlns:a16="http://schemas.microsoft.com/office/drawing/2014/main" val="3283417709"/>
                    </a:ext>
                  </a:extLst>
                </a:gridCol>
                <a:gridCol w="370332">
                  <a:extLst>
                    <a:ext uri="{9D8B030D-6E8A-4147-A177-3AD203B41FA5}">
                      <a16:colId xmlns:a16="http://schemas.microsoft.com/office/drawing/2014/main" val="3070253"/>
                    </a:ext>
                  </a:extLst>
                </a:gridCol>
                <a:gridCol w="370332">
                  <a:extLst>
                    <a:ext uri="{9D8B030D-6E8A-4147-A177-3AD203B41FA5}">
                      <a16:colId xmlns:a16="http://schemas.microsoft.com/office/drawing/2014/main" val="1138343997"/>
                    </a:ext>
                  </a:extLst>
                </a:gridCol>
                <a:gridCol w="329184">
                  <a:extLst>
                    <a:ext uri="{9D8B030D-6E8A-4147-A177-3AD203B41FA5}">
                      <a16:colId xmlns:a16="http://schemas.microsoft.com/office/drawing/2014/main" val="210788445"/>
                    </a:ext>
                  </a:extLst>
                </a:gridCol>
                <a:gridCol w="329184">
                  <a:extLst>
                    <a:ext uri="{9D8B030D-6E8A-4147-A177-3AD203B41FA5}">
                      <a16:colId xmlns:a16="http://schemas.microsoft.com/office/drawing/2014/main" val="970354252"/>
                    </a:ext>
                  </a:extLst>
                </a:gridCol>
                <a:gridCol w="329184">
                  <a:extLst>
                    <a:ext uri="{9D8B030D-6E8A-4147-A177-3AD203B41FA5}">
                      <a16:colId xmlns:a16="http://schemas.microsoft.com/office/drawing/2014/main" val="3717312412"/>
                    </a:ext>
                  </a:extLst>
                </a:gridCol>
                <a:gridCol w="329184">
                  <a:extLst>
                    <a:ext uri="{9D8B030D-6E8A-4147-A177-3AD203B41FA5}">
                      <a16:colId xmlns:a16="http://schemas.microsoft.com/office/drawing/2014/main" val="3112358983"/>
                    </a:ext>
                  </a:extLst>
                </a:gridCol>
                <a:gridCol w="329184">
                  <a:extLst>
                    <a:ext uri="{9D8B030D-6E8A-4147-A177-3AD203B41FA5}">
                      <a16:colId xmlns:a16="http://schemas.microsoft.com/office/drawing/2014/main" val="1516143404"/>
                    </a:ext>
                  </a:extLst>
                </a:gridCol>
                <a:gridCol w="329184">
                  <a:extLst>
                    <a:ext uri="{9D8B030D-6E8A-4147-A177-3AD203B41FA5}">
                      <a16:colId xmlns:a16="http://schemas.microsoft.com/office/drawing/2014/main" val="1470347969"/>
                    </a:ext>
                  </a:extLst>
                </a:gridCol>
                <a:gridCol w="329184">
                  <a:extLst>
                    <a:ext uri="{9D8B030D-6E8A-4147-A177-3AD203B41FA5}">
                      <a16:colId xmlns:a16="http://schemas.microsoft.com/office/drawing/2014/main" val="3179841382"/>
                    </a:ext>
                  </a:extLst>
                </a:gridCol>
                <a:gridCol w="329184">
                  <a:extLst>
                    <a:ext uri="{9D8B030D-6E8A-4147-A177-3AD203B41FA5}">
                      <a16:colId xmlns:a16="http://schemas.microsoft.com/office/drawing/2014/main" val="668089271"/>
                    </a:ext>
                  </a:extLst>
                </a:gridCol>
                <a:gridCol w="329184">
                  <a:extLst>
                    <a:ext uri="{9D8B030D-6E8A-4147-A177-3AD203B41FA5}">
                      <a16:colId xmlns:a16="http://schemas.microsoft.com/office/drawing/2014/main" val="2414622814"/>
                    </a:ext>
                  </a:extLst>
                </a:gridCol>
                <a:gridCol w="370332">
                  <a:extLst>
                    <a:ext uri="{9D8B030D-6E8A-4147-A177-3AD203B41FA5}">
                      <a16:colId xmlns:a16="http://schemas.microsoft.com/office/drawing/2014/main" val="2793512844"/>
                    </a:ext>
                  </a:extLst>
                </a:gridCol>
                <a:gridCol w="370332">
                  <a:extLst>
                    <a:ext uri="{9D8B030D-6E8A-4147-A177-3AD203B41FA5}">
                      <a16:colId xmlns:a16="http://schemas.microsoft.com/office/drawing/2014/main" val="241323397"/>
                    </a:ext>
                  </a:extLst>
                </a:gridCol>
                <a:gridCol w="329184">
                  <a:extLst>
                    <a:ext uri="{9D8B030D-6E8A-4147-A177-3AD203B41FA5}">
                      <a16:colId xmlns:a16="http://schemas.microsoft.com/office/drawing/2014/main" val="4083099990"/>
                    </a:ext>
                  </a:extLst>
                </a:gridCol>
                <a:gridCol w="329184">
                  <a:extLst>
                    <a:ext uri="{9D8B030D-6E8A-4147-A177-3AD203B41FA5}">
                      <a16:colId xmlns:a16="http://schemas.microsoft.com/office/drawing/2014/main" val="23429970"/>
                    </a:ext>
                  </a:extLst>
                </a:gridCol>
                <a:gridCol w="370332">
                  <a:extLst>
                    <a:ext uri="{9D8B030D-6E8A-4147-A177-3AD203B41FA5}">
                      <a16:colId xmlns:a16="http://schemas.microsoft.com/office/drawing/2014/main" val="765328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800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- 2018-08-15 18:51:01 </a:t>
                      </a:r>
                      <a:r>
                        <a:rPr kumimoji="0" lang="en-US" sz="1000" b="0" i="0" u="none" strike="noStrike" kern="1200" cap="none" spc="0" normalizeH="0" baseline="0" noProof="0">
                          <a:ln>
                            <a:noFill/>
                          </a:ln>
                          <a:solidFill>
                            <a:prstClr val="black"/>
                          </a:solidFill>
                          <a:effectLst/>
                          <a:uLnTx/>
                          <a:uFillTx/>
                          <a:latin typeface="+mn-lt"/>
                          <a:ea typeface="+mn-ea"/>
                          <a:cs typeface="+mn-cs"/>
                        </a:rPr>
                        <a:t> 
 Yesterday’s storm has given way to beautiful blue skies today! Come check out our machine control demos happening all day today and tomorrow, here at the Topcon Technology Roadshow! Register now at topconroadshow.com
#ttrs18 #Topcon #RDO #elkriver #minnesota #machinecontrol #movingdirt #roadshow #technology  @ Elk River, Minnesota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900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Trimble Inc. - 2018-08-15 18:12:47 </a:t>
                      </a:r>
                      <a:r>
                        <a:rPr kumimoji="0" lang="en-US" sz="1000" b="0" i="0" u="none" strike="noStrike" kern="1200" cap="none" spc="0" normalizeH="0" baseline="0" noProof="0">
                          <a:ln>
                            <a:noFill/>
                          </a:ln>
                          <a:solidFill>
                            <a:prstClr val="black"/>
                          </a:solidFill>
                          <a:effectLst/>
                          <a:uLnTx/>
                          <a:uFillTx/>
                          <a:latin typeface="+mn-lt"/>
                          <a:ea typeface="+mn-ea"/>
                          <a:cs typeface="+mn-cs"/>
                        </a:rPr>
                        <a:t> 
 Sounds useful...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4167457"/>
                  </a:ext>
                </a:extLst>
              </a:tr>
            </a:tbl>
          </a:graphicData>
        </a:graphic>
      </p:graphicFrame>
      <p:sp>
        <p:nvSpPr>
          <p:cNvPr id="4" name="Text Placeholder 3">
            <a:extLst>
              <a:ext uri="{FF2B5EF4-FFF2-40B4-BE49-F238E27FC236}">
                <a16:creationId xmlns:a16="http://schemas.microsoft.com/office/drawing/2014/main" id="{4D32C4E5-D696-43D8-BFCA-843712C34B01}"/>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2019566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5C59-0342-41E6-8077-23C34B734774}"/>
              </a:ext>
            </a:extLst>
          </p:cNvPr>
          <p:cNvSpPr>
            <a:spLocks noGrp="1"/>
          </p:cNvSpPr>
          <p:nvPr>
            <p:ph type="title"/>
          </p:nvPr>
        </p:nvSpPr>
        <p:spPr/>
        <p:txBody>
          <a:bodyPr/>
          <a:lstStyle/>
          <a:p>
            <a:r>
              <a:rPr lang="en-US"/>
              <a:t>Facebook Own Posts Table  | All Pages - 6 of 13</a:t>
            </a:r>
          </a:p>
        </p:txBody>
      </p:sp>
      <p:graphicFrame>
        <p:nvGraphicFramePr>
          <p:cNvPr id="5" name="Table Placeholder 4">
            <a:extLst>
              <a:ext uri="{FF2B5EF4-FFF2-40B4-BE49-F238E27FC236}">
                <a16:creationId xmlns:a16="http://schemas.microsoft.com/office/drawing/2014/main" id="{9AB986AD-DA9C-403B-B4E1-64D944551E88}"/>
              </a:ext>
            </a:extLst>
          </p:cNvPr>
          <p:cNvGraphicFramePr>
            <a:graphicFrameLocks noGrp="1"/>
          </p:cNvGraphicFramePr>
          <p:nvPr>
            <p:ph type="tbl" sz="quarter" idx="13"/>
            <p:extLst>
              <p:ext uri="{D42A27DB-BD31-4B8C-83A1-F6EECF244321}">
                <p14:modId xmlns:p14="http://schemas.microsoft.com/office/powerpoint/2010/main" val="170082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7377101"/>
                    </a:ext>
                  </a:extLst>
                </a:gridCol>
                <a:gridCol w="370332">
                  <a:extLst>
                    <a:ext uri="{9D8B030D-6E8A-4147-A177-3AD203B41FA5}">
                      <a16:colId xmlns:a16="http://schemas.microsoft.com/office/drawing/2014/main" val="2223356312"/>
                    </a:ext>
                  </a:extLst>
                </a:gridCol>
                <a:gridCol w="370332">
                  <a:extLst>
                    <a:ext uri="{9D8B030D-6E8A-4147-A177-3AD203B41FA5}">
                      <a16:colId xmlns:a16="http://schemas.microsoft.com/office/drawing/2014/main" val="2094105110"/>
                    </a:ext>
                  </a:extLst>
                </a:gridCol>
                <a:gridCol w="370332">
                  <a:extLst>
                    <a:ext uri="{9D8B030D-6E8A-4147-A177-3AD203B41FA5}">
                      <a16:colId xmlns:a16="http://schemas.microsoft.com/office/drawing/2014/main" val="690282451"/>
                    </a:ext>
                  </a:extLst>
                </a:gridCol>
                <a:gridCol w="329184">
                  <a:extLst>
                    <a:ext uri="{9D8B030D-6E8A-4147-A177-3AD203B41FA5}">
                      <a16:colId xmlns:a16="http://schemas.microsoft.com/office/drawing/2014/main" val="1747850873"/>
                    </a:ext>
                  </a:extLst>
                </a:gridCol>
                <a:gridCol w="329184">
                  <a:extLst>
                    <a:ext uri="{9D8B030D-6E8A-4147-A177-3AD203B41FA5}">
                      <a16:colId xmlns:a16="http://schemas.microsoft.com/office/drawing/2014/main" val="3396617108"/>
                    </a:ext>
                  </a:extLst>
                </a:gridCol>
                <a:gridCol w="329184">
                  <a:extLst>
                    <a:ext uri="{9D8B030D-6E8A-4147-A177-3AD203B41FA5}">
                      <a16:colId xmlns:a16="http://schemas.microsoft.com/office/drawing/2014/main" val="2899952639"/>
                    </a:ext>
                  </a:extLst>
                </a:gridCol>
                <a:gridCol w="329184">
                  <a:extLst>
                    <a:ext uri="{9D8B030D-6E8A-4147-A177-3AD203B41FA5}">
                      <a16:colId xmlns:a16="http://schemas.microsoft.com/office/drawing/2014/main" val="1629123659"/>
                    </a:ext>
                  </a:extLst>
                </a:gridCol>
                <a:gridCol w="329184">
                  <a:extLst>
                    <a:ext uri="{9D8B030D-6E8A-4147-A177-3AD203B41FA5}">
                      <a16:colId xmlns:a16="http://schemas.microsoft.com/office/drawing/2014/main" val="2363087855"/>
                    </a:ext>
                  </a:extLst>
                </a:gridCol>
                <a:gridCol w="329184">
                  <a:extLst>
                    <a:ext uri="{9D8B030D-6E8A-4147-A177-3AD203B41FA5}">
                      <a16:colId xmlns:a16="http://schemas.microsoft.com/office/drawing/2014/main" val="2787391561"/>
                    </a:ext>
                  </a:extLst>
                </a:gridCol>
                <a:gridCol w="329184">
                  <a:extLst>
                    <a:ext uri="{9D8B030D-6E8A-4147-A177-3AD203B41FA5}">
                      <a16:colId xmlns:a16="http://schemas.microsoft.com/office/drawing/2014/main" val="1347844912"/>
                    </a:ext>
                  </a:extLst>
                </a:gridCol>
                <a:gridCol w="329184">
                  <a:extLst>
                    <a:ext uri="{9D8B030D-6E8A-4147-A177-3AD203B41FA5}">
                      <a16:colId xmlns:a16="http://schemas.microsoft.com/office/drawing/2014/main" val="3878927226"/>
                    </a:ext>
                  </a:extLst>
                </a:gridCol>
                <a:gridCol w="329184">
                  <a:extLst>
                    <a:ext uri="{9D8B030D-6E8A-4147-A177-3AD203B41FA5}">
                      <a16:colId xmlns:a16="http://schemas.microsoft.com/office/drawing/2014/main" val="2838450470"/>
                    </a:ext>
                  </a:extLst>
                </a:gridCol>
                <a:gridCol w="370332">
                  <a:extLst>
                    <a:ext uri="{9D8B030D-6E8A-4147-A177-3AD203B41FA5}">
                      <a16:colId xmlns:a16="http://schemas.microsoft.com/office/drawing/2014/main" val="4122536852"/>
                    </a:ext>
                  </a:extLst>
                </a:gridCol>
                <a:gridCol w="370332">
                  <a:extLst>
                    <a:ext uri="{9D8B030D-6E8A-4147-A177-3AD203B41FA5}">
                      <a16:colId xmlns:a16="http://schemas.microsoft.com/office/drawing/2014/main" val="851279968"/>
                    </a:ext>
                  </a:extLst>
                </a:gridCol>
                <a:gridCol w="329184">
                  <a:extLst>
                    <a:ext uri="{9D8B030D-6E8A-4147-A177-3AD203B41FA5}">
                      <a16:colId xmlns:a16="http://schemas.microsoft.com/office/drawing/2014/main" val="4122397556"/>
                    </a:ext>
                  </a:extLst>
                </a:gridCol>
                <a:gridCol w="329184">
                  <a:extLst>
                    <a:ext uri="{9D8B030D-6E8A-4147-A177-3AD203B41FA5}">
                      <a16:colId xmlns:a16="http://schemas.microsoft.com/office/drawing/2014/main" val="3150593321"/>
                    </a:ext>
                  </a:extLst>
                </a:gridCol>
                <a:gridCol w="370332">
                  <a:extLst>
                    <a:ext uri="{9D8B030D-6E8A-4147-A177-3AD203B41FA5}">
                      <a16:colId xmlns:a16="http://schemas.microsoft.com/office/drawing/2014/main" val="3346043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523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- 2018-08-15 17:01:06 </a:t>
                      </a:r>
                      <a:r>
                        <a:rPr kumimoji="0" lang="en-US" sz="1000" b="0" i="0" u="none" strike="noStrike" kern="1200" cap="none" spc="0" normalizeH="0" baseline="0" noProof="0">
                          <a:ln>
                            <a:noFill/>
                          </a:ln>
                          <a:solidFill>
                            <a:prstClr val="black"/>
                          </a:solidFill>
                          <a:effectLst/>
                          <a:uLnTx/>
                          <a:uFillTx/>
                          <a:latin typeface="+mn-lt"/>
                          <a:ea typeface="+mn-ea"/>
                          <a:cs typeface="+mn-cs"/>
                        </a:rPr>
                        <a:t> 
 Good morning Elk River, MN! The Topcon Technology Roadshow has arrived and is in full swing! Come on out and get your hands on our latest technology, see demos, and lunch is on us! Can’t beat that! We are here today and tomorrow. Register now at topconroadshow.com
#Topcon #ttrs18 #roadshow #technology #elkriver #minnesota #RDO  @ Elk River, Minnesota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288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- 2018-08-15 16:20:21 </a:t>
                      </a:r>
                      <a:r>
                        <a:rPr kumimoji="0" lang="en-US" sz="1000" b="0" i="0" u="none" strike="noStrike" kern="1200" cap="none" spc="0" normalizeH="0" baseline="0" noProof="0">
                          <a:ln>
                            <a:noFill/>
                          </a:ln>
                          <a:solidFill>
                            <a:prstClr val="black"/>
                          </a:solidFill>
                          <a:effectLst/>
                          <a:uLnTx/>
                          <a:uFillTx/>
                          <a:latin typeface="+mn-lt"/>
                          <a:ea typeface="+mn-ea"/>
                          <a:cs typeface="+mn-cs"/>
                        </a:rPr>
                        <a:t> 
 Are you a utility professional or breaking ground? Accurately trace more buried utilities with the new Leica DD230 SMART #utilitylocator.  #undergroundawareness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3749415"/>
                  </a:ext>
                </a:extLst>
              </a:tr>
            </a:tbl>
          </a:graphicData>
        </a:graphic>
      </p:graphicFrame>
      <p:sp>
        <p:nvSpPr>
          <p:cNvPr id="4" name="Text Placeholder 3">
            <a:extLst>
              <a:ext uri="{FF2B5EF4-FFF2-40B4-BE49-F238E27FC236}">
                <a16:creationId xmlns:a16="http://schemas.microsoft.com/office/drawing/2014/main" id="{22B2B25A-ABE3-4FD1-B8FB-2814A35D2913}"/>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56556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EDAC-B5FC-41C0-AFAE-35E6E9E6FE30}"/>
              </a:ext>
            </a:extLst>
          </p:cNvPr>
          <p:cNvSpPr>
            <a:spLocks noGrp="1"/>
          </p:cNvSpPr>
          <p:nvPr>
            <p:ph type="title"/>
          </p:nvPr>
        </p:nvSpPr>
        <p:spPr/>
        <p:txBody>
          <a:bodyPr/>
          <a:lstStyle/>
          <a:p>
            <a:r>
              <a:rPr lang="en-US"/>
              <a:t>Facebook Own Posts Table  | All Pages - 7 of 13</a:t>
            </a:r>
          </a:p>
        </p:txBody>
      </p:sp>
      <p:graphicFrame>
        <p:nvGraphicFramePr>
          <p:cNvPr id="5" name="Table Placeholder 4">
            <a:extLst>
              <a:ext uri="{FF2B5EF4-FFF2-40B4-BE49-F238E27FC236}">
                <a16:creationId xmlns:a16="http://schemas.microsoft.com/office/drawing/2014/main" id="{9E15C722-83AF-4E8F-AD0F-F3AF02E28270}"/>
              </a:ext>
            </a:extLst>
          </p:cNvPr>
          <p:cNvGraphicFramePr>
            <a:graphicFrameLocks noGrp="1"/>
          </p:cNvGraphicFramePr>
          <p:nvPr>
            <p:ph type="tbl" sz="quarter" idx="13"/>
            <p:extLst>
              <p:ext uri="{D42A27DB-BD31-4B8C-83A1-F6EECF244321}">
                <p14:modId xmlns:p14="http://schemas.microsoft.com/office/powerpoint/2010/main" val="2752638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88764614"/>
                    </a:ext>
                  </a:extLst>
                </a:gridCol>
                <a:gridCol w="370332">
                  <a:extLst>
                    <a:ext uri="{9D8B030D-6E8A-4147-A177-3AD203B41FA5}">
                      <a16:colId xmlns:a16="http://schemas.microsoft.com/office/drawing/2014/main" val="804198623"/>
                    </a:ext>
                  </a:extLst>
                </a:gridCol>
                <a:gridCol w="370332">
                  <a:extLst>
                    <a:ext uri="{9D8B030D-6E8A-4147-A177-3AD203B41FA5}">
                      <a16:colId xmlns:a16="http://schemas.microsoft.com/office/drawing/2014/main" val="843039098"/>
                    </a:ext>
                  </a:extLst>
                </a:gridCol>
                <a:gridCol w="370332">
                  <a:extLst>
                    <a:ext uri="{9D8B030D-6E8A-4147-A177-3AD203B41FA5}">
                      <a16:colId xmlns:a16="http://schemas.microsoft.com/office/drawing/2014/main" val="3086359834"/>
                    </a:ext>
                  </a:extLst>
                </a:gridCol>
                <a:gridCol w="329184">
                  <a:extLst>
                    <a:ext uri="{9D8B030D-6E8A-4147-A177-3AD203B41FA5}">
                      <a16:colId xmlns:a16="http://schemas.microsoft.com/office/drawing/2014/main" val="4066401352"/>
                    </a:ext>
                  </a:extLst>
                </a:gridCol>
                <a:gridCol w="329184">
                  <a:extLst>
                    <a:ext uri="{9D8B030D-6E8A-4147-A177-3AD203B41FA5}">
                      <a16:colId xmlns:a16="http://schemas.microsoft.com/office/drawing/2014/main" val="163762535"/>
                    </a:ext>
                  </a:extLst>
                </a:gridCol>
                <a:gridCol w="329184">
                  <a:extLst>
                    <a:ext uri="{9D8B030D-6E8A-4147-A177-3AD203B41FA5}">
                      <a16:colId xmlns:a16="http://schemas.microsoft.com/office/drawing/2014/main" val="1332256211"/>
                    </a:ext>
                  </a:extLst>
                </a:gridCol>
                <a:gridCol w="329184">
                  <a:extLst>
                    <a:ext uri="{9D8B030D-6E8A-4147-A177-3AD203B41FA5}">
                      <a16:colId xmlns:a16="http://schemas.microsoft.com/office/drawing/2014/main" val="2980647335"/>
                    </a:ext>
                  </a:extLst>
                </a:gridCol>
                <a:gridCol w="329184">
                  <a:extLst>
                    <a:ext uri="{9D8B030D-6E8A-4147-A177-3AD203B41FA5}">
                      <a16:colId xmlns:a16="http://schemas.microsoft.com/office/drawing/2014/main" val="67719386"/>
                    </a:ext>
                  </a:extLst>
                </a:gridCol>
                <a:gridCol w="329184">
                  <a:extLst>
                    <a:ext uri="{9D8B030D-6E8A-4147-A177-3AD203B41FA5}">
                      <a16:colId xmlns:a16="http://schemas.microsoft.com/office/drawing/2014/main" val="3881057771"/>
                    </a:ext>
                  </a:extLst>
                </a:gridCol>
                <a:gridCol w="329184">
                  <a:extLst>
                    <a:ext uri="{9D8B030D-6E8A-4147-A177-3AD203B41FA5}">
                      <a16:colId xmlns:a16="http://schemas.microsoft.com/office/drawing/2014/main" val="317722279"/>
                    </a:ext>
                  </a:extLst>
                </a:gridCol>
                <a:gridCol w="329184">
                  <a:extLst>
                    <a:ext uri="{9D8B030D-6E8A-4147-A177-3AD203B41FA5}">
                      <a16:colId xmlns:a16="http://schemas.microsoft.com/office/drawing/2014/main" val="3572321427"/>
                    </a:ext>
                  </a:extLst>
                </a:gridCol>
                <a:gridCol w="329184">
                  <a:extLst>
                    <a:ext uri="{9D8B030D-6E8A-4147-A177-3AD203B41FA5}">
                      <a16:colId xmlns:a16="http://schemas.microsoft.com/office/drawing/2014/main" val="2829965848"/>
                    </a:ext>
                  </a:extLst>
                </a:gridCol>
                <a:gridCol w="370332">
                  <a:extLst>
                    <a:ext uri="{9D8B030D-6E8A-4147-A177-3AD203B41FA5}">
                      <a16:colId xmlns:a16="http://schemas.microsoft.com/office/drawing/2014/main" val="51317228"/>
                    </a:ext>
                  </a:extLst>
                </a:gridCol>
                <a:gridCol w="370332">
                  <a:extLst>
                    <a:ext uri="{9D8B030D-6E8A-4147-A177-3AD203B41FA5}">
                      <a16:colId xmlns:a16="http://schemas.microsoft.com/office/drawing/2014/main" val="2094366038"/>
                    </a:ext>
                  </a:extLst>
                </a:gridCol>
                <a:gridCol w="329184">
                  <a:extLst>
                    <a:ext uri="{9D8B030D-6E8A-4147-A177-3AD203B41FA5}">
                      <a16:colId xmlns:a16="http://schemas.microsoft.com/office/drawing/2014/main" val="2479471566"/>
                    </a:ext>
                  </a:extLst>
                </a:gridCol>
                <a:gridCol w="329184">
                  <a:extLst>
                    <a:ext uri="{9D8B030D-6E8A-4147-A177-3AD203B41FA5}">
                      <a16:colId xmlns:a16="http://schemas.microsoft.com/office/drawing/2014/main" val="1371658608"/>
                    </a:ext>
                  </a:extLst>
                </a:gridCol>
                <a:gridCol w="370332">
                  <a:extLst>
                    <a:ext uri="{9D8B030D-6E8A-4147-A177-3AD203B41FA5}">
                      <a16:colId xmlns:a16="http://schemas.microsoft.com/office/drawing/2014/main" val="2175199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916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Hexagon AB - 2018-08-15 15:49:29 </a:t>
                      </a:r>
                      <a:r>
                        <a:rPr kumimoji="0" lang="en-US" sz="1000" b="0" i="0" u="none" strike="noStrike" kern="1200" cap="none" spc="0" normalizeH="0" baseline="0" noProof="0">
                          <a:ln>
                            <a:noFill/>
                          </a:ln>
                          <a:solidFill>
                            <a:prstClr val="black"/>
                          </a:solidFill>
                          <a:effectLst/>
                          <a:uLnTx/>
                          <a:uFillTx/>
                          <a:latin typeface="+mn-lt"/>
                          <a:ea typeface="+mn-ea"/>
                          <a:cs typeface="+mn-cs"/>
                        </a:rPr>
                        <a:t> 
 Guest blogger, Mathijs Pont, discovered how Hexagon's MSC Software solutions are perfecting additive manufacturing. https://hxgn.biz/2ML1fQL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3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FARO Technologies - Europe - 2018-08-15 12:05:05 </a:t>
                      </a:r>
                      <a:r>
                        <a:rPr kumimoji="0" lang="en-US" sz="1000" b="0" i="0" u="none" strike="noStrike" kern="1200" cap="none" spc="0" normalizeH="0" baseline="0" noProof="0">
                          <a:ln>
                            <a:noFill/>
                          </a:ln>
                          <a:solidFill>
                            <a:prstClr val="black"/>
                          </a:solidFill>
                          <a:effectLst/>
                          <a:uLnTx/>
                          <a:uFillTx/>
                          <a:latin typeface="+mn-lt"/>
                          <a:ea typeface="+mn-ea"/>
                          <a:cs typeface="+mn-cs"/>
                        </a:rPr>
                        <a:t> 
 Documenting the streets of New York, our FARO Laser Scanner plays an important part when helping the NYPD solve crime scenes. Watch how: http://ow.ly/QLaA30ljTUI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3363822"/>
                  </a:ext>
                </a:extLst>
              </a:tr>
            </a:tbl>
          </a:graphicData>
        </a:graphic>
      </p:graphicFrame>
      <p:sp>
        <p:nvSpPr>
          <p:cNvPr id="4" name="Text Placeholder 3">
            <a:extLst>
              <a:ext uri="{FF2B5EF4-FFF2-40B4-BE49-F238E27FC236}">
                <a16:creationId xmlns:a16="http://schemas.microsoft.com/office/drawing/2014/main" id="{703E514B-5390-4E01-9CE2-2297E9DF6E77}"/>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3588617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E2C3-134E-48C6-BAC5-DDC6A742C6CD}"/>
              </a:ext>
            </a:extLst>
          </p:cNvPr>
          <p:cNvSpPr>
            <a:spLocks noGrp="1"/>
          </p:cNvSpPr>
          <p:nvPr>
            <p:ph type="title"/>
          </p:nvPr>
        </p:nvSpPr>
        <p:spPr/>
        <p:txBody>
          <a:bodyPr/>
          <a:lstStyle/>
          <a:p>
            <a:r>
              <a:rPr lang="en-US"/>
              <a:t>Facebook Own Posts Table  | All Pages - 8 of 13</a:t>
            </a:r>
          </a:p>
        </p:txBody>
      </p:sp>
      <p:graphicFrame>
        <p:nvGraphicFramePr>
          <p:cNvPr id="5" name="Table Placeholder 4">
            <a:extLst>
              <a:ext uri="{FF2B5EF4-FFF2-40B4-BE49-F238E27FC236}">
                <a16:creationId xmlns:a16="http://schemas.microsoft.com/office/drawing/2014/main" id="{1E7926B8-7D7B-4C8D-ACFB-507693C0A2A6}"/>
              </a:ext>
            </a:extLst>
          </p:cNvPr>
          <p:cNvGraphicFramePr>
            <a:graphicFrameLocks noGrp="1"/>
          </p:cNvGraphicFramePr>
          <p:nvPr>
            <p:ph type="tbl" sz="quarter" idx="13"/>
            <p:extLst>
              <p:ext uri="{D42A27DB-BD31-4B8C-83A1-F6EECF244321}">
                <p14:modId xmlns:p14="http://schemas.microsoft.com/office/powerpoint/2010/main" val="93222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93072584"/>
                    </a:ext>
                  </a:extLst>
                </a:gridCol>
                <a:gridCol w="370332">
                  <a:extLst>
                    <a:ext uri="{9D8B030D-6E8A-4147-A177-3AD203B41FA5}">
                      <a16:colId xmlns:a16="http://schemas.microsoft.com/office/drawing/2014/main" val="3856131752"/>
                    </a:ext>
                  </a:extLst>
                </a:gridCol>
                <a:gridCol w="370332">
                  <a:extLst>
                    <a:ext uri="{9D8B030D-6E8A-4147-A177-3AD203B41FA5}">
                      <a16:colId xmlns:a16="http://schemas.microsoft.com/office/drawing/2014/main" val="3004849279"/>
                    </a:ext>
                  </a:extLst>
                </a:gridCol>
                <a:gridCol w="370332">
                  <a:extLst>
                    <a:ext uri="{9D8B030D-6E8A-4147-A177-3AD203B41FA5}">
                      <a16:colId xmlns:a16="http://schemas.microsoft.com/office/drawing/2014/main" val="586234158"/>
                    </a:ext>
                  </a:extLst>
                </a:gridCol>
                <a:gridCol w="329184">
                  <a:extLst>
                    <a:ext uri="{9D8B030D-6E8A-4147-A177-3AD203B41FA5}">
                      <a16:colId xmlns:a16="http://schemas.microsoft.com/office/drawing/2014/main" val="1418865420"/>
                    </a:ext>
                  </a:extLst>
                </a:gridCol>
                <a:gridCol w="329184">
                  <a:extLst>
                    <a:ext uri="{9D8B030D-6E8A-4147-A177-3AD203B41FA5}">
                      <a16:colId xmlns:a16="http://schemas.microsoft.com/office/drawing/2014/main" val="999645211"/>
                    </a:ext>
                  </a:extLst>
                </a:gridCol>
                <a:gridCol w="329184">
                  <a:extLst>
                    <a:ext uri="{9D8B030D-6E8A-4147-A177-3AD203B41FA5}">
                      <a16:colId xmlns:a16="http://schemas.microsoft.com/office/drawing/2014/main" val="945981509"/>
                    </a:ext>
                  </a:extLst>
                </a:gridCol>
                <a:gridCol w="329184">
                  <a:extLst>
                    <a:ext uri="{9D8B030D-6E8A-4147-A177-3AD203B41FA5}">
                      <a16:colId xmlns:a16="http://schemas.microsoft.com/office/drawing/2014/main" val="2907730089"/>
                    </a:ext>
                  </a:extLst>
                </a:gridCol>
                <a:gridCol w="329184">
                  <a:extLst>
                    <a:ext uri="{9D8B030D-6E8A-4147-A177-3AD203B41FA5}">
                      <a16:colId xmlns:a16="http://schemas.microsoft.com/office/drawing/2014/main" val="2450882413"/>
                    </a:ext>
                  </a:extLst>
                </a:gridCol>
                <a:gridCol w="329184">
                  <a:extLst>
                    <a:ext uri="{9D8B030D-6E8A-4147-A177-3AD203B41FA5}">
                      <a16:colId xmlns:a16="http://schemas.microsoft.com/office/drawing/2014/main" val="2828257944"/>
                    </a:ext>
                  </a:extLst>
                </a:gridCol>
                <a:gridCol w="329184">
                  <a:extLst>
                    <a:ext uri="{9D8B030D-6E8A-4147-A177-3AD203B41FA5}">
                      <a16:colId xmlns:a16="http://schemas.microsoft.com/office/drawing/2014/main" val="3884924351"/>
                    </a:ext>
                  </a:extLst>
                </a:gridCol>
                <a:gridCol w="329184">
                  <a:extLst>
                    <a:ext uri="{9D8B030D-6E8A-4147-A177-3AD203B41FA5}">
                      <a16:colId xmlns:a16="http://schemas.microsoft.com/office/drawing/2014/main" val="1757218042"/>
                    </a:ext>
                  </a:extLst>
                </a:gridCol>
                <a:gridCol w="329184">
                  <a:extLst>
                    <a:ext uri="{9D8B030D-6E8A-4147-A177-3AD203B41FA5}">
                      <a16:colId xmlns:a16="http://schemas.microsoft.com/office/drawing/2014/main" val="741773870"/>
                    </a:ext>
                  </a:extLst>
                </a:gridCol>
                <a:gridCol w="370332">
                  <a:extLst>
                    <a:ext uri="{9D8B030D-6E8A-4147-A177-3AD203B41FA5}">
                      <a16:colId xmlns:a16="http://schemas.microsoft.com/office/drawing/2014/main" val="726051999"/>
                    </a:ext>
                  </a:extLst>
                </a:gridCol>
                <a:gridCol w="370332">
                  <a:extLst>
                    <a:ext uri="{9D8B030D-6E8A-4147-A177-3AD203B41FA5}">
                      <a16:colId xmlns:a16="http://schemas.microsoft.com/office/drawing/2014/main" val="1262874070"/>
                    </a:ext>
                  </a:extLst>
                </a:gridCol>
                <a:gridCol w="329184">
                  <a:extLst>
                    <a:ext uri="{9D8B030D-6E8A-4147-A177-3AD203B41FA5}">
                      <a16:colId xmlns:a16="http://schemas.microsoft.com/office/drawing/2014/main" val="3826425806"/>
                    </a:ext>
                  </a:extLst>
                </a:gridCol>
                <a:gridCol w="329184">
                  <a:extLst>
                    <a:ext uri="{9D8B030D-6E8A-4147-A177-3AD203B41FA5}">
                      <a16:colId xmlns:a16="http://schemas.microsoft.com/office/drawing/2014/main" val="1462836582"/>
                    </a:ext>
                  </a:extLst>
                </a:gridCol>
                <a:gridCol w="370332">
                  <a:extLst>
                    <a:ext uri="{9D8B030D-6E8A-4147-A177-3AD203B41FA5}">
                      <a16:colId xmlns:a16="http://schemas.microsoft.com/office/drawing/2014/main" val="402096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989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- 2018-08-14 20:00:36 </a:t>
                      </a:r>
                      <a:r>
                        <a:rPr kumimoji="0" lang="en-US" sz="1000" b="0" i="0" u="none" strike="noStrike" kern="1200" cap="none" spc="0" normalizeH="0" baseline="0" noProof="0">
                          <a:ln>
                            <a:noFill/>
                          </a:ln>
                          <a:solidFill>
                            <a:prstClr val="black"/>
                          </a:solidFill>
                          <a:effectLst/>
                          <a:uLnTx/>
                          <a:uFillTx/>
                          <a:latin typeface="+mn-lt"/>
                          <a:ea typeface="+mn-ea"/>
                          <a:cs typeface="+mn-cs"/>
                        </a:rPr>
                        <a:t> 
 Join us in Elk River, MN tomorrow for Topcon's Technology Roadshow! Attendees will be entered to win 4 - 100 level tickets for the Vikings vs. Saints game on October 28th! #TTRS18 #Topcon #RDO #Vikings #Saints #NFL http://bit.ly/2LXf9ii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977016"/>
                  </a:ext>
                </a:extLst>
              </a:tr>
            </a:tbl>
          </a:graphicData>
        </a:graphic>
      </p:graphicFrame>
      <p:sp>
        <p:nvSpPr>
          <p:cNvPr id="4" name="Text Placeholder 3">
            <a:extLst>
              <a:ext uri="{FF2B5EF4-FFF2-40B4-BE49-F238E27FC236}">
                <a16:creationId xmlns:a16="http://schemas.microsoft.com/office/drawing/2014/main" id="{B1D60B90-96ED-4E6A-9B86-C9D45A2BECB1}"/>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2355042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9DAF-8171-446D-8FD0-C761D785B610}"/>
              </a:ext>
            </a:extLst>
          </p:cNvPr>
          <p:cNvSpPr>
            <a:spLocks noGrp="1"/>
          </p:cNvSpPr>
          <p:nvPr>
            <p:ph type="title"/>
          </p:nvPr>
        </p:nvSpPr>
        <p:spPr/>
        <p:txBody>
          <a:bodyPr/>
          <a:lstStyle/>
          <a:p>
            <a:r>
              <a:rPr lang="en-US"/>
              <a:t>Facebook Own Posts Table  | All Pages - 9 of 13</a:t>
            </a:r>
          </a:p>
        </p:txBody>
      </p:sp>
      <p:graphicFrame>
        <p:nvGraphicFramePr>
          <p:cNvPr id="5" name="Table Placeholder 4">
            <a:extLst>
              <a:ext uri="{FF2B5EF4-FFF2-40B4-BE49-F238E27FC236}">
                <a16:creationId xmlns:a16="http://schemas.microsoft.com/office/drawing/2014/main" id="{ADE28EAD-3743-4511-ACA4-B1A85E116532}"/>
              </a:ext>
            </a:extLst>
          </p:cNvPr>
          <p:cNvGraphicFramePr>
            <a:graphicFrameLocks noGrp="1"/>
          </p:cNvGraphicFramePr>
          <p:nvPr>
            <p:ph type="tbl" sz="quarter" idx="13"/>
            <p:extLst>
              <p:ext uri="{D42A27DB-BD31-4B8C-83A1-F6EECF244321}">
                <p14:modId xmlns:p14="http://schemas.microsoft.com/office/powerpoint/2010/main" val="2156568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3048040"/>
                    </a:ext>
                  </a:extLst>
                </a:gridCol>
                <a:gridCol w="370332">
                  <a:extLst>
                    <a:ext uri="{9D8B030D-6E8A-4147-A177-3AD203B41FA5}">
                      <a16:colId xmlns:a16="http://schemas.microsoft.com/office/drawing/2014/main" val="1783591298"/>
                    </a:ext>
                  </a:extLst>
                </a:gridCol>
                <a:gridCol w="370332">
                  <a:extLst>
                    <a:ext uri="{9D8B030D-6E8A-4147-A177-3AD203B41FA5}">
                      <a16:colId xmlns:a16="http://schemas.microsoft.com/office/drawing/2014/main" val="3755972252"/>
                    </a:ext>
                  </a:extLst>
                </a:gridCol>
                <a:gridCol w="370332">
                  <a:extLst>
                    <a:ext uri="{9D8B030D-6E8A-4147-A177-3AD203B41FA5}">
                      <a16:colId xmlns:a16="http://schemas.microsoft.com/office/drawing/2014/main" val="3785896905"/>
                    </a:ext>
                  </a:extLst>
                </a:gridCol>
                <a:gridCol w="329184">
                  <a:extLst>
                    <a:ext uri="{9D8B030D-6E8A-4147-A177-3AD203B41FA5}">
                      <a16:colId xmlns:a16="http://schemas.microsoft.com/office/drawing/2014/main" val="4069022162"/>
                    </a:ext>
                  </a:extLst>
                </a:gridCol>
                <a:gridCol w="329184">
                  <a:extLst>
                    <a:ext uri="{9D8B030D-6E8A-4147-A177-3AD203B41FA5}">
                      <a16:colId xmlns:a16="http://schemas.microsoft.com/office/drawing/2014/main" val="3557598285"/>
                    </a:ext>
                  </a:extLst>
                </a:gridCol>
                <a:gridCol w="329184">
                  <a:extLst>
                    <a:ext uri="{9D8B030D-6E8A-4147-A177-3AD203B41FA5}">
                      <a16:colId xmlns:a16="http://schemas.microsoft.com/office/drawing/2014/main" val="1498625844"/>
                    </a:ext>
                  </a:extLst>
                </a:gridCol>
                <a:gridCol w="329184">
                  <a:extLst>
                    <a:ext uri="{9D8B030D-6E8A-4147-A177-3AD203B41FA5}">
                      <a16:colId xmlns:a16="http://schemas.microsoft.com/office/drawing/2014/main" val="738223551"/>
                    </a:ext>
                  </a:extLst>
                </a:gridCol>
                <a:gridCol w="329184">
                  <a:extLst>
                    <a:ext uri="{9D8B030D-6E8A-4147-A177-3AD203B41FA5}">
                      <a16:colId xmlns:a16="http://schemas.microsoft.com/office/drawing/2014/main" val="1585014427"/>
                    </a:ext>
                  </a:extLst>
                </a:gridCol>
                <a:gridCol w="329184">
                  <a:extLst>
                    <a:ext uri="{9D8B030D-6E8A-4147-A177-3AD203B41FA5}">
                      <a16:colId xmlns:a16="http://schemas.microsoft.com/office/drawing/2014/main" val="4288282128"/>
                    </a:ext>
                  </a:extLst>
                </a:gridCol>
                <a:gridCol w="329184">
                  <a:extLst>
                    <a:ext uri="{9D8B030D-6E8A-4147-A177-3AD203B41FA5}">
                      <a16:colId xmlns:a16="http://schemas.microsoft.com/office/drawing/2014/main" val="3322539613"/>
                    </a:ext>
                  </a:extLst>
                </a:gridCol>
                <a:gridCol w="329184">
                  <a:extLst>
                    <a:ext uri="{9D8B030D-6E8A-4147-A177-3AD203B41FA5}">
                      <a16:colId xmlns:a16="http://schemas.microsoft.com/office/drawing/2014/main" val="4176328715"/>
                    </a:ext>
                  </a:extLst>
                </a:gridCol>
                <a:gridCol w="329184">
                  <a:extLst>
                    <a:ext uri="{9D8B030D-6E8A-4147-A177-3AD203B41FA5}">
                      <a16:colId xmlns:a16="http://schemas.microsoft.com/office/drawing/2014/main" val="1954323020"/>
                    </a:ext>
                  </a:extLst>
                </a:gridCol>
                <a:gridCol w="370332">
                  <a:extLst>
                    <a:ext uri="{9D8B030D-6E8A-4147-A177-3AD203B41FA5}">
                      <a16:colId xmlns:a16="http://schemas.microsoft.com/office/drawing/2014/main" val="2202566972"/>
                    </a:ext>
                  </a:extLst>
                </a:gridCol>
                <a:gridCol w="370332">
                  <a:extLst>
                    <a:ext uri="{9D8B030D-6E8A-4147-A177-3AD203B41FA5}">
                      <a16:colId xmlns:a16="http://schemas.microsoft.com/office/drawing/2014/main" val="4110005910"/>
                    </a:ext>
                  </a:extLst>
                </a:gridCol>
                <a:gridCol w="329184">
                  <a:extLst>
                    <a:ext uri="{9D8B030D-6E8A-4147-A177-3AD203B41FA5}">
                      <a16:colId xmlns:a16="http://schemas.microsoft.com/office/drawing/2014/main" val="3955410079"/>
                    </a:ext>
                  </a:extLst>
                </a:gridCol>
                <a:gridCol w="329184">
                  <a:extLst>
                    <a:ext uri="{9D8B030D-6E8A-4147-A177-3AD203B41FA5}">
                      <a16:colId xmlns:a16="http://schemas.microsoft.com/office/drawing/2014/main" val="3110952477"/>
                    </a:ext>
                  </a:extLst>
                </a:gridCol>
                <a:gridCol w="370332">
                  <a:extLst>
                    <a:ext uri="{9D8B030D-6E8A-4147-A177-3AD203B41FA5}">
                      <a16:colId xmlns:a16="http://schemas.microsoft.com/office/drawing/2014/main" val="176992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136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- 2018-08-14 16:53:28 </a:t>
                      </a:r>
                      <a:r>
                        <a:rPr kumimoji="0" lang="en-US" sz="1000" b="0" i="0" u="none" strike="noStrike" kern="1200" cap="none" spc="0" normalizeH="0" baseline="0" noProof="0">
                          <a:ln>
                            <a:noFill/>
                          </a:ln>
                          <a:solidFill>
                            <a:prstClr val="black"/>
                          </a:solidFill>
                          <a:effectLst/>
                          <a:uLnTx/>
                          <a:uFillTx/>
                          <a:latin typeface="+mn-lt"/>
                          <a:ea typeface="+mn-ea"/>
                          <a:cs typeface="+mn-cs"/>
                        </a:rPr>
                        <a:t> 
 Learn how Leica Geosystems best-in-class R&amp;D team has revolutionised the 3D laser scanning world for the second year in a row! Click here to watch our latest Power of Scanning webinar! #FastAgilePrecise #Doit360 #SmarterRegistration http://leica-geosystems.com/about-us/events/the-power-of-scanning#utm_source=facebook&amp;utm_medium=webinar&amp;utm_campaign=hdswebinar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608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- 2018-08-14 15:30:17 </a:t>
                      </a:r>
                      <a:r>
                        <a:rPr kumimoji="0" lang="en-US" sz="1000" b="0" i="0" u="none" strike="noStrike" kern="1200" cap="none" spc="0" normalizeH="0" baseline="0" noProof="0">
                          <a:ln>
                            <a:noFill/>
                          </a:ln>
                          <a:solidFill>
                            <a:prstClr val="black"/>
                          </a:solidFill>
                          <a:effectLst/>
                          <a:uLnTx/>
                          <a:uFillTx/>
                          <a:latin typeface="+mn-lt"/>
                          <a:ea typeface="+mn-ea"/>
                          <a:cs typeface="+mn-cs"/>
                        </a:rPr>
                        <a:t> 
 Are you attending #InnoTrans2018? Visit us in Hall 5.2, Stand 520 to find out how our solutions enable our customers to capture, measure, analyse &amp; visualise worldwide rail networks in 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5462579"/>
                  </a:ext>
                </a:extLst>
              </a:tr>
            </a:tbl>
          </a:graphicData>
        </a:graphic>
      </p:graphicFrame>
      <p:sp>
        <p:nvSpPr>
          <p:cNvPr id="4" name="Text Placeholder 3">
            <a:extLst>
              <a:ext uri="{FF2B5EF4-FFF2-40B4-BE49-F238E27FC236}">
                <a16:creationId xmlns:a16="http://schemas.microsoft.com/office/drawing/2014/main" id="{045C5B26-0325-4229-A4D4-5A12AECE23C4}"/>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1474633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9F1D5-C190-44E4-B564-69CAB3A88916}"/>
              </a:ext>
            </a:extLst>
          </p:cNvPr>
          <p:cNvSpPr>
            <a:spLocks noGrp="1"/>
          </p:cNvSpPr>
          <p:nvPr>
            <p:ph type="title"/>
          </p:nvPr>
        </p:nvSpPr>
        <p:spPr/>
        <p:txBody>
          <a:bodyPr/>
          <a:lstStyle/>
          <a:p>
            <a:r>
              <a:rPr lang="en-US"/>
              <a:t>Facebook Own Posts Table  | All Pages - 10 of 13</a:t>
            </a:r>
          </a:p>
        </p:txBody>
      </p:sp>
      <p:graphicFrame>
        <p:nvGraphicFramePr>
          <p:cNvPr id="5" name="Table Placeholder 4">
            <a:extLst>
              <a:ext uri="{FF2B5EF4-FFF2-40B4-BE49-F238E27FC236}">
                <a16:creationId xmlns:a16="http://schemas.microsoft.com/office/drawing/2014/main" id="{6853664C-A833-4F4A-95C4-938CD90383B1}"/>
              </a:ext>
            </a:extLst>
          </p:cNvPr>
          <p:cNvGraphicFramePr>
            <a:graphicFrameLocks noGrp="1"/>
          </p:cNvGraphicFramePr>
          <p:nvPr>
            <p:ph type="tbl" sz="quarter" idx="13"/>
            <p:extLst>
              <p:ext uri="{D42A27DB-BD31-4B8C-83A1-F6EECF244321}">
                <p14:modId xmlns:p14="http://schemas.microsoft.com/office/powerpoint/2010/main" val="3419898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9963932"/>
                    </a:ext>
                  </a:extLst>
                </a:gridCol>
                <a:gridCol w="370332">
                  <a:extLst>
                    <a:ext uri="{9D8B030D-6E8A-4147-A177-3AD203B41FA5}">
                      <a16:colId xmlns:a16="http://schemas.microsoft.com/office/drawing/2014/main" val="3308137232"/>
                    </a:ext>
                  </a:extLst>
                </a:gridCol>
                <a:gridCol w="370332">
                  <a:extLst>
                    <a:ext uri="{9D8B030D-6E8A-4147-A177-3AD203B41FA5}">
                      <a16:colId xmlns:a16="http://schemas.microsoft.com/office/drawing/2014/main" val="115804270"/>
                    </a:ext>
                  </a:extLst>
                </a:gridCol>
                <a:gridCol w="370332">
                  <a:extLst>
                    <a:ext uri="{9D8B030D-6E8A-4147-A177-3AD203B41FA5}">
                      <a16:colId xmlns:a16="http://schemas.microsoft.com/office/drawing/2014/main" val="412956670"/>
                    </a:ext>
                  </a:extLst>
                </a:gridCol>
                <a:gridCol w="329184">
                  <a:extLst>
                    <a:ext uri="{9D8B030D-6E8A-4147-A177-3AD203B41FA5}">
                      <a16:colId xmlns:a16="http://schemas.microsoft.com/office/drawing/2014/main" val="930587557"/>
                    </a:ext>
                  </a:extLst>
                </a:gridCol>
                <a:gridCol w="329184">
                  <a:extLst>
                    <a:ext uri="{9D8B030D-6E8A-4147-A177-3AD203B41FA5}">
                      <a16:colId xmlns:a16="http://schemas.microsoft.com/office/drawing/2014/main" val="1490905107"/>
                    </a:ext>
                  </a:extLst>
                </a:gridCol>
                <a:gridCol w="329184">
                  <a:extLst>
                    <a:ext uri="{9D8B030D-6E8A-4147-A177-3AD203B41FA5}">
                      <a16:colId xmlns:a16="http://schemas.microsoft.com/office/drawing/2014/main" val="335567973"/>
                    </a:ext>
                  </a:extLst>
                </a:gridCol>
                <a:gridCol w="329184">
                  <a:extLst>
                    <a:ext uri="{9D8B030D-6E8A-4147-A177-3AD203B41FA5}">
                      <a16:colId xmlns:a16="http://schemas.microsoft.com/office/drawing/2014/main" val="4207381638"/>
                    </a:ext>
                  </a:extLst>
                </a:gridCol>
                <a:gridCol w="329184">
                  <a:extLst>
                    <a:ext uri="{9D8B030D-6E8A-4147-A177-3AD203B41FA5}">
                      <a16:colId xmlns:a16="http://schemas.microsoft.com/office/drawing/2014/main" val="193922278"/>
                    </a:ext>
                  </a:extLst>
                </a:gridCol>
                <a:gridCol w="329184">
                  <a:extLst>
                    <a:ext uri="{9D8B030D-6E8A-4147-A177-3AD203B41FA5}">
                      <a16:colId xmlns:a16="http://schemas.microsoft.com/office/drawing/2014/main" val="50489707"/>
                    </a:ext>
                  </a:extLst>
                </a:gridCol>
                <a:gridCol w="329184">
                  <a:extLst>
                    <a:ext uri="{9D8B030D-6E8A-4147-A177-3AD203B41FA5}">
                      <a16:colId xmlns:a16="http://schemas.microsoft.com/office/drawing/2014/main" val="3088096064"/>
                    </a:ext>
                  </a:extLst>
                </a:gridCol>
                <a:gridCol w="329184">
                  <a:extLst>
                    <a:ext uri="{9D8B030D-6E8A-4147-A177-3AD203B41FA5}">
                      <a16:colId xmlns:a16="http://schemas.microsoft.com/office/drawing/2014/main" val="3412983906"/>
                    </a:ext>
                  </a:extLst>
                </a:gridCol>
                <a:gridCol w="329184">
                  <a:extLst>
                    <a:ext uri="{9D8B030D-6E8A-4147-A177-3AD203B41FA5}">
                      <a16:colId xmlns:a16="http://schemas.microsoft.com/office/drawing/2014/main" val="3841994659"/>
                    </a:ext>
                  </a:extLst>
                </a:gridCol>
                <a:gridCol w="370332">
                  <a:extLst>
                    <a:ext uri="{9D8B030D-6E8A-4147-A177-3AD203B41FA5}">
                      <a16:colId xmlns:a16="http://schemas.microsoft.com/office/drawing/2014/main" val="1578250705"/>
                    </a:ext>
                  </a:extLst>
                </a:gridCol>
                <a:gridCol w="370332">
                  <a:extLst>
                    <a:ext uri="{9D8B030D-6E8A-4147-A177-3AD203B41FA5}">
                      <a16:colId xmlns:a16="http://schemas.microsoft.com/office/drawing/2014/main" val="808463998"/>
                    </a:ext>
                  </a:extLst>
                </a:gridCol>
                <a:gridCol w="329184">
                  <a:extLst>
                    <a:ext uri="{9D8B030D-6E8A-4147-A177-3AD203B41FA5}">
                      <a16:colId xmlns:a16="http://schemas.microsoft.com/office/drawing/2014/main" val="832424491"/>
                    </a:ext>
                  </a:extLst>
                </a:gridCol>
                <a:gridCol w="329184">
                  <a:extLst>
                    <a:ext uri="{9D8B030D-6E8A-4147-A177-3AD203B41FA5}">
                      <a16:colId xmlns:a16="http://schemas.microsoft.com/office/drawing/2014/main" val="1366813517"/>
                    </a:ext>
                  </a:extLst>
                </a:gridCol>
                <a:gridCol w="370332">
                  <a:extLst>
                    <a:ext uri="{9D8B030D-6E8A-4147-A177-3AD203B41FA5}">
                      <a16:colId xmlns:a16="http://schemas.microsoft.com/office/drawing/2014/main" val="2527741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392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FARO Technologies - Europe - 2018-08-14 15:25:05 </a:t>
                      </a:r>
                      <a:r>
                        <a:rPr kumimoji="0" lang="en-US" sz="1000" b="0" i="0" u="none" strike="noStrike" kern="1200" cap="none" spc="0" normalizeH="0" baseline="0" noProof="0">
                          <a:ln>
                            <a:noFill/>
                          </a:ln>
                          <a:solidFill>
                            <a:prstClr val="black"/>
                          </a:solidFill>
                          <a:effectLst/>
                          <a:uLnTx/>
                          <a:uFillTx/>
                          <a:latin typeface="+mn-lt"/>
                          <a:ea typeface="+mn-ea"/>
                          <a:cs typeface="+mn-cs"/>
                        </a:rPr>
                        <a:t> 
 Summer University in Brussels will begin on 11th September. Explore the new industrialization and its applications to the construction site, enjoy talks on the topic of the industrial evolution and its current challenges in the construction sector. Find out more: http://ow.ly/HJUT30lhlBv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14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- 2018-08-13 19:45:09 </a:t>
                      </a:r>
                      <a:r>
                        <a:rPr kumimoji="0" lang="en-US" sz="1000" b="0" i="0" u="none" strike="noStrike" kern="1200" cap="none" spc="0" normalizeH="0" baseline="0" noProof="0">
                          <a:ln>
                            <a:noFill/>
                          </a:ln>
                          <a:solidFill>
                            <a:prstClr val="black"/>
                          </a:solidFill>
                          <a:effectLst/>
                          <a:uLnTx/>
                          <a:uFillTx/>
                          <a:latin typeface="+mn-lt"/>
                          <a:ea typeface="+mn-ea"/>
                          <a:cs typeface="+mn-cs"/>
                        </a:rPr>
                        <a:t> 
 Topcon Technology Roadshow is heading to Elk River, Minnesota this week! Join us August 15-16th to learn about some of the industry's most innovative technology, and to see GPS &amp; GPS Machine Demos and Survey Instrument Demos. #TTRS18 #Topcon #RDO http://bit.ly/2LXf9ii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8998553"/>
                  </a:ext>
                </a:extLst>
              </a:tr>
            </a:tbl>
          </a:graphicData>
        </a:graphic>
      </p:graphicFrame>
      <p:sp>
        <p:nvSpPr>
          <p:cNvPr id="4" name="Text Placeholder 3">
            <a:extLst>
              <a:ext uri="{FF2B5EF4-FFF2-40B4-BE49-F238E27FC236}">
                <a16:creationId xmlns:a16="http://schemas.microsoft.com/office/drawing/2014/main" id="{13A9122E-D325-40F5-983F-C1C9EB79685A}"/>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36185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B360-5AA3-41C0-9CAA-303EF8D75D7C}"/>
              </a:ext>
            </a:extLst>
          </p:cNvPr>
          <p:cNvSpPr>
            <a:spLocks noGrp="1"/>
          </p:cNvSpPr>
          <p:nvPr>
            <p:ph type="title"/>
          </p:nvPr>
        </p:nvSpPr>
        <p:spPr/>
        <p:txBody>
          <a:bodyPr/>
          <a:lstStyle/>
          <a:p>
            <a:r>
              <a:rPr lang="en-US"/>
              <a:t>Facebook Own Posts Table  | All Pages - 11 of 13</a:t>
            </a:r>
          </a:p>
        </p:txBody>
      </p:sp>
      <p:graphicFrame>
        <p:nvGraphicFramePr>
          <p:cNvPr id="5" name="Table Placeholder 4">
            <a:extLst>
              <a:ext uri="{FF2B5EF4-FFF2-40B4-BE49-F238E27FC236}">
                <a16:creationId xmlns:a16="http://schemas.microsoft.com/office/drawing/2014/main" id="{3812F3AC-EA33-4332-8059-786CF4D6BB2F}"/>
              </a:ext>
            </a:extLst>
          </p:cNvPr>
          <p:cNvGraphicFramePr>
            <a:graphicFrameLocks noGrp="1"/>
          </p:cNvGraphicFramePr>
          <p:nvPr>
            <p:ph type="tbl" sz="quarter" idx="13"/>
            <p:extLst>
              <p:ext uri="{D42A27DB-BD31-4B8C-83A1-F6EECF244321}">
                <p14:modId xmlns:p14="http://schemas.microsoft.com/office/powerpoint/2010/main" val="10585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4489973"/>
                    </a:ext>
                  </a:extLst>
                </a:gridCol>
                <a:gridCol w="370332">
                  <a:extLst>
                    <a:ext uri="{9D8B030D-6E8A-4147-A177-3AD203B41FA5}">
                      <a16:colId xmlns:a16="http://schemas.microsoft.com/office/drawing/2014/main" val="4239834637"/>
                    </a:ext>
                  </a:extLst>
                </a:gridCol>
                <a:gridCol w="370332">
                  <a:extLst>
                    <a:ext uri="{9D8B030D-6E8A-4147-A177-3AD203B41FA5}">
                      <a16:colId xmlns:a16="http://schemas.microsoft.com/office/drawing/2014/main" val="2183183421"/>
                    </a:ext>
                  </a:extLst>
                </a:gridCol>
                <a:gridCol w="370332">
                  <a:extLst>
                    <a:ext uri="{9D8B030D-6E8A-4147-A177-3AD203B41FA5}">
                      <a16:colId xmlns:a16="http://schemas.microsoft.com/office/drawing/2014/main" val="1044475856"/>
                    </a:ext>
                  </a:extLst>
                </a:gridCol>
                <a:gridCol w="329184">
                  <a:extLst>
                    <a:ext uri="{9D8B030D-6E8A-4147-A177-3AD203B41FA5}">
                      <a16:colId xmlns:a16="http://schemas.microsoft.com/office/drawing/2014/main" val="3780551799"/>
                    </a:ext>
                  </a:extLst>
                </a:gridCol>
                <a:gridCol w="329184">
                  <a:extLst>
                    <a:ext uri="{9D8B030D-6E8A-4147-A177-3AD203B41FA5}">
                      <a16:colId xmlns:a16="http://schemas.microsoft.com/office/drawing/2014/main" val="2458842044"/>
                    </a:ext>
                  </a:extLst>
                </a:gridCol>
                <a:gridCol w="329184">
                  <a:extLst>
                    <a:ext uri="{9D8B030D-6E8A-4147-A177-3AD203B41FA5}">
                      <a16:colId xmlns:a16="http://schemas.microsoft.com/office/drawing/2014/main" val="391794961"/>
                    </a:ext>
                  </a:extLst>
                </a:gridCol>
                <a:gridCol w="329184">
                  <a:extLst>
                    <a:ext uri="{9D8B030D-6E8A-4147-A177-3AD203B41FA5}">
                      <a16:colId xmlns:a16="http://schemas.microsoft.com/office/drawing/2014/main" val="706119856"/>
                    </a:ext>
                  </a:extLst>
                </a:gridCol>
                <a:gridCol w="329184">
                  <a:extLst>
                    <a:ext uri="{9D8B030D-6E8A-4147-A177-3AD203B41FA5}">
                      <a16:colId xmlns:a16="http://schemas.microsoft.com/office/drawing/2014/main" val="1908137322"/>
                    </a:ext>
                  </a:extLst>
                </a:gridCol>
                <a:gridCol w="329184">
                  <a:extLst>
                    <a:ext uri="{9D8B030D-6E8A-4147-A177-3AD203B41FA5}">
                      <a16:colId xmlns:a16="http://schemas.microsoft.com/office/drawing/2014/main" val="1580784557"/>
                    </a:ext>
                  </a:extLst>
                </a:gridCol>
                <a:gridCol w="329184">
                  <a:extLst>
                    <a:ext uri="{9D8B030D-6E8A-4147-A177-3AD203B41FA5}">
                      <a16:colId xmlns:a16="http://schemas.microsoft.com/office/drawing/2014/main" val="1334690503"/>
                    </a:ext>
                  </a:extLst>
                </a:gridCol>
                <a:gridCol w="329184">
                  <a:extLst>
                    <a:ext uri="{9D8B030D-6E8A-4147-A177-3AD203B41FA5}">
                      <a16:colId xmlns:a16="http://schemas.microsoft.com/office/drawing/2014/main" val="1849223597"/>
                    </a:ext>
                  </a:extLst>
                </a:gridCol>
                <a:gridCol w="329184">
                  <a:extLst>
                    <a:ext uri="{9D8B030D-6E8A-4147-A177-3AD203B41FA5}">
                      <a16:colId xmlns:a16="http://schemas.microsoft.com/office/drawing/2014/main" val="2276544421"/>
                    </a:ext>
                  </a:extLst>
                </a:gridCol>
                <a:gridCol w="370332">
                  <a:extLst>
                    <a:ext uri="{9D8B030D-6E8A-4147-A177-3AD203B41FA5}">
                      <a16:colId xmlns:a16="http://schemas.microsoft.com/office/drawing/2014/main" val="973712022"/>
                    </a:ext>
                  </a:extLst>
                </a:gridCol>
                <a:gridCol w="370332">
                  <a:extLst>
                    <a:ext uri="{9D8B030D-6E8A-4147-A177-3AD203B41FA5}">
                      <a16:colId xmlns:a16="http://schemas.microsoft.com/office/drawing/2014/main" val="3777942820"/>
                    </a:ext>
                  </a:extLst>
                </a:gridCol>
                <a:gridCol w="329184">
                  <a:extLst>
                    <a:ext uri="{9D8B030D-6E8A-4147-A177-3AD203B41FA5}">
                      <a16:colId xmlns:a16="http://schemas.microsoft.com/office/drawing/2014/main" val="3252755067"/>
                    </a:ext>
                  </a:extLst>
                </a:gridCol>
                <a:gridCol w="329184">
                  <a:extLst>
                    <a:ext uri="{9D8B030D-6E8A-4147-A177-3AD203B41FA5}">
                      <a16:colId xmlns:a16="http://schemas.microsoft.com/office/drawing/2014/main" val="2044688989"/>
                    </a:ext>
                  </a:extLst>
                </a:gridCol>
                <a:gridCol w="370332">
                  <a:extLst>
                    <a:ext uri="{9D8B030D-6E8A-4147-A177-3AD203B41FA5}">
                      <a16:colId xmlns:a16="http://schemas.microsoft.com/office/drawing/2014/main" val="44744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569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- 2018-08-13 17:23:25 </a:t>
                      </a:r>
                      <a:r>
                        <a:rPr kumimoji="0" lang="en-US" sz="1000" b="0" i="0" u="none" strike="noStrike" kern="1200" cap="none" spc="0" normalizeH="0" baseline="0" noProof="0">
                          <a:ln>
                            <a:noFill/>
                          </a:ln>
                          <a:solidFill>
                            <a:prstClr val="black"/>
                          </a:solidFill>
                          <a:effectLst/>
                          <a:uLnTx/>
                          <a:uFillTx/>
                          <a:latin typeface="+mn-lt"/>
                          <a:ea typeface="+mn-ea"/>
                          <a:cs typeface="+mn-cs"/>
                        </a:rPr>
                        <a:t> 
 The Leica RTC360 is portable, lightweight &amp; fast - learn more about how this 3D reality capture solution can improve your workflow!  #3DRealityCapture #SmarterRegistration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258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- 2018-08-13 15:57:36 </a:t>
                      </a:r>
                      <a:r>
                        <a:rPr kumimoji="0" lang="en-US" sz="1000" b="0" i="0" u="none" strike="noStrike" kern="1200" cap="none" spc="0" normalizeH="0" baseline="0" noProof="0">
                          <a:ln>
                            <a:noFill/>
                          </a:ln>
                          <a:solidFill>
                            <a:prstClr val="black"/>
                          </a:solidFill>
                          <a:effectLst/>
                          <a:uLnTx/>
                          <a:uFillTx/>
                          <a:latin typeface="+mn-lt"/>
                          <a:ea typeface="+mn-ea"/>
                          <a:cs typeface="+mn-cs"/>
                        </a:rPr>
                        <a:t> 
 Can you imagine carrying out topographic surveys for about 2,600 kilometres of highway and delivering data in a month? Check out how Prashant Surveys did this using the Pegasus:Two #MobileMappingMonday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0520805"/>
                  </a:ext>
                </a:extLst>
              </a:tr>
            </a:tbl>
          </a:graphicData>
        </a:graphic>
      </p:graphicFrame>
      <p:sp>
        <p:nvSpPr>
          <p:cNvPr id="4" name="Text Placeholder 3">
            <a:extLst>
              <a:ext uri="{FF2B5EF4-FFF2-40B4-BE49-F238E27FC236}">
                <a16:creationId xmlns:a16="http://schemas.microsoft.com/office/drawing/2014/main" id="{5BACA60E-55FC-42A3-B47F-732FB13601DB}"/>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441140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D3B55-413B-4AC9-A5FD-4CDCD9539CB8}"/>
              </a:ext>
            </a:extLst>
          </p:cNvPr>
          <p:cNvSpPr>
            <a:spLocks noGrp="1"/>
          </p:cNvSpPr>
          <p:nvPr>
            <p:ph type="title"/>
          </p:nvPr>
        </p:nvSpPr>
        <p:spPr/>
        <p:txBody>
          <a:bodyPr/>
          <a:lstStyle/>
          <a:p>
            <a:r>
              <a:rPr lang="en-US"/>
              <a:t>Facebook Own Posts Table  | All Pages - 12 of 13</a:t>
            </a:r>
          </a:p>
        </p:txBody>
      </p:sp>
      <p:graphicFrame>
        <p:nvGraphicFramePr>
          <p:cNvPr id="5" name="Table Placeholder 4">
            <a:extLst>
              <a:ext uri="{FF2B5EF4-FFF2-40B4-BE49-F238E27FC236}">
                <a16:creationId xmlns:a16="http://schemas.microsoft.com/office/drawing/2014/main" id="{2DD13998-5E1B-46E9-93DD-84817378BCF4}"/>
              </a:ext>
            </a:extLst>
          </p:cNvPr>
          <p:cNvGraphicFramePr>
            <a:graphicFrameLocks noGrp="1"/>
          </p:cNvGraphicFramePr>
          <p:nvPr>
            <p:ph type="tbl" sz="quarter" idx="13"/>
            <p:extLst>
              <p:ext uri="{D42A27DB-BD31-4B8C-83A1-F6EECF244321}">
                <p14:modId xmlns:p14="http://schemas.microsoft.com/office/powerpoint/2010/main" val="349158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4573640"/>
                    </a:ext>
                  </a:extLst>
                </a:gridCol>
                <a:gridCol w="370332">
                  <a:extLst>
                    <a:ext uri="{9D8B030D-6E8A-4147-A177-3AD203B41FA5}">
                      <a16:colId xmlns:a16="http://schemas.microsoft.com/office/drawing/2014/main" val="1319092218"/>
                    </a:ext>
                  </a:extLst>
                </a:gridCol>
                <a:gridCol w="370332">
                  <a:extLst>
                    <a:ext uri="{9D8B030D-6E8A-4147-A177-3AD203B41FA5}">
                      <a16:colId xmlns:a16="http://schemas.microsoft.com/office/drawing/2014/main" val="815886111"/>
                    </a:ext>
                  </a:extLst>
                </a:gridCol>
                <a:gridCol w="370332">
                  <a:extLst>
                    <a:ext uri="{9D8B030D-6E8A-4147-A177-3AD203B41FA5}">
                      <a16:colId xmlns:a16="http://schemas.microsoft.com/office/drawing/2014/main" val="3685993909"/>
                    </a:ext>
                  </a:extLst>
                </a:gridCol>
                <a:gridCol w="329184">
                  <a:extLst>
                    <a:ext uri="{9D8B030D-6E8A-4147-A177-3AD203B41FA5}">
                      <a16:colId xmlns:a16="http://schemas.microsoft.com/office/drawing/2014/main" val="2368576944"/>
                    </a:ext>
                  </a:extLst>
                </a:gridCol>
                <a:gridCol w="329184">
                  <a:extLst>
                    <a:ext uri="{9D8B030D-6E8A-4147-A177-3AD203B41FA5}">
                      <a16:colId xmlns:a16="http://schemas.microsoft.com/office/drawing/2014/main" val="2308108258"/>
                    </a:ext>
                  </a:extLst>
                </a:gridCol>
                <a:gridCol w="329184">
                  <a:extLst>
                    <a:ext uri="{9D8B030D-6E8A-4147-A177-3AD203B41FA5}">
                      <a16:colId xmlns:a16="http://schemas.microsoft.com/office/drawing/2014/main" val="2286660264"/>
                    </a:ext>
                  </a:extLst>
                </a:gridCol>
                <a:gridCol w="329184">
                  <a:extLst>
                    <a:ext uri="{9D8B030D-6E8A-4147-A177-3AD203B41FA5}">
                      <a16:colId xmlns:a16="http://schemas.microsoft.com/office/drawing/2014/main" val="1943814550"/>
                    </a:ext>
                  </a:extLst>
                </a:gridCol>
                <a:gridCol w="329184">
                  <a:extLst>
                    <a:ext uri="{9D8B030D-6E8A-4147-A177-3AD203B41FA5}">
                      <a16:colId xmlns:a16="http://schemas.microsoft.com/office/drawing/2014/main" val="3859986465"/>
                    </a:ext>
                  </a:extLst>
                </a:gridCol>
                <a:gridCol w="329184">
                  <a:extLst>
                    <a:ext uri="{9D8B030D-6E8A-4147-A177-3AD203B41FA5}">
                      <a16:colId xmlns:a16="http://schemas.microsoft.com/office/drawing/2014/main" val="1167309307"/>
                    </a:ext>
                  </a:extLst>
                </a:gridCol>
                <a:gridCol w="329184">
                  <a:extLst>
                    <a:ext uri="{9D8B030D-6E8A-4147-A177-3AD203B41FA5}">
                      <a16:colId xmlns:a16="http://schemas.microsoft.com/office/drawing/2014/main" val="287155029"/>
                    </a:ext>
                  </a:extLst>
                </a:gridCol>
                <a:gridCol w="329184">
                  <a:extLst>
                    <a:ext uri="{9D8B030D-6E8A-4147-A177-3AD203B41FA5}">
                      <a16:colId xmlns:a16="http://schemas.microsoft.com/office/drawing/2014/main" val="2415452923"/>
                    </a:ext>
                  </a:extLst>
                </a:gridCol>
                <a:gridCol w="329184">
                  <a:extLst>
                    <a:ext uri="{9D8B030D-6E8A-4147-A177-3AD203B41FA5}">
                      <a16:colId xmlns:a16="http://schemas.microsoft.com/office/drawing/2014/main" val="4209773494"/>
                    </a:ext>
                  </a:extLst>
                </a:gridCol>
                <a:gridCol w="370332">
                  <a:extLst>
                    <a:ext uri="{9D8B030D-6E8A-4147-A177-3AD203B41FA5}">
                      <a16:colId xmlns:a16="http://schemas.microsoft.com/office/drawing/2014/main" val="4080069161"/>
                    </a:ext>
                  </a:extLst>
                </a:gridCol>
                <a:gridCol w="370332">
                  <a:extLst>
                    <a:ext uri="{9D8B030D-6E8A-4147-A177-3AD203B41FA5}">
                      <a16:colId xmlns:a16="http://schemas.microsoft.com/office/drawing/2014/main" val="1889757632"/>
                    </a:ext>
                  </a:extLst>
                </a:gridCol>
                <a:gridCol w="329184">
                  <a:extLst>
                    <a:ext uri="{9D8B030D-6E8A-4147-A177-3AD203B41FA5}">
                      <a16:colId xmlns:a16="http://schemas.microsoft.com/office/drawing/2014/main" val="1057105145"/>
                    </a:ext>
                  </a:extLst>
                </a:gridCol>
                <a:gridCol w="329184">
                  <a:extLst>
                    <a:ext uri="{9D8B030D-6E8A-4147-A177-3AD203B41FA5}">
                      <a16:colId xmlns:a16="http://schemas.microsoft.com/office/drawing/2014/main" val="685551848"/>
                    </a:ext>
                  </a:extLst>
                </a:gridCol>
                <a:gridCol w="370332">
                  <a:extLst>
                    <a:ext uri="{9D8B030D-6E8A-4147-A177-3AD203B41FA5}">
                      <a16:colId xmlns:a16="http://schemas.microsoft.com/office/drawing/2014/main" val="168036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788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FARO Technologies - Europe - 2018-08-13 12:25:03 </a:t>
                      </a:r>
                      <a:r>
                        <a:rPr kumimoji="0" lang="en-US" sz="1000" b="0" i="0" u="none" strike="noStrike" kern="1200" cap="none" spc="0" normalizeH="0" baseline="0" noProof="0">
                          <a:ln>
                            <a:noFill/>
                          </a:ln>
                          <a:solidFill>
                            <a:prstClr val="black"/>
                          </a:solidFill>
                          <a:effectLst/>
                          <a:uLnTx/>
                          <a:uFillTx/>
                          <a:latin typeface="+mn-lt"/>
                          <a:ea typeface="+mn-ea"/>
                          <a:cs typeface="+mn-cs"/>
                        </a:rPr>
                        <a:t> 
 Scanlab Projects captured the Mail Rail Network with the Faro Focus x330 enriching the exhibition of The Postal Museum  with an experience to visit it before the museum was opened. Find out more: http://ow.ly/aoS630lkzUn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429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Leica Geosystems - 2018-08-12 16:18:28 </a:t>
                      </a:r>
                      <a:r>
                        <a:rPr kumimoji="0" lang="en-US" sz="1000" b="0" i="0" u="none" strike="noStrike" kern="1200" cap="none" spc="0" normalizeH="0" baseline="0" noProof="0">
                          <a:ln>
                            <a:noFill/>
                          </a:ln>
                          <a:solidFill>
                            <a:prstClr val="black"/>
                          </a:solidFill>
                          <a:effectLst/>
                          <a:uLnTx/>
                          <a:uFillTx/>
                          <a:latin typeface="+mn-lt"/>
                          <a:ea typeface="+mn-ea"/>
                          <a:cs typeface="+mn-cs"/>
                        </a:rPr>
                        <a:t> 
 Brahim Abdouni recently used a Leica Geosystems #totalstation on a #construction survey in #Algeria. To learn more about our total stations and software for construction, visit https://leica-geosystems.com/products/construction-tps-and-gnss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5852346"/>
                  </a:ext>
                </a:extLst>
              </a:tr>
            </a:tbl>
          </a:graphicData>
        </a:graphic>
      </p:graphicFrame>
      <p:sp>
        <p:nvSpPr>
          <p:cNvPr id="4" name="Text Placeholder 3">
            <a:extLst>
              <a:ext uri="{FF2B5EF4-FFF2-40B4-BE49-F238E27FC236}">
                <a16:creationId xmlns:a16="http://schemas.microsoft.com/office/drawing/2014/main" id="{D55847DD-0D68-49BD-9F46-85D3CAF3EE6D}"/>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651152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C4EB-42EC-4656-8409-7C4AA410CC4B}"/>
              </a:ext>
            </a:extLst>
          </p:cNvPr>
          <p:cNvSpPr>
            <a:spLocks noGrp="1"/>
          </p:cNvSpPr>
          <p:nvPr>
            <p:ph type="title"/>
          </p:nvPr>
        </p:nvSpPr>
        <p:spPr/>
        <p:txBody>
          <a:bodyPr/>
          <a:lstStyle/>
          <a:p>
            <a:r>
              <a:rPr lang="en-US"/>
              <a:t>Facebook Own Posts Table  | All Pages - 13 of 13</a:t>
            </a:r>
          </a:p>
        </p:txBody>
      </p:sp>
      <p:graphicFrame>
        <p:nvGraphicFramePr>
          <p:cNvPr id="5" name="Table Placeholder 4">
            <a:extLst>
              <a:ext uri="{FF2B5EF4-FFF2-40B4-BE49-F238E27FC236}">
                <a16:creationId xmlns:a16="http://schemas.microsoft.com/office/drawing/2014/main" id="{8E57CAC9-7D2A-4126-93F0-C2349948FC7C}"/>
              </a:ext>
            </a:extLst>
          </p:cNvPr>
          <p:cNvGraphicFramePr>
            <a:graphicFrameLocks noGrp="1"/>
          </p:cNvGraphicFramePr>
          <p:nvPr>
            <p:ph type="tbl" sz="quarter" idx="13"/>
            <p:extLst>
              <p:ext uri="{D42A27DB-BD31-4B8C-83A1-F6EECF244321}">
                <p14:modId xmlns:p14="http://schemas.microsoft.com/office/powerpoint/2010/main" val="396637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01185008"/>
                    </a:ext>
                  </a:extLst>
                </a:gridCol>
                <a:gridCol w="370332">
                  <a:extLst>
                    <a:ext uri="{9D8B030D-6E8A-4147-A177-3AD203B41FA5}">
                      <a16:colId xmlns:a16="http://schemas.microsoft.com/office/drawing/2014/main" val="312416895"/>
                    </a:ext>
                  </a:extLst>
                </a:gridCol>
                <a:gridCol w="370332">
                  <a:extLst>
                    <a:ext uri="{9D8B030D-6E8A-4147-A177-3AD203B41FA5}">
                      <a16:colId xmlns:a16="http://schemas.microsoft.com/office/drawing/2014/main" val="2485805704"/>
                    </a:ext>
                  </a:extLst>
                </a:gridCol>
                <a:gridCol w="370332">
                  <a:extLst>
                    <a:ext uri="{9D8B030D-6E8A-4147-A177-3AD203B41FA5}">
                      <a16:colId xmlns:a16="http://schemas.microsoft.com/office/drawing/2014/main" val="1407203807"/>
                    </a:ext>
                  </a:extLst>
                </a:gridCol>
                <a:gridCol w="329184">
                  <a:extLst>
                    <a:ext uri="{9D8B030D-6E8A-4147-A177-3AD203B41FA5}">
                      <a16:colId xmlns:a16="http://schemas.microsoft.com/office/drawing/2014/main" val="98783178"/>
                    </a:ext>
                  </a:extLst>
                </a:gridCol>
                <a:gridCol w="329184">
                  <a:extLst>
                    <a:ext uri="{9D8B030D-6E8A-4147-A177-3AD203B41FA5}">
                      <a16:colId xmlns:a16="http://schemas.microsoft.com/office/drawing/2014/main" val="983533006"/>
                    </a:ext>
                  </a:extLst>
                </a:gridCol>
                <a:gridCol w="329184">
                  <a:extLst>
                    <a:ext uri="{9D8B030D-6E8A-4147-A177-3AD203B41FA5}">
                      <a16:colId xmlns:a16="http://schemas.microsoft.com/office/drawing/2014/main" val="902951670"/>
                    </a:ext>
                  </a:extLst>
                </a:gridCol>
                <a:gridCol w="329184">
                  <a:extLst>
                    <a:ext uri="{9D8B030D-6E8A-4147-A177-3AD203B41FA5}">
                      <a16:colId xmlns:a16="http://schemas.microsoft.com/office/drawing/2014/main" val="1687782855"/>
                    </a:ext>
                  </a:extLst>
                </a:gridCol>
                <a:gridCol w="329184">
                  <a:extLst>
                    <a:ext uri="{9D8B030D-6E8A-4147-A177-3AD203B41FA5}">
                      <a16:colId xmlns:a16="http://schemas.microsoft.com/office/drawing/2014/main" val="4083770566"/>
                    </a:ext>
                  </a:extLst>
                </a:gridCol>
                <a:gridCol w="329184">
                  <a:extLst>
                    <a:ext uri="{9D8B030D-6E8A-4147-A177-3AD203B41FA5}">
                      <a16:colId xmlns:a16="http://schemas.microsoft.com/office/drawing/2014/main" val="3423455684"/>
                    </a:ext>
                  </a:extLst>
                </a:gridCol>
                <a:gridCol w="329184">
                  <a:extLst>
                    <a:ext uri="{9D8B030D-6E8A-4147-A177-3AD203B41FA5}">
                      <a16:colId xmlns:a16="http://schemas.microsoft.com/office/drawing/2014/main" val="4234626332"/>
                    </a:ext>
                  </a:extLst>
                </a:gridCol>
                <a:gridCol w="329184">
                  <a:extLst>
                    <a:ext uri="{9D8B030D-6E8A-4147-A177-3AD203B41FA5}">
                      <a16:colId xmlns:a16="http://schemas.microsoft.com/office/drawing/2014/main" val="1476284860"/>
                    </a:ext>
                  </a:extLst>
                </a:gridCol>
                <a:gridCol w="329184">
                  <a:extLst>
                    <a:ext uri="{9D8B030D-6E8A-4147-A177-3AD203B41FA5}">
                      <a16:colId xmlns:a16="http://schemas.microsoft.com/office/drawing/2014/main" val="2338164038"/>
                    </a:ext>
                  </a:extLst>
                </a:gridCol>
                <a:gridCol w="370332">
                  <a:extLst>
                    <a:ext uri="{9D8B030D-6E8A-4147-A177-3AD203B41FA5}">
                      <a16:colId xmlns:a16="http://schemas.microsoft.com/office/drawing/2014/main" val="4187510146"/>
                    </a:ext>
                  </a:extLst>
                </a:gridCol>
                <a:gridCol w="370332">
                  <a:extLst>
                    <a:ext uri="{9D8B030D-6E8A-4147-A177-3AD203B41FA5}">
                      <a16:colId xmlns:a16="http://schemas.microsoft.com/office/drawing/2014/main" val="2619830097"/>
                    </a:ext>
                  </a:extLst>
                </a:gridCol>
                <a:gridCol w="329184">
                  <a:extLst>
                    <a:ext uri="{9D8B030D-6E8A-4147-A177-3AD203B41FA5}">
                      <a16:colId xmlns:a16="http://schemas.microsoft.com/office/drawing/2014/main" val="2491908596"/>
                    </a:ext>
                  </a:extLst>
                </a:gridCol>
                <a:gridCol w="329184">
                  <a:extLst>
                    <a:ext uri="{9D8B030D-6E8A-4147-A177-3AD203B41FA5}">
                      <a16:colId xmlns:a16="http://schemas.microsoft.com/office/drawing/2014/main" val="3279191000"/>
                    </a:ext>
                  </a:extLst>
                </a:gridCol>
                <a:gridCol w="370332">
                  <a:extLst>
                    <a:ext uri="{9D8B030D-6E8A-4147-A177-3AD203B41FA5}">
                      <a16:colId xmlns:a16="http://schemas.microsoft.com/office/drawing/2014/main" val="98271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96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Topcon Positioning Group - 2018-08-10 22:38:03 </a:t>
                      </a:r>
                      <a:r>
                        <a:rPr kumimoji="0" lang="en-US" sz="1000" b="0" i="0" u="none" strike="noStrike" kern="1200" cap="none" spc="0" normalizeH="0" baseline="0" noProof="0">
                          <a:ln>
                            <a:noFill/>
                          </a:ln>
                          <a:solidFill>
                            <a:prstClr val="black"/>
                          </a:solidFill>
                          <a:effectLst/>
                          <a:uLnTx/>
                          <a:uFillTx/>
                          <a:latin typeface="+mn-lt"/>
                          <a:ea typeface="+mn-ea"/>
                          <a:cs typeface="+mn-cs"/>
                        </a:rPr>
                        <a:t> 
 It’s one of the largest technological challenges La Réunion has seen: the construction of the New Coastal Road, which will provide a faster, safer connection between the island's economic heart and its capital. An important part of the road is built on the sea. How do they do it? http://ow.ly/WtDs50ick3A
#Topcon #coastalroad #indianocean #LaRéunion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5609441"/>
                  </a:ext>
                </a:extLst>
              </a:tr>
            </a:tbl>
          </a:graphicData>
        </a:graphic>
      </p:graphicFrame>
      <p:sp>
        <p:nvSpPr>
          <p:cNvPr id="4" name="Text Placeholder 3">
            <a:extLst>
              <a:ext uri="{FF2B5EF4-FFF2-40B4-BE49-F238E27FC236}">
                <a16:creationId xmlns:a16="http://schemas.microsoft.com/office/drawing/2014/main" id="{820AC937-0E42-4493-A0EC-27ED128B12AB}"/>
              </a:ext>
            </a:extLst>
          </p:cNvPr>
          <p:cNvSpPr>
            <a:spLocks noGrp="1"/>
          </p:cNvSpPr>
          <p:nvPr>
            <p:ph type="body" sz="quarter" idx="14"/>
          </p:nvPr>
        </p:nvSpPr>
        <p:spPr/>
        <p:txBody>
          <a:bodyPr/>
          <a:lstStyle/>
          <a:p>
            <a:r>
              <a:rPr lang="en-US"/>
              <a:t>07/21/2018 - 08/19/2018</a:t>
            </a:r>
          </a:p>
        </p:txBody>
      </p:sp>
    </p:spTree>
    <p:extLst>
      <p:ext uri="{BB962C8B-B14F-4D97-AF65-F5344CB8AC3E}">
        <p14:creationId xmlns:p14="http://schemas.microsoft.com/office/powerpoint/2010/main" val="3792401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958A-9F38-410D-92E5-FDAE572454C0}"/>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07CA25D1-8C1F-43CF-92BC-1A514F32F542}"/>
              </a:ext>
            </a:extLst>
          </p:cNvPr>
          <p:cNvGraphicFramePr>
            <a:graphicFrameLocks noGrp="1"/>
          </p:cNvGraphicFramePr>
          <p:nvPr>
            <p:ph type="chart" sz="quarter" idx="13"/>
            <p:extLst>
              <p:ext uri="{D42A27DB-BD31-4B8C-83A1-F6EECF244321}">
                <p14:modId xmlns:p14="http://schemas.microsoft.com/office/powerpoint/2010/main" val="2569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12CBE4-718C-4A8B-ADEC-DD0B7A9F7570}"/>
              </a:ext>
            </a:extLst>
          </p:cNvPr>
          <p:cNvSpPr>
            <a:spLocks noGrp="1"/>
          </p:cNvSpPr>
          <p:nvPr>
            <p:ph type="body" sz="quarter" idx="14"/>
          </p:nvPr>
        </p:nvSpPr>
        <p:spPr/>
        <p:txBody>
          <a:bodyPr/>
          <a:lstStyle/>
          <a:p>
            <a:r>
              <a:rPr lang="en-US"/>
              <a:t>07/21/2018 - 08/19/2018</a:t>
            </a:r>
          </a:p>
        </p:txBody>
      </p:sp>
      <p:sp>
        <p:nvSpPr>
          <p:cNvPr id="5" name="Footer Placeholder 4">
            <a:extLst>
              <a:ext uri="{FF2B5EF4-FFF2-40B4-BE49-F238E27FC236}">
                <a16:creationId xmlns:a16="http://schemas.microsoft.com/office/drawing/2014/main" id="{BB1E9F35-9499-43E7-9F8A-27F74E1FD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0659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1510</Words>
  <Application>Microsoft Office PowerPoint</Application>
  <PresentationFormat>On-screen Show (4:3)</PresentationFormat>
  <Paragraphs>933</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Overview</vt:lpstr>
      <vt:lpstr>Facebook Key Metrics Table | All Pages - 1 of 3</vt:lpstr>
      <vt:lpstr>Facebook Key Metrics Table | All Pages - 2 of 3</vt:lpstr>
      <vt:lpstr>Facebook Key Metrics Table | All Pages - 3 of 3</vt:lpstr>
      <vt:lpstr>Facebook Fans Total | All Pages</vt:lpstr>
      <vt:lpstr>Facebook Fans Change Rate | All Pages</vt:lpstr>
      <vt:lpstr>Facebook Interaction Rate | All Pages</vt:lpstr>
      <vt:lpstr>Facebook Total Interactions | All Pages</vt:lpstr>
      <vt:lpstr>Facebook Own Posts Table  | All Pages - 1 of 13</vt:lpstr>
      <vt:lpstr>Facebook Own Posts Table  | All Pages - 2 of 13</vt:lpstr>
      <vt:lpstr>Facebook Own Posts Table  | All Pages - 3 of 13</vt:lpstr>
      <vt:lpstr>Facebook Own Posts Table  | All Pages - 4 of 13</vt:lpstr>
      <vt:lpstr>Facebook Own Posts Table  | All Pages - 5 of 13</vt:lpstr>
      <vt:lpstr>Facebook Own Posts Table  | All Pages - 6 of 13</vt:lpstr>
      <vt:lpstr>Facebook Own Posts Table  | All Pages - 7 of 13</vt:lpstr>
      <vt:lpstr>Facebook Own Posts Table  | All Pages - 8 of 13</vt:lpstr>
      <vt:lpstr>Facebook Own Posts Table  | All Pages - 9 of 13</vt:lpstr>
      <vt:lpstr>Facebook Own Posts Table  | All Pages - 10 of 13</vt:lpstr>
      <vt:lpstr>Facebook Own Posts Table  | All Pages - 11 of 13</vt:lpstr>
      <vt:lpstr>Facebook Own Posts Table  | All Pages - 12 of 13</vt:lpstr>
      <vt:lpstr>Facebook Own Posts Table  | All Pages - 13 of 13</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2018-08-21T09:53:41Z</dcterms:created>
  <dcterms:modified xsi:type="dcterms:W3CDTF">2018-08-21T09:54:50Z</dcterms:modified>
</cp:coreProperties>
</file>