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Leica Geosystems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73111</c:v>
                </c:pt>
                <c:pt idx="1">
                  <c:v>73229</c:v>
                </c:pt>
                <c:pt idx="2">
                  <c:v>73358</c:v>
                </c:pt>
                <c:pt idx="3">
                  <c:v>73469</c:v>
                </c:pt>
                <c:pt idx="4">
                  <c:v>73688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80-43F1-AF58-1D51967A13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Hexagon 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3782</c:v>
                </c:pt>
                <c:pt idx="1">
                  <c:v>3789</c:v>
                </c:pt>
                <c:pt idx="2">
                  <c:v>3800</c:v>
                </c:pt>
                <c:pt idx="3">
                  <c:v>3816</c:v>
                </c:pt>
                <c:pt idx="4">
                  <c:v>3824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80-43F1-AF58-1D51967A13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Topcon Positioning 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14014</c:v>
                </c:pt>
                <c:pt idx="1">
                  <c:v>14060</c:v>
                </c:pt>
                <c:pt idx="2">
                  <c:v>14082</c:v>
                </c:pt>
                <c:pt idx="3">
                  <c:v>14130</c:v>
                </c:pt>
                <c:pt idx="4">
                  <c:v>14188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80-43F1-AF58-1D51967A13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Trimble Inc.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10291</c:v>
                </c:pt>
                <c:pt idx="1">
                  <c:v>10334</c:v>
                </c:pt>
                <c:pt idx="2">
                  <c:v>10388</c:v>
                </c:pt>
                <c:pt idx="3">
                  <c:v>10447</c:v>
                </c:pt>
                <c:pt idx="4">
                  <c:v>10491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80-43F1-AF58-1D51967A13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FARO Technologies - 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2856</c:v>
                </c:pt>
                <c:pt idx="1">
                  <c:v>2859</c:v>
                </c:pt>
                <c:pt idx="2">
                  <c:v>2870</c:v>
                </c:pt>
                <c:pt idx="3">
                  <c:v>2877</c:v>
                </c:pt>
                <c:pt idx="4">
                  <c:v>2886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80-43F1-AF58-1D51967A1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90808"/>
        <c:axId val="357491136"/>
      </c:lineChart>
      <c:dateAx>
        <c:axId val="35749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91136"/>
        <c:crosses val="autoZero"/>
        <c:auto val="1"/>
        <c:lblOffset val="100"/>
        <c:baseTimeUnit val="days"/>
      </c:dateAx>
      <c:valAx>
        <c:axId val="35749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9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Leica Geosystems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0.20421589320468</c:v>
                </c:pt>
                <c:pt idx="1">
                  <c:v>0.16139842157814999</c:v>
                </c:pt>
                <c:pt idx="2">
                  <c:v>0.17615971814445</c:v>
                </c:pt>
                <c:pt idx="3">
                  <c:v>0.15131274026009001</c:v>
                </c:pt>
                <c:pt idx="4">
                  <c:v>0.29808490655922998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9C-4996-A558-21F8ED849C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Hexagon 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0.21197668256492</c:v>
                </c:pt>
                <c:pt idx="1">
                  <c:v>0.18508725542040999</c:v>
                </c:pt>
                <c:pt idx="2">
                  <c:v>0.29031406703615997</c:v>
                </c:pt>
                <c:pt idx="3">
                  <c:v>0.42105263157895001</c:v>
                </c:pt>
                <c:pt idx="4">
                  <c:v>0.20964360587002001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9C-4996-A558-21F8ED849C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Topcon Positioning 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0.17155110793424</c:v>
                </c:pt>
                <c:pt idx="1">
                  <c:v>0.32824318538604003</c:v>
                </c:pt>
                <c:pt idx="2">
                  <c:v>0.15647226173542</c:v>
                </c:pt>
                <c:pt idx="3">
                  <c:v>0.34086067319982999</c:v>
                </c:pt>
                <c:pt idx="4">
                  <c:v>0.41047416843595003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9C-4996-A558-21F8ED849C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Trimble Inc.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0.45880515423662999</c:v>
                </c:pt>
                <c:pt idx="1">
                  <c:v>0.41784083179477</c:v>
                </c:pt>
                <c:pt idx="2">
                  <c:v>0.52254693245596995</c:v>
                </c:pt>
                <c:pt idx="3">
                  <c:v>0.56796303427031003</c:v>
                </c:pt>
                <c:pt idx="4">
                  <c:v>0.42117354264382001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9C-4996-A558-21F8ED849C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FARO Technologies - 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0.35137034434294001</c:v>
                </c:pt>
                <c:pt idx="1">
                  <c:v>0.10504201680672</c:v>
                </c:pt>
                <c:pt idx="2">
                  <c:v>0.38474991255683999</c:v>
                </c:pt>
                <c:pt idx="3">
                  <c:v>0.24390243902438999</c:v>
                </c:pt>
                <c:pt idx="4">
                  <c:v>0.31282586027112003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09C-4996-A558-21F8ED849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420440"/>
        <c:axId val="359421752"/>
      </c:lineChart>
      <c:dateAx>
        <c:axId val="359420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21752"/>
        <c:crosses val="autoZero"/>
        <c:auto val="1"/>
        <c:lblOffset val="100"/>
        <c:baseTimeUnit val="days"/>
      </c:dateAx>
      <c:valAx>
        <c:axId val="35942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2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Leica Geosystems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149</c:v>
                </c:pt>
                <c:pt idx="1">
                  <c:v>118</c:v>
                </c:pt>
                <c:pt idx="2">
                  <c:v>129</c:v>
                </c:pt>
                <c:pt idx="3">
                  <c:v>111</c:v>
                </c:pt>
                <c:pt idx="4">
                  <c:v>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ED-4139-B0F3-9C6C9396F5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Hexagon 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8</c:v>
                </c:pt>
                <c:pt idx="1">
                  <c:v>7</c:v>
                </c:pt>
                <c:pt idx="2">
                  <c:v>11</c:v>
                </c:pt>
                <c:pt idx="3">
                  <c:v>16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ED-4139-B0F3-9C6C9396F5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Topcon Positioning 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24</c:v>
                </c:pt>
                <c:pt idx="1">
                  <c:v>46</c:v>
                </c:pt>
                <c:pt idx="2">
                  <c:v>22</c:v>
                </c:pt>
                <c:pt idx="3">
                  <c:v>48</c:v>
                </c:pt>
                <c:pt idx="4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ED-4139-B0F3-9C6C9396F5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Trimble Inc.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47</c:v>
                </c:pt>
                <c:pt idx="1">
                  <c:v>43</c:v>
                </c:pt>
                <c:pt idx="2">
                  <c:v>54</c:v>
                </c:pt>
                <c:pt idx="3">
                  <c:v>59</c:v>
                </c:pt>
                <c:pt idx="4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ED-4139-B0F3-9C6C9396F5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FARO Technologies - 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10</c:v>
                </c:pt>
                <c:pt idx="1">
                  <c:v>3</c:v>
                </c:pt>
                <c:pt idx="2">
                  <c:v>11</c:v>
                </c:pt>
                <c:pt idx="3">
                  <c:v>7</c:v>
                </c:pt>
                <c:pt idx="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ED-4139-B0F3-9C6C9396F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33584"/>
        <c:axId val="360836536"/>
      </c:lineChart>
      <c:dateAx>
        <c:axId val="360833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36536"/>
        <c:crosses val="autoZero"/>
        <c:auto val="1"/>
        <c:lblOffset val="100"/>
        <c:baseTimeUnit val="days"/>
      </c:dateAx>
      <c:valAx>
        <c:axId val="36083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3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Leica Geosystems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26</c:v>
                </c:pt>
                <c:pt idx="2">
                  <c:v>17</c:v>
                </c:pt>
                <c:pt idx="3">
                  <c:v>20</c:v>
                </c:pt>
                <c:pt idx="4">
                  <c:v>23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B9-43E8-872A-0FA1101AD6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Hexagon AB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B9-43E8-872A-0FA1101AD6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Topcon Positioning Group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7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B9-43E8-872A-0FA1101AD6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Trimble Inc.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8</c:v>
                </c:pt>
                <c:pt idx="3">
                  <c:v>6</c:v>
                </c:pt>
                <c:pt idx="4">
                  <c:v>10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B9-43E8-872A-0FA1101AD6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FARO Technologies - Europe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B9-43E8-872A-0FA1101AD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830304"/>
        <c:axId val="360827024"/>
      </c:barChart>
      <c:catAx>
        <c:axId val="36083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27024"/>
        <c:crosses val="autoZero"/>
        <c:auto val="1"/>
        <c:lblAlgn val="ctr"/>
        <c:lblOffset val="100"/>
        <c:noMultiLvlLbl val="0"/>
      </c:catAx>
      <c:valAx>
        <c:axId val="36082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3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Leica Geosystems</c:v>
                </c:pt>
                <c:pt idx="1">
                  <c:v>Topcon Positioning Group</c:v>
                </c:pt>
                <c:pt idx="2">
                  <c:v>Trimble Inc.</c:v>
                </c:pt>
                <c:pt idx="3">
                  <c:v>Hexagon AB</c:v>
                </c:pt>
                <c:pt idx="4">
                  <c:v>FARO Technologies - Europe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73688</c:v>
                </c:pt>
                <c:pt idx="1">
                  <c:v>14188</c:v>
                </c:pt>
                <c:pt idx="2">
                  <c:v>10491</c:v>
                </c:pt>
                <c:pt idx="3">
                  <c:v>3824</c:v>
                </c:pt>
                <c:pt idx="4">
                  <c:v>2886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D-4680-B1F9-579F6538B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Leica Geosystems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73111</c:v>
                </c:pt>
                <c:pt idx="1">
                  <c:v>73229</c:v>
                </c:pt>
                <c:pt idx="2">
                  <c:v>73358</c:v>
                </c:pt>
                <c:pt idx="3">
                  <c:v>73469</c:v>
                </c:pt>
                <c:pt idx="4">
                  <c:v>73688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6-465A-88AB-9CADD07285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Hexagon AB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3782</c:v>
                </c:pt>
                <c:pt idx="1">
                  <c:v>3789</c:v>
                </c:pt>
                <c:pt idx="2">
                  <c:v>3800</c:v>
                </c:pt>
                <c:pt idx="3">
                  <c:v>3816</c:v>
                </c:pt>
                <c:pt idx="4">
                  <c:v>3824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56-465A-88AB-9CADD07285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Topcon Positioning Group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14014</c:v>
                </c:pt>
                <c:pt idx="1">
                  <c:v>14060</c:v>
                </c:pt>
                <c:pt idx="2">
                  <c:v>14082</c:v>
                </c:pt>
                <c:pt idx="3">
                  <c:v>14130</c:v>
                </c:pt>
                <c:pt idx="4">
                  <c:v>14188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56-465A-88AB-9CADD07285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Trimble Inc.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10291</c:v>
                </c:pt>
                <c:pt idx="1">
                  <c:v>10334</c:v>
                </c:pt>
                <c:pt idx="2">
                  <c:v>10388</c:v>
                </c:pt>
                <c:pt idx="3">
                  <c:v>10447</c:v>
                </c:pt>
                <c:pt idx="4">
                  <c:v>10491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56-465A-88AB-9CADD07285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FARO Technologies - Europe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43297</c:v>
                </c:pt>
                <c:pt idx="1">
                  <c:v>43304</c:v>
                </c:pt>
                <c:pt idx="2">
                  <c:v>43311</c:v>
                </c:pt>
                <c:pt idx="3">
                  <c:v>43318</c:v>
                </c:pt>
                <c:pt idx="4">
                  <c:v>43325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2856</c:v>
                </c:pt>
                <c:pt idx="1">
                  <c:v>2859</c:v>
                </c:pt>
                <c:pt idx="2">
                  <c:v>2870</c:v>
                </c:pt>
                <c:pt idx="3">
                  <c:v>2877</c:v>
                </c:pt>
                <c:pt idx="4">
                  <c:v>2886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56-465A-88AB-9CADD0728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182624"/>
        <c:axId val="357492448"/>
      </c:areaChart>
      <c:dateAx>
        <c:axId val="35318262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92448"/>
        <c:crosses val="autoZero"/>
        <c:auto val="1"/>
        <c:lblOffset val="100"/>
        <c:baseTimeUnit val="days"/>
      </c:dateAx>
      <c:valAx>
        <c:axId val="35749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826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776A7-2427-4B92-BF8C-EFA26855A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5BCC7-8AF3-48B7-8260-1C30DAED07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 Are Think Feel Do</a:t>
            </a:r>
          </a:p>
        </p:txBody>
      </p:sp>
    </p:spTree>
    <p:extLst>
      <p:ext uri="{BB962C8B-B14F-4D97-AF65-F5344CB8AC3E}">
        <p14:creationId xmlns:p14="http://schemas.microsoft.com/office/powerpoint/2010/main" val="382244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217C-A9D8-4455-AA79-C3A00F0AE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81B30-4F20-431A-9DE7-5C3C674ED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036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2691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6859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466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361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723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727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813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849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28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Leica Geosystems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31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Hexagon 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5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Topcon Positioning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03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Trimble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12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FARO Technologies -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597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23169-0EFB-4AC0-9A2D-7FCDC7437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07/20/2018 - 08/19/2018</a:t>
            </a:r>
          </a:p>
        </p:txBody>
      </p:sp>
    </p:spTree>
    <p:extLst>
      <p:ext uri="{BB962C8B-B14F-4D97-AF65-F5344CB8AC3E}">
        <p14:creationId xmlns:p14="http://schemas.microsoft.com/office/powerpoint/2010/main" val="388944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B91EF-E180-4C83-88DA-A77C1A911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198E7-56EC-471D-A829-011984AF48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4471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A149C-3FEC-4275-88D2-94768F338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07/16/2018 - 08/19/2018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C3D71-BA06-428C-8E18-42E69FECF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447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08DE2-7C66-40C8-8D89-D0F90CECF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6EA20B-EB3C-44B9-9ED0-7B2F5BD96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757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1D52A-7ADF-4665-8E96-B0F4DD664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07/16/2018 - 08/19/2018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0F9CB-23DA-4AC1-AEAD-6D237BA40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95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736D4-E379-42ED-B8A8-040CA73E7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D255FD-02D9-49B3-B42E-608A6F36F2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4888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BD4F2-DD3D-4B07-A0E2-D7D288CCD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07/16/2018 - 08/19/2018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CE471-AD58-4748-AEBF-4C8BD52D7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78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4D515-7979-4C29-B73F-6799ECD62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61887A-D81E-40F9-B1A4-455312A91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5763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D1358-F467-4463-8152-8E0E50D2D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07/21/2018 - 08/19/2018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0E880-D4CB-48C4-916A-DBBE9D7C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98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7EF71-FA5F-4A12-A076-44E92BCE2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2CFBC3-9285-47D2-88C8-F0286C699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131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E056E-27C7-408C-858F-57D9B055A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07/21/2018 - 08/19/2018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CC559-95C2-42DC-80B6-3357888EA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B13AD-417B-4A93-8EED-1DAD6873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A24107-68FF-4CB3-9921-4EC9FE7A3B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473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99063-821B-4E0E-9C01-050F598F2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07/16/2018 - 08/19/2018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81F30-E21A-4108-AC32-850C19B6B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02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167</Words>
  <Application>Microsoft Office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Fan Development</vt:lpstr>
      <vt:lpstr>Facebook Fans Table | All Pages</vt:lpstr>
      <vt:lpstr>Facebook Fans Total | All Pages</vt:lpstr>
      <vt:lpstr>Facebook Fans Change Rate | All Pages</vt:lpstr>
      <vt:lpstr>Facebook Fans Change | All Pages</vt:lpstr>
      <vt:lpstr>Facebook Fans Change Per Weekday | All Pages</vt:lpstr>
      <vt:lpstr>Facebook Fan Distribution | All Pages</vt:lpstr>
      <vt:lpstr>Facebook Fan Distribution Development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Administrator</dc:creator>
  <cp:lastModifiedBy>Administrator</cp:lastModifiedBy>
  <cp:revision>1</cp:revision>
  <dcterms:created xsi:type="dcterms:W3CDTF">2018-08-20T10:21:18Z</dcterms:created>
  <dcterms:modified xsi:type="dcterms:W3CDTF">2018-08-20T10:21:39Z</dcterms:modified>
</cp:coreProperties>
</file>