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Lst>
  <p:sldSz cx="9144000" cy="6858000" type="screen4x3"/>
  <p:notesSz cx="6858000" cy="9144000"/>
  <p:embeddedFontLst>
    <p:embeddedFont>
      <p:font typeface="Calibri" panose="020F0502020204030204" pitchFamily="34" charset="0"/>
      <p:regular r:id="rId18"/>
      <p:bold r:id="rId19"/>
      <p:italic r:id="rId20"/>
      <p:boldItalic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 Likes</c:v>
                </c:pt>
              </c:strCache>
            </c:strRef>
          </c:tx>
          <c:spPr>
            <a:ln w="28575" cap="rnd">
              <a:solidFill>
                <a:schemeClr val="accent1"/>
              </a:solidFill>
              <a:round/>
            </a:ln>
            <a:effectLst/>
          </c:spPr>
          <c:marker>
            <c:symbol val="none"/>
          </c:marker>
          <c:cat>
            <c:numRef>
              <c:f>Sheet1!$A$2</c:f>
              <c:numCache>
                <c:formatCode>m/d/yyyy</c:formatCode>
                <c:ptCount val="1"/>
                <c:pt idx="0">
                  <c:v>43282</c:v>
                </c:pt>
              </c:numCache>
            </c:numRef>
          </c:cat>
          <c:val>
            <c:numRef>
              <c:f>Sheet1!$B$2</c:f>
              <c:numCache>
                <c:formatCode>General</c:formatCode>
                <c:ptCount val="1"/>
                <c:pt idx="0">
                  <c:v>123633</c:v>
                </c:pt>
              </c:numCache>
            </c:numRef>
          </c:val>
          <c:smooth val="0"/>
          <c:extLst>
            <c:ext xmlns:c16="http://schemas.microsoft.com/office/drawing/2014/chart" uri="{C3380CC4-5D6E-409C-BE32-E72D297353CC}">
              <c16:uniqueId val="{00000000-007F-48AA-8874-4FC70D7FA089}"/>
            </c:ext>
          </c:extLst>
        </c:ser>
        <c:ser>
          <c:idx val="1"/>
          <c:order val="1"/>
          <c:tx>
            <c:strRef>
              <c:f>Sheet1!$C$1</c:f>
              <c:strCache>
                <c:ptCount val="1"/>
                <c:pt idx="0">
                  <c:v>Instagram Followers</c:v>
                </c:pt>
              </c:strCache>
            </c:strRef>
          </c:tx>
          <c:spPr>
            <a:ln w="28575" cap="rnd">
              <a:solidFill>
                <a:schemeClr val="accent2"/>
              </a:solidFill>
              <a:round/>
            </a:ln>
            <a:effectLst/>
          </c:spPr>
          <c:marker>
            <c:symbol val="none"/>
          </c:marker>
          <c:cat>
            <c:numRef>
              <c:f>Sheet1!$A$2</c:f>
              <c:numCache>
                <c:formatCode>m/d/yyyy</c:formatCode>
                <c:ptCount val="1"/>
                <c:pt idx="0">
                  <c:v>43282</c:v>
                </c:pt>
              </c:numCache>
            </c:numRef>
          </c:cat>
          <c:val>
            <c:numRef>
              <c:f>Sheet1!$C$2</c:f>
              <c:numCache>
                <c:formatCode>General</c:formatCode>
                <c:ptCount val="1"/>
                <c:pt idx="0">
                  <c:v>20953</c:v>
                </c:pt>
              </c:numCache>
            </c:numRef>
          </c:val>
          <c:smooth val="0"/>
          <c:extLst>
            <c:ext xmlns:c16="http://schemas.microsoft.com/office/drawing/2014/chart" uri="{C3380CC4-5D6E-409C-BE32-E72D297353CC}">
              <c16:uniqueId val="{00000001-007F-48AA-8874-4FC70D7FA089}"/>
            </c:ext>
          </c:extLst>
        </c:ser>
        <c:ser>
          <c:idx val="2"/>
          <c:order val="2"/>
          <c:tx>
            <c:strRef>
              <c:f>Sheet1!$D$1</c:f>
              <c:strCache>
                <c:ptCount val="1"/>
                <c:pt idx="0">
                  <c:v>Twitter Followers</c:v>
                </c:pt>
              </c:strCache>
            </c:strRef>
          </c:tx>
          <c:spPr>
            <a:ln w="28575" cap="rnd">
              <a:solidFill>
                <a:schemeClr val="accent3"/>
              </a:solidFill>
              <a:round/>
            </a:ln>
            <a:effectLst/>
          </c:spPr>
          <c:marker>
            <c:symbol val="none"/>
          </c:marker>
          <c:cat>
            <c:numRef>
              <c:f>Sheet1!$A$2</c:f>
              <c:numCache>
                <c:formatCode>m/d/yyyy</c:formatCode>
                <c:ptCount val="1"/>
                <c:pt idx="0">
                  <c:v>43282</c:v>
                </c:pt>
              </c:numCache>
            </c:numRef>
          </c:cat>
          <c:val>
            <c:numRef>
              <c:f>Sheet1!$D$2</c:f>
              <c:numCache>
                <c:formatCode>General</c:formatCode>
                <c:ptCount val="1"/>
                <c:pt idx="0">
                  <c:v>26286</c:v>
                </c:pt>
              </c:numCache>
            </c:numRef>
          </c:val>
          <c:smooth val="0"/>
          <c:extLst>
            <c:ext xmlns:c16="http://schemas.microsoft.com/office/drawing/2014/chart" uri="{C3380CC4-5D6E-409C-BE32-E72D297353CC}">
              <c16:uniqueId val="{00000002-007F-48AA-8874-4FC70D7FA089}"/>
            </c:ext>
          </c:extLst>
        </c:ser>
        <c:dLbls>
          <c:showLegendKey val="0"/>
          <c:showVal val="0"/>
          <c:showCatName val="0"/>
          <c:showSerName val="0"/>
          <c:showPercent val="0"/>
          <c:showBubbleSize val="0"/>
        </c:dLbls>
        <c:smooth val="0"/>
        <c:axId val="334995432"/>
        <c:axId val="334994120"/>
      </c:lineChart>
      <c:dateAx>
        <c:axId val="334995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994120"/>
        <c:crosses val="autoZero"/>
        <c:auto val="1"/>
        <c:lblOffset val="100"/>
        <c:baseTimeUnit val="days"/>
      </c:dateAx>
      <c:valAx>
        <c:axId val="334994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995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 Likes</c:v>
                </c:pt>
              </c:strCache>
            </c:strRef>
          </c:tx>
          <c:spPr>
            <a:ln w="28575" cap="rnd">
              <a:solidFill>
                <a:schemeClr val="accent1"/>
              </a:solidFill>
              <a:round/>
            </a:ln>
            <a:effectLst/>
          </c:spPr>
          <c:marker>
            <c:symbol val="none"/>
          </c:marker>
          <c:cat>
            <c:numRef>
              <c:f>Sheet1!$A$2</c:f>
              <c:numCache>
                <c:formatCode>m/d/yyyy</c:formatCode>
                <c:ptCount val="1"/>
                <c:pt idx="0">
                  <c:v>43282</c:v>
                </c:pt>
              </c:numCache>
            </c:numRef>
          </c:cat>
          <c:val>
            <c:numRef>
              <c:f>Sheet1!$B$2</c:f>
              <c:numCache>
                <c:formatCode>General</c:formatCode>
                <c:ptCount val="1"/>
                <c:pt idx="0">
                  <c:v>123633</c:v>
                </c:pt>
              </c:numCache>
            </c:numRef>
          </c:val>
          <c:smooth val="0"/>
          <c:extLst>
            <c:ext xmlns:c16="http://schemas.microsoft.com/office/drawing/2014/chart" uri="{C3380CC4-5D6E-409C-BE32-E72D297353CC}">
              <c16:uniqueId val="{00000000-EFDC-4839-A09E-3D774AEF3621}"/>
            </c:ext>
          </c:extLst>
        </c:ser>
        <c:dLbls>
          <c:showLegendKey val="0"/>
          <c:showVal val="0"/>
          <c:showCatName val="0"/>
          <c:showSerName val="0"/>
          <c:showPercent val="0"/>
          <c:showBubbleSize val="0"/>
        </c:dLbls>
        <c:smooth val="0"/>
        <c:axId val="402484240"/>
        <c:axId val="402483912"/>
      </c:lineChart>
      <c:dateAx>
        <c:axId val="402484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483912"/>
        <c:crosses val="autoZero"/>
        <c:auto val="1"/>
        <c:lblOffset val="100"/>
        <c:baseTimeUnit val="days"/>
      </c:dateAx>
      <c:valAx>
        <c:axId val="402483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484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cked"/>
        <c:varyColors val="0"/>
        <c:ser>
          <c:idx val="0"/>
          <c:order val="0"/>
          <c:tx>
            <c:strRef>
              <c:f>Sheet1!$B$1</c:f>
              <c:strCache>
                <c:ptCount val="1"/>
                <c:pt idx="0">
                  <c:v>Organic Impressions</c:v>
                </c:pt>
              </c:strCache>
            </c:strRef>
          </c:tx>
          <c:spPr>
            <a:solidFill>
              <a:schemeClr val="accent1"/>
            </a:solidFill>
            <a:ln>
              <a:noFill/>
            </a:ln>
            <a:effectLst/>
          </c:spPr>
          <c:cat>
            <c:numRef>
              <c:f>Sheet1!$A$2</c:f>
              <c:numCache>
                <c:formatCode>m/d/yyyy</c:formatCode>
                <c:ptCount val="1"/>
                <c:pt idx="0">
                  <c:v>43282</c:v>
                </c:pt>
              </c:numCache>
            </c:numRef>
          </c:cat>
          <c:val>
            <c:numRef>
              <c:f>Sheet1!$B$2</c:f>
              <c:numCache>
                <c:formatCode>General</c:formatCode>
                <c:ptCount val="1"/>
                <c:pt idx="0">
                  <c:v>280797</c:v>
                </c:pt>
              </c:numCache>
            </c:numRef>
          </c:val>
          <c:extLst>
            <c:ext xmlns:c16="http://schemas.microsoft.com/office/drawing/2014/chart" uri="{C3380CC4-5D6E-409C-BE32-E72D297353CC}">
              <c16:uniqueId val="{00000000-0A57-40BA-8A74-EC96214732EA}"/>
            </c:ext>
          </c:extLst>
        </c:ser>
        <c:ser>
          <c:idx val="1"/>
          <c:order val="1"/>
          <c:tx>
            <c:strRef>
              <c:f>Sheet1!$C$1</c:f>
              <c:strCache>
                <c:ptCount val="1"/>
                <c:pt idx="0">
                  <c:v>Paid Impressions</c:v>
                </c:pt>
              </c:strCache>
            </c:strRef>
          </c:tx>
          <c:spPr>
            <a:solidFill>
              <a:schemeClr val="accent2"/>
            </a:solidFill>
            <a:ln>
              <a:noFill/>
            </a:ln>
            <a:effectLst/>
          </c:spPr>
          <c:cat>
            <c:numRef>
              <c:f>Sheet1!$A$2</c:f>
              <c:numCache>
                <c:formatCode>m/d/yyyy</c:formatCode>
                <c:ptCount val="1"/>
                <c:pt idx="0">
                  <c:v>43282</c:v>
                </c:pt>
              </c:numCache>
            </c:numRef>
          </c:cat>
          <c:val>
            <c:numRef>
              <c:f>Sheet1!$C$2</c:f>
              <c:numCache>
                <c:formatCode>General</c:formatCode>
                <c:ptCount val="1"/>
                <c:pt idx="0">
                  <c:v>220828</c:v>
                </c:pt>
              </c:numCache>
            </c:numRef>
          </c:val>
          <c:extLst>
            <c:ext xmlns:c16="http://schemas.microsoft.com/office/drawing/2014/chart" uri="{C3380CC4-5D6E-409C-BE32-E72D297353CC}">
              <c16:uniqueId val="{00000001-0A57-40BA-8A74-EC96214732EA}"/>
            </c:ext>
          </c:extLst>
        </c:ser>
        <c:dLbls>
          <c:showLegendKey val="0"/>
          <c:showVal val="0"/>
          <c:showCatName val="0"/>
          <c:showSerName val="0"/>
          <c:showPercent val="0"/>
          <c:showBubbleSize val="0"/>
        </c:dLbls>
        <c:axId val="402475384"/>
        <c:axId val="402470792"/>
      </c:areaChart>
      <c:dateAx>
        <c:axId val="402475384"/>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470792"/>
        <c:crosses val="autoZero"/>
        <c:auto val="1"/>
        <c:lblOffset val="100"/>
        <c:baseTimeUnit val="days"/>
      </c:dateAx>
      <c:valAx>
        <c:axId val="402470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475384"/>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Purdys Chocolatier</c:v>
                </c:pt>
              </c:strCache>
            </c:strRef>
          </c:tx>
          <c:spPr>
            <a:ln w="28575" cap="rnd">
              <a:solidFill>
                <a:schemeClr val="accent1"/>
              </a:solidFill>
              <a:round/>
            </a:ln>
            <a:effectLst/>
          </c:spPr>
          <c:marker>
            <c:symbol val="none"/>
          </c:marker>
          <c:cat>
            <c:numRef>
              <c:f>Sheet1!$A$2</c:f>
              <c:numCache>
                <c:formatCode>m/d/yyyy</c:formatCode>
                <c:ptCount val="1"/>
                <c:pt idx="0">
                  <c:v>43282</c:v>
                </c:pt>
              </c:numCache>
            </c:numRef>
          </c:cat>
          <c:val>
            <c:numRef>
              <c:f>Sheet1!$B$2</c:f>
              <c:numCache>
                <c:formatCode>General</c:formatCode>
                <c:ptCount val="1"/>
                <c:pt idx="0">
                  <c:v>169414</c:v>
                </c:pt>
              </c:numCache>
            </c:numRef>
          </c:val>
          <c:smooth val="0"/>
          <c:extLst>
            <c:ext xmlns:c16="http://schemas.microsoft.com/office/drawing/2014/chart" uri="{C3380CC4-5D6E-409C-BE32-E72D297353CC}">
              <c16:uniqueId val="{00000000-5BFF-4E21-A9AC-1546169DB14E}"/>
            </c:ext>
          </c:extLst>
        </c:ser>
        <c:dLbls>
          <c:showLegendKey val="0"/>
          <c:showVal val="0"/>
          <c:showCatName val="0"/>
          <c:showSerName val="0"/>
          <c:showPercent val="0"/>
          <c:showBubbleSize val="0"/>
        </c:dLbls>
        <c:smooth val="0"/>
        <c:axId val="402480632"/>
        <c:axId val="402476696"/>
      </c:lineChart>
      <c:dateAx>
        <c:axId val="402480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476696"/>
        <c:crosses val="autoZero"/>
        <c:auto val="1"/>
        <c:lblOffset val="100"/>
        <c:baseTimeUnit val="days"/>
      </c:dateAx>
      <c:valAx>
        <c:axId val="402476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480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Purdys Chocolatier</c:v>
                </c:pt>
              </c:strCache>
            </c:strRef>
          </c:tx>
          <c:spPr>
            <a:ln w="28575" cap="rnd">
              <a:solidFill>
                <a:schemeClr val="accent1"/>
              </a:solidFill>
              <a:round/>
            </a:ln>
            <a:effectLst/>
          </c:spPr>
          <c:marker>
            <c:symbol val="none"/>
          </c:marker>
          <c:cat>
            <c:numRef>
              <c:f>Sheet1!$A$2</c:f>
              <c:numCache>
                <c:formatCode>m/d/yyyy</c:formatCode>
                <c:ptCount val="1"/>
                <c:pt idx="0">
                  <c:v>43282</c:v>
                </c:pt>
              </c:numCache>
            </c:numRef>
          </c:cat>
          <c:val>
            <c:numRef>
              <c:f>Sheet1!$B$2</c:f>
              <c:numCache>
                <c:formatCode>General</c:formatCode>
                <c:ptCount val="1"/>
                <c:pt idx="0">
                  <c:v>8023</c:v>
                </c:pt>
              </c:numCache>
            </c:numRef>
          </c:val>
          <c:smooth val="0"/>
          <c:extLst>
            <c:ext xmlns:c16="http://schemas.microsoft.com/office/drawing/2014/chart" uri="{C3380CC4-5D6E-409C-BE32-E72D297353CC}">
              <c16:uniqueId val="{00000000-153D-48CB-8467-A06D74FD2833}"/>
            </c:ext>
          </c:extLst>
        </c:ser>
        <c:dLbls>
          <c:showLegendKey val="0"/>
          <c:showVal val="0"/>
          <c:showCatName val="0"/>
          <c:showSerName val="0"/>
          <c:showPercent val="0"/>
          <c:showBubbleSize val="0"/>
        </c:dLbls>
        <c:smooth val="0"/>
        <c:axId val="402449176"/>
        <c:axId val="402449504"/>
      </c:lineChart>
      <c:dateAx>
        <c:axId val="402449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449504"/>
        <c:crosses val="autoZero"/>
        <c:auto val="1"/>
        <c:lblOffset val="100"/>
        <c:baseTimeUnit val="days"/>
      </c:dateAx>
      <c:valAx>
        <c:axId val="402449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449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Instagram Followers</c:v>
                </c:pt>
              </c:strCache>
            </c:strRef>
          </c:tx>
          <c:spPr>
            <a:ln w="28575" cap="rnd">
              <a:solidFill>
                <a:schemeClr val="accent1"/>
              </a:solidFill>
              <a:round/>
            </a:ln>
            <a:effectLst/>
          </c:spPr>
          <c:marker>
            <c:symbol val="none"/>
          </c:marker>
          <c:cat>
            <c:numRef>
              <c:f>Sheet1!$A$2</c:f>
              <c:numCache>
                <c:formatCode>m/d/yyyy</c:formatCode>
                <c:ptCount val="1"/>
                <c:pt idx="0">
                  <c:v>43282</c:v>
                </c:pt>
              </c:numCache>
            </c:numRef>
          </c:cat>
          <c:val>
            <c:numRef>
              <c:f>Sheet1!$B$2</c:f>
              <c:numCache>
                <c:formatCode>General</c:formatCode>
                <c:ptCount val="1"/>
                <c:pt idx="0">
                  <c:v>20953</c:v>
                </c:pt>
              </c:numCache>
            </c:numRef>
          </c:val>
          <c:smooth val="0"/>
          <c:extLst>
            <c:ext xmlns:c16="http://schemas.microsoft.com/office/drawing/2014/chart" uri="{C3380CC4-5D6E-409C-BE32-E72D297353CC}">
              <c16:uniqueId val="{00000000-E135-4D51-8CFF-23A6C2F387FF}"/>
            </c:ext>
          </c:extLst>
        </c:ser>
        <c:dLbls>
          <c:showLegendKey val="0"/>
          <c:showVal val="0"/>
          <c:showCatName val="0"/>
          <c:showSerName val="0"/>
          <c:showPercent val="0"/>
          <c:showBubbleSize val="0"/>
        </c:dLbls>
        <c:smooth val="0"/>
        <c:axId val="402447208"/>
        <c:axId val="402440976"/>
      </c:lineChart>
      <c:dateAx>
        <c:axId val="402447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440976"/>
        <c:crosses val="autoZero"/>
        <c:auto val="1"/>
        <c:lblOffset val="100"/>
        <c:baseTimeUnit val="days"/>
      </c:dateAx>
      <c:valAx>
        <c:axId val="402440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447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purdyschocolatier</c:v>
                </c:pt>
              </c:strCache>
            </c:strRef>
          </c:tx>
          <c:spPr>
            <a:ln w="28575" cap="rnd">
              <a:solidFill>
                <a:schemeClr val="accent1"/>
              </a:solidFill>
              <a:round/>
            </a:ln>
            <a:effectLst/>
          </c:spPr>
          <c:marker>
            <c:symbol val="none"/>
          </c:marker>
          <c:cat>
            <c:numRef>
              <c:f>Sheet1!$A$2</c:f>
              <c:numCache>
                <c:formatCode>m/d/yyyy</c:formatCode>
                <c:ptCount val="1"/>
                <c:pt idx="0">
                  <c:v>43282</c:v>
                </c:pt>
              </c:numCache>
            </c:numRef>
          </c:cat>
          <c:val>
            <c:numRef>
              <c:f>Sheet1!$B$2</c:f>
              <c:numCache>
                <c:formatCode>General</c:formatCode>
                <c:ptCount val="1"/>
                <c:pt idx="0">
                  <c:v>324</c:v>
                </c:pt>
              </c:numCache>
            </c:numRef>
          </c:val>
          <c:smooth val="0"/>
          <c:extLst>
            <c:ext xmlns:c16="http://schemas.microsoft.com/office/drawing/2014/chart" uri="{C3380CC4-5D6E-409C-BE32-E72D297353CC}">
              <c16:uniqueId val="{00000000-FA8D-4644-ACC5-4B7184A7FA46}"/>
            </c:ext>
          </c:extLst>
        </c:ser>
        <c:dLbls>
          <c:showLegendKey val="0"/>
          <c:showVal val="0"/>
          <c:showCatName val="0"/>
          <c:showSerName val="0"/>
          <c:showPercent val="0"/>
          <c:showBubbleSize val="0"/>
        </c:dLbls>
        <c:smooth val="0"/>
        <c:axId val="331347064"/>
        <c:axId val="331341816"/>
      </c:lineChart>
      <c:dateAx>
        <c:axId val="331347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341816"/>
        <c:crosses val="autoZero"/>
        <c:auto val="1"/>
        <c:lblOffset val="100"/>
        <c:baseTimeUnit val="days"/>
      </c:dateAx>
      <c:valAx>
        <c:axId val="331341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347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purdyschocolatier</c:v>
                </c:pt>
              </c:strCache>
            </c:strRef>
          </c:tx>
          <c:spPr>
            <a:ln w="28575" cap="rnd">
              <a:solidFill>
                <a:schemeClr val="accent1"/>
              </a:solidFill>
              <a:round/>
            </a:ln>
            <a:effectLst/>
          </c:spPr>
          <c:marker>
            <c:symbol val="none"/>
          </c:marker>
          <c:cat>
            <c:numRef>
              <c:f>Sheet1!$A$2</c:f>
              <c:numCache>
                <c:formatCode>m/d/yyyy</c:formatCode>
                <c:ptCount val="1"/>
                <c:pt idx="0">
                  <c:v>43282</c:v>
                </c:pt>
              </c:numCache>
            </c:numRef>
          </c:cat>
          <c:val>
            <c:numRef>
              <c:f>Sheet1!$B$2</c:f>
              <c:numCache>
                <c:formatCode>General</c:formatCode>
                <c:ptCount val="1"/>
                <c:pt idx="0">
                  <c:v>78014</c:v>
                </c:pt>
              </c:numCache>
            </c:numRef>
          </c:val>
          <c:smooth val="0"/>
          <c:extLst>
            <c:ext xmlns:c16="http://schemas.microsoft.com/office/drawing/2014/chart" uri="{C3380CC4-5D6E-409C-BE32-E72D297353CC}">
              <c16:uniqueId val="{00000000-9474-4362-8971-CCF7648C9553}"/>
            </c:ext>
          </c:extLst>
        </c:ser>
        <c:dLbls>
          <c:showLegendKey val="0"/>
          <c:showVal val="0"/>
          <c:showCatName val="0"/>
          <c:showSerName val="0"/>
          <c:showPercent val="0"/>
          <c:showBubbleSize val="0"/>
        </c:dLbls>
        <c:smooth val="0"/>
        <c:axId val="331348704"/>
        <c:axId val="331354608"/>
      </c:lineChart>
      <c:dateAx>
        <c:axId val="331348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354608"/>
        <c:crosses val="autoZero"/>
        <c:auto val="1"/>
        <c:lblOffset val="100"/>
        <c:baseTimeUnit val="days"/>
      </c:dateAx>
      <c:valAx>
        <c:axId val="331354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348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Twitter Followers</c:v>
                </c:pt>
              </c:strCache>
            </c:strRef>
          </c:tx>
          <c:spPr>
            <a:ln w="28575" cap="rnd">
              <a:solidFill>
                <a:schemeClr val="accent1"/>
              </a:solidFill>
              <a:round/>
            </a:ln>
            <a:effectLst/>
          </c:spPr>
          <c:marker>
            <c:symbol val="none"/>
          </c:marker>
          <c:cat>
            <c:numRef>
              <c:f>Sheet1!$A$2</c:f>
              <c:numCache>
                <c:formatCode>m/d/yyyy</c:formatCode>
                <c:ptCount val="1"/>
                <c:pt idx="0">
                  <c:v>43282</c:v>
                </c:pt>
              </c:numCache>
            </c:numRef>
          </c:cat>
          <c:val>
            <c:numRef>
              <c:f>Sheet1!$B$2</c:f>
              <c:numCache>
                <c:formatCode>General</c:formatCode>
                <c:ptCount val="1"/>
                <c:pt idx="0">
                  <c:v>26286</c:v>
                </c:pt>
              </c:numCache>
            </c:numRef>
          </c:val>
          <c:smooth val="0"/>
          <c:extLst>
            <c:ext xmlns:c16="http://schemas.microsoft.com/office/drawing/2014/chart" uri="{C3380CC4-5D6E-409C-BE32-E72D297353CC}">
              <c16:uniqueId val="{00000000-F819-4A2A-A20B-E99ECA74153E}"/>
            </c:ext>
          </c:extLst>
        </c:ser>
        <c:dLbls>
          <c:showLegendKey val="0"/>
          <c:showVal val="0"/>
          <c:showCatName val="0"/>
          <c:showSerName val="0"/>
          <c:showPercent val="0"/>
          <c:showBubbleSize val="0"/>
        </c:dLbls>
        <c:smooth val="0"/>
        <c:axId val="340580608"/>
        <c:axId val="339091064"/>
      </c:lineChart>
      <c:dateAx>
        <c:axId val="340580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091064"/>
        <c:crosses val="autoZero"/>
        <c:auto val="1"/>
        <c:lblOffset val="100"/>
        <c:baseTimeUnit val="days"/>
      </c:dateAx>
      <c:valAx>
        <c:axId val="339091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580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8/15/2018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8/15/2018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8/15/2018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61304-19E9-4029-9731-D38C2C5F4435}"/>
              </a:ext>
            </a:extLst>
          </p:cNvPr>
          <p:cNvSpPr>
            <a:spLocks noGrp="1"/>
          </p:cNvSpPr>
          <p:nvPr>
            <p:ph type="ctrTitle"/>
          </p:nvPr>
        </p:nvSpPr>
        <p:spPr/>
        <p:txBody>
          <a:bodyPr/>
          <a:lstStyle/>
          <a:p>
            <a:r>
              <a:rPr lang="en-US"/>
              <a:t>Monthly Report for Purdys</a:t>
            </a:r>
          </a:p>
        </p:txBody>
      </p:sp>
      <p:sp>
        <p:nvSpPr>
          <p:cNvPr id="3" name="Subtitle 2">
            <a:extLst>
              <a:ext uri="{FF2B5EF4-FFF2-40B4-BE49-F238E27FC236}">
                <a16:creationId xmlns:a16="http://schemas.microsoft.com/office/drawing/2014/main" id="{1120B3AB-321E-4153-8F0A-8D28455F6E73}"/>
              </a:ext>
            </a:extLst>
          </p:cNvPr>
          <p:cNvSpPr>
            <a:spLocks noGrp="1"/>
          </p:cNvSpPr>
          <p:nvPr>
            <p:ph type="subTitle" idx="1"/>
          </p:nvPr>
        </p:nvSpPr>
        <p:spPr/>
        <p:txBody>
          <a:bodyPr/>
          <a:lstStyle/>
          <a:p>
            <a:r>
              <a:rPr lang="en-US"/>
              <a:t>Popcorn</a:t>
            </a:r>
          </a:p>
        </p:txBody>
      </p:sp>
    </p:spTree>
    <p:extLst>
      <p:ext uri="{BB962C8B-B14F-4D97-AF65-F5344CB8AC3E}">
        <p14:creationId xmlns:p14="http://schemas.microsoft.com/office/powerpoint/2010/main" val="32121775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51EC72-3982-4580-A84B-F82CF55ECC60}"/>
              </a:ext>
            </a:extLst>
          </p:cNvPr>
          <p:cNvSpPr>
            <a:spLocks noGrp="1"/>
          </p:cNvSpPr>
          <p:nvPr>
            <p:ph type="title"/>
          </p:nvPr>
        </p:nvSpPr>
        <p:spPr/>
        <p:txBody>
          <a:bodyPr/>
          <a:lstStyle/>
          <a:p>
            <a:r>
              <a:rPr lang="en-US"/>
              <a:t>Followers (Full) | Purdys</a:t>
            </a:r>
          </a:p>
        </p:txBody>
      </p:sp>
      <p:graphicFrame>
        <p:nvGraphicFramePr>
          <p:cNvPr id="6" name="Chart Placeholder 5">
            <a:extLst>
              <a:ext uri="{FF2B5EF4-FFF2-40B4-BE49-F238E27FC236}">
                <a16:creationId xmlns:a16="http://schemas.microsoft.com/office/drawing/2014/main" id="{4E0B420A-93E0-474F-BF05-12877C6A9284}"/>
              </a:ext>
            </a:extLst>
          </p:cNvPr>
          <p:cNvGraphicFramePr>
            <a:graphicFrameLocks noGrp="1"/>
          </p:cNvGraphicFramePr>
          <p:nvPr>
            <p:ph type="chart" sz="quarter" idx="13"/>
            <p:extLst>
              <p:ext uri="{D42A27DB-BD31-4B8C-83A1-F6EECF244321}">
                <p14:modId xmlns:p14="http://schemas.microsoft.com/office/powerpoint/2010/main" val="32391281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0F1120-65ED-47D9-BA81-C14BDC4D203E}"/>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8CFECBBF-1846-480A-A9D7-FEF403CACE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796773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8DFCF-5B9C-44DC-B89F-53491A48607F}"/>
              </a:ext>
            </a:extLst>
          </p:cNvPr>
          <p:cNvSpPr>
            <a:spLocks noGrp="1"/>
          </p:cNvSpPr>
          <p:nvPr>
            <p:ph type="title"/>
          </p:nvPr>
        </p:nvSpPr>
        <p:spPr/>
        <p:txBody>
          <a:bodyPr/>
          <a:lstStyle/>
          <a:p>
            <a:r>
              <a:rPr lang="en-US"/>
              <a:t>Facebook Monthly | Purdys</a:t>
            </a:r>
          </a:p>
        </p:txBody>
      </p:sp>
      <p:graphicFrame>
        <p:nvGraphicFramePr>
          <p:cNvPr id="5" name="Table Placeholder 4">
            <a:extLst>
              <a:ext uri="{FF2B5EF4-FFF2-40B4-BE49-F238E27FC236}">
                <a16:creationId xmlns:a16="http://schemas.microsoft.com/office/drawing/2014/main" id="{51A27FEE-1834-4392-956D-E929E614100D}"/>
              </a:ext>
            </a:extLst>
          </p:cNvPr>
          <p:cNvGraphicFramePr>
            <a:graphicFrameLocks noGrp="1"/>
          </p:cNvGraphicFramePr>
          <p:nvPr>
            <p:ph type="tbl" sz="quarter" idx="13"/>
            <p:extLst>
              <p:ext uri="{D42A27DB-BD31-4B8C-83A1-F6EECF244321}">
                <p14:modId xmlns:p14="http://schemas.microsoft.com/office/powerpoint/2010/main" val="18907484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920337673"/>
                    </a:ext>
                  </a:extLst>
                </a:gridCol>
                <a:gridCol w="3291840">
                  <a:extLst>
                    <a:ext uri="{9D8B030D-6E8A-4147-A177-3AD203B41FA5}">
                      <a16:colId xmlns:a16="http://schemas.microsoft.com/office/drawing/2014/main" val="4007466630"/>
                    </a:ext>
                  </a:extLst>
                </a:gridCol>
              </a:tblGrid>
              <a:tr h="370840">
                <a:tc>
                  <a:txBody>
                    <a:bodyPr/>
                    <a:lstStyle/>
                    <a:p>
                      <a:r>
                        <a:rPr lang="en-US" sz="1000"/>
                        <a:t>Metric</a:t>
                      </a:r>
                    </a:p>
                  </a:txBody>
                  <a:tcPr/>
                </a:tc>
                <a:tc>
                  <a:txBody>
                    <a:bodyPr/>
                    <a:lstStyle/>
                    <a:p>
                      <a:r>
                        <a:rPr lang="en-US" sz="1000"/>
                        <a:t>Value</a:t>
                      </a:r>
                    </a:p>
                  </a:txBody>
                  <a:tcPr/>
                </a:tc>
                <a:extLst>
                  <a:ext uri="{0D108BD9-81ED-4DB2-BD59-A6C34878D82A}">
                    <a16:rowId xmlns:a16="http://schemas.microsoft.com/office/drawing/2014/main" val="4178402703"/>
                  </a:ext>
                </a:extLst>
              </a:tr>
              <a:tr h="370840">
                <a:tc>
                  <a:txBody>
                    <a:bodyPr/>
                    <a:lstStyle/>
                    <a:p>
                      <a:r>
                        <a:rPr lang="en-US" sz="1000"/>
                        <a:t>Click Throughs</a:t>
                      </a:r>
                    </a:p>
                  </a:txBody>
                  <a:tcPr/>
                </a:tc>
                <a:tc>
                  <a:txBody>
                    <a:bodyPr/>
                    <a:lstStyle/>
                    <a:p>
                      <a:r>
                        <a:rPr lang="en-US" sz="1000"/>
                        <a:t>459</a:t>
                      </a:r>
                    </a:p>
                  </a:txBody>
                  <a:tcPr/>
                </a:tc>
                <a:extLst>
                  <a:ext uri="{0D108BD9-81ED-4DB2-BD59-A6C34878D82A}">
                    <a16:rowId xmlns:a16="http://schemas.microsoft.com/office/drawing/2014/main" val="2505074511"/>
                  </a:ext>
                </a:extLst>
              </a:tr>
              <a:tr h="370840">
                <a:tc>
                  <a:txBody>
                    <a:bodyPr/>
                    <a:lstStyle/>
                    <a:p>
                      <a:r>
                        <a:rPr lang="en-US" sz="1000"/>
                        <a:t>Comments</a:t>
                      </a:r>
                    </a:p>
                  </a:txBody>
                  <a:tcPr/>
                </a:tc>
                <a:tc>
                  <a:txBody>
                    <a:bodyPr/>
                    <a:lstStyle/>
                    <a:p>
                      <a:r>
                        <a:rPr lang="en-US" sz="1000"/>
                        <a:t>1629</a:t>
                      </a:r>
                    </a:p>
                  </a:txBody>
                  <a:tcPr/>
                </a:tc>
                <a:extLst>
                  <a:ext uri="{0D108BD9-81ED-4DB2-BD59-A6C34878D82A}">
                    <a16:rowId xmlns:a16="http://schemas.microsoft.com/office/drawing/2014/main" val="2955722295"/>
                  </a:ext>
                </a:extLst>
              </a:tr>
              <a:tr h="370840">
                <a:tc>
                  <a:txBody>
                    <a:bodyPr/>
                    <a:lstStyle/>
                    <a:p>
                      <a:r>
                        <a:rPr lang="en-US" sz="1000"/>
                        <a:t>Engaged Users</a:t>
                      </a:r>
                    </a:p>
                  </a:txBody>
                  <a:tcPr/>
                </a:tc>
                <a:tc>
                  <a:txBody>
                    <a:bodyPr/>
                    <a:lstStyle/>
                    <a:p>
                      <a:r>
                        <a:rPr lang="en-US" sz="1000"/>
                        <a:t>10002</a:t>
                      </a:r>
                    </a:p>
                  </a:txBody>
                  <a:tcPr/>
                </a:tc>
                <a:extLst>
                  <a:ext uri="{0D108BD9-81ED-4DB2-BD59-A6C34878D82A}">
                    <a16:rowId xmlns:a16="http://schemas.microsoft.com/office/drawing/2014/main" val="1052465430"/>
                  </a:ext>
                </a:extLst>
              </a:tr>
              <a:tr h="370840">
                <a:tc>
                  <a:txBody>
                    <a:bodyPr/>
                    <a:lstStyle/>
                    <a:p>
                      <a:r>
                        <a:rPr lang="en-US" sz="1000"/>
                        <a:t>Organic Impressions</a:t>
                      </a:r>
                    </a:p>
                  </a:txBody>
                  <a:tcPr/>
                </a:tc>
                <a:tc>
                  <a:txBody>
                    <a:bodyPr/>
                    <a:lstStyle/>
                    <a:p>
                      <a:r>
                        <a:rPr lang="en-US" sz="1000"/>
                        <a:t>298519</a:t>
                      </a:r>
                    </a:p>
                  </a:txBody>
                  <a:tcPr/>
                </a:tc>
                <a:extLst>
                  <a:ext uri="{0D108BD9-81ED-4DB2-BD59-A6C34878D82A}">
                    <a16:rowId xmlns:a16="http://schemas.microsoft.com/office/drawing/2014/main" val="670885665"/>
                  </a:ext>
                </a:extLst>
              </a:tr>
              <a:tr h="370840">
                <a:tc>
                  <a:txBody>
                    <a:bodyPr/>
                    <a:lstStyle/>
                    <a:p>
                      <a:r>
                        <a:rPr lang="en-US" sz="1000"/>
                        <a:t>Page Likes</a:t>
                      </a:r>
                    </a:p>
                  </a:txBody>
                  <a:tcPr/>
                </a:tc>
                <a:tc>
                  <a:txBody>
                    <a:bodyPr/>
                    <a:lstStyle/>
                    <a:p>
                      <a:r>
                        <a:rPr lang="en-US" sz="1000"/>
                        <a:t>123578</a:t>
                      </a:r>
                    </a:p>
                  </a:txBody>
                  <a:tcPr/>
                </a:tc>
                <a:extLst>
                  <a:ext uri="{0D108BD9-81ED-4DB2-BD59-A6C34878D82A}">
                    <a16:rowId xmlns:a16="http://schemas.microsoft.com/office/drawing/2014/main" val="1198639832"/>
                  </a:ext>
                </a:extLst>
              </a:tr>
              <a:tr h="370840">
                <a:tc>
                  <a:txBody>
                    <a:bodyPr/>
                    <a:lstStyle/>
                    <a:p>
                      <a:r>
                        <a:rPr lang="en-US" sz="1000"/>
                        <a:t>Paid Impressions</a:t>
                      </a:r>
                    </a:p>
                  </a:txBody>
                  <a:tcPr/>
                </a:tc>
                <a:tc>
                  <a:txBody>
                    <a:bodyPr/>
                    <a:lstStyle/>
                    <a:p>
                      <a:r>
                        <a:rPr lang="en-US" sz="1000"/>
                        <a:t>225594</a:t>
                      </a:r>
                    </a:p>
                  </a:txBody>
                  <a:tcPr/>
                </a:tc>
                <a:extLst>
                  <a:ext uri="{0D108BD9-81ED-4DB2-BD59-A6C34878D82A}">
                    <a16:rowId xmlns:a16="http://schemas.microsoft.com/office/drawing/2014/main" val="3465108902"/>
                  </a:ext>
                </a:extLst>
              </a:tr>
              <a:tr h="370840">
                <a:tc>
                  <a:txBody>
                    <a:bodyPr/>
                    <a:lstStyle/>
                    <a:p>
                      <a:r>
                        <a:rPr lang="en-US" sz="1000"/>
                        <a:t>Post Likes</a:t>
                      </a:r>
                    </a:p>
                  </a:txBody>
                  <a:tcPr/>
                </a:tc>
                <a:tc>
                  <a:txBody>
                    <a:bodyPr/>
                    <a:lstStyle/>
                    <a:p>
                      <a:r>
                        <a:rPr lang="en-US" sz="1000"/>
                        <a:t>5381</a:t>
                      </a:r>
                    </a:p>
                  </a:txBody>
                  <a:tcPr/>
                </a:tc>
                <a:extLst>
                  <a:ext uri="{0D108BD9-81ED-4DB2-BD59-A6C34878D82A}">
                    <a16:rowId xmlns:a16="http://schemas.microsoft.com/office/drawing/2014/main" val="1276562085"/>
                  </a:ext>
                </a:extLst>
              </a:tr>
              <a:tr h="370840">
                <a:tc>
                  <a:txBody>
                    <a:bodyPr/>
                    <a:lstStyle/>
                    <a:p>
                      <a:r>
                        <a:rPr lang="en-US" sz="1000"/>
                        <a:t>Posts</a:t>
                      </a:r>
                    </a:p>
                  </a:txBody>
                  <a:tcPr/>
                </a:tc>
                <a:tc>
                  <a:txBody>
                    <a:bodyPr/>
                    <a:lstStyle/>
                    <a:p>
                      <a:r>
                        <a:rPr lang="en-US" sz="1000"/>
                        <a:t>28</a:t>
                      </a:r>
                    </a:p>
                  </a:txBody>
                  <a:tcPr/>
                </a:tc>
                <a:extLst>
                  <a:ext uri="{0D108BD9-81ED-4DB2-BD59-A6C34878D82A}">
                    <a16:rowId xmlns:a16="http://schemas.microsoft.com/office/drawing/2014/main" val="764919218"/>
                  </a:ext>
                </a:extLst>
              </a:tr>
              <a:tr h="370840">
                <a:tc>
                  <a:txBody>
                    <a:bodyPr/>
                    <a:lstStyle/>
                    <a:p>
                      <a:r>
                        <a:rPr lang="en-US" sz="1000"/>
                        <a:t>Shares</a:t>
                      </a:r>
                    </a:p>
                  </a:txBody>
                  <a:tcPr/>
                </a:tc>
                <a:tc>
                  <a:txBody>
                    <a:bodyPr/>
                    <a:lstStyle/>
                    <a:p>
                      <a:r>
                        <a:rPr lang="en-US" sz="1000"/>
                        <a:t>377</a:t>
                      </a:r>
                    </a:p>
                  </a:txBody>
                  <a:tcPr/>
                </a:tc>
                <a:extLst>
                  <a:ext uri="{0D108BD9-81ED-4DB2-BD59-A6C34878D82A}">
                    <a16:rowId xmlns:a16="http://schemas.microsoft.com/office/drawing/2014/main" val="3097635664"/>
                  </a:ext>
                </a:extLst>
              </a:tr>
              <a:tr h="370840">
                <a:tc>
                  <a:txBody>
                    <a:bodyPr/>
                    <a:lstStyle/>
                    <a:p>
                      <a:r>
                        <a:rPr lang="en-US" sz="1000" b="1"/>
                        <a:t>Summary</a:t>
                      </a:r>
                    </a:p>
                  </a:txBody>
                  <a:tcPr/>
                </a:tc>
                <a:tc>
                  <a:txBody>
                    <a:bodyPr/>
                    <a:lstStyle/>
                    <a:p>
                      <a:endParaRPr lang="en-US" sz="1000" b="1"/>
                    </a:p>
                  </a:txBody>
                  <a:tcPr/>
                </a:tc>
                <a:extLst>
                  <a:ext uri="{0D108BD9-81ED-4DB2-BD59-A6C34878D82A}">
                    <a16:rowId xmlns:a16="http://schemas.microsoft.com/office/drawing/2014/main" val="3191294244"/>
                  </a:ext>
                </a:extLst>
              </a:tr>
            </a:tbl>
          </a:graphicData>
        </a:graphic>
      </p:graphicFrame>
      <p:sp>
        <p:nvSpPr>
          <p:cNvPr id="4" name="Text Placeholder 3">
            <a:extLst>
              <a:ext uri="{FF2B5EF4-FFF2-40B4-BE49-F238E27FC236}">
                <a16:creationId xmlns:a16="http://schemas.microsoft.com/office/drawing/2014/main" id="{BEA1BDFA-2650-4901-8EF9-6F60F17C0F52}"/>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5801223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43382-3C9C-4B40-8C3F-71B06F5B47F2}"/>
              </a:ext>
            </a:extLst>
          </p:cNvPr>
          <p:cNvSpPr>
            <a:spLocks noGrp="1"/>
          </p:cNvSpPr>
          <p:nvPr>
            <p:ph type="title"/>
          </p:nvPr>
        </p:nvSpPr>
        <p:spPr/>
        <p:txBody>
          <a:bodyPr/>
          <a:lstStyle/>
          <a:p>
            <a:r>
              <a:rPr lang="en-US"/>
              <a:t>Facebook Posts Table | Top Five | Purdys - 1 of 2</a:t>
            </a:r>
          </a:p>
        </p:txBody>
      </p:sp>
      <p:graphicFrame>
        <p:nvGraphicFramePr>
          <p:cNvPr id="5" name="Table Placeholder 4">
            <a:extLst>
              <a:ext uri="{FF2B5EF4-FFF2-40B4-BE49-F238E27FC236}">
                <a16:creationId xmlns:a16="http://schemas.microsoft.com/office/drawing/2014/main" id="{26914D95-3E91-4A8F-840D-CC4EB3BA2F3A}"/>
              </a:ext>
            </a:extLst>
          </p:cNvPr>
          <p:cNvGraphicFramePr>
            <a:graphicFrameLocks noGrp="1"/>
          </p:cNvGraphicFramePr>
          <p:nvPr>
            <p:ph type="tbl" sz="quarter" idx="13"/>
            <p:extLst>
              <p:ext uri="{D42A27DB-BD31-4B8C-83A1-F6EECF244321}">
                <p14:modId xmlns:p14="http://schemas.microsoft.com/office/powerpoint/2010/main" val="31652230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562839400"/>
                    </a:ext>
                  </a:extLst>
                </a:gridCol>
                <a:gridCol w="822960">
                  <a:extLst>
                    <a:ext uri="{9D8B030D-6E8A-4147-A177-3AD203B41FA5}">
                      <a16:colId xmlns:a16="http://schemas.microsoft.com/office/drawing/2014/main" val="2184198941"/>
                    </a:ext>
                  </a:extLst>
                </a:gridCol>
                <a:gridCol w="822960">
                  <a:extLst>
                    <a:ext uri="{9D8B030D-6E8A-4147-A177-3AD203B41FA5}">
                      <a16:colId xmlns:a16="http://schemas.microsoft.com/office/drawing/2014/main" val="1370594262"/>
                    </a:ext>
                  </a:extLst>
                </a:gridCol>
                <a:gridCol w="822960">
                  <a:extLst>
                    <a:ext uri="{9D8B030D-6E8A-4147-A177-3AD203B41FA5}">
                      <a16:colId xmlns:a16="http://schemas.microsoft.com/office/drawing/2014/main" val="1867034103"/>
                    </a:ext>
                  </a:extLst>
                </a:gridCol>
                <a:gridCol w="822960">
                  <a:extLst>
                    <a:ext uri="{9D8B030D-6E8A-4147-A177-3AD203B41FA5}">
                      <a16:colId xmlns:a16="http://schemas.microsoft.com/office/drawing/2014/main" val="148663245"/>
                    </a:ext>
                  </a:extLst>
                </a:gridCol>
                <a:gridCol w="822960">
                  <a:extLst>
                    <a:ext uri="{9D8B030D-6E8A-4147-A177-3AD203B41FA5}">
                      <a16:colId xmlns:a16="http://schemas.microsoft.com/office/drawing/2014/main" val="32289655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92988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Purdys Chocolatier - 2018-07-07 09:35:00 </a:t>
                      </a:r>
                      <a:r>
                        <a:rPr kumimoji="0" lang="en-US" sz="1000" b="0" i="0" u="none" strike="noStrike" kern="1200" cap="none" spc="0" normalizeH="0" baseline="0" noProof="0">
                          <a:ln>
                            <a:noFill/>
                          </a:ln>
                          <a:solidFill>
                            <a:prstClr val="black"/>
                          </a:solidFill>
                          <a:effectLst/>
                          <a:uLnTx/>
                          <a:uFillTx/>
                          <a:latin typeface="+mn-lt"/>
                          <a:ea typeface="+mn-ea"/>
                          <a:cs typeface="+mn-cs"/>
                        </a:rPr>
                        <a:t> 
 [G I V E A W A Y] On a scale of 1 to 10 Hegehogs, how sweet is your World Chocolate Day? If it's anything less than a 10, we're here to spread the love and chocolate. To enter for a chance to win a box of Milk Chooclate Hedgehogs: 
(1) Like this post 
(2) Let us know in a comment how sweet your day is today! 
Giveaway ends July 8, 2018 at 11:59PM PST.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54118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Purdys Chocolatier - 2018-07-18 14:45:00 </a:t>
                      </a:r>
                      <a:r>
                        <a:rPr kumimoji="0" lang="en-US" sz="1000" b="0" i="0" u="none" strike="noStrike" kern="1200" cap="none" spc="0" normalizeH="0" baseline="0" noProof="0">
                          <a:ln>
                            <a:noFill/>
                          </a:ln>
                          <a:solidFill>
                            <a:prstClr val="black"/>
                          </a:solidFill>
                          <a:effectLst/>
                          <a:uLnTx/>
                          <a:uFillTx/>
                          <a:latin typeface="+mn-lt"/>
                          <a:ea typeface="+mn-ea"/>
                          <a:cs typeface="+mn-cs"/>
                        </a:rPr>
                        <a:t> 
 What's soft and chewy on the inside and decorated with red maple leaves on the outside 🍁? Brown Butter Maple Caramels! Sorry, we won't be sharing these with anyone but ourselves! http://ow.ly/86Ej30kVl8G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8987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Purdys Chocolatier - 2018-07-04 11:00:01 </a:t>
                      </a:r>
                      <a:r>
                        <a:rPr kumimoji="0" lang="en-US" sz="1000" b="0" i="0" u="none" strike="noStrike" kern="1200" cap="none" spc="0" normalizeH="0" baseline="0" noProof="0">
                          <a:ln>
                            <a:noFill/>
                          </a:ln>
                          <a:solidFill>
                            <a:prstClr val="black"/>
                          </a:solidFill>
                          <a:effectLst/>
                          <a:uLnTx/>
                          <a:uFillTx/>
                          <a:latin typeface="+mn-lt"/>
                          <a:ea typeface="+mn-ea"/>
                          <a:cs typeface="+mn-cs"/>
                        </a:rPr>
                        <a:t> 
 Be sweet and adventurous! Whether it's Coconut Mango Cream, Yuzu, Peanut Butter &amp; Jelly, or Matcha, each unique creation From The Chocolate Kitchen is anything but ordinary. Have you tried them all? http://ow.ly/ljih30kHkKW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6143106"/>
                  </a:ext>
                </a:extLst>
              </a:tr>
            </a:tbl>
          </a:graphicData>
        </a:graphic>
      </p:graphicFrame>
      <p:sp>
        <p:nvSpPr>
          <p:cNvPr id="4" name="Text Placeholder 3">
            <a:extLst>
              <a:ext uri="{FF2B5EF4-FFF2-40B4-BE49-F238E27FC236}">
                <a16:creationId xmlns:a16="http://schemas.microsoft.com/office/drawing/2014/main" id="{D4C9E2AF-956B-4990-B98C-2A8425FFA0E0}"/>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047206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C127C-388E-4973-82E5-E842756298B9}"/>
              </a:ext>
            </a:extLst>
          </p:cNvPr>
          <p:cNvSpPr>
            <a:spLocks noGrp="1"/>
          </p:cNvSpPr>
          <p:nvPr>
            <p:ph type="title"/>
          </p:nvPr>
        </p:nvSpPr>
        <p:spPr/>
        <p:txBody>
          <a:bodyPr/>
          <a:lstStyle/>
          <a:p>
            <a:r>
              <a:rPr lang="en-US"/>
              <a:t>Facebook Posts Table | Top Five | Purdys - 2 of 2</a:t>
            </a:r>
          </a:p>
        </p:txBody>
      </p:sp>
      <p:graphicFrame>
        <p:nvGraphicFramePr>
          <p:cNvPr id="5" name="Table Placeholder 4">
            <a:extLst>
              <a:ext uri="{FF2B5EF4-FFF2-40B4-BE49-F238E27FC236}">
                <a16:creationId xmlns:a16="http://schemas.microsoft.com/office/drawing/2014/main" id="{B1A75AE3-D207-46FA-9BB4-97DFA838B8F0}"/>
              </a:ext>
            </a:extLst>
          </p:cNvPr>
          <p:cNvGraphicFramePr>
            <a:graphicFrameLocks noGrp="1"/>
          </p:cNvGraphicFramePr>
          <p:nvPr>
            <p:ph type="tbl" sz="quarter" idx="13"/>
            <p:extLst>
              <p:ext uri="{D42A27DB-BD31-4B8C-83A1-F6EECF244321}">
                <p14:modId xmlns:p14="http://schemas.microsoft.com/office/powerpoint/2010/main" val="20901789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92596438"/>
                    </a:ext>
                  </a:extLst>
                </a:gridCol>
                <a:gridCol w="822960">
                  <a:extLst>
                    <a:ext uri="{9D8B030D-6E8A-4147-A177-3AD203B41FA5}">
                      <a16:colId xmlns:a16="http://schemas.microsoft.com/office/drawing/2014/main" val="1455249301"/>
                    </a:ext>
                  </a:extLst>
                </a:gridCol>
                <a:gridCol w="822960">
                  <a:extLst>
                    <a:ext uri="{9D8B030D-6E8A-4147-A177-3AD203B41FA5}">
                      <a16:colId xmlns:a16="http://schemas.microsoft.com/office/drawing/2014/main" val="691116978"/>
                    </a:ext>
                  </a:extLst>
                </a:gridCol>
                <a:gridCol w="822960">
                  <a:extLst>
                    <a:ext uri="{9D8B030D-6E8A-4147-A177-3AD203B41FA5}">
                      <a16:colId xmlns:a16="http://schemas.microsoft.com/office/drawing/2014/main" val="3642565746"/>
                    </a:ext>
                  </a:extLst>
                </a:gridCol>
                <a:gridCol w="822960">
                  <a:extLst>
                    <a:ext uri="{9D8B030D-6E8A-4147-A177-3AD203B41FA5}">
                      <a16:colId xmlns:a16="http://schemas.microsoft.com/office/drawing/2014/main" val="1792536643"/>
                    </a:ext>
                  </a:extLst>
                </a:gridCol>
                <a:gridCol w="822960">
                  <a:extLst>
                    <a:ext uri="{9D8B030D-6E8A-4147-A177-3AD203B41FA5}">
                      <a16:colId xmlns:a16="http://schemas.microsoft.com/office/drawing/2014/main" val="29048365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8269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Purdys Chocolatier - 2018-07-06 09:05:00 </a:t>
                      </a:r>
                      <a:r>
                        <a:rPr kumimoji="0" lang="en-US" sz="1000" b="0" i="0" u="none" strike="noStrike" kern="1200" cap="none" spc="0" normalizeH="0" baseline="0" noProof="0">
                          <a:ln>
                            <a:noFill/>
                          </a:ln>
                          <a:solidFill>
                            <a:prstClr val="black"/>
                          </a:solidFill>
                          <a:effectLst/>
                          <a:uLnTx/>
                          <a:uFillTx/>
                          <a:latin typeface="+mn-lt"/>
                          <a:ea typeface="+mn-ea"/>
                          <a:cs typeface="+mn-cs"/>
                        </a:rPr>
                        <a:t> 
 Love me some Blueberry Buttermilk. Made with wild Ontario lowbush blueberries, we created this tart, creamy, LIMITED RELEASE chocolate to celebrate the opening of our CF Toronto Eaton Centre shop! Milk it while you can: http://ow.ly/cK7830kP1Jq
 — Products shown: Blueberry Buttermilk.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52507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Purdys Chocolatier - 2018-07-29 13:00:00 </a:t>
                      </a:r>
                      <a:r>
                        <a:rPr kumimoji="0" lang="en-US" sz="1000" b="0" i="0" u="none" strike="noStrike" kern="1200" cap="none" spc="0" normalizeH="0" baseline="0" noProof="0">
                          <a:ln>
                            <a:noFill/>
                          </a:ln>
                          <a:solidFill>
                            <a:prstClr val="black"/>
                          </a:solidFill>
                          <a:effectLst/>
                          <a:uLnTx/>
                          <a:uFillTx/>
                          <a:latin typeface="+mn-lt"/>
                          <a:ea typeface="+mn-ea"/>
                          <a:cs typeface="+mn-cs"/>
                        </a:rPr>
                        <a:t> 
 Joy, oh, joy! All your Purdys favourites are here to welcome your bundle of joy with lots of love and sweetness! 💜 http://ow.ly/oylH30l7hCs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00585386"/>
                  </a:ext>
                </a:extLst>
              </a:tr>
            </a:tbl>
          </a:graphicData>
        </a:graphic>
      </p:graphicFrame>
      <p:sp>
        <p:nvSpPr>
          <p:cNvPr id="4" name="Text Placeholder 3">
            <a:extLst>
              <a:ext uri="{FF2B5EF4-FFF2-40B4-BE49-F238E27FC236}">
                <a16:creationId xmlns:a16="http://schemas.microsoft.com/office/drawing/2014/main" id="{46AC2C81-D5A2-4BB8-A42C-B8AB068C02E2}"/>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4505019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09A26-9032-40C0-9526-3932DF77B8F0}"/>
              </a:ext>
            </a:extLst>
          </p:cNvPr>
          <p:cNvSpPr>
            <a:spLocks noGrp="1"/>
          </p:cNvSpPr>
          <p:nvPr>
            <p:ph type="title"/>
          </p:nvPr>
        </p:nvSpPr>
        <p:spPr/>
        <p:txBody>
          <a:bodyPr/>
          <a:lstStyle/>
          <a:p>
            <a:r>
              <a:rPr lang="en-US"/>
              <a:t>Followers (Facebook) | Purdys</a:t>
            </a:r>
          </a:p>
        </p:txBody>
      </p:sp>
      <p:graphicFrame>
        <p:nvGraphicFramePr>
          <p:cNvPr id="6" name="Chart Placeholder 5">
            <a:extLst>
              <a:ext uri="{FF2B5EF4-FFF2-40B4-BE49-F238E27FC236}">
                <a16:creationId xmlns:a16="http://schemas.microsoft.com/office/drawing/2014/main" id="{B8368578-0ECD-43D7-B6D0-A3B6635A2BA4}"/>
              </a:ext>
            </a:extLst>
          </p:cNvPr>
          <p:cNvGraphicFramePr>
            <a:graphicFrameLocks noGrp="1"/>
          </p:cNvGraphicFramePr>
          <p:nvPr>
            <p:ph type="chart" sz="quarter" idx="13"/>
            <p:extLst>
              <p:ext uri="{D42A27DB-BD31-4B8C-83A1-F6EECF244321}">
                <p14:modId xmlns:p14="http://schemas.microsoft.com/office/powerpoint/2010/main" val="24150195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D1B1B92-E77A-41D9-B5E9-3B0A788FE949}"/>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760586FB-8603-4D09-BDD7-474081658B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041243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F404D3-F178-42B8-AD95-B0BC3E41E048}"/>
              </a:ext>
            </a:extLst>
          </p:cNvPr>
          <p:cNvSpPr>
            <a:spLocks noGrp="1"/>
          </p:cNvSpPr>
          <p:nvPr>
            <p:ph type="title"/>
          </p:nvPr>
        </p:nvSpPr>
        <p:spPr/>
        <p:txBody>
          <a:bodyPr/>
          <a:lstStyle/>
          <a:p>
            <a:r>
              <a:rPr lang="en-US"/>
              <a:t>Organic + Paid Reach (Facebook) | Purdys</a:t>
            </a:r>
          </a:p>
        </p:txBody>
      </p:sp>
      <p:graphicFrame>
        <p:nvGraphicFramePr>
          <p:cNvPr id="6" name="Chart Placeholder 5">
            <a:extLst>
              <a:ext uri="{FF2B5EF4-FFF2-40B4-BE49-F238E27FC236}">
                <a16:creationId xmlns:a16="http://schemas.microsoft.com/office/drawing/2014/main" id="{D3BD2466-5BDE-42E3-8B37-36FC33FFEC4A}"/>
              </a:ext>
            </a:extLst>
          </p:cNvPr>
          <p:cNvGraphicFramePr>
            <a:graphicFrameLocks noGrp="1"/>
          </p:cNvGraphicFramePr>
          <p:nvPr>
            <p:ph type="chart" sz="quarter" idx="13"/>
            <p:extLst>
              <p:ext uri="{D42A27DB-BD31-4B8C-83A1-F6EECF244321}">
                <p14:modId xmlns:p14="http://schemas.microsoft.com/office/powerpoint/2010/main" val="29642558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8D0402-C2F7-4D7C-8D07-7A086E0044A4}"/>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8BB9F907-5416-40F5-9B74-612EDF30A6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837644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A796B-D449-415D-9FB2-EC17C9D5FB4C}"/>
              </a:ext>
            </a:extLst>
          </p:cNvPr>
          <p:cNvSpPr>
            <a:spLocks noGrp="1"/>
          </p:cNvSpPr>
          <p:nvPr>
            <p:ph type="title"/>
          </p:nvPr>
        </p:nvSpPr>
        <p:spPr/>
        <p:txBody>
          <a:bodyPr/>
          <a:lstStyle/>
          <a:p>
            <a:r>
              <a:rPr lang="en-US"/>
              <a:t>Facebook Reach | Purdys</a:t>
            </a:r>
          </a:p>
        </p:txBody>
      </p:sp>
      <p:graphicFrame>
        <p:nvGraphicFramePr>
          <p:cNvPr id="6" name="Chart Placeholder 5">
            <a:extLst>
              <a:ext uri="{FF2B5EF4-FFF2-40B4-BE49-F238E27FC236}">
                <a16:creationId xmlns:a16="http://schemas.microsoft.com/office/drawing/2014/main" id="{307A4AC1-7EF5-4855-8967-E29A2F4975BC}"/>
              </a:ext>
            </a:extLst>
          </p:cNvPr>
          <p:cNvGraphicFramePr>
            <a:graphicFrameLocks noGrp="1"/>
          </p:cNvGraphicFramePr>
          <p:nvPr>
            <p:ph type="chart" sz="quarter" idx="13"/>
            <p:extLst>
              <p:ext uri="{D42A27DB-BD31-4B8C-83A1-F6EECF244321}">
                <p14:modId xmlns:p14="http://schemas.microsoft.com/office/powerpoint/2010/main" val="36271723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F9C54B-9781-434D-94AD-053BA48A40F8}"/>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4CD0C81C-9F48-4603-8622-84D0BAD369E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632161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815C4-7F49-4F9E-B91D-B1E2EC15C5A4}"/>
              </a:ext>
            </a:extLst>
          </p:cNvPr>
          <p:cNvSpPr>
            <a:spLocks noGrp="1"/>
          </p:cNvSpPr>
          <p:nvPr>
            <p:ph type="title"/>
          </p:nvPr>
        </p:nvSpPr>
        <p:spPr/>
        <p:txBody>
          <a:bodyPr/>
          <a:lstStyle/>
          <a:p>
            <a:r>
              <a:rPr lang="en-US"/>
              <a:t>Facebook Engaged Users | Purdys</a:t>
            </a:r>
          </a:p>
        </p:txBody>
      </p:sp>
      <p:graphicFrame>
        <p:nvGraphicFramePr>
          <p:cNvPr id="6" name="Chart Placeholder 5">
            <a:extLst>
              <a:ext uri="{FF2B5EF4-FFF2-40B4-BE49-F238E27FC236}">
                <a16:creationId xmlns:a16="http://schemas.microsoft.com/office/drawing/2014/main" id="{6F0D3E72-AC17-4B9D-9630-A6439E07F0EF}"/>
              </a:ext>
            </a:extLst>
          </p:cNvPr>
          <p:cNvGraphicFramePr>
            <a:graphicFrameLocks noGrp="1"/>
          </p:cNvGraphicFramePr>
          <p:nvPr>
            <p:ph type="chart" sz="quarter" idx="13"/>
            <p:extLst>
              <p:ext uri="{D42A27DB-BD31-4B8C-83A1-F6EECF244321}">
                <p14:modId xmlns:p14="http://schemas.microsoft.com/office/powerpoint/2010/main" val="33167178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151C43-DBF6-43F2-8507-3E08BEF2C241}"/>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85CFFEB2-814F-478C-B448-6D7CDA5CC1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691353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EDEEFD-D9E1-4650-B291-442F485DBA23}"/>
              </a:ext>
            </a:extLst>
          </p:cNvPr>
          <p:cNvSpPr>
            <a:spLocks noGrp="1"/>
          </p:cNvSpPr>
          <p:nvPr>
            <p:ph type="title"/>
          </p:nvPr>
        </p:nvSpPr>
        <p:spPr/>
        <p:txBody>
          <a:bodyPr/>
          <a:lstStyle/>
          <a:p>
            <a:r>
              <a:rPr lang="en-US"/>
              <a:t>Instagram Monthly | Purdys</a:t>
            </a:r>
          </a:p>
        </p:txBody>
      </p:sp>
      <p:graphicFrame>
        <p:nvGraphicFramePr>
          <p:cNvPr id="5" name="Table Placeholder 4">
            <a:extLst>
              <a:ext uri="{FF2B5EF4-FFF2-40B4-BE49-F238E27FC236}">
                <a16:creationId xmlns:a16="http://schemas.microsoft.com/office/drawing/2014/main" id="{2178F9EF-3DBF-4DD9-8A8C-2A1C1E614B3A}"/>
              </a:ext>
            </a:extLst>
          </p:cNvPr>
          <p:cNvGraphicFramePr>
            <a:graphicFrameLocks noGrp="1"/>
          </p:cNvGraphicFramePr>
          <p:nvPr>
            <p:ph type="tbl" sz="quarter" idx="13"/>
            <p:extLst>
              <p:ext uri="{D42A27DB-BD31-4B8C-83A1-F6EECF244321}">
                <p14:modId xmlns:p14="http://schemas.microsoft.com/office/powerpoint/2010/main" val="15253716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439472122"/>
                    </a:ext>
                  </a:extLst>
                </a:gridCol>
                <a:gridCol w="3291840">
                  <a:extLst>
                    <a:ext uri="{9D8B030D-6E8A-4147-A177-3AD203B41FA5}">
                      <a16:colId xmlns:a16="http://schemas.microsoft.com/office/drawing/2014/main" val="918067221"/>
                    </a:ext>
                  </a:extLst>
                </a:gridCol>
              </a:tblGrid>
              <a:tr h="370840">
                <a:tc>
                  <a:txBody>
                    <a:bodyPr/>
                    <a:lstStyle/>
                    <a:p>
                      <a:r>
                        <a:rPr lang="en-US" sz="1000"/>
                        <a:t>Metric</a:t>
                      </a:r>
                    </a:p>
                  </a:txBody>
                  <a:tcPr/>
                </a:tc>
                <a:tc>
                  <a:txBody>
                    <a:bodyPr/>
                    <a:lstStyle/>
                    <a:p>
                      <a:r>
                        <a:rPr lang="en-US" sz="1000"/>
                        <a:t>Value</a:t>
                      </a:r>
                    </a:p>
                  </a:txBody>
                  <a:tcPr/>
                </a:tc>
                <a:extLst>
                  <a:ext uri="{0D108BD9-81ED-4DB2-BD59-A6C34878D82A}">
                    <a16:rowId xmlns:a16="http://schemas.microsoft.com/office/drawing/2014/main" val="1725846105"/>
                  </a:ext>
                </a:extLst>
              </a:tr>
              <a:tr h="370840">
                <a:tc>
                  <a:txBody>
                    <a:bodyPr/>
                    <a:lstStyle/>
                    <a:p>
                      <a:r>
                        <a:rPr lang="en-US" sz="1000"/>
                        <a:t>Follower Count</a:t>
                      </a:r>
                    </a:p>
                  </a:txBody>
                  <a:tcPr/>
                </a:tc>
                <a:tc>
                  <a:txBody>
                    <a:bodyPr/>
                    <a:lstStyle/>
                    <a:p>
                      <a:r>
                        <a:rPr lang="en-US" sz="1000"/>
                        <a:t>20953</a:t>
                      </a:r>
                    </a:p>
                  </a:txBody>
                  <a:tcPr/>
                </a:tc>
                <a:extLst>
                  <a:ext uri="{0D108BD9-81ED-4DB2-BD59-A6C34878D82A}">
                    <a16:rowId xmlns:a16="http://schemas.microsoft.com/office/drawing/2014/main" val="4123416975"/>
                  </a:ext>
                </a:extLst>
              </a:tr>
              <a:tr h="370840">
                <a:tc>
                  <a:txBody>
                    <a:bodyPr/>
                    <a:lstStyle/>
                    <a:p>
                      <a:r>
                        <a:rPr lang="en-US" sz="1000"/>
                        <a:t>Post Comments</a:t>
                      </a:r>
                    </a:p>
                  </a:txBody>
                  <a:tcPr/>
                </a:tc>
                <a:tc>
                  <a:txBody>
                    <a:bodyPr/>
                    <a:lstStyle/>
                    <a:p>
                      <a:r>
                        <a:rPr lang="en-US" sz="1000"/>
                        <a:t>1111</a:t>
                      </a:r>
                    </a:p>
                  </a:txBody>
                  <a:tcPr/>
                </a:tc>
                <a:extLst>
                  <a:ext uri="{0D108BD9-81ED-4DB2-BD59-A6C34878D82A}">
                    <a16:rowId xmlns:a16="http://schemas.microsoft.com/office/drawing/2014/main" val="3991579678"/>
                  </a:ext>
                </a:extLst>
              </a:tr>
              <a:tr h="370840">
                <a:tc>
                  <a:txBody>
                    <a:bodyPr/>
                    <a:lstStyle/>
                    <a:p>
                      <a:r>
                        <a:rPr lang="en-US" sz="1000"/>
                        <a:t>Post Likes</a:t>
                      </a:r>
                    </a:p>
                  </a:txBody>
                  <a:tcPr/>
                </a:tc>
                <a:tc>
                  <a:txBody>
                    <a:bodyPr/>
                    <a:lstStyle/>
                    <a:p>
                      <a:r>
                        <a:rPr lang="en-US" sz="1000"/>
                        <a:t>7778</a:t>
                      </a:r>
                    </a:p>
                  </a:txBody>
                  <a:tcPr/>
                </a:tc>
                <a:extLst>
                  <a:ext uri="{0D108BD9-81ED-4DB2-BD59-A6C34878D82A}">
                    <a16:rowId xmlns:a16="http://schemas.microsoft.com/office/drawing/2014/main" val="3492696406"/>
                  </a:ext>
                </a:extLst>
              </a:tr>
              <a:tr h="370840">
                <a:tc>
                  <a:txBody>
                    <a:bodyPr/>
                    <a:lstStyle/>
                    <a:p>
                      <a:r>
                        <a:rPr lang="en-US" sz="1000"/>
                        <a:t>Post Reach</a:t>
                      </a:r>
                    </a:p>
                  </a:txBody>
                  <a:tcPr/>
                </a:tc>
                <a:tc>
                  <a:txBody>
                    <a:bodyPr/>
                    <a:lstStyle/>
                    <a:p>
                      <a:r>
                        <a:rPr lang="en-US" sz="1000"/>
                        <a:t>120130</a:t>
                      </a:r>
                    </a:p>
                  </a:txBody>
                  <a:tcPr/>
                </a:tc>
                <a:extLst>
                  <a:ext uri="{0D108BD9-81ED-4DB2-BD59-A6C34878D82A}">
                    <a16:rowId xmlns:a16="http://schemas.microsoft.com/office/drawing/2014/main" val="1828477461"/>
                  </a:ext>
                </a:extLst>
              </a:tr>
              <a:tr h="370840">
                <a:tc>
                  <a:txBody>
                    <a:bodyPr/>
                    <a:lstStyle/>
                    <a:p>
                      <a:r>
                        <a:rPr lang="en-US" sz="1000"/>
                        <a:t>Posts This Week</a:t>
                      </a:r>
                    </a:p>
                  </a:txBody>
                  <a:tcPr/>
                </a:tc>
                <a:tc>
                  <a:txBody>
                    <a:bodyPr/>
                    <a:lstStyle/>
                    <a:p>
                      <a:r>
                        <a:rPr lang="en-US" sz="1000"/>
                        <a:t>24</a:t>
                      </a:r>
                    </a:p>
                  </a:txBody>
                  <a:tcPr/>
                </a:tc>
                <a:extLst>
                  <a:ext uri="{0D108BD9-81ED-4DB2-BD59-A6C34878D82A}">
                    <a16:rowId xmlns:a16="http://schemas.microsoft.com/office/drawing/2014/main" val="4002848497"/>
                  </a:ext>
                </a:extLst>
              </a:tr>
              <a:tr h="370840">
                <a:tc>
                  <a:txBody>
                    <a:bodyPr/>
                    <a:lstStyle/>
                    <a:p>
                      <a:r>
                        <a:rPr lang="en-US" sz="1000" b="1"/>
                        <a:t>Summary</a:t>
                      </a:r>
                    </a:p>
                  </a:txBody>
                  <a:tcPr/>
                </a:tc>
                <a:tc>
                  <a:txBody>
                    <a:bodyPr/>
                    <a:lstStyle/>
                    <a:p>
                      <a:endParaRPr lang="en-US" sz="1000" b="1"/>
                    </a:p>
                  </a:txBody>
                  <a:tcPr/>
                </a:tc>
                <a:extLst>
                  <a:ext uri="{0D108BD9-81ED-4DB2-BD59-A6C34878D82A}">
                    <a16:rowId xmlns:a16="http://schemas.microsoft.com/office/drawing/2014/main" val="1071618711"/>
                  </a:ext>
                </a:extLst>
              </a:tr>
            </a:tbl>
          </a:graphicData>
        </a:graphic>
      </p:graphicFrame>
      <p:sp>
        <p:nvSpPr>
          <p:cNvPr id="4" name="Text Placeholder 3">
            <a:extLst>
              <a:ext uri="{FF2B5EF4-FFF2-40B4-BE49-F238E27FC236}">
                <a16:creationId xmlns:a16="http://schemas.microsoft.com/office/drawing/2014/main" id="{369035B1-A16A-4EC9-9828-5D6A8FAF8420}"/>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7727613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210EE-2E5B-444C-AC40-E3B9DC5A0FC1}"/>
              </a:ext>
            </a:extLst>
          </p:cNvPr>
          <p:cNvSpPr>
            <a:spLocks noGrp="1"/>
          </p:cNvSpPr>
          <p:nvPr>
            <p:ph type="title"/>
          </p:nvPr>
        </p:nvSpPr>
        <p:spPr/>
        <p:txBody>
          <a:bodyPr/>
          <a:lstStyle/>
          <a:p>
            <a:r>
              <a:rPr lang="en-US"/>
              <a:t>Followers (Instagram) | Purdys</a:t>
            </a:r>
          </a:p>
        </p:txBody>
      </p:sp>
      <p:graphicFrame>
        <p:nvGraphicFramePr>
          <p:cNvPr id="6" name="Chart Placeholder 5">
            <a:extLst>
              <a:ext uri="{FF2B5EF4-FFF2-40B4-BE49-F238E27FC236}">
                <a16:creationId xmlns:a16="http://schemas.microsoft.com/office/drawing/2014/main" id="{03764BC4-B91A-4759-9D39-E6BD3F30C3B7}"/>
              </a:ext>
            </a:extLst>
          </p:cNvPr>
          <p:cNvGraphicFramePr>
            <a:graphicFrameLocks noGrp="1"/>
          </p:cNvGraphicFramePr>
          <p:nvPr>
            <p:ph type="chart" sz="quarter" idx="13"/>
            <p:extLst>
              <p:ext uri="{D42A27DB-BD31-4B8C-83A1-F6EECF244321}">
                <p14:modId xmlns:p14="http://schemas.microsoft.com/office/powerpoint/2010/main" val="16851436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251DAF-86A5-4429-BAB8-D46DC1A650A4}"/>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E9B0E8F7-09A3-42F1-8375-68503029CD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536682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EBD3-4386-4E32-927C-6350356E5A04}"/>
              </a:ext>
            </a:extLst>
          </p:cNvPr>
          <p:cNvSpPr>
            <a:spLocks noGrp="1"/>
          </p:cNvSpPr>
          <p:nvPr>
            <p:ph type="title"/>
          </p:nvPr>
        </p:nvSpPr>
        <p:spPr/>
        <p:txBody>
          <a:bodyPr/>
          <a:lstStyle/>
          <a:p>
            <a:r>
              <a:rPr lang="en-US"/>
              <a:t>Instagram Posts Table | Top Five | Purdys</a:t>
            </a:r>
          </a:p>
        </p:txBody>
      </p:sp>
      <p:graphicFrame>
        <p:nvGraphicFramePr>
          <p:cNvPr id="5" name="Table Placeholder 4">
            <a:extLst>
              <a:ext uri="{FF2B5EF4-FFF2-40B4-BE49-F238E27FC236}">
                <a16:creationId xmlns:a16="http://schemas.microsoft.com/office/drawing/2014/main" id="{9FD33A32-9D05-4F9F-A905-667F64213806}"/>
              </a:ext>
            </a:extLst>
          </p:cNvPr>
          <p:cNvGraphicFramePr>
            <a:graphicFrameLocks noGrp="1"/>
          </p:cNvGraphicFramePr>
          <p:nvPr>
            <p:ph type="tbl" sz="quarter" idx="13"/>
            <p:extLst>
              <p:ext uri="{D42A27DB-BD31-4B8C-83A1-F6EECF244321}">
                <p14:modId xmlns:p14="http://schemas.microsoft.com/office/powerpoint/2010/main" val="15406582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357425551"/>
                    </a:ext>
                  </a:extLst>
                </a:gridCol>
                <a:gridCol w="987552">
                  <a:extLst>
                    <a:ext uri="{9D8B030D-6E8A-4147-A177-3AD203B41FA5}">
                      <a16:colId xmlns:a16="http://schemas.microsoft.com/office/drawing/2014/main" val="3046556875"/>
                    </a:ext>
                  </a:extLst>
                </a:gridCol>
                <a:gridCol w="987552">
                  <a:extLst>
                    <a:ext uri="{9D8B030D-6E8A-4147-A177-3AD203B41FA5}">
                      <a16:colId xmlns:a16="http://schemas.microsoft.com/office/drawing/2014/main" val="476795296"/>
                    </a:ext>
                  </a:extLst>
                </a:gridCol>
                <a:gridCol w="987552">
                  <a:extLst>
                    <a:ext uri="{9D8B030D-6E8A-4147-A177-3AD203B41FA5}">
                      <a16:colId xmlns:a16="http://schemas.microsoft.com/office/drawing/2014/main" val="190622828"/>
                    </a:ext>
                  </a:extLst>
                </a:gridCol>
                <a:gridCol w="987552">
                  <a:extLst>
                    <a:ext uri="{9D8B030D-6E8A-4147-A177-3AD203B41FA5}">
                      <a16:colId xmlns:a16="http://schemas.microsoft.com/office/drawing/2014/main" val="890602926"/>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902390412"/>
                  </a:ext>
                </a:extLst>
              </a:tr>
              <a:tr h="370840">
                <a:tc>
                  <a:txBody>
                    <a:bodyPr/>
                    <a:lstStyle/>
                    <a:p>
                      <a:r>
                        <a:rPr lang="en-US" sz="1000" b="1"/>
                        <a:t>purdyschocolatier - 2018-07-07 09:53:50 </a:t>
                      </a:r>
                      <a:r>
                        <a:rPr lang="en-US" sz="1000"/>
                        <a:t>
 [G I V E A W A Y] On a scale of 1 to 10 Hedgehogs, how sweet is your World Chocolate Day? If it's anything less than a 10, we're here to spread the love and chocolate.
(1) Follow @purdyschocolatier
(2) Like this post
(3) Tag your 🍫buddy
Giveaway ends July 8, 2018 at 11:59PM PST.</a:t>
                      </a:r>
                    </a:p>
                  </a:txBody>
                  <a:tcPr/>
                </a:tc>
                <a:tc>
                  <a:txBody>
                    <a:bodyPr/>
                    <a:lstStyle/>
                    <a:p>
                      <a:r>
                        <a:rPr lang="en-US" sz="1000"/>
                        <a:t>848</a:t>
                      </a:r>
                    </a:p>
                  </a:txBody>
                  <a:tcPr/>
                </a:tc>
                <a:tc>
                  <a:txBody>
                    <a:bodyPr/>
                    <a:lstStyle/>
                    <a:p>
                      <a:r>
                        <a:rPr lang="en-US" sz="1000"/>
                        <a:t>850</a:t>
                      </a:r>
                    </a:p>
                  </a:txBody>
                  <a:tcPr/>
                </a:tc>
                <a:tc>
                  <a:txBody>
                    <a:bodyPr/>
                    <a:lstStyle/>
                    <a:p>
                      <a:r>
                        <a:rPr lang="en-US" sz="1000"/>
                        <a:t>8.2053 %</a:t>
                      </a:r>
                    </a:p>
                  </a:txBody>
                  <a:tcPr/>
                </a:tc>
                <a:tc>
                  <a:txBody>
                    <a:bodyPr/>
                    <a:lstStyle/>
                    <a:p>
                      <a:r>
                        <a:rPr lang="en-US" sz="1000"/>
                        <a:t>Video</a:t>
                      </a:r>
                    </a:p>
                  </a:txBody>
                  <a:tcPr/>
                </a:tc>
                <a:extLst>
                  <a:ext uri="{0D108BD9-81ED-4DB2-BD59-A6C34878D82A}">
                    <a16:rowId xmlns:a16="http://schemas.microsoft.com/office/drawing/2014/main" val="644476491"/>
                  </a:ext>
                </a:extLst>
              </a:tr>
              <a:tr h="370840">
                <a:tc>
                  <a:txBody>
                    <a:bodyPr/>
                    <a:lstStyle/>
                    <a:p>
                      <a:r>
                        <a:rPr lang="en-US" sz="1000" b="1"/>
                        <a:t>purdyschocolatier - 2018-07-23 16:35:58 </a:t>
                      </a:r>
                      <a:r>
                        <a:rPr lang="en-US" sz="1000"/>
                        <a:t>
 Making Mondays better (and sweeter), one Sweet Georgia Brown at a time. #EveryoneHasaFavourite</a:t>
                      </a:r>
                    </a:p>
                  </a:txBody>
                  <a:tcPr/>
                </a:tc>
                <a:tc>
                  <a:txBody>
                    <a:bodyPr/>
                    <a:lstStyle/>
                    <a:p>
                      <a:r>
                        <a:rPr lang="en-US" sz="1000"/>
                        <a:t>627</a:t>
                      </a:r>
                    </a:p>
                  </a:txBody>
                  <a:tcPr/>
                </a:tc>
                <a:tc>
                  <a:txBody>
                    <a:bodyPr/>
                    <a:lstStyle/>
                    <a:p>
                      <a:r>
                        <a:rPr lang="en-US" sz="1000"/>
                        <a:t>14</a:t>
                      </a:r>
                    </a:p>
                  </a:txBody>
                  <a:tcPr/>
                </a:tc>
                <a:tc>
                  <a:txBody>
                    <a:bodyPr/>
                    <a:lstStyle/>
                    <a:p>
                      <a:r>
                        <a:rPr lang="en-US" sz="1000"/>
                        <a:t>3.0594 %</a:t>
                      </a:r>
                    </a:p>
                  </a:txBody>
                  <a:tcPr/>
                </a:tc>
                <a:tc>
                  <a:txBody>
                    <a:bodyPr/>
                    <a:lstStyle/>
                    <a:p>
                      <a:r>
                        <a:rPr lang="en-US" sz="1000"/>
                        <a:t>Image</a:t>
                      </a:r>
                    </a:p>
                  </a:txBody>
                  <a:tcPr/>
                </a:tc>
                <a:extLst>
                  <a:ext uri="{0D108BD9-81ED-4DB2-BD59-A6C34878D82A}">
                    <a16:rowId xmlns:a16="http://schemas.microsoft.com/office/drawing/2014/main" val="1444422813"/>
                  </a:ext>
                </a:extLst>
              </a:tr>
              <a:tr h="370840">
                <a:tc>
                  <a:txBody>
                    <a:bodyPr/>
                    <a:lstStyle/>
                    <a:p>
                      <a:r>
                        <a:rPr lang="en-US" sz="1000" b="1"/>
                        <a:t>purdyschocolatier - 2018-07-24 10:13:13 </a:t>
                      </a:r>
                      <a:r>
                        <a:rPr lang="en-US" sz="1000"/>
                        <a:t>
 Master the art of chocolate by tasting it 🎨! Fun fact: Each of the chocolates in the Canadian Escapes gift box is coated with naturally coloured cocoa butter, which gives them their gorgeous, shiny, glossy finish ✨. #OhPurdys</a:t>
                      </a:r>
                    </a:p>
                  </a:txBody>
                  <a:tcPr/>
                </a:tc>
                <a:tc>
                  <a:txBody>
                    <a:bodyPr/>
                    <a:lstStyle/>
                    <a:p>
                      <a:r>
                        <a:rPr lang="en-US" sz="1000"/>
                        <a:t>520</a:t>
                      </a:r>
                    </a:p>
                  </a:txBody>
                  <a:tcPr/>
                </a:tc>
                <a:tc>
                  <a:txBody>
                    <a:bodyPr/>
                    <a:lstStyle/>
                    <a:p>
                      <a:r>
                        <a:rPr lang="en-US" sz="1000"/>
                        <a:t>22</a:t>
                      </a:r>
                    </a:p>
                  </a:txBody>
                  <a:tcPr/>
                </a:tc>
                <a:tc>
                  <a:txBody>
                    <a:bodyPr/>
                    <a:lstStyle/>
                    <a:p>
                      <a:r>
                        <a:rPr lang="en-US" sz="1000"/>
                        <a:t>2.5867 %</a:t>
                      </a:r>
                    </a:p>
                  </a:txBody>
                  <a:tcPr/>
                </a:tc>
                <a:tc>
                  <a:txBody>
                    <a:bodyPr/>
                    <a:lstStyle/>
                    <a:p>
                      <a:r>
                        <a:rPr lang="en-US" sz="1000"/>
                        <a:t>Image</a:t>
                      </a:r>
                    </a:p>
                  </a:txBody>
                  <a:tcPr/>
                </a:tc>
                <a:extLst>
                  <a:ext uri="{0D108BD9-81ED-4DB2-BD59-A6C34878D82A}">
                    <a16:rowId xmlns:a16="http://schemas.microsoft.com/office/drawing/2014/main" val="3182990328"/>
                  </a:ext>
                </a:extLst>
              </a:tr>
              <a:tr h="370840">
                <a:tc>
                  <a:txBody>
                    <a:bodyPr/>
                    <a:lstStyle/>
                    <a:p>
                      <a:r>
                        <a:rPr lang="en-US" sz="1000" b="1"/>
                        <a:t>purdyschocolatier - 2018-07-01 09:22:51 </a:t>
                      </a:r>
                      <a:r>
                        <a:rPr lang="en-US" sz="1000"/>
                        <a:t>
 Oh Canada 🇨🇦, you had us at Maple Melties. Happy Canada Day! #OhPurdys</a:t>
                      </a:r>
                    </a:p>
                  </a:txBody>
                  <a:tcPr/>
                </a:tc>
                <a:tc>
                  <a:txBody>
                    <a:bodyPr/>
                    <a:lstStyle/>
                    <a:p>
                      <a:r>
                        <a:rPr lang="en-US" sz="1000"/>
                        <a:t>495</a:t>
                      </a:r>
                    </a:p>
                  </a:txBody>
                  <a:tcPr/>
                </a:tc>
                <a:tc>
                  <a:txBody>
                    <a:bodyPr/>
                    <a:lstStyle/>
                    <a:p>
                      <a:r>
                        <a:rPr lang="en-US" sz="1000"/>
                        <a:t>7</a:t>
                      </a:r>
                    </a:p>
                  </a:txBody>
                  <a:tcPr/>
                </a:tc>
                <a:tc>
                  <a:txBody>
                    <a:bodyPr/>
                    <a:lstStyle/>
                    <a:p>
                      <a:r>
                        <a:rPr lang="en-US" sz="1000"/>
                        <a:t>2.4396 %</a:t>
                      </a:r>
                    </a:p>
                  </a:txBody>
                  <a:tcPr/>
                </a:tc>
                <a:tc>
                  <a:txBody>
                    <a:bodyPr/>
                    <a:lstStyle/>
                    <a:p>
                      <a:r>
                        <a:rPr lang="en-US" sz="1000"/>
                        <a:t>Image</a:t>
                      </a:r>
                    </a:p>
                  </a:txBody>
                  <a:tcPr/>
                </a:tc>
                <a:extLst>
                  <a:ext uri="{0D108BD9-81ED-4DB2-BD59-A6C34878D82A}">
                    <a16:rowId xmlns:a16="http://schemas.microsoft.com/office/drawing/2014/main" val="1193605516"/>
                  </a:ext>
                </a:extLst>
              </a:tr>
              <a:tr h="370840">
                <a:tc>
                  <a:txBody>
                    <a:bodyPr/>
                    <a:lstStyle/>
                    <a:p>
                      <a:r>
                        <a:rPr lang="en-US" sz="1000" b="1"/>
                        <a:t>purdyschocolatier - 2018-07-18 14:53:02 </a:t>
                      </a:r>
                      <a:r>
                        <a:rPr lang="en-US" sz="1000"/>
                        <a:t>
 What's soft and chewy on the inside and decorated with red maple leaves on the outside 🍁? Brown Butter Maple Caramels! Sorry, we won't be sharing these with anyone but ourselves!</a:t>
                      </a:r>
                    </a:p>
                  </a:txBody>
                  <a:tcPr/>
                </a:tc>
                <a:tc>
                  <a:txBody>
                    <a:bodyPr/>
                    <a:lstStyle/>
                    <a:p>
                      <a:r>
                        <a:rPr lang="en-US" sz="1000"/>
                        <a:t>436</a:t>
                      </a:r>
                    </a:p>
                  </a:txBody>
                  <a:tcPr/>
                </a:tc>
                <a:tc>
                  <a:txBody>
                    <a:bodyPr/>
                    <a:lstStyle/>
                    <a:p>
                      <a:r>
                        <a:rPr lang="en-US" sz="1000"/>
                        <a:t>15</a:t>
                      </a:r>
                    </a:p>
                  </a:txBody>
                  <a:tcPr/>
                </a:tc>
                <a:tc>
                  <a:txBody>
                    <a:bodyPr/>
                    <a:lstStyle/>
                    <a:p>
                      <a:r>
                        <a:rPr lang="en-US" sz="1000"/>
                        <a:t>2.1698 %</a:t>
                      </a:r>
                    </a:p>
                  </a:txBody>
                  <a:tcPr/>
                </a:tc>
                <a:tc>
                  <a:txBody>
                    <a:bodyPr/>
                    <a:lstStyle/>
                    <a:p>
                      <a:r>
                        <a:rPr lang="en-US" sz="1000"/>
                        <a:t>Image</a:t>
                      </a:r>
                    </a:p>
                  </a:txBody>
                  <a:tcPr/>
                </a:tc>
                <a:extLst>
                  <a:ext uri="{0D108BD9-81ED-4DB2-BD59-A6C34878D82A}">
                    <a16:rowId xmlns:a16="http://schemas.microsoft.com/office/drawing/2014/main" val="3126536766"/>
                  </a:ext>
                </a:extLst>
              </a:tr>
            </a:tbl>
          </a:graphicData>
        </a:graphic>
      </p:graphicFrame>
      <p:sp>
        <p:nvSpPr>
          <p:cNvPr id="4" name="Text Placeholder 3">
            <a:extLst>
              <a:ext uri="{FF2B5EF4-FFF2-40B4-BE49-F238E27FC236}">
                <a16:creationId xmlns:a16="http://schemas.microsoft.com/office/drawing/2014/main" id="{52184EF0-0B73-4C5B-935F-1DF4148273A4}"/>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4047581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4CD3C-6034-4E9A-A233-3B7D5C6CA50C}"/>
              </a:ext>
            </a:extLst>
          </p:cNvPr>
          <p:cNvSpPr>
            <a:spLocks noGrp="1"/>
          </p:cNvSpPr>
          <p:nvPr>
            <p:ph type="title"/>
          </p:nvPr>
        </p:nvSpPr>
        <p:spPr/>
        <p:txBody>
          <a:bodyPr/>
          <a:lstStyle/>
          <a:p>
            <a:r>
              <a:rPr lang="en-US"/>
              <a:t>Instagram Average Likes Per Post | Purdys</a:t>
            </a:r>
          </a:p>
        </p:txBody>
      </p:sp>
      <p:graphicFrame>
        <p:nvGraphicFramePr>
          <p:cNvPr id="6" name="Chart Placeholder 5">
            <a:extLst>
              <a:ext uri="{FF2B5EF4-FFF2-40B4-BE49-F238E27FC236}">
                <a16:creationId xmlns:a16="http://schemas.microsoft.com/office/drawing/2014/main" id="{29F8B598-41C7-4E30-AEE1-9DD1B8D2629C}"/>
              </a:ext>
            </a:extLst>
          </p:cNvPr>
          <p:cNvGraphicFramePr>
            <a:graphicFrameLocks noGrp="1"/>
          </p:cNvGraphicFramePr>
          <p:nvPr>
            <p:ph type="chart" sz="quarter" idx="13"/>
            <p:extLst>
              <p:ext uri="{D42A27DB-BD31-4B8C-83A1-F6EECF244321}">
                <p14:modId xmlns:p14="http://schemas.microsoft.com/office/powerpoint/2010/main" val="15346686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C500AE-971D-4C91-BCB0-E68F6DE4F91D}"/>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28B28559-8E79-4471-8186-83AF695AE2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357479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6FD6A-316A-4232-8393-3A4776E36771}"/>
              </a:ext>
            </a:extLst>
          </p:cNvPr>
          <p:cNvSpPr>
            <a:spLocks noGrp="1"/>
          </p:cNvSpPr>
          <p:nvPr>
            <p:ph type="title"/>
          </p:nvPr>
        </p:nvSpPr>
        <p:spPr/>
        <p:txBody>
          <a:bodyPr/>
          <a:lstStyle/>
          <a:p>
            <a:r>
              <a:rPr lang="en-US"/>
              <a:t>Instagram Reach | Purdys</a:t>
            </a:r>
          </a:p>
        </p:txBody>
      </p:sp>
      <p:graphicFrame>
        <p:nvGraphicFramePr>
          <p:cNvPr id="6" name="Chart Placeholder 5">
            <a:extLst>
              <a:ext uri="{FF2B5EF4-FFF2-40B4-BE49-F238E27FC236}">
                <a16:creationId xmlns:a16="http://schemas.microsoft.com/office/drawing/2014/main" id="{D6198EB1-FCDE-412F-84AB-B0FFC46986B0}"/>
              </a:ext>
            </a:extLst>
          </p:cNvPr>
          <p:cNvGraphicFramePr>
            <a:graphicFrameLocks noGrp="1"/>
          </p:cNvGraphicFramePr>
          <p:nvPr>
            <p:ph type="chart" sz="quarter" idx="13"/>
            <p:extLst>
              <p:ext uri="{D42A27DB-BD31-4B8C-83A1-F6EECF244321}">
                <p14:modId xmlns:p14="http://schemas.microsoft.com/office/powerpoint/2010/main" val="28855531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5B904D-F263-489C-9996-EE4961E4C98E}"/>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DCFD7999-4AC4-42CA-AB0C-B2E67A4A96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075274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E55F5-4DD8-4817-B1B5-3E254608224F}"/>
              </a:ext>
            </a:extLst>
          </p:cNvPr>
          <p:cNvSpPr>
            <a:spLocks noGrp="1"/>
          </p:cNvSpPr>
          <p:nvPr>
            <p:ph type="title"/>
          </p:nvPr>
        </p:nvSpPr>
        <p:spPr/>
        <p:txBody>
          <a:bodyPr/>
          <a:lstStyle/>
          <a:p>
            <a:r>
              <a:rPr lang="en-US"/>
              <a:t>Twitter Monthly | Purdys</a:t>
            </a:r>
          </a:p>
        </p:txBody>
      </p:sp>
      <p:graphicFrame>
        <p:nvGraphicFramePr>
          <p:cNvPr id="5" name="Table Placeholder 4">
            <a:extLst>
              <a:ext uri="{FF2B5EF4-FFF2-40B4-BE49-F238E27FC236}">
                <a16:creationId xmlns:a16="http://schemas.microsoft.com/office/drawing/2014/main" id="{04C11252-79EA-43C9-A252-1C6575EE1D64}"/>
              </a:ext>
            </a:extLst>
          </p:cNvPr>
          <p:cNvGraphicFramePr>
            <a:graphicFrameLocks noGrp="1"/>
          </p:cNvGraphicFramePr>
          <p:nvPr>
            <p:ph type="tbl" sz="quarter" idx="13"/>
            <p:extLst>
              <p:ext uri="{D42A27DB-BD31-4B8C-83A1-F6EECF244321}">
                <p14:modId xmlns:p14="http://schemas.microsoft.com/office/powerpoint/2010/main" val="4218030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957139898"/>
                    </a:ext>
                  </a:extLst>
                </a:gridCol>
                <a:gridCol w="3291840">
                  <a:extLst>
                    <a:ext uri="{9D8B030D-6E8A-4147-A177-3AD203B41FA5}">
                      <a16:colId xmlns:a16="http://schemas.microsoft.com/office/drawing/2014/main" val="2135084522"/>
                    </a:ext>
                  </a:extLst>
                </a:gridCol>
              </a:tblGrid>
              <a:tr h="370840">
                <a:tc>
                  <a:txBody>
                    <a:bodyPr/>
                    <a:lstStyle/>
                    <a:p>
                      <a:r>
                        <a:rPr lang="en-US" sz="1000"/>
                        <a:t>Metric</a:t>
                      </a:r>
                    </a:p>
                  </a:txBody>
                  <a:tcPr/>
                </a:tc>
                <a:tc>
                  <a:txBody>
                    <a:bodyPr/>
                    <a:lstStyle/>
                    <a:p>
                      <a:r>
                        <a:rPr lang="en-US" sz="1000"/>
                        <a:t>Value</a:t>
                      </a:r>
                    </a:p>
                  </a:txBody>
                  <a:tcPr/>
                </a:tc>
                <a:extLst>
                  <a:ext uri="{0D108BD9-81ED-4DB2-BD59-A6C34878D82A}">
                    <a16:rowId xmlns:a16="http://schemas.microsoft.com/office/drawing/2014/main" val="350145198"/>
                  </a:ext>
                </a:extLst>
              </a:tr>
              <a:tr h="370840">
                <a:tc>
                  <a:txBody>
                    <a:bodyPr/>
                    <a:lstStyle/>
                    <a:p>
                      <a:r>
                        <a:rPr lang="en-US" sz="1000"/>
                        <a:t>Follower Count</a:t>
                      </a:r>
                    </a:p>
                  </a:txBody>
                  <a:tcPr/>
                </a:tc>
                <a:tc>
                  <a:txBody>
                    <a:bodyPr/>
                    <a:lstStyle/>
                    <a:p>
                      <a:r>
                        <a:rPr lang="en-US" sz="1000"/>
                        <a:t>26286</a:t>
                      </a:r>
                    </a:p>
                  </a:txBody>
                  <a:tcPr/>
                </a:tc>
                <a:extLst>
                  <a:ext uri="{0D108BD9-81ED-4DB2-BD59-A6C34878D82A}">
                    <a16:rowId xmlns:a16="http://schemas.microsoft.com/office/drawing/2014/main" val="399554304"/>
                  </a:ext>
                </a:extLst>
              </a:tr>
              <a:tr h="370840">
                <a:tc>
                  <a:txBody>
                    <a:bodyPr/>
                    <a:lstStyle/>
                    <a:p>
                      <a:r>
                        <a:rPr lang="en-US" sz="1000"/>
                        <a:t>Tweet Count</a:t>
                      </a:r>
                    </a:p>
                  </a:txBody>
                  <a:tcPr/>
                </a:tc>
                <a:tc>
                  <a:txBody>
                    <a:bodyPr/>
                    <a:lstStyle/>
                    <a:p>
                      <a:r>
                        <a:rPr lang="en-US" sz="1000"/>
                        <a:t>113</a:t>
                      </a:r>
                    </a:p>
                  </a:txBody>
                  <a:tcPr/>
                </a:tc>
                <a:extLst>
                  <a:ext uri="{0D108BD9-81ED-4DB2-BD59-A6C34878D82A}">
                    <a16:rowId xmlns:a16="http://schemas.microsoft.com/office/drawing/2014/main" val="623098292"/>
                  </a:ext>
                </a:extLst>
              </a:tr>
              <a:tr h="370840">
                <a:tc>
                  <a:txBody>
                    <a:bodyPr/>
                    <a:lstStyle/>
                    <a:p>
                      <a:r>
                        <a:rPr lang="en-US" sz="1000"/>
                        <a:t>Tweet Favourites</a:t>
                      </a:r>
                    </a:p>
                  </a:txBody>
                  <a:tcPr/>
                </a:tc>
                <a:tc>
                  <a:txBody>
                    <a:bodyPr/>
                    <a:lstStyle/>
                    <a:p>
                      <a:r>
                        <a:rPr lang="en-US" sz="1000"/>
                        <a:t>669</a:t>
                      </a:r>
                    </a:p>
                  </a:txBody>
                  <a:tcPr/>
                </a:tc>
                <a:extLst>
                  <a:ext uri="{0D108BD9-81ED-4DB2-BD59-A6C34878D82A}">
                    <a16:rowId xmlns:a16="http://schemas.microsoft.com/office/drawing/2014/main" val="1929957071"/>
                  </a:ext>
                </a:extLst>
              </a:tr>
              <a:tr h="370840">
                <a:tc>
                  <a:txBody>
                    <a:bodyPr/>
                    <a:lstStyle/>
                    <a:p>
                      <a:r>
                        <a:rPr lang="en-US" sz="1000"/>
                        <a:t>Tweet Replies</a:t>
                      </a:r>
                    </a:p>
                  </a:txBody>
                  <a:tcPr/>
                </a:tc>
                <a:tc>
                  <a:txBody>
                    <a:bodyPr/>
                    <a:lstStyle/>
                    <a:p>
                      <a:r>
                        <a:rPr lang="en-US" sz="1000"/>
                        <a:t>66</a:t>
                      </a:r>
                    </a:p>
                  </a:txBody>
                  <a:tcPr/>
                </a:tc>
                <a:extLst>
                  <a:ext uri="{0D108BD9-81ED-4DB2-BD59-A6C34878D82A}">
                    <a16:rowId xmlns:a16="http://schemas.microsoft.com/office/drawing/2014/main" val="2353945009"/>
                  </a:ext>
                </a:extLst>
              </a:tr>
              <a:tr h="370840">
                <a:tc>
                  <a:txBody>
                    <a:bodyPr/>
                    <a:lstStyle/>
                    <a:p>
                      <a:r>
                        <a:rPr lang="en-US" sz="1000"/>
                        <a:t>Tweet Retweets</a:t>
                      </a:r>
                    </a:p>
                  </a:txBody>
                  <a:tcPr/>
                </a:tc>
                <a:tc>
                  <a:txBody>
                    <a:bodyPr/>
                    <a:lstStyle/>
                    <a:p>
                      <a:r>
                        <a:rPr lang="en-US" sz="1000"/>
                        <a:t>160</a:t>
                      </a:r>
                    </a:p>
                  </a:txBody>
                  <a:tcPr/>
                </a:tc>
                <a:extLst>
                  <a:ext uri="{0D108BD9-81ED-4DB2-BD59-A6C34878D82A}">
                    <a16:rowId xmlns:a16="http://schemas.microsoft.com/office/drawing/2014/main" val="2346203818"/>
                  </a:ext>
                </a:extLst>
              </a:tr>
              <a:tr h="370840">
                <a:tc>
                  <a:txBody>
                    <a:bodyPr/>
                    <a:lstStyle/>
                    <a:p>
                      <a:r>
                        <a:rPr lang="en-US" sz="1000" b="1"/>
                        <a:t>Summary</a:t>
                      </a:r>
                    </a:p>
                  </a:txBody>
                  <a:tcPr/>
                </a:tc>
                <a:tc>
                  <a:txBody>
                    <a:bodyPr/>
                    <a:lstStyle/>
                    <a:p>
                      <a:endParaRPr lang="en-US" sz="1000" b="1"/>
                    </a:p>
                  </a:txBody>
                  <a:tcPr/>
                </a:tc>
                <a:extLst>
                  <a:ext uri="{0D108BD9-81ED-4DB2-BD59-A6C34878D82A}">
                    <a16:rowId xmlns:a16="http://schemas.microsoft.com/office/drawing/2014/main" val="2310133581"/>
                  </a:ext>
                </a:extLst>
              </a:tr>
            </a:tbl>
          </a:graphicData>
        </a:graphic>
      </p:graphicFrame>
      <p:sp>
        <p:nvSpPr>
          <p:cNvPr id="4" name="Text Placeholder 3">
            <a:extLst>
              <a:ext uri="{FF2B5EF4-FFF2-40B4-BE49-F238E27FC236}">
                <a16:creationId xmlns:a16="http://schemas.microsoft.com/office/drawing/2014/main" id="{8947E94C-E189-4557-A0A5-706555D58C12}"/>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873957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4ECC3-68B5-471C-A16D-DBFEA19C9622}"/>
              </a:ext>
            </a:extLst>
          </p:cNvPr>
          <p:cNvSpPr>
            <a:spLocks noGrp="1"/>
          </p:cNvSpPr>
          <p:nvPr>
            <p:ph type="title"/>
          </p:nvPr>
        </p:nvSpPr>
        <p:spPr/>
        <p:txBody>
          <a:bodyPr/>
          <a:lstStyle/>
          <a:p>
            <a:r>
              <a:rPr lang="en-US"/>
              <a:t>Followers (Twitter) | Purdys</a:t>
            </a:r>
          </a:p>
        </p:txBody>
      </p:sp>
      <p:graphicFrame>
        <p:nvGraphicFramePr>
          <p:cNvPr id="6" name="Chart Placeholder 5">
            <a:extLst>
              <a:ext uri="{FF2B5EF4-FFF2-40B4-BE49-F238E27FC236}">
                <a16:creationId xmlns:a16="http://schemas.microsoft.com/office/drawing/2014/main" id="{78080CDA-3428-410E-AD06-F8C332EEBE6C}"/>
              </a:ext>
            </a:extLst>
          </p:cNvPr>
          <p:cNvGraphicFramePr>
            <a:graphicFrameLocks noGrp="1"/>
          </p:cNvGraphicFramePr>
          <p:nvPr>
            <p:ph type="chart" sz="quarter" idx="13"/>
            <p:extLst>
              <p:ext uri="{D42A27DB-BD31-4B8C-83A1-F6EECF244321}">
                <p14:modId xmlns:p14="http://schemas.microsoft.com/office/powerpoint/2010/main" val="33345413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8931A7-E81B-4358-9C79-19B963B2599A}"/>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D72B71ED-2F83-4CEA-859B-00AD773996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747242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360</Words>
  <Application>Microsoft Office PowerPoint</Application>
  <PresentationFormat>On-screen Show (4:3)</PresentationFormat>
  <Paragraphs>160</Paragraphs>
  <Slides>16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quintly_template</vt:lpstr>
      <vt:lpstr>Monthly Report for Purdys</vt:lpstr>
      <vt:lpstr>Followers (Full) | Purdys</vt:lpstr>
      <vt:lpstr>Facebook Monthly | Purdys</vt:lpstr>
      <vt:lpstr>Facebook Posts Table | Top Five | Purdys - 1 of 2</vt:lpstr>
      <vt:lpstr>Facebook Posts Table | Top Five | Purdys - 2 of 2</vt:lpstr>
      <vt:lpstr>Followers (Facebook) | Purdys</vt:lpstr>
      <vt:lpstr>Organic + Paid Reach (Facebook) | Purdys</vt:lpstr>
      <vt:lpstr>Facebook Reach | Purdys</vt:lpstr>
      <vt:lpstr>Facebook Engaged Users | Purdys</vt:lpstr>
      <vt:lpstr>Instagram Monthly | Purdys</vt:lpstr>
      <vt:lpstr>Followers (Instagram) | Purdys</vt:lpstr>
      <vt:lpstr>Instagram Posts Table | Top Five | Purdys</vt:lpstr>
      <vt:lpstr>Instagram Average Likes Per Post | Purdys</vt:lpstr>
      <vt:lpstr>Instagram Reach | Purdys</vt:lpstr>
      <vt:lpstr>Twitter Monthly | Purdys</vt:lpstr>
      <vt:lpstr>Followers (Twitter) | Purdys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Monthly Report for Purdys</dc:title>
  <dc:creator>Administrator</dc:creator>
  <cp:lastModifiedBy>Administrator</cp:lastModifiedBy>
  <cp:revision>1</cp:revision>
  <dcterms:created xsi:type="dcterms:W3CDTF">2018-08-15T20:33:35Z</dcterms:created>
  <dcterms:modified xsi:type="dcterms:W3CDTF">2018-08-15T20:34:03Z</dcterms:modified>
</cp:coreProperties>
</file>