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2B-45AB-A3EF-3E0B1BA0B3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2B-45AB-A3EF-3E0B1BA0B3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2B-45AB-A3EF-3E0B1BA0B3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75536"/>
        <c:axId val="278975864"/>
      </c:lineChart>
      <c:dateAx>
        <c:axId val="27897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75864"/>
        <c:crosses val="autoZero"/>
        <c:auto val="1"/>
        <c:lblOffset val="100"/>
        <c:baseTimeUnit val="days"/>
      </c:dateAx>
      <c:valAx>
        <c:axId val="27897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7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2950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3D-49C0-9253-3D2B8DBCE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45648"/>
        <c:axId val="348045976"/>
      </c:lineChart>
      <c:dateAx>
        <c:axId val="34804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45976"/>
        <c:crosses val="autoZero"/>
        <c:auto val="1"/>
        <c:lblOffset val="100"/>
        <c:baseTimeUnit val="days"/>
      </c:dateAx>
      <c:valAx>
        <c:axId val="34804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4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28903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52-496F-B913-CA1438EDAA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75132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52-496F-B913-CA1438EDA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1027032"/>
        <c:axId val="351023424"/>
      </c:areaChart>
      <c:dateAx>
        <c:axId val="35102703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23424"/>
        <c:crosses val="autoZero"/>
        <c:auto val="1"/>
        <c:lblOffset val="100"/>
        <c:baseTimeUnit val="days"/>
      </c:dateAx>
      <c:valAx>
        <c:axId val="35102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270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48871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5A-43D1-B0F3-C06C4FD83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020472"/>
        <c:axId val="351020800"/>
      </c:lineChart>
      <c:dateAx>
        <c:axId val="35102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20800"/>
        <c:crosses val="autoZero"/>
        <c:auto val="1"/>
        <c:lblOffset val="100"/>
        <c:baseTimeUnit val="days"/>
      </c:dateAx>
      <c:valAx>
        <c:axId val="35102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2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F7-4C59-8047-03D17799C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76328"/>
        <c:axId val="351781248"/>
      </c:lineChart>
      <c:dateAx>
        <c:axId val="351776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81248"/>
        <c:crosses val="autoZero"/>
        <c:auto val="1"/>
        <c:lblOffset val="100"/>
        <c:baseTimeUnit val="days"/>
      </c:dateAx>
      <c:valAx>
        <c:axId val="35178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7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2E-41A7-9216-F8A53A5BF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224392"/>
        <c:axId val="355225376"/>
      </c:lineChart>
      <c:dateAx>
        <c:axId val="35522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25376"/>
        <c:crosses val="autoZero"/>
        <c:auto val="1"/>
        <c:lblOffset val="100"/>
        <c:baseTimeUnit val="days"/>
      </c:dateAx>
      <c:valAx>
        <c:axId val="35522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2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marketjg_van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D5-46FF-9E15-725FD0D2A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229968"/>
        <c:axId val="355230296"/>
      </c:lineChart>
      <c:dateAx>
        <c:axId val="35522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30296"/>
        <c:crosses val="autoZero"/>
        <c:auto val="1"/>
        <c:lblOffset val="100"/>
        <c:baseTimeUnit val="days"/>
      </c:dateAx>
      <c:valAx>
        <c:axId val="35523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2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marketjg_van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A0-4ADB-92F3-C3151A913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506632"/>
        <c:axId val="348508600"/>
      </c:lineChart>
      <c:dateAx>
        <c:axId val="34850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08600"/>
        <c:crosses val="autoZero"/>
        <c:auto val="1"/>
        <c:lblOffset val="100"/>
        <c:baseTimeUnit val="days"/>
      </c:dateAx>
      <c:valAx>
        <c:axId val="348508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0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E1-4139-A700-4193314B2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49448"/>
        <c:axId val="341843872"/>
      </c:lineChart>
      <c:dateAx>
        <c:axId val="34184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43872"/>
        <c:crosses val="autoZero"/>
        <c:auto val="1"/>
        <c:lblOffset val="100"/>
        <c:baseTimeUnit val="days"/>
      </c:dateAx>
      <c:valAx>
        <c:axId val="34184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4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32-4740-B0EC-7CA732EC78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32-4740-B0EC-7CA732EC78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Lougheed Town Centre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32-4740-B0EC-7CA732EC786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Allan McGavin Sport Medicine Clinic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32-4740-B0EC-7CA732EC786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Pacific Institute of Culinary Arts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32-4740-B0EC-7CA732EC7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1842232"/>
        <c:axId val="341845512"/>
      </c:lineChart>
      <c:dateAx>
        <c:axId val="341842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45512"/>
        <c:crosses val="autoZero"/>
        <c:auto val="1"/>
        <c:lblOffset val="100"/>
        <c:baseTimeUnit val="days"/>
      </c:dateAx>
      <c:valAx>
        <c:axId val="34184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4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76440-E7E8-47B3-8B25-7E5DB7E797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for Market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21520A-543B-4D70-BADA-DF8EF50B67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4198186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9D065-18C8-45F2-B39F-802BBB379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65F1BE-98BE-42FD-ADFB-ACD5FD0B83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2680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0FDA6-5706-4EEF-B531-CA56F50C0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BF478-2F5F-4080-A70F-29EA24F97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493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03689-22A4-4934-8C53-AA7C1F9DD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6223F8-0EE1-4CE5-A75F-1F05481EB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812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5518204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784759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60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98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44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87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54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88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90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9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82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507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2D45F-B4BE-459C-80C0-71F9A695E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37105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5B4CF-CF48-42CF-A382-1A9222CF4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Top Five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4C908A-DBC2-44D8-9DFF-C26AAEC055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079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9329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3392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187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8226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270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156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45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- 2018-07-27 12:50:00 </a:t>
                      </a:r>
                      <a:r>
                        <a:rPr lang="en-US" sz="1000"/>
                        <a:t> 
 Get your tastebuds ready! Our very own Chef Ken Nakano will be serving Gyūtan, a Japanese-styled Grilled Beef with Yuzu Kosho, Sweet Onion, and Garlic Soy Sauce this Sunday at Brewery &amp; The Beast We can't wait to "meat" you!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81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- 2018-07-26 13:45:00 </a:t>
                      </a:r>
                      <a:r>
                        <a:rPr lang="en-US" sz="1000"/>
                        <a:t> 
 A midday getaway to Provence. Join us for a Pentanque or other Provençal-inspired cocktails during Apéro Hour everyday from 3-6pm. http://ow.ly/LnY230l8laR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446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- 2018-07-31 16:35:01 </a:t>
                      </a:r>
                      <a:r>
                        <a:rPr lang="en-US" sz="1000"/>
                        <a:t> 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82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- 2018-07-28 11:05:00 </a:t>
                      </a:r>
                      <a:r>
                        <a:rPr lang="en-US" sz="1000"/>
                        <a:t> 
 Same place, new experience. This summer, we transformed our terrace into a scene from the South of France. Have you brunched in Provence with us yet? http://ow.ly/Owq730l8mg3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2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- 2018-07-19 15:50:00 </a:t>
                      </a:r>
                      <a:r>
                        <a:rPr lang="en-US" sz="1000"/>
                        <a:t> 
 Ohhh! We're halfway there. And by half way, we mean we're more than half way through the week to #BrunchinProvence again this weekend. Which Belle Provence brunch dish will you be having this weekend? http://ow.ly/iEk730kT9Tl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134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7DF31-11FB-43C4-B8CA-8F6C9D7E75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8563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C5F89-B9F6-4E26-B95C-9B13DAB48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058CE5-5160-4815-8D78-DE14FB47A9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0417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CE32D-A969-4899-910A-F120644F65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6A9BA-14E4-4666-9E5D-DD120A9EB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135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9A10-41E1-4431-9EE0-1C608689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B1AC7D-0844-45E1-BA3B-4612C5B0E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4155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A1B69-2F24-4A56-9761-AC5089306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EA724-549C-414B-A77D-DF3107F24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560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476B2-1E88-4411-AD8B-BDD84AE6A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29565A-8C9F-4E29-95F2-80F55DBEF5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08202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00F92-2858-4CA6-9D86-DE9B9D1BF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0041D-557E-4F60-9791-4F8B4ED80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7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A4217-E533-4719-A976-EAE05068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D0D523-E370-485F-BCA4-0CFB18924A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5442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73298-FA04-41E6-B72B-25535DBD03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146AA-3063-46E0-A99A-5D2A438BB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84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305E1-091C-4EFE-BC5D-2460CBA34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0CC1E5-7E92-4087-A7CA-C2B7D1442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2047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0697717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69105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9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82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85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4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5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99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18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B89C0-7CC3-4FB4-9674-3C7ED3292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280457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51A0-EF8C-46B1-877B-E7B161BA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Top Five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0BB7B-D069-4199-A02A-420B5D433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092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70300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6390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301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6244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0547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08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- 2018-07-31 16:37:31 </a:t>
                      </a:r>
                      <a:r>
                        <a:rPr lang="en-US" sz="1000"/>
                        <a:t>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34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- 2018-07-28 11:07:41 </a:t>
                      </a:r>
                      <a:r>
                        <a:rPr lang="en-US" sz="1000"/>
                        <a:t>
 Same place, new experience. This summer, we transformed our terrace into a scene from the South of France. Have you brunched in Provence with us yet?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763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- 2018-07-27 13:06:18 </a:t>
                      </a:r>
                      <a:r>
                        <a:rPr lang="en-US" sz="1000"/>
                        <a:t>
 Get your tastebuds ready! Our very own Chef Ken Nakano will be serving Gyūtan, a Japanese-styled Grilled Beef with Yuzu Kosho, Sweet Onion, and Garlic Soy Sauce this Sunday at @brewerythebeast. We can't wait to "meat" you at #MeatfestYVR!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84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- 2018-07-26 13:46:18 </a:t>
                      </a:r>
                      <a:r>
                        <a:rPr lang="en-US" sz="1000"/>
                        <a:t>
 A midday getaway to Provence. Join us for a Pentanque or other Provençal-inspired cocktails during Apéro Hour everyday from 3-6pm. See our link in bio for our Apéro Hour menu.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41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- 2018-07-25 16:49:04 </a:t>
                      </a:r>
                      <a:r>
                        <a:rPr lang="en-US" sz="1000"/>
                        <a:t>
 How to win on #WineWednesday? Pair the Haida Gwaii Sablefish from our Rooted in Nature tasting menu with a glass of Louis Latour Mâcon-Lugny "Les Genièvres" 2016. You'll thank us later.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961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EB68E-A699-4B15-BB4D-C41B08B66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1533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713FF-4034-49D9-96D0-3C11CD147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391348-4204-4FF2-A175-E3A7767EED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199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61F96-6016-4965-911D-3DFD5F496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4DF9A-F813-45A1-9B0A-603DE1D8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055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8D4D3-573B-4DBC-96B5-1402E7189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A9018C-A367-464E-8407-F828A50FE7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881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7420B-D6E1-4784-AF86-D6F7D9E118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03000-FA43-47E2-82B5-CCDA9E005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4787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E5578-DE68-43BA-8B3D-85B53D85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5257F5-07AD-4193-AC76-590549CB9B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2815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B9B2F-3CAC-401B-B377-02CD298920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E5DC4-77B7-43C0-8565-8270CBFCC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110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866C2-9307-4D8B-8C48-0186CBEFA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29D5EF-8484-43B8-AD53-3A8A1F753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7148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5537843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625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21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010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3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29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86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1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990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0A355-BFF2-4DDC-8975-16EB3AC90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89324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268AE-5E03-4743-89FA-B2E33C792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D3CDC3-7443-440B-8137-3DDD137986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6113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1CA5E-D3EF-46D0-A43C-203EC622F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B5073-080A-4B64-B399-27DCC65EA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276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E9B9D-F3BA-47D1-8DB7-DA1776DBE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BA664A-06F1-47F5-8A13-CACB439978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7954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EA256-DC78-4FF7-B5DA-C23C3C846B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39AEF-62F3-48D2-B027-76C6AA700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676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368</Words>
  <Application>Microsoft Office PowerPoint</Application>
  <PresentationFormat>On-screen Show (4:3)</PresentationFormat>
  <Paragraphs>155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Monthly Report for Market</vt:lpstr>
      <vt:lpstr>Followers (Full) | Market</vt:lpstr>
      <vt:lpstr>Facebook Monthly | Market</vt:lpstr>
      <vt:lpstr>Facebook Posts Table | Top Five | Market</vt:lpstr>
      <vt:lpstr>Followers (Facebook) | Market</vt:lpstr>
      <vt:lpstr>Organic + Paid Reach (Facebook) | Market</vt:lpstr>
      <vt:lpstr>Facebook Reach | Market</vt:lpstr>
      <vt:lpstr>Facebook Engaged Users | Market</vt:lpstr>
      <vt:lpstr>Instagram Monthly | Market</vt:lpstr>
      <vt:lpstr>Instagram Posts Table | Top Five | Market</vt:lpstr>
      <vt:lpstr>Followers (Instagram) | Market</vt:lpstr>
      <vt:lpstr>Instagram Average Likes Per Post | Market</vt:lpstr>
      <vt:lpstr>Instagram Reach | Market</vt:lpstr>
      <vt:lpstr>Twitter Monthly | Market</vt:lpstr>
      <vt:lpstr>Followers (Twitter) | Market</vt:lpstr>
      <vt:lpstr>Facebook Average Reactions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for Market</dc:title>
  <dc:creator>Administrator</dc:creator>
  <cp:lastModifiedBy>Administrator</cp:lastModifiedBy>
  <cp:revision>1</cp:revision>
  <dcterms:created xsi:type="dcterms:W3CDTF">2018-08-15T20:32:08Z</dcterms:created>
  <dcterms:modified xsi:type="dcterms:W3CDTF">2018-08-15T20:32:40Z</dcterms:modified>
</cp:coreProperties>
</file>