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123700</c:v>
                </c:pt>
                <c:pt idx="26">
                  <c:v>123694</c:v>
                </c:pt>
                <c:pt idx="27">
                  <c:v>123675</c:v>
                </c:pt>
                <c:pt idx="28">
                  <c:v>123669</c:v>
                </c:pt>
                <c:pt idx="29">
                  <c:v>123634</c:v>
                </c:pt>
                <c:pt idx="30">
                  <c:v>123590</c:v>
                </c:pt>
              </c:numCache>
            </c:numRef>
          </c:val>
          <c:smooth val="0"/>
          <c:extLst>
            <c:ext xmlns:c16="http://schemas.microsoft.com/office/drawing/2014/chart" uri="{C3380CC4-5D6E-409C-BE32-E72D297353CC}">
              <c16:uniqueId val="{00000000-CBAF-49DC-B104-5E541CBD29BB}"/>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Sheet1!$C$2:$C$32</c:f>
              <c:numCache>
                <c:formatCode>General</c:formatCode>
                <c:ptCount val="31"/>
                <c:pt idx="25">
                  <c:v>20577</c:v>
                </c:pt>
                <c:pt idx="26">
                  <c:v>20739</c:v>
                </c:pt>
                <c:pt idx="27">
                  <c:v>20782</c:v>
                </c:pt>
                <c:pt idx="28">
                  <c:v>20929</c:v>
                </c:pt>
                <c:pt idx="29">
                  <c:v>20949</c:v>
                </c:pt>
                <c:pt idx="30">
                  <c:v>20980</c:v>
                </c:pt>
              </c:numCache>
            </c:numRef>
          </c:val>
          <c:smooth val="0"/>
          <c:extLst>
            <c:ext xmlns:c16="http://schemas.microsoft.com/office/drawing/2014/chart" uri="{C3380CC4-5D6E-409C-BE32-E72D297353CC}">
              <c16:uniqueId val="{00000001-CBAF-49DC-B104-5E541CBD29BB}"/>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Sheet1!$D$2:$D$32</c:f>
              <c:numCache>
                <c:formatCode>General</c:formatCode>
                <c:ptCount val="31"/>
                <c:pt idx="25">
                  <c:v>27019</c:v>
                </c:pt>
                <c:pt idx="26">
                  <c:v>27016</c:v>
                </c:pt>
                <c:pt idx="27">
                  <c:v>26289</c:v>
                </c:pt>
                <c:pt idx="28">
                  <c:v>26283</c:v>
                </c:pt>
                <c:pt idx="29">
                  <c:v>26290</c:v>
                </c:pt>
                <c:pt idx="30">
                  <c:v>26278</c:v>
                </c:pt>
              </c:numCache>
            </c:numRef>
          </c:val>
          <c:smooth val="0"/>
          <c:extLst>
            <c:ext xmlns:c16="http://schemas.microsoft.com/office/drawing/2014/chart" uri="{C3380CC4-5D6E-409C-BE32-E72D297353CC}">
              <c16:uniqueId val="{00000002-CBAF-49DC-B104-5E541CBD29BB}"/>
            </c:ext>
          </c:extLst>
        </c:ser>
        <c:dLbls>
          <c:showLegendKey val="0"/>
          <c:showVal val="0"/>
          <c:showCatName val="0"/>
          <c:showSerName val="0"/>
          <c:showPercent val="0"/>
          <c:showBubbleSize val="0"/>
        </c:dLbls>
        <c:smooth val="0"/>
        <c:axId val="184187376"/>
        <c:axId val="288566200"/>
      </c:lineChart>
      <c:dateAx>
        <c:axId val="18418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66200"/>
        <c:crosses val="autoZero"/>
        <c:auto val="1"/>
        <c:lblOffset val="100"/>
        <c:baseTimeUnit val="days"/>
      </c:dateAx>
      <c:valAx>
        <c:axId val="28856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18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123700</c:v>
                </c:pt>
                <c:pt idx="26">
                  <c:v>123694</c:v>
                </c:pt>
                <c:pt idx="27">
                  <c:v>123675</c:v>
                </c:pt>
                <c:pt idx="28">
                  <c:v>123669</c:v>
                </c:pt>
                <c:pt idx="29">
                  <c:v>123634</c:v>
                </c:pt>
                <c:pt idx="30">
                  <c:v>123590</c:v>
                </c:pt>
              </c:numCache>
            </c:numRef>
          </c:val>
          <c:smooth val="0"/>
          <c:extLst>
            <c:ext xmlns:c16="http://schemas.microsoft.com/office/drawing/2014/chart" uri="{C3380CC4-5D6E-409C-BE32-E72D297353CC}">
              <c16:uniqueId val="{00000000-AC31-43A9-86F5-3F60EA62B18B}"/>
            </c:ext>
          </c:extLst>
        </c:ser>
        <c:dLbls>
          <c:showLegendKey val="0"/>
          <c:showVal val="0"/>
          <c:showCatName val="0"/>
          <c:showSerName val="0"/>
          <c:showPercent val="0"/>
          <c:showBubbleSize val="0"/>
        </c:dLbls>
        <c:smooth val="0"/>
        <c:axId val="419182008"/>
        <c:axId val="419175120"/>
      </c:lineChart>
      <c:dateAx>
        <c:axId val="41918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75120"/>
        <c:crosses val="autoZero"/>
        <c:auto val="1"/>
        <c:lblOffset val="100"/>
        <c:baseTimeUnit val="days"/>
      </c:dateAx>
      <c:valAx>
        <c:axId val="41917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8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133582</c:v>
                </c:pt>
                <c:pt idx="1">
                  <c:v>105129</c:v>
                </c:pt>
                <c:pt idx="2">
                  <c:v>198309</c:v>
                </c:pt>
                <c:pt idx="3">
                  <c:v>120251</c:v>
                </c:pt>
                <c:pt idx="4">
                  <c:v>123334</c:v>
                </c:pt>
                <c:pt idx="5">
                  <c:v>207520</c:v>
                </c:pt>
                <c:pt idx="6">
                  <c:v>112885</c:v>
                </c:pt>
                <c:pt idx="7">
                  <c:v>72058</c:v>
                </c:pt>
                <c:pt idx="8">
                  <c:v>121180</c:v>
                </c:pt>
                <c:pt idx="9">
                  <c:v>84362</c:v>
                </c:pt>
                <c:pt idx="10">
                  <c:v>176557</c:v>
                </c:pt>
                <c:pt idx="11">
                  <c:v>129416</c:v>
                </c:pt>
                <c:pt idx="12">
                  <c:v>119164</c:v>
                </c:pt>
                <c:pt idx="13">
                  <c:v>82293</c:v>
                </c:pt>
                <c:pt idx="14">
                  <c:v>46504</c:v>
                </c:pt>
                <c:pt idx="15">
                  <c:v>90870</c:v>
                </c:pt>
                <c:pt idx="16">
                  <c:v>81623</c:v>
                </c:pt>
                <c:pt idx="17">
                  <c:v>40607</c:v>
                </c:pt>
                <c:pt idx="18">
                  <c:v>57440</c:v>
                </c:pt>
                <c:pt idx="19">
                  <c:v>47462</c:v>
                </c:pt>
                <c:pt idx="20">
                  <c:v>81879</c:v>
                </c:pt>
                <c:pt idx="21">
                  <c:v>82047</c:v>
                </c:pt>
                <c:pt idx="22">
                  <c:v>77439</c:v>
                </c:pt>
                <c:pt idx="23">
                  <c:v>52940</c:v>
                </c:pt>
                <c:pt idx="24">
                  <c:v>69415</c:v>
                </c:pt>
                <c:pt idx="25">
                  <c:v>57742</c:v>
                </c:pt>
                <c:pt idx="26">
                  <c:v>84162</c:v>
                </c:pt>
                <c:pt idx="27">
                  <c:v>45766</c:v>
                </c:pt>
                <c:pt idx="28">
                  <c:v>83533</c:v>
                </c:pt>
                <c:pt idx="29">
                  <c:v>72538</c:v>
                </c:pt>
                <c:pt idx="30">
                  <c:v>46560</c:v>
                </c:pt>
              </c:numCache>
            </c:numRef>
          </c:val>
          <c:extLst>
            <c:ext xmlns:c16="http://schemas.microsoft.com/office/drawing/2014/chart" uri="{C3380CC4-5D6E-409C-BE32-E72D297353CC}">
              <c16:uniqueId val="{00000000-3EFD-427A-9C68-4FA41506E6EC}"/>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Sheet1!$C$2:$C$32</c:f>
              <c:numCache>
                <c:formatCode>General</c:formatCode>
                <c:ptCount val="31"/>
                <c:pt idx="0">
                  <c:v>268724</c:v>
                </c:pt>
                <c:pt idx="1">
                  <c:v>381671</c:v>
                </c:pt>
                <c:pt idx="2">
                  <c:v>354507</c:v>
                </c:pt>
                <c:pt idx="3">
                  <c:v>393556</c:v>
                </c:pt>
                <c:pt idx="4">
                  <c:v>345440</c:v>
                </c:pt>
                <c:pt idx="5">
                  <c:v>329330</c:v>
                </c:pt>
                <c:pt idx="6">
                  <c:v>197250</c:v>
                </c:pt>
                <c:pt idx="7">
                  <c:v>222461</c:v>
                </c:pt>
                <c:pt idx="8">
                  <c:v>370744</c:v>
                </c:pt>
                <c:pt idx="9">
                  <c:v>353256</c:v>
                </c:pt>
                <c:pt idx="10">
                  <c:v>345734</c:v>
                </c:pt>
                <c:pt idx="11">
                  <c:v>145968</c:v>
                </c:pt>
                <c:pt idx="12">
                  <c:v>140849</c:v>
                </c:pt>
                <c:pt idx="13">
                  <c:v>107729</c:v>
                </c:pt>
                <c:pt idx="14">
                  <c:v>96752</c:v>
                </c:pt>
                <c:pt idx="15">
                  <c:v>195297</c:v>
                </c:pt>
                <c:pt idx="16">
                  <c:v>126079</c:v>
                </c:pt>
                <c:pt idx="17">
                  <c:v>131617</c:v>
                </c:pt>
                <c:pt idx="18">
                  <c:v>134057</c:v>
                </c:pt>
                <c:pt idx="19">
                  <c:v>66328</c:v>
                </c:pt>
                <c:pt idx="20">
                  <c:v>174720</c:v>
                </c:pt>
                <c:pt idx="21">
                  <c:v>183070</c:v>
                </c:pt>
                <c:pt idx="22">
                  <c:v>197781</c:v>
                </c:pt>
                <c:pt idx="23">
                  <c:v>147867</c:v>
                </c:pt>
                <c:pt idx="24">
                  <c:v>3056</c:v>
                </c:pt>
                <c:pt idx="25">
                  <c:v>47209</c:v>
                </c:pt>
                <c:pt idx="26">
                  <c:v>92466</c:v>
                </c:pt>
                <c:pt idx="27">
                  <c:v>44200</c:v>
                </c:pt>
                <c:pt idx="28">
                  <c:v>47957</c:v>
                </c:pt>
                <c:pt idx="29">
                  <c:v>20911</c:v>
                </c:pt>
                <c:pt idx="30">
                  <c:v>40227</c:v>
                </c:pt>
              </c:numCache>
            </c:numRef>
          </c:val>
          <c:extLst>
            <c:ext xmlns:c16="http://schemas.microsoft.com/office/drawing/2014/chart" uri="{C3380CC4-5D6E-409C-BE32-E72D297353CC}">
              <c16:uniqueId val="{00000001-3EFD-427A-9C68-4FA41506E6EC}"/>
            </c:ext>
          </c:extLst>
        </c:ser>
        <c:dLbls>
          <c:showLegendKey val="0"/>
          <c:showVal val="0"/>
          <c:showCatName val="0"/>
          <c:showSerName val="0"/>
          <c:showPercent val="0"/>
          <c:showBubbleSize val="0"/>
        </c:dLbls>
        <c:axId val="419179712"/>
        <c:axId val="419175776"/>
      </c:areaChart>
      <c:dateAx>
        <c:axId val="41917971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75776"/>
        <c:crosses val="autoZero"/>
        <c:auto val="1"/>
        <c:lblOffset val="100"/>
        <c:baseTimeUnit val="days"/>
      </c:dateAx>
      <c:valAx>
        <c:axId val="41917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797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133462</c:v>
                </c:pt>
                <c:pt idx="1">
                  <c:v>170159</c:v>
                </c:pt>
                <c:pt idx="2">
                  <c:v>204554</c:v>
                </c:pt>
                <c:pt idx="3">
                  <c:v>199133</c:v>
                </c:pt>
                <c:pt idx="4">
                  <c:v>208824</c:v>
                </c:pt>
                <c:pt idx="5">
                  <c:v>199499</c:v>
                </c:pt>
                <c:pt idx="6">
                  <c:v>116224</c:v>
                </c:pt>
                <c:pt idx="7">
                  <c:v>168660</c:v>
                </c:pt>
                <c:pt idx="8">
                  <c:v>208908</c:v>
                </c:pt>
                <c:pt idx="9">
                  <c:v>177371</c:v>
                </c:pt>
                <c:pt idx="10">
                  <c:v>164282</c:v>
                </c:pt>
                <c:pt idx="11">
                  <c:v>76711</c:v>
                </c:pt>
                <c:pt idx="12">
                  <c:v>113335</c:v>
                </c:pt>
                <c:pt idx="13">
                  <c:v>86143</c:v>
                </c:pt>
                <c:pt idx="14">
                  <c:v>66007</c:v>
                </c:pt>
                <c:pt idx="15">
                  <c:v>170236</c:v>
                </c:pt>
                <c:pt idx="16">
                  <c:v>111505</c:v>
                </c:pt>
                <c:pt idx="17">
                  <c:v>113792</c:v>
                </c:pt>
                <c:pt idx="18">
                  <c:v>101168</c:v>
                </c:pt>
                <c:pt idx="19">
                  <c:v>58473</c:v>
                </c:pt>
                <c:pt idx="20">
                  <c:v>132916</c:v>
                </c:pt>
                <c:pt idx="21">
                  <c:v>132387</c:v>
                </c:pt>
                <c:pt idx="22">
                  <c:v>128035</c:v>
                </c:pt>
                <c:pt idx="23">
                  <c:v>105715</c:v>
                </c:pt>
                <c:pt idx="24">
                  <c:v>23125</c:v>
                </c:pt>
                <c:pt idx="25">
                  <c:v>54918</c:v>
                </c:pt>
                <c:pt idx="26">
                  <c:v>101429</c:v>
                </c:pt>
                <c:pt idx="27">
                  <c:v>49580</c:v>
                </c:pt>
                <c:pt idx="28">
                  <c:v>57274</c:v>
                </c:pt>
                <c:pt idx="29">
                  <c:v>34310</c:v>
                </c:pt>
                <c:pt idx="30">
                  <c:v>51197</c:v>
                </c:pt>
              </c:numCache>
            </c:numRef>
          </c:val>
          <c:smooth val="0"/>
          <c:extLst>
            <c:ext xmlns:c16="http://schemas.microsoft.com/office/drawing/2014/chart" uri="{C3380CC4-5D6E-409C-BE32-E72D297353CC}">
              <c16:uniqueId val="{00000000-1143-4B92-8CCA-EB2E63926E08}"/>
            </c:ext>
          </c:extLst>
        </c:ser>
        <c:dLbls>
          <c:showLegendKey val="0"/>
          <c:showVal val="0"/>
          <c:showCatName val="0"/>
          <c:showSerName val="0"/>
          <c:showPercent val="0"/>
          <c:showBubbleSize val="0"/>
        </c:dLbls>
        <c:smooth val="0"/>
        <c:axId val="419185288"/>
        <c:axId val="419185616"/>
      </c:lineChart>
      <c:dateAx>
        <c:axId val="41918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85616"/>
        <c:crosses val="autoZero"/>
        <c:auto val="1"/>
        <c:lblOffset val="100"/>
        <c:baseTimeUnit val="days"/>
      </c:dateAx>
      <c:valAx>
        <c:axId val="41918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8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4025</c:v>
                </c:pt>
                <c:pt idx="1">
                  <c:v>3642</c:v>
                </c:pt>
                <c:pt idx="2">
                  <c:v>6406</c:v>
                </c:pt>
                <c:pt idx="3">
                  <c:v>4946</c:v>
                </c:pt>
                <c:pt idx="4">
                  <c:v>7190</c:v>
                </c:pt>
                <c:pt idx="5">
                  <c:v>7657</c:v>
                </c:pt>
                <c:pt idx="6">
                  <c:v>3439</c:v>
                </c:pt>
                <c:pt idx="7">
                  <c:v>3630</c:v>
                </c:pt>
                <c:pt idx="8">
                  <c:v>7963</c:v>
                </c:pt>
                <c:pt idx="9">
                  <c:v>4827</c:v>
                </c:pt>
                <c:pt idx="10">
                  <c:v>13820</c:v>
                </c:pt>
                <c:pt idx="11">
                  <c:v>5563</c:v>
                </c:pt>
                <c:pt idx="12">
                  <c:v>3340</c:v>
                </c:pt>
                <c:pt idx="13">
                  <c:v>1887</c:v>
                </c:pt>
                <c:pt idx="14">
                  <c:v>1648</c:v>
                </c:pt>
                <c:pt idx="15">
                  <c:v>3954</c:v>
                </c:pt>
                <c:pt idx="16">
                  <c:v>4532</c:v>
                </c:pt>
                <c:pt idx="17">
                  <c:v>2207</c:v>
                </c:pt>
                <c:pt idx="18">
                  <c:v>2115</c:v>
                </c:pt>
                <c:pt idx="19">
                  <c:v>1610</c:v>
                </c:pt>
                <c:pt idx="20">
                  <c:v>3304</c:v>
                </c:pt>
                <c:pt idx="21">
                  <c:v>4616</c:v>
                </c:pt>
                <c:pt idx="22">
                  <c:v>3690</c:v>
                </c:pt>
                <c:pt idx="23">
                  <c:v>2115</c:v>
                </c:pt>
                <c:pt idx="24">
                  <c:v>1803</c:v>
                </c:pt>
                <c:pt idx="25">
                  <c:v>2545</c:v>
                </c:pt>
                <c:pt idx="26">
                  <c:v>4505</c:v>
                </c:pt>
                <c:pt idx="27">
                  <c:v>1267</c:v>
                </c:pt>
                <c:pt idx="28">
                  <c:v>2447</c:v>
                </c:pt>
                <c:pt idx="29">
                  <c:v>1440</c:v>
                </c:pt>
                <c:pt idx="30">
                  <c:v>1472</c:v>
                </c:pt>
              </c:numCache>
            </c:numRef>
          </c:val>
          <c:smooth val="0"/>
          <c:extLst>
            <c:ext xmlns:c16="http://schemas.microsoft.com/office/drawing/2014/chart" uri="{C3380CC4-5D6E-409C-BE32-E72D297353CC}">
              <c16:uniqueId val="{00000000-B50E-4EF0-9050-5CB7FF043DD3}"/>
            </c:ext>
          </c:extLst>
        </c:ser>
        <c:dLbls>
          <c:showLegendKey val="0"/>
          <c:showVal val="0"/>
          <c:showCatName val="0"/>
          <c:showSerName val="0"/>
          <c:showPercent val="0"/>
          <c:showBubbleSize val="0"/>
        </c:dLbls>
        <c:smooth val="0"/>
        <c:axId val="419186600"/>
        <c:axId val="419187256"/>
      </c:lineChart>
      <c:dateAx>
        <c:axId val="41918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87256"/>
        <c:crosses val="autoZero"/>
        <c:auto val="1"/>
        <c:lblOffset val="100"/>
        <c:baseTimeUnit val="days"/>
      </c:dateAx>
      <c:valAx>
        <c:axId val="41918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8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20577</c:v>
                </c:pt>
                <c:pt idx="26">
                  <c:v>20739</c:v>
                </c:pt>
                <c:pt idx="27">
                  <c:v>20782</c:v>
                </c:pt>
                <c:pt idx="28">
                  <c:v>20929</c:v>
                </c:pt>
                <c:pt idx="29">
                  <c:v>20949</c:v>
                </c:pt>
                <c:pt idx="30">
                  <c:v>20980</c:v>
                </c:pt>
              </c:numCache>
            </c:numRef>
          </c:val>
          <c:smooth val="0"/>
          <c:extLst>
            <c:ext xmlns:c16="http://schemas.microsoft.com/office/drawing/2014/chart" uri="{C3380CC4-5D6E-409C-BE32-E72D297353CC}">
              <c16:uniqueId val="{00000000-8356-4422-B34A-A96A0764D793}"/>
            </c:ext>
          </c:extLst>
        </c:ser>
        <c:dLbls>
          <c:showLegendKey val="0"/>
          <c:showVal val="0"/>
          <c:showCatName val="0"/>
          <c:showSerName val="0"/>
          <c:showPercent val="0"/>
          <c:showBubbleSize val="0"/>
        </c:dLbls>
        <c:smooth val="0"/>
        <c:axId val="293722888"/>
        <c:axId val="293726168"/>
      </c:lineChart>
      <c:dateAx>
        <c:axId val="293722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26168"/>
        <c:crosses val="autoZero"/>
        <c:auto val="1"/>
        <c:lblOffset val="100"/>
        <c:baseTimeUnit val="days"/>
      </c:dateAx>
      <c:valAx>
        <c:axId val="29372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2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304</c:v>
                </c:pt>
                <c:pt idx="1">
                  <c:v>292</c:v>
                </c:pt>
                <c:pt idx="2">
                  <c:v>247</c:v>
                </c:pt>
                <c:pt idx="3">
                  <c:v>285</c:v>
                </c:pt>
                <c:pt idx="4">
                  <c:v>497</c:v>
                </c:pt>
                <c:pt idx="5">
                  <c:v>457</c:v>
                </c:pt>
                <c:pt idx="6">
                  <c:v>400</c:v>
                </c:pt>
                <c:pt idx="7">
                  <c:v>330</c:v>
                </c:pt>
                <c:pt idx="8">
                  <c:v>395</c:v>
                </c:pt>
                <c:pt idx="9">
                  <c:v>320</c:v>
                </c:pt>
                <c:pt idx="10">
                  <c:v>491</c:v>
                </c:pt>
                <c:pt idx="11">
                  <c:v>304</c:v>
                </c:pt>
                <c:pt idx="12">
                  <c:v>457</c:v>
                </c:pt>
                <c:pt idx="13">
                  <c:v>343</c:v>
                </c:pt>
                <c:pt idx="14">
                  <c:v>251</c:v>
                </c:pt>
                <c:pt idx="15">
                  <c:v>278</c:v>
                </c:pt>
                <c:pt idx="16">
                  <c:v>231</c:v>
                </c:pt>
                <c:pt idx="17">
                  <c:v>424</c:v>
                </c:pt>
                <c:pt idx="18">
                  <c:v>303</c:v>
                </c:pt>
                <c:pt idx="19">
                  <c:v>521</c:v>
                </c:pt>
                <c:pt idx="20">
                  <c:v>326</c:v>
                </c:pt>
                <c:pt idx="21">
                  <c:v>300</c:v>
                </c:pt>
                <c:pt idx="22">
                  <c:v>398</c:v>
                </c:pt>
                <c:pt idx="23">
                  <c:v>261</c:v>
                </c:pt>
                <c:pt idx="24">
                  <c:v>260</c:v>
                </c:pt>
                <c:pt idx="25">
                  <c:v>333</c:v>
                </c:pt>
                <c:pt idx="26">
                  <c:v>368</c:v>
                </c:pt>
                <c:pt idx="27">
                  <c:v>268</c:v>
                </c:pt>
                <c:pt idx="28">
                  <c:v>239</c:v>
                </c:pt>
                <c:pt idx="29">
                  <c:v>367</c:v>
                </c:pt>
                <c:pt idx="30">
                  <c:v>301</c:v>
                </c:pt>
              </c:numCache>
            </c:numRef>
          </c:val>
          <c:smooth val="0"/>
          <c:extLst>
            <c:ext xmlns:c16="http://schemas.microsoft.com/office/drawing/2014/chart" uri="{C3380CC4-5D6E-409C-BE32-E72D297353CC}">
              <c16:uniqueId val="{00000000-9DA0-4618-8BEF-AD384A79D94E}"/>
            </c:ext>
          </c:extLst>
        </c:ser>
        <c:dLbls>
          <c:showLegendKey val="0"/>
          <c:showVal val="0"/>
          <c:showCatName val="0"/>
          <c:showSerName val="0"/>
          <c:showPercent val="0"/>
          <c:showBubbleSize val="0"/>
        </c:dLbls>
        <c:smooth val="0"/>
        <c:axId val="424715784"/>
        <c:axId val="424714144"/>
      </c:lineChart>
      <c:dateAx>
        <c:axId val="42471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14144"/>
        <c:crosses val="autoZero"/>
        <c:auto val="1"/>
        <c:lblOffset val="100"/>
        <c:baseTimeUnit val="days"/>
      </c:dateAx>
      <c:valAx>
        <c:axId val="42471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1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8438</c:v>
                </c:pt>
                <c:pt idx="1">
                  <c:v>7221</c:v>
                </c:pt>
                <c:pt idx="2">
                  <c:v>7075</c:v>
                </c:pt>
                <c:pt idx="3">
                  <c:v>8331</c:v>
                </c:pt>
                <c:pt idx="4">
                  <c:v>12129</c:v>
                </c:pt>
                <c:pt idx="5">
                  <c:v>9959</c:v>
                </c:pt>
                <c:pt idx="6">
                  <c:v>8775</c:v>
                </c:pt>
                <c:pt idx="7">
                  <c:v>7767</c:v>
                </c:pt>
                <c:pt idx="8">
                  <c:v>8426</c:v>
                </c:pt>
                <c:pt idx="9">
                  <c:v>8233</c:v>
                </c:pt>
                <c:pt idx="10">
                  <c:v>11670</c:v>
                </c:pt>
                <c:pt idx="11">
                  <c:v>9799</c:v>
                </c:pt>
                <c:pt idx="12">
                  <c:v>10476</c:v>
                </c:pt>
                <c:pt idx="13">
                  <c:v>10257</c:v>
                </c:pt>
                <c:pt idx="14">
                  <c:v>8216</c:v>
                </c:pt>
                <c:pt idx="15">
                  <c:v>9761</c:v>
                </c:pt>
                <c:pt idx="16">
                  <c:v>28308</c:v>
                </c:pt>
                <c:pt idx="17">
                  <c:v>22874</c:v>
                </c:pt>
                <c:pt idx="18">
                  <c:v>29941</c:v>
                </c:pt>
                <c:pt idx="19">
                  <c:v>17330</c:v>
                </c:pt>
                <c:pt idx="20">
                  <c:v>39451</c:v>
                </c:pt>
                <c:pt idx="21">
                  <c:v>20506</c:v>
                </c:pt>
                <c:pt idx="22">
                  <c:v>22449</c:v>
                </c:pt>
                <c:pt idx="23">
                  <c:v>34481</c:v>
                </c:pt>
                <c:pt idx="24">
                  <c:v>13045</c:v>
                </c:pt>
                <c:pt idx="25">
                  <c:v>30759</c:v>
                </c:pt>
                <c:pt idx="26">
                  <c:v>56591</c:v>
                </c:pt>
                <c:pt idx="27">
                  <c:v>23277</c:v>
                </c:pt>
                <c:pt idx="28">
                  <c:v>25224</c:v>
                </c:pt>
                <c:pt idx="29">
                  <c:v>18557</c:v>
                </c:pt>
                <c:pt idx="30">
                  <c:v>28468</c:v>
                </c:pt>
              </c:numCache>
            </c:numRef>
          </c:val>
          <c:smooth val="0"/>
          <c:extLst>
            <c:ext xmlns:c16="http://schemas.microsoft.com/office/drawing/2014/chart" uri="{C3380CC4-5D6E-409C-BE32-E72D297353CC}">
              <c16:uniqueId val="{00000000-9BAE-442C-930C-EE1692E26D2E}"/>
            </c:ext>
          </c:extLst>
        </c:ser>
        <c:dLbls>
          <c:showLegendKey val="0"/>
          <c:showVal val="0"/>
          <c:showCatName val="0"/>
          <c:showSerName val="0"/>
          <c:showPercent val="0"/>
          <c:showBubbleSize val="0"/>
        </c:dLbls>
        <c:smooth val="0"/>
        <c:axId val="424723000"/>
        <c:axId val="424730216"/>
      </c:lineChart>
      <c:dateAx>
        <c:axId val="424723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30216"/>
        <c:crosses val="autoZero"/>
        <c:auto val="1"/>
        <c:lblOffset val="100"/>
        <c:baseTimeUnit val="days"/>
      </c:dateAx>
      <c:valAx>
        <c:axId val="42473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2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27019</c:v>
                </c:pt>
                <c:pt idx="26">
                  <c:v>27016</c:v>
                </c:pt>
                <c:pt idx="27">
                  <c:v>26289</c:v>
                </c:pt>
                <c:pt idx="28">
                  <c:v>26283</c:v>
                </c:pt>
                <c:pt idx="29">
                  <c:v>26290</c:v>
                </c:pt>
                <c:pt idx="30">
                  <c:v>26278</c:v>
                </c:pt>
              </c:numCache>
            </c:numRef>
          </c:val>
          <c:smooth val="0"/>
          <c:extLst>
            <c:ext xmlns:c16="http://schemas.microsoft.com/office/drawing/2014/chart" uri="{C3380CC4-5D6E-409C-BE32-E72D297353CC}">
              <c16:uniqueId val="{00000000-2D45-496A-8FC9-4A1146F8FEB3}"/>
            </c:ext>
          </c:extLst>
        </c:ser>
        <c:dLbls>
          <c:showLegendKey val="0"/>
          <c:showVal val="0"/>
          <c:showCatName val="0"/>
          <c:showSerName val="0"/>
          <c:showPercent val="0"/>
          <c:showBubbleSize val="0"/>
        </c:dLbls>
        <c:smooth val="0"/>
        <c:axId val="424737432"/>
        <c:axId val="424737760"/>
      </c:lineChart>
      <c:dateAx>
        <c:axId val="42473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37760"/>
        <c:crosses val="autoZero"/>
        <c:auto val="1"/>
        <c:lblOffset val="100"/>
        <c:baseTimeUnit val="days"/>
      </c:dateAx>
      <c:valAx>
        <c:axId val="42473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3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7079-7409-441C-8612-1AB3FFA5F9A6}"/>
              </a:ext>
            </a:extLst>
          </p:cNvPr>
          <p:cNvSpPr>
            <a:spLocks noGrp="1"/>
          </p:cNvSpPr>
          <p:nvPr>
            <p:ph type="ctrTitle"/>
          </p:nvPr>
        </p:nvSpPr>
        <p:spPr/>
        <p:txBody>
          <a:bodyPr/>
          <a:lstStyle/>
          <a:p>
            <a:r>
              <a:rPr lang="en-US"/>
              <a:t>Monthly Report for Purdys</a:t>
            </a:r>
          </a:p>
        </p:txBody>
      </p:sp>
      <p:sp>
        <p:nvSpPr>
          <p:cNvPr id="3" name="Subtitle 2">
            <a:extLst>
              <a:ext uri="{FF2B5EF4-FFF2-40B4-BE49-F238E27FC236}">
                <a16:creationId xmlns:a16="http://schemas.microsoft.com/office/drawing/2014/main" id="{5668A5A7-F267-40A9-8D36-D1761DDBA792}"/>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13292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3F644-ECF8-419F-9C8E-4A1D4E078D87}"/>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38DBE49C-A3DC-4F64-8999-475A7042B6DE}"/>
              </a:ext>
            </a:extLst>
          </p:cNvPr>
          <p:cNvGraphicFramePr>
            <a:graphicFrameLocks noGrp="1"/>
          </p:cNvGraphicFramePr>
          <p:nvPr>
            <p:ph type="chart" sz="quarter" idx="13"/>
            <p:extLst>
              <p:ext uri="{D42A27DB-BD31-4B8C-83A1-F6EECF244321}">
                <p14:modId xmlns:p14="http://schemas.microsoft.com/office/powerpoint/2010/main" val="4275539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BFE86F-FE5F-4F36-826C-41B07C915AE9}"/>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E26E74B6-C527-4955-908C-F38C4F1A9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1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29AFA-F0B8-4543-9B8D-DF9FE380E84E}"/>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C09C4842-8A8D-4C8B-8EF8-7310447D349F}"/>
              </a:ext>
            </a:extLst>
          </p:cNvPr>
          <p:cNvGraphicFramePr>
            <a:graphicFrameLocks noGrp="1"/>
          </p:cNvGraphicFramePr>
          <p:nvPr>
            <p:ph type="tbl" sz="quarter" idx="13"/>
            <p:extLst>
              <p:ext uri="{D42A27DB-BD31-4B8C-83A1-F6EECF244321}">
                <p14:modId xmlns:p14="http://schemas.microsoft.com/office/powerpoint/2010/main" val="4220252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78617406"/>
                    </a:ext>
                  </a:extLst>
                </a:gridCol>
                <a:gridCol w="3291840">
                  <a:extLst>
                    <a:ext uri="{9D8B030D-6E8A-4147-A177-3AD203B41FA5}">
                      <a16:colId xmlns:a16="http://schemas.microsoft.com/office/drawing/2014/main" val="223107899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076099993"/>
                  </a:ext>
                </a:extLst>
              </a:tr>
              <a:tr h="370840">
                <a:tc>
                  <a:txBody>
                    <a:bodyPr/>
                    <a:lstStyle/>
                    <a:p>
                      <a:r>
                        <a:rPr lang="en-US" sz="1000"/>
                        <a:t>Click Throughs</a:t>
                      </a:r>
                    </a:p>
                  </a:txBody>
                  <a:tcPr/>
                </a:tc>
                <a:tc>
                  <a:txBody>
                    <a:bodyPr/>
                    <a:lstStyle/>
                    <a:p>
                      <a:r>
                        <a:rPr lang="en-US" sz="1000"/>
                        <a:t>5625</a:t>
                      </a:r>
                    </a:p>
                  </a:txBody>
                  <a:tcPr/>
                </a:tc>
                <a:extLst>
                  <a:ext uri="{0D108BD9-81ED-4DB2-BD59-A6C34878D82A}">
                    <a16:rowId xmlns:a16="http://schemas.microsoft.com/office/drawing/2014/main" val="1921444723"/>
                  </a:ext>
                </a:extLst>
              </a:tr>
              <a:tr h="370840">
                <a:tc>
                  <a:txBody>
                    <a:bodyPr/>
                    <a:lstStyle/>
                    <a:p>
                      <a:r>
                        <a:rPr lang="en-US" sz="1000"/>
                        <a:t>Comments</a:t>
                      </a:r>
                    </a:p>
                  </a:txBody>
                  <a:tcPr/>
                </a:tc>
                <a:tc>
                  <a:txBody>
                    <a:bodyPr/>
                    <a:lstStyle/>
                    <a:p>
                      <a:r>
                        <a:rPr lang="en-US" sz="1000"/>
                        <a:t>17401</a:t>
                      </a:r>
                    </a:p>
                  </a:txBody>
                  <a:tcPr/>
                </a:tc>
                <a:extLst>
                  <a:ext uri="{0D108BD9-81ED-4DB2-BD59-A6C34878D82A}">
                    <a16:rowId xmlns:a16="http://schemas.microsoft.com/office/drawing/2014/main" val="2033170734"/>
                  </a:ext>
                </a:extLst>
              </a:tr>
              <a:tr h="370840">
                <a:tc>
                  <a:txBody>
                    <a:bodyPr/>
                    <a:lstStyle/>
                    <a:p>
                      <a:r>
                        <a:rPr lang="en-US" sz="1000"/>
                        <a:t>Engaged Users</a:t>
                      </a:r>
                    </a:p>
                  </a:txBody>
                  <a:tcPr/>
                </a:tc>
                <a:tc>
                  <a:txBody>
                    <a:bodyPr/>
                    <a:lstStyle/>
                    <a:p>
                      <a:r>
                        <a:rPr lang="en-US" sz="1000"/>
                        <a:t>95901</a:t>
                      </a:r>
                    </a:p>
                  </a:txBody>
                  <a:tcPr/>
                </a:tc>
                <a:extLst>
                  <a:ext uri="{0D108BD9-81ED-4DB2-BD59-A6C34878D82A}">
                    <a16:rowId xmlns:a16="http://schemas.microsoft.com/office/drawing/2014/main" val="81072330"/>
                  </a:ext>
                </a:extLst>
              </a:tr>
              <a:tr h="370840">
                <a:tc>
                  <a:txBody>
                    <a:bodyPr/>
                    <a:lstStyle/>
                    <a:p>
                      <a:r>
                        <a:rPr lang="en-US" sz="1000"/>
                        <a:t>Organic Impressions</a:t>
                      </a:r>
                    </a:p>
                  </a:txBody>
                  <a:tcPr/>
                </a:tc>
                <a:tc>
                  <a:txBody>
                    <a:bodyPr/>
                    <a:lstStyle/>
                    <a:p>
                      <a:r>
                        <a:rPr lang="en-US" sz="1000"/>
                        <a:t>2852437</a:t>
                      </a:r>
                    </a:p>
                  </a:txBody>
                  <a:tcPr/>
                </a:tc>
                <a:extLst>
                  <a:ext uri="{0D108BD9-81ED-4DB2-BD59-A6C34878D82A}">
                    <a16:rowId xmlns:a16="http://schemas.microsoft.com/office/drawing/2014/main" val="2574185988"/>
                  </a:ext>
                </a:extLst>
              </a:tr>
              <a:tr h="370840">
                <a:tc>
                  <a:txBody>
                    <a:bodyPr/>
                    <a:lstStyle/>
                    <a:p>
                      <a:r>
                        <a:rPr lang="en-US" sz="1000"/>
                        <a:t>Page Likes</a:t>
                      </a:r>
                    </a:p>
                  </a:txBody>
                  <a:tcPr/>
                </a:tc>
                <a:tc>
                  <a:txBody>
                    <a:bodyPr/>
                    <a:lstStyle/>
                    <a:p>
                      <a:r>
                        <a:rPr lang="en-US" sz="1000"/>
                        <a:t>123578</a:t>
                      </a:r>
                    </a:p>
                  </a:txBody>
                  <a:tcPr/>
                </a:tc>
                <a:extLst>
                  <a:ext uri="{0D108BD9-81ED-4DB2-BD59-A6C34878D82A}">
                    <a16:rowId xmlns:a16="http://schemas.microsoft.com/office/drawing/2014/main" val="453528202"/>
                  </a:ext>
                </a:extLst>
              </a:tr>
              <a:tr h="370840">
                <a:tc>
                  <a:txBody>
                    <a:bodyPr/>
                    <a:lstStyle/>
                    <a:p>
                      <a:r>
                        <a:rPr lang="en-US" sz="1000"/>
                        <a:t>Paid Impressions</a:t>
                      </a:r>
                    </a:p>
                  </a:txBody>
                  <a:tcPr/>
                </a:tc>
                <a:tc>
                  <a:txBody>
                    <a:bodyPr/>
                    <a:lstStyle/>
                    <a:p>
                      <a:r>
                        <a:rPr lang="en-US" sz="1000"/>
                        <a:t>5686646</a:t>
                      </a:r>
                    </a:p>
                  </a:txBody>
                  <a:tcPr/>
                </a:tc>
                <a:extLst>
                  <a:ext uri="{0D108BD9-81ED-4DB2-BD59-A6C34878D82A}">
                    <a16:rowId xmlns:a16="http://schemas.microsoft.com/office/drawing/2014/main" val="2217773521"/>
                  </a:ext>
                </a:extLst>
              </a:tr>
              <a:tr h="370840">
                <a:tc>
                  <a:txBody>
                    <a:bodyPr/>
                    <a:lstStyle/>
                    <a:p>
                      <a:r>
                        <a:rPr lang="en-US" sz="1000"/>
                        <a:t>Post Likes</a:t>
                      </a:r>
                    </a:p>
                  </a:txBody>
                  <a:tcPr/>
                </a:tc>
                <a:tc>
                  <a:txBody>
                    <a:bodyPr/>
                    <a:lstStyle/>
                    <a:p>
                      <a:r>
                        <a:rPr lang="en-US" sz="1000"/>
                        <a:t>51991</a:t>
                      </a:r>
                    </a:p>
                  </a:txBody>
                  <a:tcPr/>
                </a:tc>
                <a:extLst>
                  <a:ext uri="{0D108BD9-81ED-4DB2-BD59-A6C34878D82A}">
                    <a16:rowId xmlns:a16="http://schemas.microsoft.com/office/drawing/2014/main" val="2946032734"/>
                  </a:ext>
                </a:extLst>
              </a:tr>
              <a:tr h="370840">
                <a:tc>
                  <a:txBody>
                    <a:bodyPr/>
                    <a:lstStyle/>
                    <a:p>
                      <a:r>
                        <a:rPr lang="en-US" sz="1000"/>
                        <a:t>Posts</a:t>
                      </a:r>
                    </a:p>
                  </a:txBody>
                  <a:tcPr/>
                </a:tc>
                <a:tc>
                  <a:txBody>
                    <a:bodyPr/>
                    <a:lstStyle/>
                    <a:p>
                      <a:r>
                        <a:rPr lang="en-US" sz="1000"/>
                        <a:t>196</a:t>
                      </a:r>
                    </a:p>
                  </a:txBody>
                  <a:tcPr/>
                </a:tc>
                <a:extLst>
                  <a:ext uri="{0D108BD9-81ED-4DB2-BD59-A6C34878D82A}">
                    <a16:rowId xmlns:a16="http://schemas.microsoft.com/office/drawing/2014/main" val="1789796352"/>
                  </a:ext>
                </a:extLst>
              </a:tr>
              <a:tr h="370840">
                <a:tc>
                  <a:txBody>
                    <a:bodyPr/>
                    <a:lstStyle/>
                    <a:p>
                      <a:r>
                        <a:rPr lang="en-US" sz="1000"/>
                        <a:t>Shares</a:t>
                      </a:r>
                    </a:p>
                  </a:txBody>
                  <a:tcPr/>
                </a:tc>
                <a:tc>
                  <a:txBody>
                    <a:bodyPr/>
                    <a:lstStyle/>
                    <a:p>
                      <a:r>
                        <a:rPr lang="en-US" sz="1000"/>
                        <a:t>4681</a:t>
                      </a:r>
                    </a:p>
                  </a:txBody>
                  <a:tcPr/>
                </a:tc>
                <a:extLst>
                  <a:ext uri="{0D108BD9-81ED-4DB2-BD59-A6C34878D82A}">
                    <a16:rowId xmlns:a16="http://schemas.microsoft.com/office/drawing/2014/main" val="1200793817"/>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204722992"/>
                  </a:ext>
                </a:extLst>
              </a:tr>
            </a:tbl>
          </a:graphicData>
        </a:graphic>
      </p:graphicFrame>
      <p:sp>
        <p:nvSpPr>
          <p:cNvPr id="4" name="Text Placeholder 3">
            <a:extLst>
              <a:ext uri="{FF2B5EF4-FFF2-40B4-BE49-F238E27FC236}">
                <a16:creationId xmlns:a16="http://schemas.microsoft.com/office/drawing/2014/main" id="{3B18F14C-4C27-4427-B450-5BA2546B01BD}"/>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243304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DBEAF-ADAB-4D65-8603-D702EF60C10B}"/>
              </a:ext>
            </a:extLst>
          </p:cNvPr>
          <p:cNvSpPr>
            <a:spLocks noGrp="1"/>
          </p:cNvSpPr>
          <p:nvPr>
            <p:ph type="title"/>
          </p:nvPr>
        </p:nvSpPr>
        <p:spPr/>
        <p:txBody>
          <a:bodyPr/>
          <a:lstStyle/>
          <a:p>
            <a:r>
              <a:rPr lang="en-US"/>
              <a:t>Facebook Posts Table | Top Five | Purdys - 1 of 2</a:t>
            </a:r>
          </a:p>
        </p:txBody>
      </p:sp>
      <p:graphicFrame>
        <p:nvGraphicFramePr>
          <p:cNvPr id="5" name="Table Placeholder 4">
            <a:extLst>
              <a:ext uri="{FF2B5EF4-FFF2-40B4-BE49-F238E27FC236}">
                <a16:creationId xmlns:a16="http://schemas.microsoft.com/office/drawing/2014/main" id="{83D156A4-F97E-4E8C-B874-0F7E534E940B}"/>
              </a:ext>
            </a:extLst>
          </p:cNvPr>
          <p:cNvGraphicFramePr>
            <a:graphicFrameLocks noGrp="1"/>
          </p:cNvGraphicFramePr>
          <p:nvPr>
            <p:ph type="tbl" sz="quarter" idx="13"/>
            <p:extLst>
              <p:ext uri="{D42A27DB-BD31-4B8C-83A1-F6EECF244321}">
                <p14:modId xmlns:p14="http://schemas.microsoft.com/office/powerpoint/2010/main" val="355819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33480155"/>
                    </a:ext>
                  </a:extLst>
                </a:gridCol>
                <a:gridCol w="822960">
                  <a:extLst>
                    <a:ext uri="{9D8B030D-6E8A-4147-A177-3AD203B41FA5}">
                      <a16:colId xmlns:a16="http://schemas.microsoft.com/office/drawing/2014/main" val="295494657"/>
                    </a:ext>
                  </a:extLst>
                </a:gridCol>
                <a:gridCol w="822960">
                  <a:extLst>
                    <a:ext uri="{9D8B030D-6E8A-4147-A177-3AD203B41FA5}">
                      <a16:colId xmlns:a16="http://schemas.microsoft.com/office/drawing/2014/main" val="2947262106"/>
                    </a:ext>
                  </a:extLst>
                </a:gridCol>
                <a:gridCol w="822960">
                  <a:extLst>
                    <a:ext uri="{9D8B030D-6E8A-4147-A177-3AD203B41FA5}">
                      <a16:colId xmlns:a16="http://schemas.microsoft.com/office/drawing/2014/main" val="114226704"/>
                    </a:ext>
                  </a:extLst>
                </a:gridCol>
                <a:gridCol w="822960">
                  <a:extLst>
                    <a:ext uri="{9D8B030D-6E8A-4147-A177-3AD203B41FA5}">
                      <a16:colId xmlns:a16="http://schemas.microsoft.com/office/drawing/2014/main" val="2794206698"/>
                    </a:ext>
                  </a:extLst>
                </a:gridCol>
                <a:gridCol w="822960">
                  <a:extLst>
                    <a:ext uri="{9D8B030D-6E8A-4147-A177-3AD203B41FA5}">
                      <a16:colId xmlns:a16="http://schemas.microsoft.com/office/drawing/2014/main" val="1822217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790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- 2018-07-07 09:35:00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Hegehogs, how sweet is your World Chocolate Day? If it's anything less than a 10, we're here to spread the love and chocolate. To enter for a chance to win a box of Milk Chooclate Hedgehogs: 
(1) Like this post 
(2) Let us know in a comment how sweet your day is today!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5086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- 2018-07-18 14:45:00 </a:t>
                      </a:r>
                      <a:r>
                        <a:rPr kumimoji="0" lang="en-US" sz="1000" b="0" i="0" u="none" strike="noStrike" kern="1200" cap="none" spc="0" normalizeH="0" baseline="0" noProof="0">
                          <a:ln>
                            <a:noFill/>
                          </a:ln>
                          <a:solidFill>
                            <a:prstClr val="black"/>
                          </a:solidFill>
                          <a:effectLst/>
                          <a:uLnTx/>
                          <a:uFillTx/>
                          <a:latin typeface="+mn-lt"/>
                          <a:ea typeface="+mn-ea"/>
                          <a:cs typeface="+mn-cs"/>
                        </a:rPr>
                        <a:t> 
 What's soft and chewy on the inside and decorated with red maple leaves on the outside 🍁? Brown Butter Maple Caramels! Sorry, we won't be sharing these with anyone but ourselves! http://ow.ly/86Ej30kVl8G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924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- 2018-07-04 11:00:01 </a:t>
                      </a:r>
                      <a:r>
                        <a:rPr kumimoji="0" lang="en-US" sz="1000" b="0" i="0" u="none" strike="noStrike" kern="1200" cap="none" spc="0" normalizeH="0" baseline="0" noProof="0">
                          <a:ln>
                            <a:noFill/>
                          </a:ln>
                          <a:solidFill>
                            <a:prstClr val="black"/>
                          </a:solidFill>
                          <a:effectLst/>
                          <a:uLnTx/>
                          <a:uFillTx/>
                          <a:latin typeface="+mn-lt"/>
                          <a:ea typeface="+mn-ea"/>
                          <a:cs typeface="+mn-cs"/>
                        </a:rPr>
                        <a:t> 
 Be sweet and adventurous! Whether it's Coconut Mango Cream, Yuzu, Peanut Butter &amp; Jelly, or Matcha, each unique creation From The Chocolate Kitchen is anything but ordinary. Have you tried them all? http://ow.ly/ljih30kHkKW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2822780"/>
                  </a:ext>
                </a:extLst>
              </a:tr>
            </a:tbl>
          </a:graphicData>
        </a:graphic>
      </p:graphicFrame>
      <p:sp>
        <p:nvSpPr>
          <p:cNvPr id="4" name="Text Placeholder 3">
            <a:extLst>
              <a:ext uri="{FF2B5EF4-FFF2-40B4-BE49-F238E27FC236}">
                <a16:creationId xmlns:a16="http://schemas.microsoft.com/office/drawing/2014/main" id="{01A62032-B9D3-44DA-BFF1-11C467F97922}"/>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2610622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67C1-18D6-47B7-973A-8DC9D6F6DB98}"/>
              </a:ext>
            </a:extLst>
          </p:cNvPr>
          <p:cNvSpPr>
            <a:spLocks noGrp="1"/>
          </p:cNvSpPr>
          <p:nvPr>
            <p:ph type="title"/>
          </p:nvPr>
        </p:nvSpPr>
        <p:spPr/>
        <p:txBody>
          <a:bodyPr/>
          <a:lstStyle/>
          <a:p>
            <a:r>
              <a:rPr lang="en-US"/>
              <a:t>Facebook Posts Table | Top Five | Purdys - 2 of 2</a:t>
            </a:r>
          </a:p>
        </p:txBody>
      </p:sp>
      <p:graphicFrame>
        <p:nvGraphicFramePr>
          <p:cNvPr id="5" name="Table Placeholder 4">
            <a:extLst>
              <a:ext uri="{FF2B5EF4-FFF2-40B4-BE49-F238E27FC236}">
                <a16:creationId xmlns:a16="http://schemas.microsoft.com/office/drawing/2014/main" id="{BBED1263-3264-4E3B-B111-2DB702B78970}"/>
              </a:ext>
            </a:extLst>
          </p:cNvPr>
          <p:cNvGraphicFramePr>
            <a:graphicFrameLocks noGrp="1"/>
          </p:cNvGraphicFramePr>
          <p:nvPr>
            <p:ph type="tbl" sz="quarter" idx="13"/>
            <p:extLst>
              <p:ext uri="{D42A27DB-BD31-4B8C-83A1-F6EECF244321}">
                <p14:modId xmlns:p14="http://schemas.microsoft.com/office/powerpoint/2010/main" val="26417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81592383"/>
                    </a:ext>
                  </a:extLst>
                </a:gridCol>
                <a:gridCol w="822960">
                  <a:extLst>
                    <a:ext uri="{9D8B030D-6E8A-4147-A177-3AD203B41FA5}">
                      <a16:colId xmlns:a16="http://schemas.microsoft.com/office/drawing/2014/main" val="2437841077"/>
                    </a:ext>
                  </a:extLst>
                </a:gridCol>
                <a:gridCol w="822960">
                  <a:extLst>
                    <a:ext uri="{9D8B030D-6E8A-4147-A177-3AD203B41FA5}">
                      <a16:colId xmlns:a16="http://schemas.microsoft.com/office/drawing/2014/main" val="2773788108"/>
                    </a:ext>
                  </a:extLst>
                </a:gridCol>
                <a:gridCol w="822960">
                  <a:extLst>
                    <a:ext uri="{9D8B030D-6E8A-4147-A177-3AD203B41FA5}">
                      <a16:colId xmlns:a16="http://schemas.microsoft.com/office/drawing/2014/main" val="2361436202"/>
                    </a:ext>
                  </a:extLst>
                </a:gridCol>
                <a:gridCol w="822960">
                  <a:extLst>
                    <a:ext uri="{9D8B030D-6E8A-4147-A177-3AD203B41FA5}">
                      <a16:colId xmlns:a16="http://schemas.microsoft.com/office/drawing/2014/main" val="1698644158"/>
                    </a:ext>
                  </a:extLst>
                </a:gridCol>
                <a:gridCol w="822960">
                  <a:extLst>
                    <a:ext uri="{9D8B030D-6E8A-4147-A177-3AD203B41FA5}">
                      <a16:colId xmlns:a16="http://schemas.microsoft.com/office/drawing/2014/main" val="114245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339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- 2018-07-06 09:05:00 </a:t>
                      </a:r>
                      <a:r>
                        <a:rPr kumimoji="0" lang="en-US" sz="1000" b="0" i="0" u="none" strike="noStrike" kern="1200" cap="none" spc="0" normalizeH="0" baseline="0" noProof="0">
                          <a:ln>
                            <a:noFill/>
                          </a:ln>
                          <a:solidFill>
                            <a:prstClr val="black"/>
                          </a:solidFill>
                          <a:effectLst/>
                          <a:uLnTx/>
                          <a:uFillTx/>
                          <a:latin typeface="+mn-lt"/>
                          <a:ea typeface="+mn-ea"/>
                          <a:cs typeface="+mn-cs"/>
                        </a:rPr>
                        <a:t> 
 Love me some Blueberry Buttermilk. Made with wild Ontario lowbush blueberries, we created this tart, creamy, LIMITED RELEASE chocolate to celebrate the opening of our CF Toronto Eaton Centre shop! Milk it while you can: http://ow.ly/cK7830kP1Jq
 — Products shown: Blueberry Buttermilk.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1387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- 2018-06-28 09:25:00 </a:t>
                      </a:r>
                      <a:r>
                        <a:rPr kumimoji="0" lang="en-US" sz="1000" b="0" i="0" u="none" strike="noStrike" kern="1200" cap="none" spc="0" normalizeH="0" baseline="0" noProof="0">
                          <a:ln>
                            <a:noFill/>
                          </a:ln>
                          <a:solidFill>
                            <a:prstClr val="black"/>
                          </a:solidFill>
                          <a:effectLst/>
                          <a:uLnTx/>
                          <a:uFillTx/>
                          <a:latin typeface="+mn-lt"/>
                          <a:ea typeface="+mn-ea"/>
                          <a:cs typeface="+mn-cs"/>
                        </a:rPr>
                        <a:t> 
 Oh Hedgehogs, you're so fine, you're so fine I'm going to make you mine! http://ow.ly/LzPV30kCHUR
 — Products shown: Hedgehogs.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3523384"/>
                  </a:ext>
                </a:extLst>
              </a:tr>
            </a:tbl>
          </a:graphicData>
        </a:graphic>
      </p:graphicFrame>
      <p:sp>
        <p:nvSpPr>
          <p:cNvPr id="4" name="Text Placeholder 3">
            <a:extLst>
              <a:ext uri="{FF2B5EF4-FFF2-40B4-BE49-F238E27FC236}">
                <a16:creationId xmlns:a16="http://schemas.microsoft.com/office/drawing/2014/main" id="{69EDC6FB-6D80-4BCD-B5C1-3483F0518203}"/>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2427320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FC63A-EE45-444B-9712-6BC41994FC1B}"/>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D8265D70-7C22-47F2-BE88-C205CD634719}"/>
              </a:ext>
            </a:extLst>
          </p:cNvPr>
          <p:cNvGraphicFramePr>
            <a:graphicFrameLocks noGrp="1"/>
          </p:cNvGraphicFramePr>
          <p:nvPr>
            <p:ph type="chart" sz="quarter" idx="13"/>
            <p:extLst>
              <p:ext uri="{D42A27DB-BD31-4B8C-83A1-F6EECF244321}">
                <p14:modId xmlns:p14="http://schemas.microsoft.com/office/powerpoint/2010/main" val="3977267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717A43-2D6E-41F3-AFBA-1E45DDAD4760}"/>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BEA1EF3C-DE54-4420-9F74-2CE72CE188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6623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94EDF-FCD4-450D-BB0A-68A18E30AB66}"/>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5B5144F6-48C1-405E-8C8F-D1FE957C4F22}"/>
              </a:ext>
            </a:extLst>
          </p:cNvPr>
          <p:cNvGraphicFramePr>
            <a:graphicFrameLocks noGrp="1"/>
          </p:cNvGraphicFramePr>
          <p:nvPr>
            <p:ph type="chart" sz="quarter" idx="13"/>
            <p:extLst>
              <p:ext uri="{D42A27DB-BD31-4B8C-83A1-F6EECF244321}">
                <p14:modId xmlns:p14="http://schemas.microsoft.com/office/powerpoint/2010/main" val="2484337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B8FC58-4FF0-4B95-B069-DD3A889CC107}"/>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288C873E-A0D7-42E6-90C2-A28828300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638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0E744-1421-4C32-86E1-B6CE1F3B2979}"/>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4B8FAF52-2FFD-4589-8D68-2D75470024EC}"/>
              </a:ext>
            </a:extLst>
          </p:cNvPr>
          <p:cNvGraphicFramePr>
            <a:graphicFrameLocks noGrp="1"/>
          </p:cNvGraphicFramePr>
          <p:nvPr>
            <p:ph type="chart" sz="quarter" idx="13"/>
            <p:extLst>
              <p:ext uri="{D42A27DB-BD31-4B8C-83A1-F6EECF244321}">
                <p14:modId xmlns:p14="http://schemas.microsoft.com/office/powerpoint/2010/main" val="3591588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204BE-DCBB-43A8-909A-54781117D0BB}"/>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6897B305-17FB-48F2-9171-BA2AE519D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525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CB60-5483-431B-8B7D-1191CF41FF90}"/>
              </a:ext>
            </a:extLst>
          </p:cNvPr>
          <p:cNvSpPr>
            <a:spLocks noGrp="1"/>
          </p:cNvSpPr>
          <p:nvPr>
            <p:ph type="title"/>
          </p:nvPr>
        </p:nvSpPr>
        <p:spPr/>
        <p:txBody>
          <a:bodyPr/>
          <a:lstStyle/>
          <a:p>
            <a:r>
              <a:rPr lang="en-US"/>
              <a:t>Facebook Engaged Users | Purdys</a:t>
            </a:r>
          </a:p>
        </p:txBody>
      </p:sp>
      <p:graphicFrame>
        <p:nvGraphicFramePr>
          <p:cNvPr id="6" name="Chart Placeholder 5">
            <a:extLst>
              <a:ext uri="{FF2B5EF4-FFF2-40B4-BE49-F238E27FC236}">
                <a16:creationId xmlns:a16="http://schemas.microsoft.com/office/drawing/2014/main" id="{1249EC18-9225-49CC-B365-FD5D392C8654}"/>
              </a:ext>
            </a:extLst>
          </p:cNvPr>
          <p:cNvGraphicFramePr>
            <a:graphicFrameLocks noGrp="1"/>
          </p:cNvGraphicFramePr>
          <p:nvPr>
            <p:ph type="chart" sz="quarter" idx="13"/>
            <p:extLst>
              <p:ext uri="{D42A27DB-BD31-4B8C-83A1-F6EECF244321}">
                <p14:modId xmlns:p14="http://schemas.microsoft.com/office/powerpoint/2010/main" val="3051272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E1093-8264-4E68-9899-AC68812CE073}"/>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5B9AEDE0-2042-4BAE-9C1E-989BE6D41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3286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E50F8-4079-4347-8722-1B4072A1B472}"/>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7C5687EA-DE8E-4744-BA6D-4F0FAFC39515}"/>
              </a:ext>
            </a:extLst>
          </p:cNvPr>
          <p:cNvGraphicFramePr>
            <a:graphicFrameLocks noGrp="1"/>
          </p:cNvGraphicFramePr>
          <p:nvPr>
            <p:ph type="tbl" sz="quarter" idx="13"/>
            <p:extLst>
              <p:ext uri="{D42A27DB-BD31-4B8C-83A1-F6EECF244321}">
                <p14:modId xmlns:p14="http://schemas.microsoft.com/office/powerpoint/2010/main" val="17655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85040471"/>
                    </a:ext>
                  </a:extLst>
                </a:gridCol>
                <a:gridCol w="3291840">
                  <a:extLst>
                    <a:ext uri="{9D8B030D-6E8A-4147-A177-3AD203B41FA5}">
                      <a16:colId xmlns:a16="http://schemas.microsoft.com/office/drawing/2014/main" val="292457373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083941694"/>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666379833"/>
                  </a:ext>
                </a:extLst>
              </a:tr>
              <a:tr h="370840">
                <a:tc>
                  <a:txBody>
                    <a:bodyPr/>
                    <a:lstStyle/>
                    <a:p>
                      <a:r>
                        <a:rPr lang="en-US" sz="1000"/>
                        <a:t>Post Comments</a:t>
                      </a:r>
                    </a:p>
                  </a:txBody>
                  <a:tcPr/>
                </a:tc>
                <a:tc>
                  <a:txBody>
                    <a:bodyPr/>
                    <a:lstStyle/>
                    <a:p>
                      <a:r>
                        <a:rPr lang="en-US" sz="1000"/>
                        <a:t>5573</a:t>
                      </a:r>
                    </a:p>
                  </a:txBody>
                  <a:tcPr/>
                </a:tc>
                <a:extLst>
                  <a:ext uri="{0D108BD9-81ED-4DB2-BD59-A6C34878D82A}">
                    <a16:rowId xmlns:a16="http://schemas.microsoft.com/office/drawing/2014/main" val="3176108542"/>
                  </a:ext>
                </a:extLst>
              </a:tr>
              <a:tr h="370840">
                <a:tc>
                  <a:txBody>
                    <a:bodyPr/>
                    <a:lstStyle/>
                    <a:p>
                      <a:r>
                        <a:rPr lang="en-US" sz="1000"/>
                        <a:t>Post Likes</a:t>
                      </a:r>
                    </a:p>
                  </a:txBody>
                  <a:tcPr/>
                </a:tc>
                <a:tc>
                  <a:txBody>
                    <a:bodyPr/>
                    <a:lstStyle/>
                    <a:p>
                      <a:r>
                        <a:rPr lang="en-US" sz="1000"/>
                        <a:t>59025</a:t>
                      </a:r>
                    </a:p>
                  </a:txBody>
                  <a:tcPr/>
                </a:tc>
                <a:extLst>
                  <a:ext uri="{0D108BD9-81ED-4DB2-BD59-A6C34878D82A}">
                    <a16:rowId xmlns:a16="http://schemas.microsoft.com/office/drawing/2014/main" val="2305252644"/>
                  </a:ext>
                </a:extLst>
              </a:tr>
              <a:tr h="370840">
                <a:tc>
                  <a:txBody>
                    <a:bodyPr/>
                    <a:lstStyle/>
                    <a:p>
                      <a:r>
                        <a:rPr lang="en-US" sz="1000"/>
                        <a:t>Post Reach</a:t>
                      </a:r>
                    </a:p>
                  </a:txBody>
                  <a:tcPr/>
                </a:tc>
                <a:tc>
                  <a:txBody>
                    <a:bodyPr/>
                    <a:lstStyle/>
                    <a:p>
                      <a:r>
                        <a:rPr lang="en-US" sz="1000"/>
                        <a:t>925311</a:t>
                      </a:r>
                    </a:p>
                  </a:txBody>
                  <a:tcPr/>
                </a:tc>
                <a:extLst>
                  <a:ext uri="{0D108BD9-81ED-4DB2-BD59-A6C34878D82A}">
                    <a16:rowId xmlns:a16="http://schemas.microsoft.com/office/drawing/2014/main" val="1003059294"/>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3412541552"/>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711851022"/>
                  </a:ext>
                </a:extLst>
              </a:tr>
            </a:tbl>
          </a:graphicData>
        </a:graphic>
      </p:graphicFrame>
      <p:sp>
        <p:nvSpPr>
          <p:cNvPr id="4" name="Text Placeholder 3">
            <a:extLst>
              <a:ext uri="{FF2B5EF4-FFF2-40B4-BE49-F238E27FC236}">
                <a16:creationId xmlns:a16="http://schemas.microsoft.com/office/drawing/2014/main" id="{F4BD20C7-2363-4B98-A32B-0588E8415BDB}"/>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809584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E0051-8980-497A-9243-7E00AB539877}"/>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A3532622-7585-4AC2-8714-D84FEEE0352B}"/>
              </a:ext>
            </a:extLst>
          </p:cNvPr>
          <p:cNvGraphicFramePr>
            <a:graphicFrameLocks noGrp="1"/>
          </p:cNvGraphicFramePr>
          <p:nvPr>
            <p:ph type="chart" sz="quarter" idx="13"/>
            <p:extLst>
              <p:ext uri="{D42A27DB-BD31-4B8C-83A1-F6EECF244321}">
                <p14:modId xmlns:p14="http://schemas.microsoft.com/office/powerpoint/2010/main" val="542218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9F3867-D699-45F4-8BD8-587A9A5E8E87}"/>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FAD364D4-92B7-40BA-BE9D-5CE3901CF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7468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07204-FC11-481B-8230-D521AA9A56D1}"/>
              </a:ext>
            </a:extLst>
          </p:cNvPr>
          <p:cNvSpPr>
            <a:spLocks noGrp="1"/>
          </p:cNvSpPr>
          <p:nvPr>
            <p:ph type="title"/>
          </p:nvPr>
        </p:nvSpPr>
        <p:spPr/>
        <p:txBody>
          <a:bodyPr/>
          <a:lstStyle/>
          <a:p>
            <a:r>
              <a:rPr lang="en-US"/>
              <a:t>Instagram Posts Table | Top Five | Purdys - 1 of 2</a:t>
            </a:r>
          </a:p>
        </p:txBody>
      </p:sp>
      <p:graphicFrame>
        <p:nvGraphicFramePr>
          <p:cNvPr id="5" name="Table Placeholder 4">
            <a:extLst>
              <a:ext uri="{FF2B5EF4-FFF2-40B4-BE49-F238E27FC236}">
                <a16:creationId xmlns:a16="http://schemas.microsoft.com/office/drawing/2014/main" id="{9E369BF6-A465-4B73-96C1-47F53EFCED4D}"/>
              </a:ext>
            </a:extLst>
          </p:cNvPr>
          <p:cNvGraphicFramePr>
            <a:graphicFrameLocks noGrp="1"/>
          </p:cNvGraphicFramePr>
          <p:nvPr>
            <p:ph type="tbl" sz="quarter" idx="13"/>
            <p:extLst>
              <p:ext uri="{D42A27DB-BD31-4B8C-83A1-F6EECF244321}">
                <p14:modId xmlns:p14="http://schemas.microsoft.com/office/powerpoint/2010/main" val="2741263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05189547"/>
                    </a:ext>
                  </a:extLst>
                </a:gridCol>
                <a:gridCol w="987552">
                  <a:extLst>
                    <a:ext uri="{9D8B030D-6E8A-4147-A177-3AD203B41FA5}">
                      <a16:colId xmlns:a16="http://schemas.microsoft.com/office/drawing/2014/main" val="4043716374"/>
                    </a:ext>
                  </a:extLst>
                </a:gridCol>
                <a:gridCol w="987552">
                  <a:extLst>
                    <a:ext uri="{9D8B030D-6E8A-4147-A177-3AD203B41FA5}">
                      <a16:colId xmlns:a16="http://schemas.microsoft.com/office/drawing/2014/main" val="2304930790"/>
                    </a:ext>
                  </a:extLst>
                </a:gridCol>
                <a:gridCol w="987552">
                  <a:extLst>
                    <a:ext uri="{9D8B030D-6E8A-4147-A177-3AD203B41FA5}">
                      <a16:colId xmlns:a16="http://schemas.microsoft.com/office/drawing/2014/main" val="339667863"/>
                    </a:ext>
                  </a:extLst>
                </a:gridCol>
                <a:gridCol w="987552">
                  <a:extLst>
                    <a:ext uri="{9D8B030D-6E8A-4147-A177-3AD203B41FA5}">
                      <a16:colId xmlns:a16="http://schemas.microsoft.com/office/drawing/2014/main" val="847388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836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- 2018-05-01 20:10:58 </a:t>
                      </a:r>
                      <a:r>
                        <a:rPr kumimoji="0" lang="en-US" sz="1000" b="0" i="0" u="none" strike="noStrike" kern="1200" cap="none" spc="0" normalizeH="0" baseline="0" noProof="0">
                          <a:ln>
                            <a:noFill/>
                          </a:ln>
                          <a:solidFill>
                            <a:prstClr val="black"/>
                          </a:solidFill>
                          <a:effectLst/>
                          <a:uLnTx/>
                          <a:uFillTx/>
                          <a:latin typeface="+mn-lt"/>
                          <a:ea typeface="+mn-ea"/>
                          <a:cs typeface="+mn-cs"/>
                        </a:rPr>
                        <a:t>
 🌸 Mother's Day Giveaway 🌸! .
We have partnered up with @lussobabystore and @oliveandpiper to gift this set to one special mama (which includes 5 of chocolate)! .
To enter:
1️⃣: Follow @lussobabystore, @oliveandpiper and @purdyschocolatier on Instagram
2️⃣: Like the post on all 3 accounts 
3️⃣: Head to @lussobabystore and tag your bestie you’d share this with on Lusso Baby's post (Each unique tag is an entry) .
Open to Canadian residents only, contest ‪ends May 12 at 11:59PM PST‬. Winner announced ‪on May 13.‬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4900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- 2018-01-29 16:46:12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The way to our heart is a Heartfelt Box ❤️ , plus Chocolate Roses 🌹, AND Cookie Crunch 🍪 Hearts. #SharetheLove for a chance to win these sweet treats! 
To enter: (1) Follow @purdyschocolatier
(2) Like this post
(3) Tag a friend and share your love story with them (romantic love, friendship, or family)
Giveaway ends Sunday, Feb. 4th at 7:00PM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1086456"/>
                  </a:ext>
                </a:extLst>
              </a:tr>
            </a:tbl>
          </a:graphicData>
        </a:graphic>
      </p:graphicFrame>
      <p:sp>
        <p:nvSpPr>
          <p:cNvPr id="4" name="Text Placeholder 3">
            <a:extLst>
              <a:ext uri="{FF2B5EF4-FFF2-40B4-BE49-F238E27FC236}">
                <a16:creationId xmlns:a16="http://schemas.microsoft.com/office/drawing/2014/main" id="{8F949639-ACF8-4513-886B-E3F05CF054F2}"/>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00204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D03B8-085C-43BF-9530-1EDC4EFB551D}"/>
              </a:ext>
            </a:extLst>
          </p:cNvPr>
          <p:cNvSpPr>
            <a:spLocks noGrp="1"/>
          </p:cNvSpPr>
          <p:nvPr>
            <p:ph type="title"/>
          </p:nvPr>
        </p:nvSpPr>
        <p:spPr/>
        <p:txBody>
          <a:bodyPr/>
          <a:lstStyle/>
          <a:p>
            <a:r>
              <a:rPr lang="en-US"/>
              <a:t>Instagram Posts Table | Top Five | Purdys - 2 of 2</a:t>
            </a:r>
          </a:p>
        </p:txBody>
      </p:sp>
      <p:graphicFrame>
        <p:nvGraphicFramePr>
          <p:cNvPr id="5" name="Table Placeholder 4">
            <a:extLst>
              <a:ext uri="{FF2B5EF4-FFF2-40B4-BE49-F238E27FC236}">
                <a16:creationId xmlns:a16="http://schemas.microsoft.com/office/drawing/2014/main" id="{7D9AD4F4-7454-48AE-AEED-03BEF6520451}"/>
              </a:ext>
            </a:extLst>
          </p:cNvPr>
          <p:cNvGraphicFramePr>
            <a:graphicFrameLocks noGrp="1"/>
          </p:cNvGraphicFramePr>
          <p:nvPr>
            <p:ph type="tbl" sz="quarter" idx="13"/>
            <p:extLst>
              <p:ext uri="{D42A27DB-BD31-4B8C-83A1-F6EECF244321}">
                <p14:modId xmlns:p14="http://schemas.microsoft.com/office/powerpoint/2010/main" val="2481558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37757693"/>
                    </a:ext>
                  </a:extLst>
                </a:gridCol>
                <a:gridCol w="987552">
                  <a:extLst>
                    <a:ext uri="{9D8B030D-6E8A-4147-A177-3AD203B41FA5}">
                      <a16:colId xmlns:a16="http://schemas.microsoft.com/office/drawing/2014/main" val="4000863031"/>
                    </a:ext>
                  </a:extLst>
                </a:gridCol>
                <a:gridCol w="987552">
                  <a:extLst>
                    <a:ext uri="{9D8B030D-6E8A-4147-A177-3AD203B41FA5}">
                      <a16:colId xmlns:a16="http://schemas.microsoft.com/office/drawing/2014/main" val="1250235094"/>
                    </a:ext>
                  </a:extLst>
                </a:gridCol>
                <a:gridCol w="987552">
                  <a:extLst>
                    <a:ext uri="{9D8B030D-6E8A-4147-A177-3AD203B41FA5}">
                      <a16:colId xmlns:a16="http://schemas.microsoft.com/office/drawing/2014/main" val="2884708242"/>
                    </a:ext>
                  </a:extLst>
                </a:gridCol>
                <a:gridCol w="987552">
                  <a:extLst>
                    <a:ext uri="{9D8B030D-6E8A-4147-A177-3AD203B41FA5}">
                      <a16:colId xmlns:a16="http://schemas.microsoft.com/office/drawing/2014/main" val="2794845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310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- 2018-05-18 10:52:56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What do you get when you infuse Buffalo Trace Bourbon into our signature soft-chew caramel? BOURBON CARAMEL. We're giving one lucky winner a chance to get a first taste of DAD's new favourite chocolate. To enter:
(1) Follow @purdyschocolatier (2) Like this post (3) Tag your chocolate buddy
Giveaway ends May 23, 2018 at 5:00PM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557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- 2018-07-07 09:53:50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Hedgehogs, how sweet is your World Chocolate Day? If it's anything less than a 10, we're here to spread the love and chocolate.
(1) Follow @purdyschocolatier
(2) Like this post
(3) Tag your 🍫buddy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002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- 2018-02-05 16:57:16 </a:t>
                      </a:r>
                      <a:r>
                        <a:rPr kumimoji="0" lang="en-US" sz="1000" b="0" i="0" u="none" strike="noStrike" kern="1200" cap="none" spc="0" normalizeH="0" baseline="0" noProof="0">
                          <a:ln>
                            <a:noFill/>
                          </a:ln>
                          <a:solidFill>
                            <a:prstClr val="black"/>
                          </a:solidFill>
                          <a:effectLst/>
                          <a:uLnTx/>
                          <a:uFillTx/>
                          <a:latin typeface="+mn-lt"/>
                          <a:ea typeface="+mn-ea"/>
                          <a:cs typeface="+mn-cs"/>
                        </a:rPr>
                        <a:t>
 Tonight's forecast? 99% chance of peanut butter 😍. We take rich peanut butter filling, enrobe it in smooth milk chocolate (from 100% sustainable cocoa!) and sprinkle it with Himalayan pink salt for our Himalayan Pink Salt Peanut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8937143"/>
                  </a:ext>
                </a:extLst>
              </a:tr>
            </a:tbl>
          </a:graphicData>
        </a:graphic>
      </p:graphicFrame>
      <p:sp>
        <p:nvSpPr>
          <p:cNvPr id="4" name="Text Placeholder 3">
            <a:extLst>
              <a:ext uri="{FF2B5EF4-FFF2-40B4-BE49-F238E27FC236}">
                <a16:creationId xmlns:a16="http://schemas.microsoft.com/office/drawing/2014/main" id="{C05B342C-1091-46CA-BA23-C5B76495A7AF}"/>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5737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F9959-C67E-4FC0-B430-3B1E3A9F2899}"/>
              </a:ext>
            </a:extLst>
          </p:cNvPr>
          <p:cNvSpPr>
            <a:spLocks noGrp="1"/>
          </p:cNvSpPr>
          <p:nvPr>
            <p:ph type="title"/>
          </p:nvPr>
        </p:nvSpPr>
        <p:spPr/>
        <p:txBody>
          <a:bodyPr/>
          <a:lstStyle/>
          <a:p>
            <a:r>
              <a:rPr lang="en-US"/>
              <a:t>Instagram Average Likes Per Post | Purdys</a:t>
            </a:r>
          </a:p>
        </p:txBody>
      </p:sp>
      <p:graphicFrame>
        <p:nvGraphicFramePr>
          <p:cNvPr id="6" name="Chart Placeholder 5">
            <a:extLst>
              <a:ext uri="{FF2B5EF4-FFF2-40B4-BE49-F238E27FC236}">
                <a16:creationId xmlns:a16="http://schemas.microsoft.com/office/drawing/2014/main" id="{D3C0C4A6-51CD-4923-84CA-F20F8FC0F2BE}"/>
              </a:ext>
            </a:extLst>
          </p:cNvPr>
          <p:cNvGraphicFramePr>
            <a:graphicFrameLocks noGrp="1"/>
          </p:cNvGraphicFramePr>
          <p:nvPr>
            <p:ph type="chart" sz="quarter" idx="13"/>
            <p:extLst>
              <p:ext uri="{D42A27DB-BD31-4B8C-83A1-F6EECF244321}">
                <p14:modId xmlns:p14="http://schemas.microsoft.com/office/powerpoint/2010/main" val="3902084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CA270-CB5E-4C99-8A79-5718CA5568FF}"/>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30EE5B98-AB57-41EE-B0DC-F467D1DF9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967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E9F0D-AE9D-4F40-9481-CD3BF8333C21}"/>
              </a:ext>
            </a:extLst>
          </p:cNvPr>
          <p:cNvSpPr>
            <a:spLocks noGrp="1"/>
          </p:cNvSpPr>
          <p:nvPr>
            <p:ph type="title"/>
          </p:nvPr>
        </p:nvSpPr>
        <p:spPr/>
        <p:txBody>
          <a:bodyPr/>
          <a:lstStyle/>
          <a:p>
            <a:r>
              <a:rPr lang="en-US"/>
              <a:t>Instagram Reach | Purdys</a:t>
            </a:r>
          </a:p>
        </p:txBody>
      </p:sp>
      <p:graphicFrame>
        <p:nvGraphicFramePr>
          <p:cNvPr id="6" name="Chart Placeholder 5">
            <a:extLst>
              <a:ext uri="{FF2B5EF4-FFF2-40B4-BE49-F238E27FC236}">
                <a16:creationId xmlns:a16="http://schemas.microsoft.com/office/drawing/2014/main" id="{C5BC7E95-09D1-43BA-881B-9861A267D2B1}"/>
              </a:ext>
            </a:extLst>
          </p:cNvPr>
          <p:cNvGraphicFramePr>
            <a:graphicFrameLocks noGrp="1"/>
          </p:cNvGraphicFramePr>
          <p:nvPr>
            <p:ph type="chart" sz="quarter" idx="13"/>
            <p:extLst>
              <p:ext uri="{D42A27DB-BD31-4B8C-83A1-F6EECF244321}">
                <p14:modId xmlns:p14="http://schemas.microsoft.com/office/powerpoint/2010/main" val="1473690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9DF930-5811-45C8-AEA2-252F1757CC38}"/>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9C90A3B1-D8A3-4E2E-A78E-0FE042378F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826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A0245-A84E-428B-A6E5-243DAEA5C1E8}"/>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61A96982-FFC0-4D13-B171-D7EB25784DB3}"/>
              </a:ext>
            </a:extLst>
          </p:cNvPr>
          <p:cNvGraphicFramePr>
            <a:graphicFrameLocks noGrp="1"/>
          </p:cNvGraphicFramePr>
          <p:nvPr>
            <p:ph type="tbl" sz="quarter" idx="13"/>
            <p:extLst>
              <p:ext uri="{D42A27DB-BD31-4B8C-83A1-F6EECF244321}">
                <p14:modId xmlns:p14="http://schemas.microsoft.com/office/powerpoint/2010/main" val="423287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79394935"/>
                    </a:ext>
                  </a:extLst>
                </a:gridCol>
                <a:gridCol w="3291840">
                  <a:extLst>
                    <a:ext uri="{9D8B030D-6E8A-4147-A177-3AD203B41FA5}">
                      <a16:colId xmlns:a16="http://schemas.microsoft.com/office/drawing/2014/main" val="1322335469"/>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600989531"/>
                  </a:ext>
                </a:extLst>
              </a:tr>
              <a:tr h="370840">
                <a:tc>
                  <a:txBody>
                    <a:bodyPr/>
                    <a:lstStyle/>
                    <a:p>
                      <a:r>
                        <a:rPr lang="en-US" sz="1000"/>
                        <a:t>Follower Count</a:t>
                      </a:r>
                    </a:p>
                  </a:txBody>
                  <a:tcPr/>
                </a:tc>
                <a:tc>
                  <a:txBody>
                    <a:bodyPr/>
                    <a:lstStyle/>
                    <a:p>
                      <a:r>
                        <a:rPr lang="en-US" sz="1000"/>
                        <a:t>26286</a:t>
                      </a:r>
                    </a:p>
                  </a:txBody>
                  <a:tcPr/>
                </a:tc>
                <a:extLst>
                  <a:ext uri="{0D108BD9-81ED-4DB2-BD59-A6C34878D82A}">
                    <a16:rowId xmlns:a16="http://schemas.microsoft.com/office/drawing/2014/main" val="2415629963"/>
                  </a:ext>
                </a:extLst>
              </a:tr>
              <a:tr h="370840">
                <a:tc>
                  <a:txBody>
                    <a:bodyPr/>
                    <a:lstStyle/>
                    <a:p>
                      <a:r>
                        <a:rPr lang="en-US" sz="1000"/>
                        <a:t>Tweet Count</a:t>
                      </a:r>
                    </a:p>
                  </a:txBody>
                  <a:tcPr/>
                </a:tc>
                <a:tc>
                  <a:txBody>
                    <a:bodyPr/>
                    <a:lstStyle/>
                    <a:p>
                      <a:r>
                        <a:rPr lang="en-US" sz="1000"/>
                        <a:t>933</a:t>
                      </a:r>
                    </a:p>
                  </a:txBody>
                  <a:tcPr/>
                </a:tc>
                <a:extLst>
                  <a:ext uri="{0D108BD9-81ED-4DB2-BD59-A6C34878D82A}">
                    <a16:rowId xmlns:a16="http://schemas.microsoft.com/office/drawing/2014/main" val="358430222"/>
                  </a:ext>
                </a:extLst>
              </a:tr>
              <a:tr h="370840">
                <a:tc>
                  <a:txBody>
                    <a:bodyPr/>
                    <a:lstStyle/>
                    <a:p>
                      <a:r>
                        <a:rPr lang="en-US" sz="1000"/>
                        <a:t>Tweet Favourites</a:t>
                      </a:r>
                    </a:p>
                  </a:txBody>
                  <a:tcPr/>
                </a:tc>
                <a:tc>
                  <a:txBody>
                    <a:bodyPr/>
                    <a:lstStyle/>
                    <a:p>
                      <a:r>
                        <a:rPr lang="en-US" sz="1000"/>
                        <a:t>6028</a:t>
                      </a:r>
                    </a:p>
                  </a:txBody>
                  <a:tcPr/>
                </a:tc>
                <a:extLst>
                  <a:ext uri="{0D108BD9-81ED-4DB2-BD59-A6C34878D82A}">
                    <a16:rowId xmlns:a16="http://schemas.microsoft.com/office/drawing/2014/main" val="931492005"/>
                  </a:ext>
                </a:extLst>
              </a:tr>
              <a:tr h="370840">
                <a:tc>
                  <a:txBody>
                    <a:bodyPr/>
                    <a:lstStyle/>
                    <a:p>
                      <a:r>
                        <a:rPr lang="en-US" sz="1000"/>
                        <a:t>Tweet Replies</a:t>
                      </a:r>
                    </a:p>
                  </a:txBody>
                  <a:tcPr/>
                </a:tc>
                <a:tc>
                  <a:txBody>
                    <a:bodyPr/>
                    <a:lstStyle/>
                    <a:p>
                      <a:r>
                        <a:rPr lang="en-US" sz="1000"/>
                        <a:t>81</a:t>
                      </a:r>
                    </a:p>
                  </a:txBody>
                  <a:tcPr/>
                </a:tc>
                <a:extLst>
                  <a:ext uri="{0D108BD9-81ED-4DB2-BD59-A6C34878D82A}">
                    <a16:rowId xmlns:a16="http://schemas.microsoft.com/office/drawing/2014/main" val="2520704140"/>
                  </a:ext>
                </a:extLst>
              </a:tr>
              <a:tr h="370840">
                <a:tc>
                  <a:txBody>
                    <a:bodyPr/>
                    <a:lstStyle/>
                    <a:p>
                      <a:r>
                        <a:rPr lang="en-US" sz="1000"/>
                        <a:t>Tweet Retweets</a:t>
                      </a:r>
                    </a:p>
                  </a:txBody>
                  <a:tcPr/>
                </a:tc>
                <a:tc>
                  <a:txBody>
                    <a:bodyPr/>
                    <a:lstStyle/>
                    <a:p>
                      <a:r>
                        <a:rPr lang="en-US" sz="1000"/>
                        <a:t>1064</a:t>
                      </a:r>
                    </a:p>
                  </a:txBody>
                  <a:tcPr/>
                </a:tc>
                <a:extLst>
                  <a:ext uri="{0D108BD9-81ED-4DB2-BD59-A6C34878D82A}">
                    <a16:rowId xmlns:a16="http://schemas.microsoft.com/office/drawing/2014/main" val="389969992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88034158"/>
                  </a:ext>
                </a:extLst>
              </a:tr>
            </a:tbl>
          </a:graphicData>
        </a:graphic>
      </p:graphicFrame>
      <p:sp>
        <p:nvSpPr>
          <p:cNvPr id="4" name="Text Placeholder 3">
            <a:extLst>
              <a:ext uri="{FF2B5EF4-FFF2-40B4-BE49-F238E27FC236}">
                <a16:creationId xmlns:a16="http://schemas.microsoft.com/office/drawing/2014/main" id="{0ADC31D2-2289-4DAB-BADC-150BCB4A8778}"/>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4092344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D0231-677C-4F54-A53F-52291327BDDA}"/>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3830249F-8796-40B8-97DB-12FB2F2DD46A}"/>
              </a:ext>
            </a:extLst>
          </p:cNvPr>
          <p:cNvGraphicFramePr>
            <a:graphicFrameLocks noGrp="1"/>
          </p:cNvGraphicFramePr>
          <p:nvPr>
            <p:ph type="chart" sz="quarter" idx="13"/>
            <p:extLst>
              <p:ext uri="{D42A27DB-BD31-4B8C-83A1-F6EECF244321}">
                <p14:modId xmlns:p14="http://schemas.microsoft.com/office/powerpoint/2010/main" val="3034563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24C3EC-0998-4F62-B97F-ED1535051924}"/>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539B0E5D-7C3B-43EE-87EE-6D46EE22FD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99456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390</Words>
  <Application>Microsoft Office PowerPoint</Application>
  <PresentationFormat>On-screen Show (4:3)</PresentationFormat>
  <Paragraphs>167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Monthly Report for Purdys</vt:lpstr>
      <vt:lpstr>Followers (Full) | Purdys</vt:lpstr>
      <vt:lpstr>Facebook Monthly | Purdys</vt:lpstr>
      <vt:lpstr>Facebook Posts Table | Top Five | Purdys - 1 of 2</vt:lpstr>
      <vt:lpstr>Facebook Posts Table | Top Five | Purdys - 2 of 2</vt:lpstr>
      <vt:lpstr>Followers (Facebook) | Purdys</vt:lpstr>
      <vt:lpstr>Organic + Paid Reach (Facebook) | Purdys</vt:lpstr>
      <vt:lpstr>Facebook Reach | Purdys</vt:lpstr>
      <vt:lpstr>Facebook Engaged Users | Purdys</vt:lpstr>
      <vt:lpstr>Instagram Monthly | Purdys</vt:lpstr>
      <vt:lpstr>Followers (Instagram) | Purdys</vt:lpstr>
      <vt:lpstr>Instagram Posts Table | Top Five | Purdys - 1 of 2</vt:lpstr>
      <vt:lpstr>Instagram Posts Table | Top Five | Purdys - 2 of 2</vt:lpstr>
      <vt:lpstr>Instagram Average Likes Per Post | Purdys</vt:lpstr>
      <vt:lpstr>Instagram Reach | Purdys</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Purdys</dc:title>
  <dc:creator>Administrator</dc:creator>
  <cp:lastModifiedBy>Administrator</cp:lastModifiedBy>
  <cp:revision>1</cp:revision>
  <dcterms:created xsi:type="dcterms:W3CDTF">2018-08-15T19:55:19Z</dcterms:created>
  <dcterms:modified xsi:type="dcterms:W3CDTF">2018-08-15T19:55:49Z</dcterms:modified>
</cp:coreProperties>
</file>