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5">
                  <c:v>4228</c:v>
                </c:pt>
              </c:numCache>
            </c:numRef>
          </c:val>
          <c:smooth val="0"/>
          <c:extLst>
            <c:ext xmlns:c16="http://schemas.microsoft.com/office/drawing/2014/chart" uri="{C3380CC4-5D6E-409C-BE32-E72D297353CC}">
              <c16:uniqueId val="{00000000-A092-447C-A69E-E292F80D869A}"/>
            </c:ext>
          </c:extLst>
        </c:ser>
        <c:ser>
          <c:idx val="1"/>
          <c:order val="1"/>
          <c:tx>
            <c:strRef>
              <c:f>Sheet1!$C$1</c:f>
              <c:strCache>
                <c:ptCount val="1"/>
                <c:pt idx="0">
                  <c:v>Instagram Followers</c:v>
                </c:pt>
              </c:strCache>
            </c:strRef>
          </c:tx>
          <c:spPr>
            <a:ln w="28575" cap="rnd">
              <a:solidFill>
                <a:schemeClr val="accent2"/>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Sheet1!$C$2:$C$7</c:f>
              <c:numCache>
                <c:formatCode>General</c:formatCode>
                <c:ptCount val="6"/>
                <c:pt idx="5">
                  <c:v>3380</c:v>
                </c:pt>
              </c:numCache>
            </c:numRef>
          </c:val>
          <c:smooth val="0"/>
          <c:extLst>
            <c:ext xmlns:c16="http://schemas.microsoft.com/office/drawing/2014/chart" uri="{C3380CC4-5D6E-409C-BE32-E72D297353CC}">
              <c16:uniqueId val="{00000001-A092-447C-A69E-E292F80D869A}"/>
            </c:ext>
          </c:extLst>
        </c:ser>
        <c:ser>
          <c:idx val="2"/>
          <c:order val="2"/>
          <c:tx>
            <c:strRef>
              <c:f>Sheet1!$D$1</c:f>
              <c:strCache>
                <c:ptCount val="1"/>
                <c:pt idx="0">
                  <c:v>Twitter Followers</c:v>
                </c:pt>
              </c:strCache>
            </c:strRef>
          </c:tx>
          <c:spPr>
            <a:ln w="28575" cap="rnd">
              <a:solidFill>
                <a:schemeClr val="accent3"/>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Sheet1!$D$2:$D$7</c:f>
              <c:numCache>
                <c:formatCode>General</c:formatCode>
                <c:ptCount val="6"/>
                <c:pt idx="5">
                  <c:v>2351</c:v>
                </c:pt>
              </c:numCache>
            </c:numRef>
          </c:val>
          <c:smooth val="0"/>
          <c:extLst>
            <c:ext xmlns:c16="http://schemas.microsoft.com/office/drawing/2014/chart" uri="{C3380CC4-5D6E-409C-BE32-E72D297353CC}">
              <c16:uniqueId val="{00000002-A092-447C-A69E-E292F80D869A}"/>
            </c:ext>
          </c:extLst>
        </c:ser>
        <c:dLbls>
          <c:showLegendKey val="0"/>
          <c:showVal val="0"/>
          <c:showCatName val="0"/>
          <c:showSerName val="0"/>
          <c:showPercent val="0"/>
          <c:showBubbleSize val="0"/>
        </c:dLbls>
        <c:smooth val="0"/>
        <c:axId val="293074432"/>
        <c:axId val="293074104"/>
      </c:lineChart>
      <c:dateAx>
        <c:axId val="293074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074104"/>
        <c:crosses val="autoZero"/>
        <c:auto val="1"/>
        <c:lblOffset val="100"/>
        <c:baseTimeUnit val="days"/>
      </c:dateAx>
      <c:valAx>
        <c:axId val="29307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07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5">
                  <c:v>4228</c:v>
                </c:pt>
              </c:numCache>
            </c:numRef>
          </c:val>
          <c:smooth val="0"/>
          <c:extLst>
            <c:ext xmlns:c16="http://schemas.microsoft.com/office/drawing/2014/chart" uri="{C3380CC4-5D6E-409C-BE32-E72D297353CC}">
              <c16:uniqueId val="{00000000-C842-44C1-AF24-9D2B8901F425}"/>
            </c:ext>
          </c:extLst>
        </c:ser>
        <c:dLbls>
          <c:showLegendKey val="0"/>
          <c:showVal val="0"/>
          <c:showCatName val="0"/>
          <c:showSerName val="0"/>
          <c:showPercent val="0"/>
          <c:showBubbleSize val="0"/>
        </c:dLbls>
        <c:smooth val="0"/>
        <c:axId val="413559432"/>
        <c:axId val="413556808"/>
      </c:lineChart>
      <c:dateAx>
        <c:axId val="413559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556808"/>
        <c:crosses val="autoZero"/>
        <c:auto val="1"/>
        <c:lblOffset val="100"/>
        <c:baseTimeUnit val="days"/>
      </c:dateAx>
      <c:valAx>
        <c:axId val="41355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55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Organic Impressions</c:v>
                </c:pt>
              </c:strCache>
            </c:strRef>
          </c:tx>
          <c:spPr>
            <a:solidFill>
              <a:schemeClr val="accent1"/>
            </a:solidFill>
            <a:ln>
              <a:noFill/>
            </a:ln>
            <a:effectLst/>
          </c:spP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0">
                  <c:v>1776</c:v>
                </c:pt>
                <c:pt idx="1">
                  <c:v>7288</c:v>
                </c:pt>
                <c:pt idx="2">
                  <c:v>9419</c:v>
                </c:pt>
                <c:pt idx="3">
                  <c:v>4859</c:v>
                </c:pt>
                <c:pt idx="4">
                  <c:v>5130</c:v>
                </c:pt>
                <c:pt idx="5">
                  <c:v>2898</c:v>
                </c:pt>
              </c:numCache>
            </c:numRef>
          </c:val>
          <c:extLst>
            <c:ext xmlns:c16="http://schemas.microsoft.com/office/drawing/2014/chart" uri="{C3380CC4-5D6E-409C-BE32-E72D297353CC}">
              <c16:uniqueId val="{00000000-4D27-4C3B-B095-7BBF46DD3AEA}"/>
            </c:ext>
          </c:extLst>
        </c:ser>
        <c:ser>
          <c:idx val="1"/>
          <c:order val="1"/>
          <c:tx>
            <c:strRef>
              <c:f>Sheet1!$C$1</c:f>
              <c:strCache>
                <c:ptCount val="1"/>
                <c:pt idx="0">
                  <c:v>Paid Impressions</c:v>
                </c:pt>
              </c:strCache>
            </c:strRef>
          </c:tx>
          <c:spPr>
            <a:solidFill>
              <a:schemeClr val="accent2"/>
            </a:solidFill>
            <a:ln>
              <a:noFill/>
            </a:ln>
            <a:effectLst/>
          </c:spPr>
          <c:cat>
            <c:numRef>
              <c:f>Sheet1!$A$2:$A$7</c:f>
              <c:numCache>
                <c:formatCode>m/d/yyyy</c:formatCode>
                <c:ptCount val="6"/>
                <c:pt idx="0">
                  <c:v>43276</c:v>
                </c:pt>
                <c:pt idx="1">
                  <c:v>43283</c:v>
                </c:pt>
                <c:pt idx="2">
                  <c:v>43290</c:v>
                </c:pt>
                <c:pt idx="3">
                  <c:v>43297</c:v>
                </c:pt>
                <c:pt idx="4">
                  <c:v>43304</c:v>
                </c:pt>
                <c:pt idx="5">
                  <c:v>43311</c:v>
                </c:pt>
              </c:numCache>
            </c:numRef>
          </c:cat>
          <c:val>
            <c:numRef>
              <c:f>Sheet1!$C$2:$C$7</c:f>
              <c:numCache>
                <c:formatCode>General</c:formatCode>
                <c:ptCount val="6"/>
                <c:pt idx="0">
                  <c:v>11737</c:v>
                </c:pt>
                <c:pt idx="1">
                  <c:v>13284</c:v>
                </c:pt>
                <c:pt idx="2">
                  <c:v>19473</c:v>
                </c:pt>
                <c:pt idx="3">
                  <c:v>16708</c:v>
                </c:pt>
                <c:pt idx="4">
                  <c:v>12828</c:v>
                </c:pt>
                <c:pt idx="5">
                  <c:v>67891</c:v>
                </c:pt>
              </c:numCache>
            </c:numRef>
          </c:val>
          <c:extLst>
            <c:ext xmlns:c16="http://schemas.microsoft.com/office/drawing/2014/chart" uri="{C3380CC4-5D6E-409C-BE32-E72D297353CC}">
              <c16:uniqueId val="{00000001-4D27-4C3B-B095-7BBF46DD3AEA}"/>
            </c:ext>
          </c:extLst>
        </c:ser>
        <c:dLbls>
          <c:showLegendKey val="0"/>
          <c:showVal val="0"/>
          <c:showCatName val="0"/>
          <c:showSerName val="0"/>
          <c:showPercent val="0"/>
          <c:showBubbleSize val="0"/>
        </c:dLbls>
        <c:axId val="412016936"/>
        <c:axId val="412010376"/>
      </c:areaChart>
      <c:dateAx>
        <c:axId val="41201693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10376"/>
        <c:crosses val="autoZero"/>
        <c:auto val="1"/>
        <c:lblOffset val="100"/>
        <c:baseTimeUnit val="days"/>
      </c:dateAx>
      <c:valAx>
        <c:axId val="412010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1693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Pacific Institute of Culinary Arts</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0">
                  <c:v>9143</c:v>
                </c:pt>
                <c:pt idx="1">
                  <c:v>11144</c:v>
                </c:pt>
                <c:pt idx="2">
                  <c:v>16914</c:v>
                </c:pt>
                <c:pt idx="3">
                  <c:v>15209</c:v>
                </c:pt>
                <c:pt idx="4">
                  <c:v>11431</c:v>
                </c:pt>
                <c:pt idx="5">
                  <c:v>42181</c:v>
                </c:pt>
              </c:numCache>
            </c:numRef>
          </c:val>
          <c:smooth val="0"/>
          <c:extLst>
            <c:ext xmlns:c16="http://schemas.microsoft.com/office/drawing/2014/chart" uri="{C3380CC4-5D6E-409C-BE32-E72D297353CC}">
              <c16:uniqueId val="{00000000-7F8D-413F-9A5E-84D77B313E7D}"/>
            </c:ext>
          </c:extLst>
        </c:ser>
        <c:dLbls>
          <c:showLegendKey val="0"/>
          <c:showVal val="0"/>
          <c:showCatName val="0"/>
          <c:showSerName val="0"/>
          <c:showPercent val="0"/>
          <c:showBubbleSize val="0"/>
        </c:dLbls>
        <c:smooth val="0"/>
        <c:axId val="412018576"/>
        <c:axId val="412018904"/>
      </c:lineChart>
      <c:dateAx>
        <c:axId val="412018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18904"/>
        <c:crosses val="autoZero"/>
        <c:auto val="1"/>
        <c:lblOffset val="100"/>
        <c:baseTimeUnit val="days"/>
      </c:dateAx>
      <c:valAx>
        <c:axId val="41201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1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Pacific Institute of Culinary Arts</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0">
                  <c:v>198</c:v>
                </c:pt>
                <c:pt idx="1">
                  <c:v>356</c:v>
                </c:pt>
                <c:pt idx="2">
                  <c:v>507</c:v>
                </c:pt>
                <c:pt idx="3">
                  <c:v>342</c:v>
                </c:pt>
                <c:pt idx="4">
                  <c:v>511</c:v>
                </c:pt>
                <c:pt idx="5">
                  <c:v>1882</c:v>
                </c:pt>
              </c:numCache>
            </c:numRef>
          </c:val>
          <c:smooth val="0"/>
          <c:extLst>
            <c:ext xmlns:c16="http://schemas.microsoft.com/office/drawing/2014/chart" uri="{C3380CC4-5D6E-409C-BE32-E72D297353CC}">
              <c16:uniqueId val="{00000000-0D60-4B3B-B4D2-E27C5FDCD4B8}"/>
            </c:ext>
          </c:extLst>
        </c:ser>
        <c:dLbls>
          <c:showLegendKey val="0"/>
          <c:showVal val="0"/>
          <c:showCatName val="0"/>
          <c:showSerName val="0"/>
          <c:showPercent val="0"/>
          <c:showBubbleSize val="0"/>
        </c:dLbls>
        <c:smooth val="0"/>
        <c:axId val="412024808"/>
        <c:axId val="412026120"/>
      </c:lineChart>
      <c:dateAx>
        <c:axId val="412024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26120"/>
        <c:crosses val="autoZero"/>
        <c:auto val="1"/>
        <c:lblOffset val="100"/>
        <c:baseTimeUnit val="days"/>
      </c:dateAx>
      <c:valAx>
        <c:axId val="412026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24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Instagram Followers</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5">
                  <c:v>3380</c:v>
                </c:pt>
              </c:numCache>
            </c:numRef>
          </c:val>
          <c:smooth val="0"/>
          <c:extLst>
            <c:ext xmlns:c16="http://schemas.microsoft.com/office/drawing/2014/chart" uri="{C3380CC4-5D6E-409C-BE32-E72D297353CC}">
              <c16:uniqueId val="{00000000-88BA-4373-ADA5-A1419BB678CB}"/>
            </c:ext>
          </c:extLst>
        </c:ser>
        <c:dLbls>
          <c:showLegendKey val="0"/>
          <c:showVal val="0"/>
          <c:showCatName val="0"/>
          <c:showSerName val="0"/>
          <c:showPercent val="0"/>
          <c:showBubbleSize val="0"/>
        </c:dLbls>
        <c:smooth val="0"/>
        <c:axId val="418229440"/>
        <c:axId val="418230424"/>
      </c:lineChart>
      <c:dateAx>
        <c:axId val="418229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230424"/>
        <c:crosses val="autoZero"/>
        <c:auto val="1"/>
        <c:lblOffset val="100"/>
        <c:baseTimeUnit val="days"/>
      </c:dateAx>
      <c:valAx>
        <c:axId val="41823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22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picachef</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0">
                  <c:v>111</c:v>
                </c:pt>
                <c:pt idx="1">
                  <c:v>131</c:v>
                </c:pt>
                <c:pt idx="2">
                  <c:v>116</c:v>
                </c:pt>
                <c:pt idx="3">
                  <c:v>125</c:v>
                </c:pt>
                <c:pt idx="4">
                  <c:v>126</c:v>
                </c:pt>
                <c:pt idx="5">
                  <c:v>161</c:v>
                </c:pt>
              </c:numCache>
            </c:numRef>
          </c:val>
          <c:smooth val="0"/>
          <c:extLst>
            <c:ext xmlns:c16="http://schemas.microsoft.com/office/drawing/2014/chart" uri="{C3380CC4-5D6E-409C-BE32-E72D297353CC}">
              <c16:uniqueId val="{00000000-E198-4AD4-AB52-95D86E7332C4}"/>
            </c:ext>
          </c:extLst>
        </c:ser>
        <c:dLbls>
          <c:showLegendKey val="0"/>
          <c:showVal val="0"/>
          <c:showCatName val="0"/>
          <c:showSerName val="0"/>
          <c:showPercent val="0"/>
          <c:showBubbleSize val="0"/>
        </c:dLbls>
        <c:smooth val="0"/>
        <c:axId val="418244856"/>
        <c:axId val="418239936"/>
      </c:lineChart>
      <c:dateAx>
        <c:axId val="418244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239936"/>
        <c:crosses val="autoZero"/>
        <c:auto val="1"/>
        <c:lblOffset val="100"/>
        <c:baseTimeUnit val="days"/>
      </c:dateAx>
      <c:valAx>
        <c:axId val="418239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24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picachef</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0">
                  <c:v>2354</c:v>
                </c:pt>
                <c:pt idx="1">
                  <c:v>2980</c:v>
                </c:pt>
                <c:pt idx="2">
                  <c:v>5704</c:v>
                </c:pt>
                <c:pt idx="3">
                  <c:v>5265</c:v>
                </c:pt>
                <c:pt idx="4">
                  <c:v>2504</c:v>
                </c:pt>
                <c:pt idx="5">
                  <c:v>4365</c:v>
                </c:pt>
              </c:numCache>
            </c:numRef>
          </c:val>
          <c:smooth val="0"/>
          <c:extLst>
            <c:ext xmlns:c16="http://schemas.microsoft.com/office/drawing/2014/chart" uri="{C3380CC4-5D6E-409C-BE32-E72D297353CC}">
              <c16:uniqueId val="{00000000-61D0-499A-98D6-83C21FD6C211}"/>
            </c:ext>
          </c:extLst>
        </c:ser>
        <c:dLbls>
          <c:showLegendKey val="0"/>
          <c:showVal val="0"/>
          <c:showCatName val="0"/>
          <c:showSerName val="0"/>
          <c:showPercent val="0"/>
          <c:showBubbleSize val="0"/>
        </c:dLbls>
        <c:smooth val="0"/>
        <c:axId val="418240920"/>
        <c:axId val="418239608"/>
      </c:lineChart>
      <c:dateAx>
        <c:axId val="418240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239608"/>
        <c:crosses val="autoZero"/>
        <c:auto val="1"/>
        <c:lblOffset val="100"/>
        <c:baseTimeUnit val="days"/>
      </c:dateAx>
      <c:valAx>
        <c:axId val="41823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240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Twitter Followers</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5">
                  <c:v>2351</c:v>
                </c:pt>
              </c:numCache>
            </c:numRef>
          </c:val>
          <c:smooth val="0"/>
          <c:extLst>
            <c:ext xmlns:c16="http://schemas.microsoft.com/office/drawing/2014/chart" uri="{C3380CC4-5D6E-409C-BE32-E72D297353CC}">
              <c16:uniqueId val="{00000000-1F6D-4731-9175-DAD0360716DF}"/>
            </c:ext>
          </c:extLst>
        </c:ser>
        <c:dLbls>
          <c:showLegendKey val="0"/>
          <c:showVal val="0"/>
          <c:showCatName val="0"/>
          <c:showSerName val="0"/>
          <c:showPercent val="0"/>
          <c:showBubbleSize val="0"/>
        </c:dLbls>
        <c:smooth val="0"/>
        <c:axId val="347775088"/>
        <c:axId val="347775416"/>
      </c:lineChart>
      <c:dateAx>
        <c:axId val="347775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75416"/>
        <c:crosses val="autoZero"/>
        <c:auto val="1"/>
        <c:lblOffset val="100"/>
        <c:baseTimeUnit val="days"/>
      </c:dateAx>
      <c:valAx>
        <c:axId val="34777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7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picachef</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0">
                  <c:v>8550</c:v>
                </c:pt>
                <c:pt idx="1">
                  <c:v>9660</c:v>
                </c:pt>
                <c:pt idx="2">
                  <c:v>15701</c:v>
                </c:pt>
                <c:pt idx="3">
                  <c:v>11271</c:v>
                </c:pt>
                <c:pt idx="4">
                  <c:v>5390</c:v>
                </c:pt>
                <c:pt idx="5">
                  <c:v>8349</c:v>
                </c:pt>
              </c:numCache>
            </c:numRef>
          </c:val>
          <c:smooth val="0"/>
          <c:extLst>
            <c:ext xmlns:c16="http://schemas.microsoft.com/office/drawing/2014/chart" uri="{C3380CC4-5D6E-409C-BE32-E72D297353CC}">
              <c16:uniqueId val="{00000000-9E45-4DB9-8BE8-82B65BD9B6EE}"/>
            </c:ext>
          </c:extLst>
        </c:ser>
        <c:dLbls>
          <c:showLegendKey val="0"/>
          <c:showVal val="0"/>
          <c:showCatName val="0"/>
          <c:showSerName val="0"/>
          <c:showPercent val="0"/>
          <c:showBubbleSize val="0"/>
        </c:dLbls>
        <c:smooth val="0"/>
        <c:axId val="352782712"/>
        <c:axId val="352785336"/>
      </c:lineChart>
      <c:dateAx>
        <c:axId val="352782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785336"/>
        <c:crosses val="autoZero"/>
        <c:auto val="1"/>
        <c:lblOffset val="100"/>
        <c:baseTimeUnit val="days"/>
      </c:dateAx>
      <c:valAx>
        <c:axId val="352785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782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3E65B-FC37-4FA0-86CE-029B11C7117D}"/>
              </a:ext>
            </a:extLst>
          </p:cNvPr>
          <p:cNvSpPr>
            <a:spLocks noGrp="1"/>
          </p:cNvSpPr>
          <p:nvPr>
            <p:ph type="ctrTitle"/>
          </p:nvPr>
        </p:nvSpPr>
        <p:spPr/>
        <p:txBody>
          <a:bodyPr/>
          <a:lstStyle/>
          <a:p>
            <a:r>
              <a:rPr lang="en-US"/>
              <a:t>Monthly Report for PICA</a:t>
            </a:r>
          </a:p>
        </p:txBody>
      </p:sp>
      <p:sp>
        <p:nvSpPr>
          <p:cNvPr id="3" name="Subtitle 2">
            <a:extLst>
              <a:ext uri="{FF2B5EF4-FFF2-40B4-BE49-F238E27FC236}">
                <a16:creationId xmlns:a16="http://schemas.microsoft.com/office/drawing/2014/main" id="{8468E6AF-3719-4CD7-B2DF-A786D4008C9F}"/>
              </a:ext>
            </a:extLst>
          </p:cNvPr>
          <p:cNvSpPr>
            <a:spLocks noGrp="1"/>
          </p:cNvSpPr>
          <p:nvPr>
            <p:ph type="subTitle" idx="1"/>
          </p:nvPr>
        </p:nvSpPr>
        <p:spPr/>
        <p:txBody>
          <a:bodyPr/>
          <a:lstStyle/>
          <a:p>
            <a:r>
              <a:rPr lang="en-US"/>
              <a:t>Popcorn</a:t>
            </a:r>
          </a:p>
        </p:txBody>
      </p:sp>
    </p:spTree>
    <p:extLst>
      <p:ext uri="{BB962C8B-B14F-4D97-AF65-F5344CB8AC3E}">
        <p14:creationId xmlns:p14="http://schemas.microsoft.com/office/powerpoint/2010/main" val="2823676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99B88-53BB-4273-84B0-3C26CC793781}"/>
              </a:ext>
            </a:extLst>
          </p:cNvPr>
          <p:cNvSpPr>
            <a:spLocks noGrp="1"/>
          </p:cNvSpPr>
          <p:nvPr>
            <p:ph type="title"/>
          </p:nvPr>
        </p:nvSpPr>
        <p:spPr/>
        <p:txBody>
          <a:bodyPr/>
          <a:lstStyle/>
          <a:p>
            <a:r>
              <a:rPr lang="en-US"/>
              <a:t>Followers (Full) | PICA</a:t>
            </a:r>
          </a:p>
        </p:txBody>
      </p:sp>
      <p:graphicFrame>
        <p:nvGraphicFramePr>
          <p:cNvPr id="6" name="Chart Placeholder 5">
            <a:extLst>
              <a:ext uri="{FF2B5EF4-FFF2-40B4-BE49-F238E27FC236}">
                <a16:creationId xmlns:a16="http://schemas.microsoft.com/office/drawing/2014/main" id="{6136D0A2-191A-4E85-825D-B28E82C958DD}"/>
              </a:ext>
            </a:extLst>
          </p:cNvPr>
          <p:cNvGraphicFramePr>
            <a:graphicFrameLocks noGrp="1"/>
          </p:cNvGraphicFramePr>
          <p:nvPr>
            <p:ph type="chart" sz="quarter" idx="13"/>
            <p:extLst>
              <p:ext uri="{D42A27DB-BD31-4B8C-83A1-F6EECF244321}">
                <p14:modId xmlns:p14="http://schemas.microsoft.com/office/powerpoint/2010/main" val="2103218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FECC82-52E5-4211-A87E-8171EDAD20B1}"/>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84D2E8CA-CDE0-4599-BC97-99143F96B4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3083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53E55-8900-42FC-BC52-B0BC8B9FAFDE}"/>
              </a:ext>
            </a:extLst>
          </p:cNvPr>
          <p:cNvSpPr>
            <a:spLocks noGrp="1"/>
          </p:cNvSpPr>
          <p:nvPr>
            <p:ph type="title"/>
          </p:nvPr>
        </p:nvSpPr>
        <p:spPr/>
        <p:txBody>
          <a:bodyPr/>
          <a:lstStyle/>
          <a:p>
            <a:r>
              <a:rPr lang="en-US"/>
              <a:t>Facebook Monthly | PICA</a:t>
            </a:r>
          </a:p>
        </p:txBody>
      </p:sp>
      <p:graphicFrame>
        <p:nvGraphicFramePr>
          <p:cNvPr id="5" name="Table Placeholder 4">
            <a:extLst>
              <a:ext uri="{FF2B5EF4-FFF2-40B4-BE49-F238E27FC236}">
                <a16:creationId xmlns:a16="http://schemas.microsoft.com/office/drawing/2014/main" id="{1D5495DD-9A35-4279-961B-CE141029ABCA}"/>
              </a:ext>
            </a:extLst>
          </p:cNvPr>
          <p:cNvGraphicFramePr>
            <a:graphicFrameLocks noGrp="1"/>
          </p:cNvGraphicFramePr>
          <p:nvPr>
            <p:ph type="tbl" sz="quarter" idx="13"/>
            <p:extLst>
              <p:ext uri="{D42A27DB-BD31-4B8C-83A1-F6EECF244321}">
                <p14:modId xmlns:p14="http://schemas.microsoft.com/office/powerpoint/2010/main" val="1014109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72724618"/>
                    </a:ext>
                  </a:extLst>
                </a:gridCol>
                <a:gridCol w="3291840">
                  <a:extLst>
                    <a:ext uri="{9D8B030D-6E8A-4147-A177-3AD203B41FA5}">
                      <a16:colId xmlns:a16="http://schemas.microsoft.com/office/drawing/2014/main" val="250333223"/>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3360335725"/>
                  </a:ext>
                </a:extLst>
              </a:tr>
              <a:tr h="370840">
                <a:tc>
                  <a:txBody>
                    <a:bodyPr/>
                    <a:lstStyle/>
                    <a:p>
                      <a:r>
                        <a:rPr lang="en-US" sz="1000"/>
                        <a:t>Click Throughs</a:t>
                      </a:r>
                    </a:p>
                  </a:txBody>
                  <a:tcPr/>
                </a:tc>
                <a:tc>
                  <a:txBody>
                    <a:bodyPr/>
                    <a:lstStyle/>
                    <a:p>
                      <a:r>
                        <a:rPr lang="en-US" sz="1000"/>
                        <a:t>41</a:t>
                      </a:r>
                    </a:p>
                  </a:txBody>
                  <a:tcPr/>
                </a:tc>
                <a:extLst>
                  <a:ext uri="{0D108BD9-81ED-4DB2-BD59-A6C34878D82A}">
                    <a16:rowId xmlns:a16="http://schemas.microsoft.com/office/drawing/2014/main" val="1233100941"/>
                  </a:ext>
                </a:extLst>
              </a:tr>
              <a:tr h="370840">
                <a:tc>
                  <a:txBody>
                    <a:bodyPr/>
                    <a:lstStyle/>
                    <a:p>
                      <a:r>
                        <a:rPr lang="en-US" sz="1000"/>
                        <a:t>Comments</a:t>
                      </a:r>
                    </a:p>
                  </a:txBody>
                  <a:tcPr/>
                </a:tc>
                <a:tc>
                  <a:txBody>
                    <a:bodyPr/>
                    <a:lstStyle/>
                    <a:p>
                      <a:r>
                        <a:rPr lang="en-US" sz="1000"/>
                        <a:t>11</a:t>
                      </a:r>
                    </a:p>
                  </a:txBody>
                  <a:tcPr/>
                </a:tc>
                <a:extLst>
                  <a:ext uri="{0D108BD9-81ED-4DB2-BD59-A6C34878D82A}">
                    <a16:rowId xmlns:a16="http://schemas.microsoft.com/office/drawing/2014/main" val="3930935480"/>
                  </a:ext>
                </a:extLst>
              </a:tr>
              <a:tr h="370840">
                <a:tc>
                  <a:txBody>
                    <a:bodyPr/>
                    <a:lstStyle/>
                    <a:p>
                      <a:r>
                        <a:rPr lang="en-US" sz="1000"/>
                        <a:t>Engaged Users</a:t>
                      </a:r>
                    </a:p>
                  </a:txBody>
                  <a:tcPr/>
                </a:tc>
                <a:tc>
                  <a:txBody>
                    <a:bodyPr/>
                    <a:lstStyle/>
                    <a:p>
                      <a:r>
                        <a:rPr lang="en-US" sz="1000"/>
                        <a:t>401</a:t>
                      </a:r>
                    </a:p>
                  </a:txBody>
                  <a:tcPr/>
                </a:tc>
                <a:extLst>
                  <a:ext uri="{0D108BD9-81ED-4DB2-BD59-A6C34878D82A}">
                    <a16:rowId xmlns:a16="http://schemas.microsoft.com/office/drawing/2014/main" val="2025144527"/>
                  </a:ext>
                </a:extLst>
              </a:tr>
              <a:tr h="370840">
                <a:tc>
                  <a:txBody>
                    <a:bodyPr/>
                    <a:lstStyle/>
                    <a:p>
                      <a:r>
                        <a:rPr lang="en-US" sz="1000"/>
                        <a:t>Organic Impressions</a:t>
                      </a:r>
                    </a:p>
                  </a:txBody>
                  <a:tcPr/>
                </a:tc>
                <a:tc>
                  <a:txBody>
                    <a:bodyPr/>
                    <a:lstStyle/>
                    <a:p>
                      <a:r>
                        <a:rPr lang="en-US" sz="1000"/>
                        <a:t>26944</a:t>
                      </a:r>
                    </a:p>
                  </a:txBody>
                  <a:tcPr/>
                </a:tc>
                <a:extLst>
                  <a:ext uri="{0D108BD9-81ED-4DB2-BD59-A6C34878D82A}">
                    <a16:rowId xmlns:a16="http://schemas.microsoft.com/office/drawing/2014/main" val="1875900626"/>
                  </a:ext>
                </a:extLst>
              </a:tr>
              <a:tr h="370840">
                <a:tc>
                  <a:txBody>
                    <a:bodyPr/>
                    <a:lstStyle/>
                    <a:p>
                      <a:r>
                        <a:rPr lang="en-US" sz="1000"/>
                        <a:t>Page Likes</a:t>
                      </a:r>
                    </a:p>
                  </a:txBody>
                  <a:tcPr/>
                </a:tc>
                <a:tc>
                  <a:txBody>
                    <a:bodyPr/>
                    <a:lstStyle/>
                    <a:p>
                      <a:r>
                        <a:rPr lang="en-US" sz="1000"/>
                        <a:t>4205</a:t>
                      </a:r>
                    </a:p>
                  </a:txBody>
                  <a:tcPr/>
                </a:tc>
                <a:extLst>
                  <a:ext uri="{0D108BD9-81ED-4DB2-BD59-A6C34878D82A}">
                    <a16:rowId xmlns:a16="http://schemas.microsoft.com/office/drawing/2014/main" val="2083508270"/>
                  </a:ext>
                </a:extLst>
              </a:tr>
              <a:tr h="370840">
                <a:tc>
                  <a:txBody>
                    <a:bodyPr/>
                    <a:lstStyle/>
                    <a:p>
                      <a:r>
                        <a:rPr lang="en-US" sz="1000"/>
                        <a:t>Paid Impressions</a:t>
                      </a:r>
                    </a:p>
                  </a:txBody>
                  <a:tcPr/>
                </a:tc>
                <a:tc>
                  <a:txBody>
                    <a:bodyPr/>
                    <a:lstStyle/>
                    <a:p>
                      <a:r>
                        <a:rPr lang="en-US" sz="1000"/>
                        <a:t>71299</a:t>
                      </a:r>
                    </a:p>
                  </a:txBody>
                  <a:tcPr/>
                </a:tc>
                <a:extLst>
                  <a:ext uri="{0D108BD9-81ED-4DB2-BD59-A6C34878D82A}">
                    <a16:rowId xmlns:a16="http://schemas.microsoft.com/office/drawing/2014/main" val="2075845720"/>
                  </a:ext>
                </a:extLst>
              </a:tr>
              <a:tr h="370840">
                <a:tc>
                  <a:txBody>
                    <a:bodyPr/>
                    <a:lstStyle/>
                    <a:p>
                      <a:r>
                        <a:rPr lang="en-US" sz="1000"/>
                        <a:t>Post Likes</a:t>
                      </a:r>
                    </a:p>
                  </a:txBody>
                  <a:tcPr/>
                </a:tc>
                <a:tc>
                  <a:txBody>
                    <a:bodyPr/>
                    <a:lstStyle/>
                    <a:p>
                      <a:r>
                        <a:rPr lang="en-US" sz="1000"/>
                        <a:t>222</a:t>
                      </a:r>
                    </a:p>
                  </a:txBody>
                  <a:tcPr/>
                </a:tc>
                <a:extLst>
                  <a:ext uri="{0D108BD9-81ED-4DB2-BD59-A6C34878D82A}">
                    <a16:rowId xmlns:a16="http://schemas.microsoft.com/office/drawing/2014/main" val="3542713139"/>
                  </a:ext>
                </a:extLst>
              </a:tr>
              <a:tr h="370840">
                <a:tc>
                  <a:txBody>
                    <a:bodyPr/>
                    <a:lstStyle/>
                    <a:p>
                      <a:r>
                        <a:rPr lang="en-US" sz="1000"/>
                        <a:t>Posts</a:t>
                      </a:r>
                    </a:p>
                  </a:txBody>
                  <a:tcPr/>
                </a:tc>
                <a:tc>
                  <a:txBody>
                    <a:bodyPr/>
                    <a:lstStyle/>
                    <a:p>
                      <a:r>
                        <a:rPr lang="en-US" sz="1000"/>
                        <a:t>14</a:t>
                      </a:r>
                    </a:p>
                  </a:txBody>
                  <a:tcPr/>
                </a:tc>
                <a:extLst>
                  <a:ext uri="{0D108BD9-81ED-4DB2-BD59-A6C34878D82A}">
                    <a16:rowId xmlns:a16="http://schemas.microsoft.com/office/drawing/2014/main" val="3457168815"/>
                  </a:ext>
                </a:extLst>
              </a:tr>
              <a:tr h="370840">
                <a:tc>
                  <a:txBody>
                    <a:bodyPr/>
                    <a:lstStyle/>
                    <a:p>
                      <a:r>
                        <a:rPr lang="en-US" sz="1000"/>
                        <a:t>Shares</a:t>
                      </a:r>
                    </a:p>
                  </a:txBody>
                  <a:tcPr/>
                </a:tc>
                <a:tc>
                  <a:txBody>
                    <a:bodyPr/>
                    <a:lstStyle/>
                    <a:p>
                      <a:r>
                        <a:rPr lang="en-US" sz="1000"/>
                        <a:t>10</a:t>
                      </a:r>
                    </a:p>
                  </a:txBody>
                  <a:tcPr/>
                </a:tc>
                <a:extLst>
                  <a:ext uri="{0D108BD9-81ED-4DB2-BD59-A6C34878D82A}">
                    <a16:rowId xmlns:a16="http://schemas.microsoft.com/office/drawing/2014/main" val="2553563135"/>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659920950"/>
                  </a:ext>
                </a:extLst>
              </a:tr>
            </a:tbl>
          </a:graphicData>
        </a:graphic>
      </p:graphicFrame>
      <p:sp>
        <p:nvSpPr>
          <p:cNvPr id="4" name="Text Placeholder 3">
            <a:extLst>
              <a:ext uri="{FF2B5EF4-FFF2-40B4-BE49-F238E27FC236}">
                <a16:creationId xmlns:a16="http://schemas.microsoft.com/office/drawing/2014/main" id="{89F4D81F-D908-4E4C-87C5-9BBA359EBD4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409130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61377-50EC-44F7-9E25-FC8AE18F9D14}"/>
              </a:ext>
            </a:extLst>
          </p:cNvPr>
          <p:cNvSpPr>
            <a:spLocks noGrp="1"/>
          </p:cNvSpPr>
          <p:nvPr>
            <p:ph type="title"/>
          </p:nvPr>
        </p:nvSpPr>
        <p:spPr/>
        <p:txBody>
          <a:bodyPr/>
          <a:lstStyle/>
          <a:p>
            <a:r>
              <a:rPr lang="en-US"/>
              <a:t>Facebook Posts Table | Top Five | PICA - 1 of 4</a:t>
            </a:r>
          </a:p>
        </p:txBody>
      </p:sp>
      <p:graphicFrame>
        <p:nvGraphicFramePr>
          <p:cNvPr id="5" name="Table Placeholder 4">
            <a:extLst>
              <a:ext uri="{FF2B5EF4-FFF2-40B4-BE49-F238E27FC236}">
                <a16:creationId xmlns:a16="http://schemas.microsoft.com/office/drawing/2014/main" id="{4C8C67FB-6DC5-44B5-B5B6-505AD4E5937B}"/>
              </a:ext>
            </a:extLst>
          </p:cNvPr>
          <p:cNvGraphicFramePr>
            <a:graphicFrameLocks noGrp="1"/>
          </p:cNvGraphicFramePr>
          <p:nvPr>
            <p:ph type="tbl" sz="quarter" idx="13"/>
            <p:extLst>
              <p:ext uri="{D42A27DB-BD31-4B8C-83A1-F6EECF244321}">
                <p14:modId xmlns:p14="http://schemas.microsoft.com/office/powerpoint/2010/main" val="91057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04202786"/>
                    </a:ext>
                  </a:extLst>
                </a:gridCol>
                <a:gridCol w="822960">
                  <a:extLst>
                    <a:ext uri="{9D8B030D-6E8A-4147-A177-3AD203B41FA5}">
                      <a16:colId xmlns:a16="http://schemas.microsoft.com/office/drawing/2014/main" val="646386701"/>
                    </a:ext>
                  </a:extLst>
                </a:gridCol>
                <a:gridCol w="822960">
                  <a:extLst>
                    <a:ext uri="{9D8B030D-6E8A-4147-A177-3AD203B41FA5}">
                      <a16:colId xmlns:a16="http://schemas.microsoft.com/office/drawing/2014/main" val="1156215372"/>
                    </a:ext>
                  </a:extLst>
                </a:gridCol>
                <a:gridCol w="822960">
                  <a:extLst>
                    <a:ext uri="{9D8B030D-6E8A-4147-A177-3AD203B41FA5}">
                      <a16:colId xmlns:a16="http://schemas.microsoft.com/office/drawing/2014/main" val="344250795"/>
                    </a:ext>
                  </a:extLst>
                </a:gridCol>
                <a:gridCol w="822960">
                  <a:extLst>
                    <a:ext uri="{9D8B030D-6E8A-4147-A177-3AD203B41FA5}">
                      <a16:colId xmlns:a16="http://schemas.microsoft.com/office/drawing/2014/main" val="1446604532"/>
                    </a:ext>
                  </a:extLst>
                </a:gridCol>
                <a:gridCol w="822960">
                  <a:extLst>
                    <a:ext uri="{9D8B030D-6E8A-4147-A177-3AD203B41FA5}">
                      <a16:colId xmlns:a16="http://schemas.microsoft.com/office/drawing/2014/main" val="3290154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1690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Pacific Institute of Culinary Arts - 2018-07-03 11:00:01 </a:t>
                      </a:r>
                      <a:r>
                        <a:rPr kumimoji="0" lang="en-US" sz="1000" b="0" i="0" u="none" strike="noStrike" kern="1200" cap="none" spc="0" normalizeH="0" baseline="0" noProof="0">
                          <a:ln>
                            <a:noFill/>
                          </a:ln>
                          <a:solidFill>
                            <a:prstClr val="black"/>
                          </a:solidFill>
                          <a:effectLst/>
                          <a:uLnTx/>
                          <a:uFillTx/>
                          <a:latin typeface="+mn-lt"/>
                          <a:ea typeface="+mn-ea"/>
                          <a:cs typeface="+mn-cs"/>
                        </a:rPr>
                        <a:t> 
 We extend a warm welcome to all of our new students who are starting their summer training program today! Your journey as a chef starts here, at our award-winning culinary institute.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8914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Pacific Institute of Culinary Arts - 2018-07-13 11:00:01 </a:t>
                      </a:r>
                      <a:r>
                        <a:rPr kumimoji="0" lang="en-US" sz="1000" b="0" i="0" u="none" strike="noStrike" kern="1200" cap="none" spc="0" normalizeH="0" baseline="0" noProof="0">
                          <a:ln>
                            <a:noFill/>
                          </a:ln>
                          <a:solidFill>
                            <a:prstClr val="black"/>
                          </a:solidFill>
                          <a:effectLst/>
                          <a:uLnTx/>
                          <a:uFillTx/>
                          <a:latin typeface="+mn-lt"/>
                          <a:ea typeface="+mn-ea"/>
                          <a:cs typeface="+mn-cs"/>
                        </a:rPr>
                        <a:t> 
 From savoury to sweet, our pastries are lovingly baked fresh every morning. Stop in for a flaky croissant or another mouth-watering pastry on your way to work today - our student-run cafe is open as early as 8AM from Monday to Friday, and 9AM on Saturday!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32946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Pacific Institute of Culinary Arts - 2018-07-04 13:00:01 </a:t>
                      </a:r>
                      <a:r>
                        <a:rPr kumimoji="0" lang="en-US" sz="1000" b="0" i="0" u="none" strike="noStrike" kern="1200" cap="none" spc="0" normalizeH="0" baseline="0" noProof="0">
                          <a:ln>
                            <a:noFill/>
                          </a:ln>
                          <a:solidFill>
                            <a:prstClr val="black"/>
                          </a:solidFill>
                          <a:effectLst/>
                          <a:uLnTx/>
                          <a:uFillTx/>
                          <a:latin typeface="+mn-lt"/>
                          <a:ea typeface="+mn-ea"/>
                          <a:cs typeface="+mn-cs"/>
                        </a:rPr>
                        <a:t> 
 PICA is at the forefront of culinary trends, including teaching you how to create masterpiece dishes that are as visually appealing as they are delicious.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68494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Pacific Institute of Culinary Arts - 2018-07-09 11:31:00 </a:t>
                      </a:r>
                      <a:r>
                        <a:rPr kumimoji="0" lang="en-US" sz="1000" b="0" i="0" u="none" strike="noStrike" kern="1200" cap="none" spc="0" normalizeH="0" baseline="0" noProof="0">
                          <a:ln>
                            <a:noFill/>
                          </a:ln>
                          <a:solidFill>
                            <a:prstClr val="black"/>
                          </a:solidFill>
                          <a:effectLst/>
                          <a:uLnTx/>
                          <a:uFillTx/>
                          <a:latin typeface="+mn-lt"/>
                          <a:ea typeface="+mn-ea"/>
                          <a:cs typeface="+mn-cs"/>
                        </a:rPr>
                        <a:t> 
 Do you need a helping hand? We are here to help you succeed in the culinary world, beyond our classroom doors. PICA offers lifetime employment placement assistance for all graduates. Learn more here http://ow.ly/8f0k30kRXTI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4861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Pacific Institute of Culinary Arts - 2018-07-14 09:18:46 </a:t>
                      </a:r>
                      <a:r>
                        <a:rPr kumimoji="0" lang="en-US" sz="1000" b="0" i="0" u="none" strike="noStrike" kern="1200" cap="none" spc="0" normalizeH="0" baseline="0" noProof="0">
                          <a:ln>
                            <a:noFill/>
                          </a:ln>
                          <a:solidFill>
                            <a:prstClr val="black"/>
                          </a:solidFill>
                          <a:effectLst/>
                          <a:uLnTx/>
                          <a:uFillTx/>
                          <a:latin typeface="+mn-lt"/>
                          <a:ea typeface="+mn-ea"/>
                          <a:cs typeface="+mn-cs"/>
                        </a:rPr>
                        <a:t> 
 Keep your Eyes on the Pies. Learn everything from crusts, fillings and decorative techniques to make a pie that will wow everyone. We have an upcoming intake on August 25th! Register before the spots fill up: 
https://www.picachef.com/classes/baking-pastry-classes/eyes-pies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2066734"/>
                  </a:ext>
                </a:extLst>
              </a:tr>
            </a:tbl>
          </a:graphicData>
        </a:graphic>
      </p:graphicFrame>
      <p:sp>
        <p:nvSpPr>
          <p:cNvPr id="4" name="Text Placeholder 3">
            <a:extLst>
              <a:ext uri="{FF2B5EF4-FFF2-40B4-BE49-F238E27FC236}">
                <a16:creationId xmlns:a16="http://schemas.microsoft.com/office/drawing/2014/main" id="{B92225AA-7602-4AB1-87B5-D60F7BDB35F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81179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19666-3BE9-4BB0-8FE1-35155F4954FB}"/>
              </a:ext>
            </a:extLst>
          </p:cNvPr>
          <p:cNvSpPr>
            <a:spLocks noGrp="1"/>
          </p:cNvSpPr>
          <p:nvPr>
            <p:ph type="title"/>
          </p:nvPr>
        </p:nvSpPr>
        <p:spPr/>
        <p:txBody>
          <a:bodyPr/>
          <a:lstStyle/>
          <a:p>
            <a:r>
              <a:rPr lang="en-US"/>
              <a:t>Facebook Posts Table | Top Five | PICA - 2 of 4</a:t>
            </a:r>
          </a:p>
        </p:txBody>
      </p:sp>
      <p:graphicFrame>
        <p:nvGraphicFramePr>
          <p:cNvPr id="5" name="Table Placeholder 4">
            <a:extLst>
              <a:ext uri="{FF2B5EF4-FFF2-40B4-BE49-F238E27FC236}">
                <a16:creationId xmlns:a16="http://schemas.microsoft.com/office/drawing/2014/main" id="{A369381E-9968-4375-89A7-E64E0B564D9A}"/>
              </a:ext>
            </a:extLst>
          </p:cNvPr>
          <p:cNvGraphicFramePr>
            <a:graphicFrameLocks noGrp="1"/>
          </p:cNvGraphicFramePr>
          <p:nvPr>
            <p:ph type="tbl" sz="quarter" idx="13"/>
            <p:extLst>
              <p:ext uri="{D42A27DB-BD31-4B8C-83A1-F6EECF244321}">
                <p14:modId xmlns:p14="http://schemas.microsoft.com/office/powerpoint/2010/main" val="3825172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23399322"/>
                    </a:ext>
                  </a:extLst>
                </a:gridCol>
                <a:gridCol w="822960">
                  <a:extLst>
                    <a:ext uri="{9D8B030D-6E8A-4147-A177-3AD203B41FA5}">
                      <a16:colId xmlns:a16="http://schemas.microsoft.com/office/drawing/2014/main" val="204563156"/>
                    </a:ext>
                  </a:extLst>
                </a:gridCol>
                <a:gridCol w="822960">
                  <a:extLst>
                    <a:ext uri="{9D8B030D-6E8A-4147-A177-3AD203B41FA5}">
                      <a16:colId xmlns:a16="http://schemas.microsoft.com/office/drawing/2014/main" val="1242106330"/>
                    </a:ext>
                  </a:extLst>
                </a:gridCol>
                <a:gridCol w="822960">
                  <a:extLst>
                    <a:ext uri="{9D8B030D-6E8A-4147-A177-3AD203B41FA5}">
                      <a16:colId xmlns:a16="http://schemas.microsoft.com/office/drawing/2014/main" val="778434116"/>
                    </a:ext>
                  </a:extLst>
                </a:gridCol>
                <a:gridCol w="822960">
                  <a:extLst>
                    <a:ext uri="{9D8B030D-6E8A-4147-A177-3AD203B41FA5}">
                      <a16:colId xmlns:a16="http://schemas.microsoft.com/office/drawing/2014/main" val="1623309565"/>
                    </a:ext>
                  </a:extLst>
                </a:gridCol>
                <a:gridCol w="822960">
                  <a:extLst>
                    <a:ext uri="{9D8B030D-6E8A-4147-A177-3AD203B41FA5}">
                      <a16:colId xmlns:a16="http://schemas.microsoft.com/office/drawing/2014/main" val="2614001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6752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Pacific Institute of Culinary Arts - 2018-07-11 11:00:00 </a:t>
                      </a:r>
                      <a:r>
                        <a:rPr kumimoji="0" lang="en-US" sz="1000" b="0" i="0" u="none" strike="noStrike" kern="1200" cap="none" spc="0" normalizeH="0" baseline="0" noProof="0">
                          <a:ln>
                            <a:noFill/>
                          </a:ln>
                          <a:solidFill>
                            <a:prstClr val="black"/>
                          </a:solidFill>
                          <a:effectLst/>
                          <a:uLnTx/>
                          <a:uFillTx/>
                          <a:latin typeface="+mn-lt"/>
                          <a:ea typeface="+mn-ea"/>
                          <a:cs typeface="+mn-cs"/>
                        </a:rPr>
                        <a:t> 
 Curious about how to make the perfect pie crust? Here are some tips on how to beautifully lattice a pie: 
1. Use cold dough so that it retains shape 
2. Lay out all of the horizontal strips, then fold them back as you add the vertical strips 
3. Weave the pastry strips to create the lattice effect. Voilà!</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145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Pacific Institute of Culinary Arts - 2018-07-18 09:00:01 </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welcome everyone to our Open House tonight. Join us to learn about how PICA can give you a leg-up on your culinary journey. There is still time to RSVP at the link if you would like to attend! http://ow.ly/eNfy30l0FQm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91881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Pacific Institute of Culinary Arts - 2018-07-12 11:00:01 </a:t>
                      </a:r>
                      <a:r>
                        <a:rPr kumimoji="0" lang="en-US" sz="1000" b="0" i="0" u="none" strike="noStrike" kern="1200" cap="none" spc="0" normalizeH="0" baseline="0" noProof="0">
                          <a:ln>
                            <a:noFill/>
                          </a:ln>
                          <a:solidFill>
                            <a:prstClr val="black"/>
                          </a:solidFill>
                          <a:effectLst/>
                          <a:uLnTx/>
                          <a:uFillTx/>
                          <a:latin typeface="+mn-lt"/>
                          <a:ea typeface="+mn-ea"/>
                          <a:cs typeface="+mn-cs"/>
                        </a:rPr>
                        <a:t> 
 Thinking about becoming a chef but not sure where to start? Join us for an Open House on Wednesday, July 18 from 6:30 PM to 8:30 PM to explore our professional Culinary Arts and Baking &amp; Pastry Arts programs. Learn more and RSVP through the link: http://ow.ly/qGXS30kVmqN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236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Pacific Institute of Culinary Arts - 2018-07-07 15:00:01 </a:t>
                      </a:r>
                      <a:r>
                        <a:rPr kumimoji="0" lang="en-US" sz="1000" b="0" i="0" u="none" strike="noStrike" kern="1200" cap="none" spc="0" normalizeH="0" baseline="0" noProof="0">
                          <a:ln>
                            <a:noFill/>
                          </a:ln>
                          <a:solidFill>
                            <a:prstClr val="black"/>
                          </a:solidFill>
                          <a:effectLst/>
                          <a:uLnTx/>
                          <a:uFillTx/>
                          <a:latin typeface="+mn-lt"/>
                          <a:ea typeface="+mn-ea"/>
                          <a:cs typeface="+mn-cs"/>
                        </a:rPr>
                        <a:t> 
 Shortcrust pastry is the base for all pies, quiches and tarts. The unique technique keeps the ingredients cold while cutting in the fat and flour. The pieces of intact fat create pockets when heated, resulting in a perfectly flaky crust. Delicious!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03150067"/>
                  </a:ext>
                </a:extLst>
              </a:tr>
            </a:tbl>
          </a:graphicData>
        </a:graphic>
      </p:graphicFrame>
      <p:sp>
        <p:nvSpPr>
          <p:cNvPr id="4" name="Text Placeholder 3">
            <a:extLst>
              <a:ext uri="{FF2B5EF4-FFF2-40B4-BE49-F238E27FC236}">
                <a16:creationId xmlns:a16="http://schemas.microsoft.com/office/drawing/2014/main" id="{9506CD1F-04C7-4056-9297-1D6E17E35D9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822372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DFA03-BCDC-4ECE-9F98-8671566D01DB}"/>
              </a:ext>
            </a:extLst>
          </p:cNvPr>
          <p:cNvSpPr>
            <a:spLocks noGrp="1"/>
          </p:cNvSpPr>
          <p:nvPr>
            <p:ph type="title"/>
          </p:nvPr>
        </p:nvSpPr>
        <p:spPr/>
        <p:txBody>
          <a:bodyPr/>
          <a:lstStyle/>
          <a:p>
            <a:r>
              <a:rPr lang="en-US"/>
              <a:t>Facebook Posts Table | Top Five | PICA - 3 of 4</a:t>
            </a:r>
          </a:p>
        </p:txBody>
      </p:sp>
      <p:graphicFrame>
        <p:nvGraphicFramePr>
          <p:cNvPr id="5" name="Table Placeholder 4">
            <a:extLst>
              <a:ext uri="{FF2B5EF4-FFF2-40B4-BE49-F238E27FC236}">
                <a16:creationId xmlns:a16="http://schemas.microsoft.com/office/drawing/2014/main" id="{1E3E5FBE-A843-4B8C-8C1F-AA30DCA61DC8}"/>
              </a:ext>
            </a:extLst>
          </p:cNvPr>
          <p:cNvGraphicFramePr>
            <a:graphicFrameLocks noGrp="1"/>
          </p:cNvGraphicFramePr>
          <p:nvPr>
            <p:ph type="tbl" sz="quarter" idx="13"/>
            <p:extLst>
              <p:ext uri="{D42A27DB-BD31-4B8C-83A1-F6EECF244321}">
                <p14:modId xmlns:p14="http://schemas.microsoft.com/office/powerpoint/2010/main" val="1482393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82200927"/>
                    </a:ext>
                  </a:extLst>
                </a:gridCol>
                <a:gridCol w="822960">
                  <a:extLst>
                    <a:ext uri="{9D8B030D-6E8A-4147-A177-3AD203B41FA5}">
                      <a16:colId xmlns:a16="http://schemas.microsoft.com/office/drawing/2014/main" val="1604741342"/>
                    </a:ext>
                  </a:extLst>
                </a:gridCol>
                <a:gridCol w="822960">
                  <a:extLst>
                    <a:ext uri="{9D8B030D-6E8A-4147-A177-3AD203B41FA5}">
                      <a16:colId xmlns:a16="http://schemas.microsoft.com/office/drawing/2014/main" val="2902693728"/>
                    </a:ext>
                  </a:extLst>
                </a:gridCol>
                <a:gridCol w="822960">
                  <a:extLst>
                    <a:ext uri="{9D8B030D-6E8A-4147-A177-3AD203B41FA5}">
                      <a16:colId xmlns:a16="http://schemas.microsoft.com/office/drawing/2014/main" val="1310657595"/>
                    </a:ext>
                  </a:extLst>
                </a:gridCol>
                <a:gridCol w="822960">
                  <a:extLst>
                    <a:ext uri="{9D8B030D-6E8A-4147-A177-3AD203B41FA5}">
                      <a16:colId xmlns:a16="http://schemas.microsoft.com/office/drawing/2014/main" val="2449878702"/>
                    </a:ext>
                  </a:extLst>
                </a:gridCol>
                <a:gridCol w="822960">
                  <a:extLst>
                    <a:ext uri="{9D8B030D-6E8A-4147-A177-3AD203B41FA5}">
                      <a16:colId xmlns:a16="http://schemas.microsoft.com/office/drawing/2014/main" val="3230470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1698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Pacific Institute of Culinary Arts - 2018-07-05 10:30:01 </a:t>
                      </a:r>
                      <a:r>
                        <a:rPr kumimoji="0" lang="en-US" sz="1000" b="0" i="0" u="none" strike="noStrike" kern="1200" cap="none" spc="0" normalizeH="0" baseline="0" noProof="0">
                          <a:ln>
                            <a:noFill/>
                          </a:ln>
                          <a:solidFill>
                            <a:prstClr val="black"/>
                          </a:solidFill>
                          <a:effectLst/>
                          <a:uLnTx/>
                          <a:uFillTx/>
                          <a:latin typeface="+mn-lt"/>
                          <a:ea typeface="+mn-ea"/>
                          <a:cs typeface="+mn-cs"/>
                        </a:rPr>
                        <a:t> 
 Coffee is essential for mornings in Vancouver. Pair it with a pastry from our student-run Bakery 101 Cafe to kick-start your day. We're open from 8am - 5pm, Monday to Friday and from 9am-5pm on Saturdays!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233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Pacific Institute of Culinary Arts - 2018-07-18 16:15:00 </a:t>
                      </a:r>
                      <a:r>
                        <a:rPr kumimoji="0" lang="en-US" sz="1000" b="0" i="0" u="none" strike="noStrike" kern="1200" cap="none" spc="0" normalizeH="0" baseline="0" noProof="0">
                          <a:ln>
                            <a:noFill/>
                          </a:ln>
                          <a:solidFill>
                            <a:prstClr val="black"/>
                          </a:solidFill>
                          <a:effectLst/>
                          <a:uLnTx/>
                          <a:uFillTx/>
                          <a:latin typeface="+mn-lt"/>
                          <a:ea typeface="+mn-ea"/>
                          <a:cs typeface="+mn-cs"/>
                        </a:rPr>
                        <a:t> 
 Knife skills are life skills - that's why we are offering our Knife Skills, Life Skills class on July 25th. Learn the basics of professional and traditional cuts, and how to maintain your knives to make them last a lifetime. To learn more, visit:
http://ow.ly/5sBu30l0Io6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23316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Pacific Institute of Culinary Arts - 2018-07-22 16:00:01 </a:t>
                      </a:r>
                      <a:r>
                        <a:rPr kumimoji="0" lang="en-US" sz="1000" b="0" i="0" u="none" strike="noStrike" kern="1200" cap="none" spc="0" normalizeH="0" baseline="0" noProof="0">
                          <a:ln>
                            <a:noFill/>
                          </a:ln>
                          <a:solidFill>
                            <a:prstClr val="black"/>
                          </a:solidFill>
                          <a:effectLst/>
                          <a:uLnTx/>
                          <a:uFillTx/>
                          <a:latin typeface="+mn-lt"/>
                          <a:ea typeface="+mn-ea"/>
                          <a:cs typeface="+mn-cs"/>
                        </a:rPr>
                        <a:t> 
 We can help you put your team to the test! Join us for our Corporate Team Building classes - we'll help strengthen skills in communications, listening, and innovation. Click on the link to learn more! http://ow.ly/9EZ030l40qv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361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Pacific Institute of Culinary Arts - 2018-07-04 16:29:23 </a:t>
                      </a:r>
                      <a:r>
                        <a:rPr kumimoji="0" lang="en-US" sz="1000" b="0" i="0" u="none" strike="noStrike" kern="1200" cap="none" spc="0" normalizeH="0" baseline="0" noProof="0">
                          <a:ln>
                            <a:noFill/>
                          </a:ln>
                          <a:solidFill>
                            <a:prstClr val="black"/>
                          </a:solidFill>
                          <a:effectLst/>
                          <a:uLnTx/>
                          <a:uFillTx/>
                          <a:latin typeface="+mn-lt"/>
                          <a:ea typeface="+mn-ea"/>
                          <a:cs typeface="+mn-cs"/>
                        </a:rPr>
                        <a:t> 
 Do you have a teenager with a passion for cooking? We offer hands-on weekly courses with our professional instructors where your teen can learn how to create meals such as stuffed french toast, turkey avocado club, and quiche! To learn more visit http://ow.ly/GwP530kNZQK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93219292"/>
                  </a:ext>
                </a:extLst>
              </a:tr>
            </a:tbl>
          </a:graphicData>
        </a:graphic>
      </p:graphicFrame>
      <p:sp>
        <p:nvSpPr>
          <p:cNvPr id="4" name="Text Placeholder 3">
            <a:extLst>
              <a:ext uri="{FF2B5EF4-FFF2-40B4-BE49-F238E27FC236}">
                <a16:creationId xmlns:a16="http://schemas.microsoft.com/office/drawing/2014/main" id="{9A326187-A45F-4429-A1E9-EB497F6AC59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067494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18A1E-1BB7-4158-83F3-9C47C3A53C27}"/>
              </a:ext>
            </a:extLst>
          </p:cNvPr>
          <p:cNvSpPr>
            <a:spLocks noGrp="1"/>
          </p:cNvSpPr>
          <p:nvPr>
            <p:ph type="title"/>
          </p:nvPr>
        </p:nvSpPr>
        <p:spPr/>
        <p:txBody>
          <a:bodyPr/>
          <a:lstStyle/>
          <a:p>
            <a:r>
              <a:rPr lang="en-US"/>
              <a:t>Facebook Posts Table | Top Five | PICA - 4 of 4</a:t>
            </a:r>
          </a:p>
        </p:txBody>
      </p:sp>
      <p:graphicFrame>
        <p:nvGraphicFramePr>
          <p:cNvPr id="5" name="Table Placeholder 4">
            <a:extLst>
              <a:ext uri="{FF2B5EF4-FFF2-40B4-BE49-F238E27FC236}">
                <a16:creationId xmlns:a16="http://schemas.microsoft.com/office/drawing/2014/main" id="{9DC7A4C8-5A9E-4244-8032-2D4B794CFBF8}"/>
              </a:ext>
            </a:extLst>
          </p:cNvPr>
          <p:cNvGraphicFramePr>
            <a:graphicFrameLocks noGrp="1"/>
          </p:cNvGraphicFramePr>
          <p:nvPr>
            <p:ph type="tbl" sz="quarter" idx="13"/>
            <p:extLst>
              <p:ext uri="{D42A27DB-BD31-4B8C-83A1-F6EECF244321}">
                <p14:modId xmlns:p14="http://schemas.microsoft.com/office/powerpoint/2010/main" val="1844237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28723247"/>
                    </a:ext>
                  </a:extLst>
                </a:gridCol>
                <a:gridCol w="822960">
                  <a:extLst>
                    <a:ext uri="{9D8B030D-6E8A-4147-A177-3AD203B41FA5}">
                      <a16:colId xmlns:a16="http://schemas.microsoft.com/office/drawing/2014/main" val="1358804676"/>
                    </a:ext>
                  </a:extLst>
                </a:gridCol>
                <a:gridCol w="822960">
                  <a:extLst>
                    <a:ext uri="{9D8B030D-6E8A-4147-A177-3AD203B41FA5}">
                      <a16:colId xmlns:a16="http://schemas.microsoft.com/office/drawing/2014/main" val="352004795"/>
                    </a:ext>
                  </a:extLst>
                </a:gridCol>
                <a:gridCol w="822960">
                  <a:extLst>
                    <a:ext uri="{9D8B030D-6E8A-4147-A177-3AD203B41FA5}">
                      <a16:colId xmlns:a16="http://schemas.microsoft.com/office/drawing/2014/main" val="2700642261"/>
                    </a:ext>
                  </a:extLst>
                </a:gridCol>
                <a:gridCol w="822960">
                  <a:extLst>
                    <a:ext uri="{9D8B030D-6E8A-4147-A177-3AD203B41FA5}">
                      <a16:colId xmlns:a16="http://schemas.microsoft.com/office/drawing/2014/main" val="1077573554"/>
                    </a:ext>
                  </a:extLst>
                </a:gridCol>
                <a:gridCol w="822960">
                  <a:extLst>
                    <a:ext uri="{9D8B030D-6E8A-4147-A177-3AD203B41FA5}">
                      <a16:colId xmlns:a16="http://schemas.microsoft.com/office/drawing/2014/main" val="3425678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3791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Pacific Institute of Culinary Arts - 2018-07-16 08:31:00 </a:t>
                      </a:r>
                      <a:r>
                        <a:rPr kumimoji="0" lang="en-US" sz="1000" b="0" i="0" u="none" strike="noStrike" kern="1200" cap="none" spc="0" normalizeH="0" baseline="0" noProof="0">
                          <a:ln>
                            <a:noFill/>
                          </a:ln>
                          <a:solidFill>
                            <a:prstClr val="black"/>
                          </a:solidFill>
                          <a:effectLst/>
                          <a:uLnTx/>
                          <a:uFillTx/>
                          <a:latin typeface="+mn-lt"/>
                          <a:ea typeface="+mn-ea"/>
                          <a:cs typeface="+mn-cs"/>
                        </a:rPr>
                        <a:t> 
 Our Summer Teen Camp 2018 starts today! This week-long training wraps up on Friday with shopping at Granville Island followed by a Market Menu Challenge to showcase what the campers have learned. Missed the last intake? No problem, sign up for the next one right here: 
https://www.picachef.com/classes/teen-camps/summer-teen-camp-2018-ages-15-18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00193780"/>
                  </a:ext>
                </a:extLst>
              </a:tr>
            </a:tbl>
          </a:graphicData>
        </a:graphic>
      </p:graphicFrame>
      <p:sp>
        <p:nvSpPr>
          <p:cNvPr id="4" name="Text Placeholder 3">
            <a:extLst>
              <a:ext uri="{FF2B5EF4-FFF2-40B4-BE49-F238E27FC236}">
                <a16:creationId xmlns:a16="http://schemas.microsoft.com/office/drawing/2014/main" id="{92643D1E-191A-4B18-88BC-73FFA4D097E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034618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00363-D109-4D44-A862-13283256E143}"/>
              </a:ext>
            </a:extLst>
          </p:cNvPr>
          <p:cNvSpPr>
            <a:spLocks noGrp="1"/>
          </p:cNvSpPr>
          <p:nvPr>
            <p:ph type="title"/>
          </p:nvPr>
        </p:nvSpPr>
        <p:spPr/>
        <p:txBody>
          <a:bodyPr/>
          <a:lstStyle/>
          <a:p>
            <a:r>
              <a:rPr lang="en-US"/>
              <a:t>Followers (Facebook) | PICA</a:t>
            </a:r>
          </a:p>
        </p:txBody>
      </p:sp>
      <p:graphicFrame>
        <p:nvGraphicFramePr>
          <p:cNvPr id="6" name="Chart Placeholder 5">
            <a:extLst>
              <a:ext uri="{FF2B5EF4-FFF2-40B4-BE49-F238E27FC236}">
                <a16:creationId xmlns:a16="http://schemas.microsoft.com/office/drawing/2014/main" id="{84D78980-4D23-4D70-96E6-383CCEA1C4DA}"/>
              </a:ext>
            </a:extLst>
          </p:cNvPr>
          <p:cNvGraphicFramePr>
            <a:graphicFrameLocks noGrp="1"/>
          </p:cNvGraphicFramePr>
          <p:nvPr>
            <p:ph type="chart" sz="quarter" idx="13"/>
            <p:extLst>
              <p:ext uri="{D42A27DB-BD31-4B8C-83A1-F6EECF244321}">
                <p14:modId xmlns:p14="http://schemas.microsoft.com/office/powerpoint/2010/main" val="3487118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3A881D-E75E-4B0F-84F0-2D719CA1C6CA}"/>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451BABF6-A4EF-494D-A028-F956358E4E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2166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C3DE8-9A71-40B2-8F7C-EF385E8EEA7B}"/>
              </a:ext>
            </a:extLst>
          </p:cNvPr>
          <p:cNvSpPr>
            <a:spLocks noGrp="1"/>
          </p:cNvSpPr>
          <p:nvPr>
            <p:ph type="title"/>
          </p:nvPr>
        </p:nvSpPr>
        <p:spPr/>
        <p:txBody>
          <a:bodyPr/>
          <a:lstStyle/>
          <a:p>
            <a:r>
              <a:rPr lang="en-US"/>
              <a:t>Organic + Paid Reach (Facebook) | PICA</a:t>
            </a:r>
          </a:p>
        </p:txBody>
      </p:sp>
      <p:graphicFrame>
        <p:nvGraphicFramePr>
          <p:cNvPr id="6" name="Chart Placeholder 5">
            <a:extLst>
              <a:ext uri="{FF2B5EF4-FFF2-40B4-BE49-F238E27FC236}">
                <a16:creationId xmlns:a16="http://schemas.microsoft.com/office/drawing/2014/main" id="{AEBB981A-97EF-4F51-833B-7792A2838C68}"/>
              </a:ext>
            </a:extLst>
          </p:cNvPr>
          <p:cNvGraphicFramePr>
            <a:graphicFrameLocks noGrp="1"/>
          </p:cNvGraphicFramePr>
          <p:nvPr>
            <p:ph type="chart" sz="quarter" idx="13"/>
            <p:extLst>
              <p:ext uri="{D42A27DB-BD31-4B8C-83A1-F6EECF244321}">
                <p14:modId xmlns:p14="http://schemas.microsoft.com/office/powerpoint/2010/main" val="350330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5AD3BA-CC45-4A5B-B8A6-E4CAEC838FFE}"/>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EE9C52FD-948F-41A5-8685-7028158920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2467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C18A7-ADAA-49F1-81AF-6CCC26B726FC}"/>
              </a:ext>
            </a:extLst>
          </p:cNvPr>
          <p:cNvSpPr>
            <a:spLocks noGrp="1"/>
          </p:cNvSpPr>
          <p:nvPr>
            <p:ph type="title"/>
          </p:nvPr>
        </p:nvSpPr>
        <p:spPr/>
        <p:txBody>
          <a:bodyPr/>
          <a:lstStyle/>
          <a:p>
            <a:r>
              <a:rPr lang="en-US"/>
              <a:t>Facebook Reach | PICA</a:t>
            </a:r>
          </a:p>
        </p:txBody>
      </p:sp>
      <p:graphicFrame>
        <p:nvGraphicFramePr>
          <p:cNvPr id="6" name="Chart Placeholder 5">
            <a:extLst>
              <a:ext uri="{FF2B5EF4-FFF2-40B4-BE49-F238E27FC236}">
                <a16:creationId xmlns:a16="http://schemas.microsoft.com/office/drawing/2014/main" id="{14F0D01D-7FE3-4E7F-A0DA-A8A11214B8A9}"/>
              </a:ext>
            </a:extLst>
          </p:cNvPr>
          <p:cNvGraphicFramePr>
            <a:graphicFrameLocks noGrp="1"/>
          </p:cNvGraphicFramePr>
          <p:nvPr>
            <p:ph type="chart" sz="quarter" idx="13"/>
            <p:extLst>
              <p:ext uri="{D42A27DB-BD31-4B8C-83A1-F6EECF244321}">
                <p14:modId xmlns:p14="http://schemas.microsoft.com/office/powerpoint/2010/main" val="1880814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E4757A-A844-4DA9-A09D-FAB24A09A8E9}"/>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9583EFBC-8C6B-4360-8170-A62C7E1067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4662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CA268-481E-42A2-A142-72C27E688FB5}"/>
              </a:ext>
            </a:extLst>
          </p:cNvPr>
          <p:cNvSpPr>
            <a:spLocks noGrp="1"/>
          </p:cNvSpPr>
          <p:nvPr>
            <p:ph type="title"/>
          </p:nvPr>
        </p:nvSpPr>
        <p:spPr/>
        <p:txBody>
          <a:bodyPr/>
          <a:lstStyle/>
          <a:p>
            <a:r>
              <a:rPr lang="en-US"/>
              <a:t>Facebook Engaged Users | PICA</a:t>
            </a:r>
          </a:p>
        </p:txBody>
      </p:sp>
      <p:graphicFrame>
        <p:nvGraphicFramePr>
          <p:cNvPr id="6" name="Chart Placeholder 5">
            <a:extLst>
              <a:ext uri="{FF2B5EF4-FFF2-40B4-BE49-F238E27FC236}">
                <a16:creationId xmlns:a16="http://schemas.microsoft.com/office/drawing/2014/main" id="{9DD11961-8862-4226-B1EC-6354D3CB438E}"/>
              </a:ext>
            </a:extLst>
          </p:cNvPr>
          <p:cNvGraphicFramePr>
            <a:graphicFrameLocks noGrp="1"/>
          </p:cNvGraphicFramePr>
          <p:nvPr>
            <p:ph type="chart" sz="quarter" idx="13"/>
            <p:extLst>
              <p:ext uri="{D42A27DB-BD31-4B8C-83A1-F6EECF244321}">
                <p14:modId xmlns:p14="http://schemas.microsoft.com/office/powerpoint/2010/main" val="2560464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810C05-AF03-4BD1-9D4B-E08172110F37}"/>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B98E7709-B911-4D59-A2E0-88F6396D24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3258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CCBD7-CF5E-433E-88D8-5B05C51570CD}"/>
              </a:ext>
            </a:extLst>
          </p:cNvPr>
          <p:cNvSpPr>
            <a:spLocks noGrp="1"/>
          </p:cNvSpPr>
          <p:nvPr>
            <p:ph type="title"/>
          </p:nvPr>
        </p:nvSpPr>
        <p:spPr/>
        <p:txBody>
          <a:bodyPr/>
          <a:lstStyle/>
          <a:p>
            <a:r>
              <a:rPr lang="en-US"/>
              <a:t>Instagram Monthly | PICA</a:t>
            </a:r>
          </a:p>
        </p:txBody>
      </p:sp>
      <p:graphicFrame>
        <p:nvGraphicFramePr>
          <p:cNvPr id="5" name="Table Placeholder 4">
            <a:extLst>
              <a:ext uri="{FF2B5EF4-FFF2-40B4-BE49-F238E27FC236}">
                <a16:creationId xmlns:a16="http://schemas.microsoft.com/office/drawing/2014/main" id="{F66BDCAF-B029-4814-BE51-B8558C09FD54}"/>
              </a:ext>
            </a:extLst>
          </p:cNvPr>
          <p:cNvGraphicFramePr>
            <a:graphicFrameLocks noGrp="1"/>
          </p:cNvGraphicFramePr>
          <p:nvPr>
            <p:ph type="tbl" sz="quarter" idx="13"/>
            <p:extLst>
              <p:ext uri="{D42A27DB-BD31-4B8C-83A1-F6EECF244321}">
                <p14:modId xmlns:p14="http://schemas.microsoft.com/office/powerpoint/2010/main" val="312588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55055345"/>
                    </a:ext>
                  </a:extLst>
                </a:gridCol>
                <a:gridCol w="3291840">
                  <a:extLst>
                    <a:ext uri="{9D8B030D-6E8A-4147-A177-3AD203B41FA5}">
                      <a16:colId xmlns:a16="http://schemas.microsoft.com/office/drawing/2014/main" val="966815502"/>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4039695629"/>
                  </a:ext>
                </a:extLst>
              </a:tr>
              <a:tr h="370840">
                <a:tc>
                  <a:txBody>
                    <a:bodyPr/>
                    <a:lstStyle/>
                    <a:p>
                      <a:r>
                        <a:rPr lang="en-US" sz="1000"/>
                        <a:t>Follower Count</a:t>
                      </a:r>
                    </a:p>
                  </a:txBody>
                  <a:tcPr/>
                </a:tc>
                <a:tc>
                  <a:txBody>
                    <a:bodyPr/>
                    <a:lstStyle/>
                    <a:p>
                      <a:r>
                        <a:rPr lang="en-US" sz="1000"/>
                        <a:t>n/a</a:t>
                      </a:r>
                    </a:p>
                  </a:txBody>
                  <a:tcPr/>
                </a:tc>
                <a:extLst>
                  <a:ext uri="{0D108BD9-81ED-4DB2-BD59-A6C34878D82A}">
                    <a16:rowId xmlns:a16="http://schemas.microsoft.com/office/drawing/2014/main" val="2815470258"/>
                  </a:ext>
                </a:extLst>
              </a:tr>
              <a:tr h="370840">
                <a:tc>
                  <a:txBody>
                    <a:bodyPr/>
                    <a:lstStyle/>
                    <a:p>
                      <a:r>
                        <a:rPr lang="en-US" sz="1000"/>
                        <a:t>Post Comments</a:t>
                      </a:r>
                    </a:p>
                  </a:txBody>
                  <a:tcPr/>
                </a:tc>
                <a:tc>
                  <a:txBody>
                    <a:bodyPr/>
                    <a:lstStyle/>
                    <a:p>
                      <a:r>
                        <a:rPr lang="en-US" sz="1000"/>
                        <a:t>57</a:t>
                      </a:r>
                    </a:p>
                  </a:txBody>
                  <a:tcPr/>
                </a:tc>
                <a:extLst>
                  <a:ext uri="{0D108BD9-81ED-4DB2-BD59-A6C34878D82A}">
                    <a16:rowId xmlns:a16="http://schemas.microsoft.com/office/drawing/2014/main" val="3613198702"/>
                  </a:ext>
                </a:extLst>
              </a:tr>
              <a:tr h="370840">
                <a:tc>
                  <a:txBody>
                    <a:bodyPr/>
                    <a:lstStyle/>
                    <a:p>
                      <a:r>
                        <a:rPr lang="en-US" sz="1000"/>
                        <a:t>Post Likes</a:t>
                      </a:r>
                    </a:p>
                  </a:txBody>
                  <a:tcPr/>
                </a:tc>
                <a:tc>
                  <a:txBody>
                    <a:bodyPr/>
                    <a:lstStyle/>
                    <a:p>
                      <a:r>
                        <a:rPr lang="en-US" sz="1000"/>
                        <a:t>1735</a:t>
                      </a:r>
                    </a:p>
                  </a:txBody>
                  <a:tcPr/>
                </a:tc>
                <a:extLst>
                  <a:ext uri="{0D108BD9-81ED-4DB2-BD59-A6C34878D82A}">
                    <a16:rowId xmlns:a16="http://schemas.microsoft.com/office/drawing/2014/main" val="1195693313"/>
                  </a:ext>
                </a:extLst>
              </a:tr>
              <a:tr h="370840">
                <a:tc>
                  <a:txBody>
                    <a:bodyPr/>
                    <a:lstStyle/>
                    <a:p>
                      <a:r>
                        <a:rPr lang="en-US" sz="1000"/>
                        <a:t>Post Reach</a:t>
                      </a:r>
                    </a:p>
                  </a:txBody>
                  <a:tcPr/>
                </a:tc>
                <a:tc>
                  <a:txBody>
                    <a:bodyPr/>
                    <a:lstStyle/>
                    <a:p>
                      <a:r>
                        <a:rPr lang="en-US" sz="1000"/>
                        <a:t>24433</a:t>
                      </a:r>
                    </a:p>
                  </a:txBody>
                  <a:tcPr/>
                </a:tc>
                <a:extLst>
                  <a:ext uri="{0D108BD9-81ED-4DB2-BD59-A6C34878D82A}">
                    <a16:rowId xmlns:a16="http://schemas.microsoft.com/office/drawing/2014/main" val="2717922889"/>
                  </a:ext>
                </a:extLst>
              </a:tr>
              <a:tr h="370840">
                <a:tc>
                  <a:txBody>
                    <a:bodyPr/>
                    <a:lstStyle/>
                    <a:p>
                      <a:r>
                        <a:rPr lang="en-US" sz="1000"/>
                        <a:t>Posts This Week</a:t>
                      </a:r>
                    </a:p>
                  </a:txBody>
                  <a:tcPr/>
                </a:tc>
                <a:tc>
                  <a:txBody>
                    <a:bodyPr/>
                    <a:lstStyle/>
                    <a:p>
                      <a:r>
                        <a:rPr lang="en-US" sz="1000"/>
                        <a:t>n/a</a:t>
                      </a:r>
                    </a:p>
                  </a:txBody>
                  <a:tcPr/>
                </a:tc>
                <a:extLst>
                  <a:ext uri="{0D108BD9-81ED-4DB2-BD59-A6C34878D82A}">
                    <a16:rowId xmlns:a16="http://schemas.microsoft.com/office/drawing/2014/main" val="2782675009"/>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630667997"/>
                  </a:ext>
                </a:extLst>
              </a:tr>
            </a:tbl>
          </a:graphicData>
        </a:graphic>
      </p:graphicFrame>
      <p:sp>
        <p:nvSpPr>
          <p:cNvPr id="4" name="Text Placeholder 3">
            <a:extLst>
              <a:ext uri="{FF2B5EF4-FFF2-40B4-BE49-F238E27FC236}">
                <a16:creationId xmlns:a16="http://schemas.microsoft.com/office/drawing/2014/main" id="{371E1AFF-15D3-4F76-A073-C743B28B551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559515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E5F8D-E470-4783-B616-EE1E76A8FFD1}"/>
              </a:ext>
            </a:extLst>
          </p:cNvPr>
          <p:cNvSpPr>
            <a:spLocks noGrp="1"/>
          </p:cNvSpPr>
          <p:nvPr>
            <p:ph type="title"/>
          </p:nvPr>
        </p:nvSpPr>
        <p:spPr/>
        <p:txBody>
          <a:bodyPr/>
          <a:lstStyle/>
          <a:p>
            <a:r>
              <a:rPr lang="en-US"/>
              <a:t>Instagram Posts Table | Top Five | PICA</a:t>
            </a:r>
          </a:p>
        </p:txBody>
      </p:sp>
      <p:graphicFrame>
        <p:nvGraphicFramePr>
          <p:cNvPr id="5" name="Table Placeholder 4">
            <a:extLst>
              <a:ext uri="{FF2B5EF4-FFF2-40B4-BE49-F238E27FC236}">
                <a16:creationId xmlns:a16="http://schemas.microsoft.com/office/drawing/2014/main" id="{0552DF33-4ADE-4C74-9682-BE4B96CC2425}"/>
              </a:ext>
            </a:extLst>
          </p:cNvPr>
          <p:cNvGraphicFramePr>
            <a:graphicFrameLocks noGrp="1"/>
          </p:cNvGraphicFramePr>
          <p:nvPr>
            <p:ph type="tbl" sz="quarter" idx="13"/>
            <p:extLst>
              <p:ext uri="{D42A27DB-BD31-4B8C-83A1-F6EECF244321}">
                <p14:modId xmlns:p14="http://schemas.microsoft.com/office/powerpoint/2010/main" val="1312358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9027110"/>
                    </a:ext>
                  </a:extLst>
                </a:gridCol>
                <a:gridCol w="987552">
                  <a:extLst>
                    <a:ext uri="{9D8B030D-6E8A-4147-A177-3AD203B41FA5}">
                      <a16:colId xmlns:a16="http://schemas.microsoft.com/office/drawing/2014/main" val="1208622467"/>
                    </a:ext>
                  </a:extLst>
                </a:gridCol>
                <a:gridCol w="987552">
                  <a:extLst>
                    <a:ext uri="{9D8B030D-6E8A-4147-A177-3AD203B41FA5}">
                      <a16:colId xmlns:a16="http://schemas.microsoft.com/office/drawing/2014/main" val="2119996762"/>
                    </a:ext>
                  </a:extLst>
                </a:gridCol>
                <a:gridCol w="987552">
                  <a:extLst>
                    <a:ext uri="{9D8B030D-6E8A-4147-A177-3AD203B41FA5}">
                      <a16:colId xmlns:a16="http://schemas.microsoft.com/office/drawing/2014/main" val="3988304810"/>
                    </a:ext>
                  </a:extLst>
                </a:gridCol>
                <a:gridCol w="987552">
                  <a:extLst>
                    <a:ext uri="{9D8B030D-6E8A-4147-A177-3AD203B41FA5}">
                      <a16:colId xmlns:a16="http://schemas.microsoft.com/office/drawing/2014/main" val="313660805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883294827"/>
                  </a:ext>
                </a:extLst>
              </a:tr>
              <a:tr h="370840">
                <a:tc>
                  <a:txBody>
                    <a:bodyPr/>
                    <a:lstStyle/>
                    <a:p>
                      <a:r>
                        <a:rPr lang="en-US" sz="1000" b="1"/>
                        <a:t>picachef - 2018-07-29 14:22:03 </a:t>
                      </a:r>
                      <a:r>
                        <a:rPr lang="en-US" sz="1000"/>
                        <a:t>
 Did you know that the word, "baguette" is Latin for "staff” or “stick"? Although the term was coined in 1920, long thin bread existed in France long before its name became as popular as it is today.</a:t>
                      </a:r>
                    </a:p>
                  </a:txBody>
                  <a:tcPr/>
                </a:tc>
                <a:tc>
                  <a:txBody>
                    <a:bodyPr/>
                    <a:lstStyle/>
                    <a:p>
                      <a:r>
                        <a:rPr lang="en-US" sz="1000"/>
                        <a:t>128</a:t>
                      </a:r>
                    </a:p>
                  </a:txBody>
                  <a:tcPr/>
                </a:tc>
                <a:tc>
                  <a:txBody>
                    <a:bodyPr/>
                    <a:lstStyle/>
                    <a:p>
                      <a:r>
                        <a:rPr lang="en-US" sz="1000"/>
                        <a:t>1</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1792043078"/>
                  </a:ext>
                </a:extLst>
              </a:tr>
              <a:tr h="370840">
                <a:tc>
                  <a:txBody>
                    <a:bodyPr/>
                    <a:lstStyle/>
                    <a:p>
                      <a:r>
                        <a:rPr lang="en-US" sz="1000" b="1"/>
                        <a:t>picachef - 2018-07-25 09:23:32 </a:t>
                      </a:r>
                      <a:r>
                        <a:rPr lang="en-US" sz="1000"/>
                        <a:t>
 Do you know the difference between biga and poolish? They are types of pre-ferments, a technique using flour, leavening and water. Poolish requires more water and is wetter, while biga uses less water, making a firmer dough. These starters are used to create delicious artisan breads like the one in this photo created by our talented Advanced Culinary instructor and certified baker Chef @Ben__Kiely_</a:t>
                      </a:r>
                    </a:p>
                  </a:txBody>
                  <a:tcPr/>
                </a:tc>
                <a:tc>
                  <a:txBody>
                    <a:bodyPr/>
                    <a:lstStyle/>
                    <a:p>
                      <a:r>
                        <a:rPr lang="en-US" sz="1000"/>
                        <a:t>124</a:t>
                      </a:r>
                    </a:p>
                  </a:txBody>
                  <a:tcPr/>
                </a:tc>
                <a:tc>
                  <a:txBody>
                    <a:bodyPr/>
                    <a:lstStyle/>
                    <a:p>
                      <a:r>
                        <a:rPr lang="en-US" sz="1000"/>
                        <a:t>2</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178006209"/>
                  </a:ext>
                </a:extLst>
              </a:tr>
              <a:tr h="370840">
                <a:tc>
                  <a:txBody>
                    <a:bodyPr/>
                    <a:lstStyle/>
                    <a:p>
                      <a:r>
                        <a:rPr lang="en-US" sz="1000" b="1"/>
                        <a:t>picachef - 2018-07-22 17:03:18 </a:t>
                      </a:r>
                      <a:r>
                        <a:rPr lang="en-US" sz="1000"/>
                        <a:t>
 We can help you put your team to the test! Join us for our Corporate Team Building classes - we'll help strengthen skills in communications, listening, and innovation.
Click on the link in our bio to learn more!</a:t>
                      </a:r>
                    </a:p>
                  </a:txBody>
                  <a:tcPr/>
                </a:tc>
                <a:tc>
                  <a:txBody>
                    <a:bodyPr/>
                    <a:lstStyle/>
                    <a:p>
                      <a:r>
                        <a:rPr lang="en-US" sz="1000"/>
                        <a:t>87</a:t>
                      </a:r>
                    </a:p>
                  </a:txBody>
                  <a:tcPr/>
                </a:tc>
                <a:tc>
                  <a:txBody>
                    <a:bodyPr/>
                    <a:lstStyle/>
                    <a:p>
                      <a:r>
                        <a:rPr lang="en-US" sz="1000"/>
                        <a:t>1</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2142036913"/>
                  </a:ext>
                </a:extLst>
              </a:tr>
              <a:tr h="370840">
                <a:tc>
                  <a:txBody>
                    <a:bodyPr/>
                    <a:lstStyle/>
                    <a:p>
                      <a:r>
                        <a:rPr lang="en-US" sz="1000" b="1"/>
                        <a:t>picachef - 2018-07-19 14:26:05 </a:t>
                      </a:r>
                      <a:r>
                        <a:rPr lang="en-US" sz="1000"/>
                        <a:t>
 Our Executive Pastry Chef Mark @chefmarkburton demos how laminated dough becomes a raspberry croissant!</a:t>
                      </a:r>
                    </a:p>
                  </a:txBody>
                  <a:tcPr/>
                </a:tc>
                <a:tc>
                  <a:txBody>
                    <a:bodyPr/>
                    <a:lstStyle/>
                    <a:p>
                      <a:r>
                        <a:rPr lang="en-US" sz="1000"/>
                        <a:t>190</a:t>
                      </a:r>
                    </a:p>
                  </a:txBody>
                  <a:tcPr/>
                </a:tc>
                <a:tc>
                  <a:txBody>
                    <a:bodyPr/>
                    <a:lstStyle/>
                    <a:p>
                      <a:r>
                        <a:rPr lang="en-US" sz="1000"/>
                        <a:t>7</a:t>
                      </a:r>
                    </a:p>
                  </a:txBody>
                  <a:tcPr/>
                </a:tc>
                <a:tc>
                  <a:txBody>
                    <a:bodyPr/>
                    <a:lstStyle/>
                    <a:p>
                      <a:r>
                        <a:rPr lang="en-US" sz="1000"/>
                        <a:t>n/a</a:t>
                      </a:r>
                    </a:p>
                  </a:txBody>
                  <a:tcPr/>
                </a:tc>
                <a:tc>
                  <a:txBody>
                    <a:bodyPr/>
                    <a:lstStyle/>
                    <a:p>
                      <a:r>
                        <a:rPr lang="en-US" sz="1000"/>
                        <a:t>Video</a:t>
                      </a:r>
                    </a:p>
                  </a:txBody>
                  <a:tcPr/>
                </a:tc>
                <a:extLst>
                  <a:ext uri="{0D108BD9-81ED-4DB2-BD59-A6C34878D82A}">
                    <a16:rowId xmlns:a16="http://schemas.microsoft.com/office/drawing/2014/main" val="599371982"/>
                  </a:ext>
                </a:extLst>
              </a:tr>
              <a:tr h="370840">
                <a:tc>
                  <a:txBody>
                    <a:bodyPr/>
                    <a:lstStyle/>
                    <a:p>
                      <a:r>
                        <a:rPr lang="en-US" sz="1000" b="1"/>
                        <a:t>picachef - 2018-07-18 09:06:38 </a:t>
                      </a:r>
                      <a:r>
                        <a:rPr lang="en-US" sz="1000"/>
                        <a:t>
 We're pleased to welcome everyone to our Open House tonight. Join us to learn about how PICA can give you a leg-up on your culinary journey. There is still time to follow your #CulinaryPassion and RSVP at the link in our bio!</a:t>
                      </a:r>
                    </a:p>
                  </a:txBody>
                  <a:tcPr/>
                </a:tc>
                <a:tc>
                  <a:txBody>
                    <a:bodyPr/>
                    <a:lstStyle/>
                    <a:p>
                      <a:r>
                        <a:rPr lang="en-US" sz="1000"/>
                        <a:t>98</a:t>
                      </a:r>
                    </a:p>
                  </a:txBody>
                  <a:tcPr/>
                </a:tc>
                <a:tc>
                  <a:txBody>
                    <a:bodyPr/>
                    <a:lstStyle/>
                    <a:p>
                      <a:r>
                        <a:rPr lang="en-US" sz="1000"/>
                        <a:t>4</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872402583"/>
                  </a:ext>
                </a:extLst>
              </a:tr>
            </a:tbl>
          </a:graphicData>
        </a:graphic>
      </p:graphicFrame>
      <p:sp>
        <p:nvSpPr>
          <p:cNvPr id="4" name="Text Placeholder 3">
            <a:extLst>
              <a:ext uri="{FF2B5EF4-FFF2-40B4-BE49-F238E27FC236}">
                <a16:creationId xmlns:a16="http://schemas.microsoft.com/office/drawing/2014/main" id="{135EE4FE-DBD1-4CB0-8211-E3ABE51E48A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47689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AB055-C641-447A-BE23-4EE7A68A3A9E}"/>
              </a:ext>
            </a:extLst>
          </p:cNvPr>
          <p:cNvSpPr>
            <a:spLocks noGrp="1"/>
          </p:cNvSpPr>
          <p:nvPr>
            <p:ph type="title"/>
          </p:nvPr>
        </p:nvSpPr>
        <p:spPr/>
        <p:txBody>
          <a:bodyPr/>
          <a:lstStyle/>
          <a:p>
            <a:r>
              <a:rPr lang="en-US"/>
              <a:t>Followers (Instagram) | PICA</a:t>
            </a:r>
          </a:p>
        </p:txBody>
      </p:sp>
      <p:graphicFrame>
        <p:nvGraphicFramePr>
          <p:cNvPr id="6" name="Chart Placeholder 5">
            <a:extLst>
              <a:ext uri="{FF2B5EF4-FFF2-40B4-BE49-F238E27FC236}">
                <a16:creationId xmlns:a16="http://schemas.microsoft.com/office/drawing/2014/main" id="{CE4E2CC5-0DBA-4F54-BAAE-FB516E6D6ACF}"/>
              </a:ext>
            </a:extLst>
          </p:cNvPr>
          <p:cNvGraphicFramePr>
            <a:graphicFrameLocks noGrp="1"/>
          </p:cNvGraphicFramePr>
          <p:nvPr>
            <p:ph type="chart" sz="quarter" idx="13"/>
            <p:extLst>
              <p:ext uri="{D42A27DB-BD31-4B8C-83A1-F6EECF244321}">
                <p14:modId xmlns:p14="http://schemas.microsoft.com/office/powerpoint/2010/main" val="2174025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DCABA7-6312-43F3-9845-63217E1AA7C0}"/>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36CF6787-9775-413D-902D-BF2702FC22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2206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449A6-8083-4537-9490-82145AD481AA}"/>
              </a:ext>
            </a:extLst>
          </p:cNvPr>
          <p:cNvSpPr>
            <a:spLocks noGrp="1"/>
          </p:cNvSpPr>
          <p:nvPr>
            <p:ph type="title"/>
          </p:nvPr>
        </p:nvSpPr>
        <p:spPr/>
        <p:txBody>
          <a:bodyPr/>
          <a:lstStyle/>
          <a:p>
            <a:r>
              <a:rPr lang="en-US"/>
              <a:t>Instagram Average Likes Per Post | PICA</a:t>
            </a:r>
          </a:p>
        </p:txBody>
      </p:sp>
      <p:graphicFrame>
        <p:nvGraphicFramePr>
          <p:cNvPr id="6" name="Chart Placeholder 5">
            <a:extLst>
              <a:ext uri="{FF2B5EF4-FFF2-40B4-BE49-F238E27FC236}">
                <a16:creationId xmlns:a16="http://schemas.microsoft.com/office/drawing/2014/main" id="{ED83E147-8F8E-49A2-BF2F-B7A924DFCCA1}"/>
              </a:ext>
            </a:extLst>
          </p:cNvPr>
          <p:cNvGraphicFramePr>
            <a:graphicFrameLocks noGrp="1"/>
          </p:cNvGraphicFramePr>
          <p:nvPr>
            <p:ph type="chart" sz="quarter" idx="13"/>
            <p:extLst>
              <p:ext uri="{D42A27DB-BD31-4B8C-83A1-F6EECF244321}">
                <p14:modId xmlns:p14="http://schemas.microsoft.com/office/powerpoint/2010/main" val="506349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656240-9419-4685-8F2B-F648EEDD23BF}"/>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FA0349A2-1653-459C-B39E-2876004056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3150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D540E-5FCA-4CF4-BEBE-D399AC055C1F}"/>
              </a:ext>
            </a:extLst>
          </p:cNvPr>
          <p:cNvSpPr>
            <a:spLocks noGrp="1"/>
          </p:cNvSpPr>
          <p:nvPr>
            <p:ph type="title"/>
          </p:nvPr>
        </p:nvSpPr>
        <p:spPr/>
        <p:txBody>
          <a:bodyPr/>
          <a:lstStyle/>
          <a:p>
            <a:r>
              <a:rPr lang="en-US"/>
              <a:t>Instagram Reach | PICA</a:t>
            </a:r>
          </a:p>
        </p:txBody>
      </p:sp>
      <p:graphicFrame>
        <p:nvGraphicFramePr>
          <p:cNvPr id="6" name="Chart Placeholder 5">
            <a:extLst>
              <a:ext uri="{FF2B5EF4-FFF2-40B4-BE49-F238E27FC236}">
                <a16:creationId xmlns:a16="http://schemas.microsoft.com/office/drawing/2014/main" id="{7BFF71DC-1CA9-45E7-834F-7E7247624D6E}"/>
              </a:ext>
            </a:extLst>
          </p:cNvPr>
          <p:cNvGraphicFramePr>
            <a:graphicFrameLocks noGrp="1"/>
          </p:cNvGraphicFramePr>
          <p:nvPr>
            <p:ph type="chart" sz="quarter" idx="13"/>
            <p:extLst>
              <p:ext uri="{D42A27DB-BD31-4B8C-83A1-F6EECF244321}">
                <p14:modId xmlns:p14="http://schemas.microsoft.com/office/powerpoint/2010/main" val="2203826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5E3C0E-59C6-4AC2-883D-A11B64ED60EB}"/>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31B39C08-6BD0-48E8-BC30-F942CB7754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15891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F55E7-CF67-4DE5-82EE-00D53017FB62}"/>
              </a:ext>
            </a:extLst>
          </p:cNvPr>
          <p:cNvSpPr>
            <a:spLocks noGrp="1"/>
          </p:cNvSpPr>
          <p:nvPr>
            <p:ph type="title"/>
          </p:nvPr>
        </p:nvSpPr>
        <p:spPr/>
        <p:txBody>
          <a:bodyPr/>
          <a:lstStyle/>
          <a:p>
            <a:r>
              <a:rPr lang="en-US"/>
              <a:t>Twitter Monthly | PICA</a:t>
            </a:r>
          </a:p>
        </p:txBody>
      </p:sp>
      <p:graphicFrame>
        <p:nvGraphicFramePr>
          <p:cNvPr id="5" name="Table Placeholder 4">
            <a:extLst>
              <a:ext uri="{FF2B5EF4-FFF2-40B4-BE49-F238E27FC236}">
                <a16:creationId xmlns:a16="http://schemas.microsoft.com/office/drawing/2014/main" id="{331E3F29-67B7-484D-8A47-74831F9A5A9B}"/>
              </a:ext>
            </a:extLst>
          </p:cNvPr>
          <p:cNvGraphicFramePr>
            <a:graphicFrameLocks noGrp="1"/>
          </p:cNvGraphicFramePr>
          <p:nvPr>
            <p:ph type="tbl" sz="quarter" idx="13"/>
            <p:extLst>
              <p:ext uri="{D42A27DB-BD31-4B8C-83A1-F6EECF244321}">
                <p14:modId xmlns:p14="http://schemas.microsoft.com/office/powerpoint/2010/main" val="831422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80793759"/>
                    </a:ext>
                  </a:extLst>
                </a:gridCol>
                <a:gridCol w="3291840">
                  <a:extLst>
                    <a:ext uri="{9D8B030D-6E8A-4147-A177-3AD203B41FA5}">
                      <a16:colId xmlns:a16="http://schemas.microsoft.com/office/drawing/2014/main" val="4063523981"/>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4028000174"/>
                  </a:ext>
                </a:extLst>
              </a:tr>
              <a:tr h="370840">
                <a:tc>
                  <a:txBody>
                    <a:bodyPr/>
                    <a:lstStyle/>
                    <a:p>
                      <a:r>
                        <a:rPr lang="en-US" sz="1000"/>
                        <a:t>Follower Count</a:t>
                      </a:r>
                    </a:p>
                  </a:txBody>
                  <a:tcPr/>
                </a:tc>
                <a:tc>
                  <a:txBody>
                    <a:bodyPr/>
                    <a:lstStyle/>
                    <a:p>
                      <a:r>
                        <a:rPr lang="en-US" sz="1000"/>
                        <a:t>n/a</a:t>
                      </a:r>
                    </a:p>
                  </a:txBody>
                  <a:tcPr/>
                </a:tc>
                <a:extLst>
                  <a:ext uri="{0D108BD9-81ED-4DB2-BD59-A6C34878D82A}">
                    <a16:rowId xmlns:a16="http://schemas.microsoft.com/office/drawing/2014/main" val="3890901020"/>
                  </a:ext>
                </a:extLst>
              </a:tr>
              <a:tr h="370840">
                <a:tc>
                  <a:txBody>
                    <a:bodyPr/>
                    <a:lstStyle/>
                    <a:p>
                      <a:r>
                        <a:rPr lang="en-US" sz="1000"/>
                        <a:t>Tweet Count</a:t>
                      </a:r>
                    </a:p>
                  </a:txBody>
                  <a:tcPr/>
                </a:tc>
                <a:tc>
                  <a:txBody>
                    <a:bodyPr/>
                    <a:lstStyle/>
                    <a:p>
                      <a:r>
                        <a:rPr lang="en-US" sz="1000"/>
                        <a:t>30</a:t>
                      </a:r>
                    </a:p>
                  </a:txBody>
                  <a:tcPr/>
                </a:tc>
                <a:extLst>
                  <a:ext uri="{0D108BD9-81ED-4DB2-BD59-A6C34878D82A}">
                    <a16:rowId xmlns:a16="http://schemas.microsoft.com/office/drawing/2014/main" val="155490356"/>
                  </a:ext>
                </a:extLst>
              </a:tr>
              <a:tr h="370840">
                <a:tc>
                  <a:txBody>
                    <a:bodyPr/>
                    <a:lstStyle/>
                    <a:p>
                      <a:r>
                        <a:rPr lang="en-US" sz="1000"/>
                        <a:t>Tweet Favourites</a:t>
                      </a:r>
                    </a:p>
                  </a:txBody>
                  <a:tcPr/>
                </a:tc>
                <a:tc>
                  <a:txBody>
                    <a:bodyPr/>
                    <a:lstStyle/>
                    <a:p>
                      <a:r>
                        <a:rPr lang="en-US" sz="1000"/>
                        <a:t>37</a:t>
                      </a:r>
                    </a:p>
                  </a:txBody>
                  <a:tcPr/>
                </a:tc>
                <a:extLst>
                  <a:ext uri="{0D108BD9-81ED-4DB2-BD59-A6C34878D82A}">
                    <a16:rowId xmlns:a16="http://schemas.microsoft.com/office/drawing/2014/main" val="940068321"/>
                  </a:ext>
                </a:extLst>
              </a:tr>
              <a:tr h="370840">
                <a:tc>
                  <a:txBody>
                    <a:bodyPr/>
                    <a:lstStyle/>
                    <a:p>
                      <a:r>
                        <a:rPr lang="en-US" sz="1000"/>
                        <a:t>Tweet Replies</a:t>
                      </a:r>
                    </a:p>
                  </a:txBody>
                  <a:tcPr/>
                </a:tc>
                <a:tc>
                  <a:txBody>
                    <a:bodyPr/>
                    <a:lstStyle/>
                    <a:p>
                      <a:r>
                        <a:rPr lang="en-US" sz="1000"/>
                        <a:t>0</a:t>
                      </a:r>
                    </a:p>
                  </a:txBody>
                  <a:tcPr/>
                </a:tc>
                <a:extLst>
                  <a:ext uri="{0D108BD9-81ED-4DB2-BD59-A6C34878D82A}">
                    <a16:rowId xmlns:a16="http://schemas.microsoft.com/office/drawing/2014/main" val="1216440068"/>
                  </a:ext>
                </a:extLst>
              </a:tr>
              <a:tr h="370840">
                <a:tc>
                  <a:txBody>
                    <a:bodyPr/>
                    <a:lstStyle/>
                    <a:p>
                      <a:r>
                        <a:rPr lang="en-US" sz="1000"/>
                        <a:t>Tweet Retweets</a:t>
                      </a:r>
                    </a:p>
                  </a:txBody>
                  <a:tcPr/>
                </a:tc>
                <a:tc>
                  <a:txBody>
                    <a:bodyPr/>
                    <a:lstStyle/>
                    <a:p>
                      <a:r>
                        <a:rPr lang="en-US" sz="1000"/>
                        <a:t>5</a:t>
                      </a:r>
                    </a:p>
                  </a:txBody>
                  <a:tcPr/>
                </a:tc>
                <a:extLst>
                  <a:ext uri="{0D108BD9-81ED-4DB2-BD59-A6C34878D82A}">
                    <a16:rowId xmlns:a16="http://schemas.microsoft.com/office/drawing/2014/main" val="1866858338"/>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2549943042"/>
                  </a:ext>
                </a:extLst>
              </a:tr>
            </a:tbl>
          </a:graphicData>
        </a:graphic>
      </p:graphicFrame>
      <p:sp>
        <p:nvSpPr>
          <p:cNvPr id="4" name="Text Placeholder 3">
            <a:extLst>
              <a:ext uri="{FF2B5EF4-FFF2-40B4-BE49-F238E27FC236}">
                <a16:creationId xmlns:a16="http://schemas.microsoft.com/office/drawing/2014/main" id="{9017E9A7-1F8B-40B2-9179-E4BC2DB8C0F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926203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06CCC-D014-42C5-B281-207C6C2BA8AE}"/>
              </a:ext>
            </a:extLst>
          </p:cNvPr>
          <p:cNvSpPr>
            <a:spLocks noGrp="1"/>
          </p:cNvSpPr>
          <p:nvPr>
            <p:ph type="title"/>
          </p:nvPr>
        </p:nvSpPr>
        <p:spPr/>
        <p:txBody>
          <a:bodyPr/>
          <a:lstStyle/>
          <a:p>
            <a:r>
              <a:rPr lang="en-US"/>
              <a:t>Followers (Twitter) | PICA</a:t>
            </a:r>
          </a:p>
        </p:txBody>
      </p:sp>
      <p:graphicFrame>
        <p:nvGraphicFramePr>
          <p:cNvPr id="6" name="Chart Placeholder 5">
            <a:extLst>
              <a:ext uri="{FF2B5EF4-FFF2-40B4-BE49-F238E27FC236}">
                <a16:creationId xmlns:a16="http://schemas.microsoft.com/office/drawing/2014/main" id="{55B35F33-B9AE-4269-AAD1-B2D833867493}"/>
              </a:ext>
            </a:extLst>
          </p:cNvPr>
          <p:cNvGraphicFramePr>
            <a:graphicFrameLocks noGrp="1"/>
          </p:cNvGraphicFramePr>
          <p:nvPr>
            <p:ph type="chart" sz="quarter" idx="13"/>
            <p:extLst>
              <p:ext uri="{D42A27DB-BD31-4B8C-83A1-F6EECF244321}">
                <p14:modId xmlns:p14="http://schemas.microsoft.com/office/powerpoint/2010/main" val="640440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57B8AE-0428-4E38-ABF1-042923B81004}"/>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50253EAE-F3A2-4259-ADF2-A44F964A2E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7652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2E179-CEB0-448C-A1A2-09FE0B291F43}"/>
              </a:ext>
            </a:extLst>
          </p:cNvPr>
          <p:cNvSpPr>
            <a:spLocks noGrp="1"/>
          </p:cNvSpPr>
          <p:nvPr>
            <p:ph type="title"/>
          </p:nvPr>
        </p:nvSpPr>
        <p:spPr/>
        <p:txBody>
          <a:bodyPr/>
          <a:lstStyle/>
          <a:p>
            <a:r>
              <a:rPr lang="en-US"/>
              <a:t>Impressions  | PICA</a:t>
            </a:r>
          </a:p>
        </p:txBody>
      </p:sp>
      <p:graphicFrame>
        <p:nvGraphicFramePr>
          <p:cNvPr id="6" name="Chart Placeholder 5">
            <a:extLst>
              <a:ext uri="{FF2B5EF4-FFF2-40B4-BE49-F238E27FC236}">
                <a16:creationId xmlns:a16="http://schemas.microsoft.com/office/drawing/2014/main" id="{F3A45C19-3FCA-4BEE-8564-BECC21D4D2CE}"/>
              </a:ext>
            </a:extLst>
          </p:cNvPr>
          <p:cNvGraphicFramePr>
            <a:graphicFrameLocks noGrp="1"/>
          </p:cNvGraphicFramePr>
          <p:nvPr>
            <p:ph type="chart" sz="quarter" idx="13"/>
            <p:extLst>
              <p:ext uri="{D42A27DB-BD31-4B8C-83A1-F6EECF244321}">
                <p14:modId xmlns:p14="http://schemas.microsoft.com/office/powerpoint/2010/main" val="2107520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59C279-8E2B-47DC-B271-D257A79DAEC4}"/>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277C874D-D7AA-4ACB-B2A1-542AC68E4E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58659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586</Words>
  <Application>Microsoft Office PowerPoint</Application>
  <PresentationFormat>On-screen Show (4:3)</PresentationFormat>
  <Paragraphs>233</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Monthly Report for PICA</vt:lpstr>
      <vt:lpstr>Followers (Full) | PICA</vt:lpstr>
      <vt:lpstr>Facebook Monthly | PICA</vt:lpstr>
      <vt:lpstr>Facebook Posts Table | Top Five | PICA - 1 of 4</vt:lpstr>
      <vt:lpstr>Facebook Posts Table | Top Five | PICA - 2 of 4</vt:lpstr>
      <vt:lpstr>Facebook Posts Table | Top Five | PICA - 3 of 4</vt:lpstr>
      <vt:lpstr>Facebook Posts Table | Top Five | PICA - 4 of 4</vt:lpstr>
      <vt:lpstr>Followers (Facebook) | PICA</vt:lpstr>
      <vt:lpstr>Organic + Paid Reach (Facebook) | PICA</vt:lpstr>
      <vt:lpstr>Facebook Reach | PICA</vt:lpstr>
      <vt:lpstr>Facebook Engaged Users | PICA</vt:lpstr>
      <vt:lpstr>Instagram Monthly | PICA</vt:lpstr>
      <vt:lpstr>Instagram Posts Table | Top Five | PICA</vt:lpstr>
      <vt:lpstr>Followers (Instagram) | PICA</vt:lpstr>
      <vt:lpstr>Instagram Average Likes Per Post | PICA</vt:lpstr>
      <vt:lpstr>Instagram Reach | PICA</vt:lpstr>
      <vt:lpstr>Twitter Monthly | PICA</vt:lpstr>
      <vt:lpstr>Followers (Twitter) | PICA</vt:lpstr>
      <vt:lpstr>Impressions  | PICA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Report for PICA</dc:title>
  <dc:creator>Administrator</dc:creator>
  <cp:lastModifiedBy>Administrator</cp:lastModifiedBy>
  <cp:revision>1</cp:revision>
  <dcterms:created xsi:type="dcterms:W3CDTF">2018-08-14T22:31:58Z</dcterms:created>
  <dcterms:modified xsi:type="dcterms:W3CDTF">2018-08-14T22:32:35Z</dcterms:modified>
</cp:coreProperties>
</file>