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123700</c:v>
                </c:pt>
                <c:pt idx="26">
                  <c:v>123694</c:v>
                </c:pt>
                <c:pt idx="27">
                  <c:v>123675</c:v>
                </c:pt>
                <c:pt idx="28">
                  <c:v>123669</c:v>
                </c:pt>
                <c:pt idx="29">
                  <c:v>123634</c:v>
                </c:pt>
                <c:pt idx="30">
                  <c:v>123590</c:v>
                </c:pt>
              </c:numCache>
            </c:numRef>
          </c:val>
          <c:smooth val="0"/>
          <c:extLst>
            <c:ext xmlns:c16="http://schemas.microsoft.com/office/drawing/2014/chart" uri="{C3380CC4-5D6E-409C-BE32-E72D297353CC}">
              <c16:uniqueId val="{00000000-7F7B-4285-AAA4-C3E9B8BCFFCA}"/>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Sheet1!$C$2:$C$32</c:f>
              <c:numCache>
                <c:formatCode>General</c:formatCode>
                <c:ptCount val="31"/>
                <c:pt idx="25">
                  <c:v>20577</c:v>
                </c:pt>
                <c:pt idx="26">
                  <c:v>20739</c:v>
                </c:pt>
                <c:pt idx="27">
                  <c:v>20782</c:v>
                </c:pt>
                <c:pt idx="28">
                  <c:v>20929</c:v>
                </c:pt>
                <c:pt idx="29">
                  <c:v>20949</c:v>
                </c:pt>
                <c:pt idx="30">
                  <c:v>20980</c:v>
                </c:pt>
              </c:numCache>
            </c:numRef>
          </c:val>
          <c:smooth val="0"/>
          <c:extLst>
            <c:ext xmlns:c16="http://schemas.microsoft.com/office/drawing/2014/chart" uri="{C3380CC4-5D6E-409C-BE32-E72D297353CC}">
              <c16:uniqueId val="{00000001-7F7B-4285-AAA4-C3E9B8BCFFCA}"/>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Sheet1!$D$2:$D$32</c:f>
              <c:numCache>
                <c:formatCode>General</c:formatCode>
                <c:ptCount val="31"/>
                <c:pt idx="25">
                  <c:v>27019</c:v>
                </c:pt>
                <c:pt idx="26">
                  <c:v>27016</c:v>
                </c:pt>
                <c:pt idx="27">
                  <c:v>26289</c:v>
                </c:pt>
                <c:pt idx="28">
                  <c:v>26283</c:v>
                </c:pt>
                <c:pt idx="29">
                  <c:v>26290</c:v>
                </c:pt>
                <c:pt idx="30">
                  <c:v>26278</c:v>
                </c:pt>
              </c:numCache>
            </c:numRef>
          </c:val>
          <c:smooth val="0"/>
          <c:extLst>
            <c:ext xmlns:c16="http://schemas.microsoft.com/office/drawing/2014/chart" uri="{C3380CC4-5D6E-409C-BE32-E72D297353CC}">
              <c16:uniqueId val="{00000002-7F7B-4285-AAA4-C3E9B8BCFFCA}"/>
            </c:ext>
          </c:extLst>
        </c:ser>
        <c:dLbls>
          <c:showLegendKey val="0"/>
          <c:showVal val="0"/>
          <c:showCatName val="0"/>
          <c:showSerName val="0"/>
          <c:showPercent val="0"/>
          <c:showBubbleSize val="0"/>
        </c:dLbls>
        <c:smooth val="0"/>
        <c:axId val="181700384"/>
        <c:axId val="180658520"/>
      </c:lineChart>
      <c:dateAx>
        <c:axId val="18170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658520"/>
        <c:crosses val="autoZero"/>
        <c:auto val="1"/>
        <c:lblOffset val="100"/>
        <c:baseTimeUnit val="days"/>
      </c:dateAx>
      <c:valAx>
        <c:axId val="18065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70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123700</c:v>
                </c:pt>
                <c:pt idx="26">
                  <c:v>123694</c:v>
                </c:pt>
                <c:pt idx="27">
                  <c:v>123675</c:v>
                </c:pt>
                <c:pt idx="28">
                  <c:v>123669</c:v>
                </c:pt>
                <c:pt idx="29">
                  <c:v>123634</c:v>
                </c:pt>
                <c:pt idx="30">
                  <c:v>123590</c:v>
                </c:pt>
              </c:numCache>
            </c:numRef>
          </c:val>
          <c:smooth val="0"/>
          <c:extLst>
            <c:ext xmlns:c16="http://schemas.microsoft.com/office/drawing/2014/chart" uri="{C3380CC4-5D6E-409C-BE32-E72D297353CC}">
              <c16:uniqueId val="{00000000-ACD5-447D-AE1E-87A6899AFE1C}"/>
            </c:ext>
          </c:extLst>
        </c:ser>
        <c:dLbls>
          <c:showLegendKey val="0"/>
          <c:showVal val="0"/>
          <c:showCatName val="0"/>
          <c:showSerName val="0"/>
          <c:showPercent val="0"/>
          <c:showBubbleSize val="0"/>
        </c:dLbls>
        <c:smooth val="0"/>
        <c:axId val="364450944"/>
        <c:axId val="364453240"/>
      </c:lineChart>
      <c:dateAx>
        <c:axId val="36445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53240"/>
        <c:crosses val="autoZero"/>
        <c:auto val="1"/>
        <c:lblOffset val="100"/>
        <c:baseTimeUnit val="days"/>
      </c:dateAx>
      <c:valAx>
        <c:axId val="36445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5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133582</c:v>
                </c:pt>
                <c:pt idx="1">
                  <c:v>105129</c:v>
                </c:pt>
                <c:pt idx="2">
                  <c:v>198309</c:v>
                </c:pt>
                <c:pt idx="3">
                  <c:v>120251</c:v>
                </c:pt>
                <c:pt idx="4">
                  <c:v>123334</c:v>
                </c:pt>
                <c:pt idx="5">
                  <c:v>207520</c:v>
                </c:pt>
                <c:pt idx="6">
                  <c:v>112885</c:v>
                </c:pt>
                <c:pt idx="7">
                  <c:v>72058</c:v>
                </c:pt>
                <c:pt idx="8">
                  <c:v>121180</c:v>
                </c:pt>
                <c:pt idx="9">
                  <c:v>84362</c:v>
                </c:pt>
                <c:pt idx="10">
                  <c:v>176557</c:v>
                </c:pt>
                <c:pt idx="11">
                  <c:v>129416</c:v>
                </c:pt>
                <c:pt idx="12">
                  <c:v>119164</c:v>
                </c:pt>
                <c:pt idx="13">
                  <c:v>82293</c:v>
                </c:pt>
                <c:pt idx="14">
                  <c:v>46504</c:v>
                </c:pt>
                <c:pt idx="15">
                  <c:v>90870</c:v>
                </c:pt>
                <c:pt idx="16">
                  <c:v>81623</c:v>
                </c:pt>
                <c:pt idx="17">
                  <c:v>40607</c:v>
                </c:pt>
                <c:pt idx="18">
                  <c:v>57440</c:v>
                </c:pt>
                <c:pt idx="19">
                  <c:v>47462</c:v>
                </c:pt>
                <c:pt idx="20">
                  <c:v>81879</c:v>
                </c:pt>
                <c:pt idx="21">
                  <c:v>82047</c:v>
                </c:pt>
                <c:pt idx="22">
                  <c:v>77439</c:v>
                </c:pt>
                <c:pt idx="23">
                  <c:v>52940</c:v>
                </c:pt>
                <c:pt idx="24">
                  <c:v>69415</c:v>
                </c:pt>
                <c:pt idx="25">
                  <c:v>57742</c:v>
                </c:pt>
                <c:pt idx="26">
                  <c:v>84162</c:v>
                </c:pt>
                <c:pt idx="27">
                  <c:v>45766</c:v>
                </c:pt>
                <c:pt idx="28">
                  <c:v>83533</c:v>
                </c:pt>
                <c:pt idx="29">
                  <c:v>72538</c:v>
                </c:pt>
                <c:pt idx="30">
                  <c:v>46560</c:v>
                </c:pt>
              </c:numCache>
            </c:numRef>
          </c:val>
          <c:extLst>
            <c:ext xmlns:c16="http://schemas.microsoft.com/office/drawing/2014/chart" uri="{C3380CC4-5D6E-409C-BE32-E72D297353CC}">
              <c16:uniqueId val="{00000000-18C8-4BB3-9DEE-A1881590A157}"/>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Sheet1!$C$2:$C$32</c:f>
              <c:numCache>
                <c:formatCode>General</c:formatCode>
                <c:ptCount val="31"/>
                <c:pt idx="0">
                  <c:v>268724</c:v>
                </c:pt>
                <c:pt idx="1">
                  <c:v>381671</c:v>
                </c:pt>
                <c:pt idx="2">
                  <c:v>354507</c:v>
                </c:pt>
                <c:pt idx="3">
                  <c:v>393556</c:v>
                </c:pt>
                <c:pt idx="4">
                  <c:v>345440</c:v>
                </c:pt>
                <c:pt idx="5">
                  <c:v>329330</c:v>
                </c:pt>
                <c:pt idx="6">
                  <c:v>197250</c:v>
                </c:pt>
                <c:pt idx="7">
                  <c:v>222461</c:v>
                </c:pt>
                <c:pt idx="8">
                  <c:v>370744</c:v>
                </c:pt>
                <c:pt idx="9">
                  <c:v>353256</c:v>
                </c:pt>
                <c:pt idx="10">
                  <c:v>345734</c:v>
                </c:pt>
                <c:pt idx="11">
                  <c:v>145968</c:v>
                </c:pt>
                <c:pt idx="12">
                  <c:v>140849</c:v>
                </c:pt>
                <c:pt idx="13">
                  <c:v>107729</c:v>
                </c:pt>
                <c:pt idx="14">
                  <c:v>96752</c:v>
                </c:pt>
                <c:pt idx="15">
                  <c:v>195297</c:v>
                </c:pt>
                <c:pt idx="16">
                  <c:v>126079</c:v>
                </c:pt>
                <c:pt idx="17">
                  <c:v>131617</c:v>
                </c:pt>
                <c:pt idx="18">
                  <c:v>134057</c:v>
                </c:pt>
                <c:pt idx="19">
                  <c:v>66328</c:v>
                </c:pt>
                <c:pt idx="20">
                  <c:v>174720</c:v>
                </c:pt>
                <c:pt idx="21">
                  <c:v>183070</c:v>
                </c:pt>
                <c:pt idx="22">
                  <c:v>197781</c:v>
                </c:pt>
                <c:pt idx="23">
                  <c:v>147867</c:v>
                </c:pt>
                <c:pt idx="24">
                  <c:v>3056</c:v>
                </c:pt>
                <c:pt idx="25">
                  <c:v>47209</c:v>
                </c:pt>
                <c:pt idx="26">
                  <c:v>92466</c:v>
                </c:pt>
                <c:pt idx="27">
                  <c:v>44200</c:v>
                </c:pt>
                <c:pt idx="28">
                  <c:v>47957</c:v>
                </c:pt>
                <c:pt idx="29">
                  <c:v>20911</c:v>
                </c:pt>
                <c:pt idx="30">
                  <c:v>40227</c:v>
                </c:pt>
              </c:numCache>
            </c:numRef>
          </c:val>
          <c:extLst>
            <c:ext xmlns:c16="http://schemas.microsoft.com/office/drawing/2014/chart" uri="{C3380CC4-5D6E-409C-BE32-E72D297353CC}">
              <c16:uniqueId val="{00000001-18C8-4BB3-9DEE-A1881590A157}"/>
            </c:ext>
          </c:extLst>
        </c:ser>
        <c:dLbls>
          <c:showLegendKey val="0"/>
          <c:showVal val="0"/>
          <c:showCatName val="0"/>
          <c:showSerName val="0"/>
          <c:showPercent val="0"/>
          <c:showBubbleSize val="0"/>
        </c:dLbls>
        <c:axId val="366437712"/>
        <c:axId val="366432464"/>
      </c:areaChart>
      <c:dateAx>
        <c:axId val="36643771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32464"/>
        <c:crosses val="autoZero"/>
        <c:auto val="1"/>
        <c:lblOffset val="100"/>
        <c:baseTimeUnit val="days"/>
      </c:dateAx>
      <c:valAx>
        <c:axId val="36643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377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133462</c:v>
                </c:pt>
                <c:pt idx="1">
                  <c:v>170159</c:v>
                </c:pt>
                <c:pt idx="2">
                  <c:v>204554</c:v>
                </c:pt>
                <c:pt idx="3">
                  <c:v>199133</c:v>
                </c:pt>
                <c:pt idx="4">
                  <c:v>208824</c:v>
                </c:pt>
                <c:pt idx="5">
                  <c:v>199499</c:v>
                </c:pt>
                <c:pt idx="6">
                  <c:v>116224</c:v>
                </c:pt>
                <c:pt idx="7">
                  <c:v>168660</c:v>
                </c:pt>
                <c:pt idx="8">
                  <c:v>208908</c:v>
                </c:pt>
                <c:pt idx="9">
                  <c:v>177371</c:v>
                </c:pt>
                <c:pt idx="10">
                  <c:v>164282</c:v>
                </c:pt>
                <c:pt idx="11">
                  <c:v>76711</c:v>
                </c:pt>
                <c:pt idx="12">
                  <c:v>113335</c:v>
                </c:pt>
                <c:pt idx="13">
                  <c:v>86143</c:v>
                </c:pt>
                <c:pt idx="14">
                  <c:v>66007</c:v>
                </c:pt>
                <c:pt idx="15">
                  <c:v>170236</c:v>
                </c:pt>
                <c:pt idx="16">
                  <c:v>111505</c:v>
                </c:pt>
                <c:pt idx="17">
                  <c:v>113792</c:v>
                </c:pt>
                <c:pt idx="18">
                  <c:v>101168</c:v>
                </c:pt>
                <c:pt idx="19">
                  <c:v>58473</c:v>
                </c:pt>
                <c:pt idx="20">
                  <c:v>132916</c:v>
                </c:pt>
                <c:pt idx="21">
                  <c:v>132387</c:v>
                </c:pt>
                <c:pt idx="22">
                  <c:v>128035</c:v>
                </c:pt>
                <c:pt idx="23">
                  <c:v>105715</c:v>
                </c:pt>
                <c:pt idx="24">
                  <c:v>23125</c:v>
                </c:pt>
                <c:pt idx="25">
                  <c:v>54918</c:v>
                </c:pt>
                <c:pt idx="26">
                  <c:v>101429</c:v>
                </c:pt>
                <c:pt idx="27">
                  <c:v>49580</c:v>
                </c:pt>
                <c:pt idx="28">
                  <c:v>57274</c:v>
                </c:pt>
                <c:pt idx="29">
                  <c:v>34310</c:v>
                </c:pt>
                <c:pt idx="30">
                  <c:v>51197</c:v>
                </c:pt>
              </c:numCache>
            </c:numRef>
          </c:val>
          <c:smooth val="0"/>
          <c:extLst>
            <c:ext xmlns:c16="http://schemas.microsoft.com/office/drawing/2014/chart" uri="{C3380CC4-5D6E-409C-BE32-E72D297353CC}">
              <c16:uniqueId val="{00000000-9D9C-423E-91D9-1B4722A14B4E}"/>
            </c:ext>
          </c:extLst>
        </c:ser>
        <c:dLbls>
          <c:showLegendKey val="0"/>
          <c:showVal val="0"/>
          <c:showCatName val="0"/>
          <c:showSerName val="0"/>
          <c:showPercent val="0"/>
          <c:showBubbleSize val="0"/>
        </c:dLbls>
        <c:smooth val="0"/>
        <c:axId val="366444928"/>
        <c:axId val="366443944"/>
      </c:lineChart>
      <c:dateAx>
        <c:axId val="36644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3944"/>
        <c:crosses val="autoZero"/>
        <c:auto val="1"/>
        <c:lblOffset val="100"/>
        <c:baseTimeUnit val="days"/>
      </c:dateAx>
      <c:valAx>
        <c:axId val="36644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4025</c:v>
                </c:pt>
                <c:pt idx="1">
                  <c:v>3642</c:v>
                </c:pt>
                <c:pt idx="2">
                  <c:v>6406</c:v>
                </c:pt>
                <c:pt idx="3">
                  <c:v>4946</c:v>
                </c:pt>
                <c:pt idx="4">
                  <c:v>7190</c:v>
                </c:pt>
                <c:pt idx="5">
                  <c:v>7657</c:v>
                </c:pt>
                <c:pt idx="6">
                  <c:v>3439</c:v>
                </c:pt>
                <c:pt idx="7">
                  <c:v>3630</c:v>
                </c:pt>
                <c:pt idx="8">
                  <c:v>7963</c:v>
                </c:pt>
                <c:pt idx="9">
                  <c:v>4827</c:v>
                </c:pt>
                <c:pt idx="10">
                  <c:v>13820</c:v>
                </c:pt>
                <c:pt idx="11">
                  <c:v>5563</c:v>
                </c:pt>
                <c:pt idx="12">
                  <c:v>3340</c:v>
                </c:pt>
                <c:pt idx="13">
                  <c:v>1887</c:v>
                </c:pt>
                <c:pt idx="14">
                  <c:v>1648</c:v>
                </c:pt>
                <c:pt idx="15">
                  <c:v>3954</c:v>
                </c:pt>
                <c:pt idx="16">
                  <c:v>4532</c:v>
                </c:pt>
                <c:pt idx="17">
                  <c:v>2207</c:v>
                </c:pt>
                <c:pt idx="18">
                  <c:v>2115</c:v>
                </c:pt>
                <c:pt idx="19">
                  <c:v>1610</c:v>
                </c:pt>
                <c:pt idx="20">
                  <c:v>3304</c:v>
                </c:pt>
                <c:pt idx="21">
                  <c:v>4616</c:v>
                </c:pt>
                <c:pt idx="22">
                  <c:v>3690</c:v>
                </c:pt>
                <c:pt idx="23">
                  <c:v>2115</c:v>
                </c:pt>
                <c:pt idx="24">
                  <c:v>1803</c:v>
                </c:pt>
                <c:pt idx="25">
                  <c:v>2545</c:v>
                </c:pt>
                <c:pt idx="26">
                  <c:v>4505</c:v>
                </c:pt>
                <c:pt idx="27">
                  <c:v>1267</c:v>
                </c:pt>
                <c:pt idx="28">
                  <c:v>2447</c:v>
                </c:pt>
                <c:pt idx="29">
                  <c:v>1440</c:v>
                </c:pt>
                <c:pt idx="30">
                  <c:v>1472</c:v>
                </c:pt>
              </c:numCache>
            </c:numRef>
          </c:val>
          <c:smooth val="0"/>
          <c:extLst>
            <c:ext xmlns:c16="http://schemas.microsoft.com/office/drawing/2014/chart" uri="{C3380CC4-5D6E-409C-BE32-E72D297353CC}">
              <c16:uniqueId val="{00000000-5995-44DA-B1A5-CFCCFEF9A69F}"/>
            </c:ext>
          </c:extLst>
        </c:ser>
        <c:dLbls>
          <c:showLegendKey val="0"/>
          <c:showVal val="0"/>
          <c:showCatName val="0"/>
          <c:showSerName val="0"/>
          <c:showPercent val="0"/>
          <c:showBubbleSize val="0"/>
        </c:dLbls>
        <c:smooth val="0"/>
        <c:axId val="366445256"/>
        <c:axId val="364451928"/>
      </c:lineChart>
      <c:dateAx>
        <c:axId val="36644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51928"/>
        <c:crosses val="autoZero"/>
        <c:auto val="1"/>
        <c:lblOffset val="100"/>
        <c:baseTimeUnit val="days"/>
      </c:dateAx>
      <c:valAx>
        <c:axId val="36445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20577</c:v>
                </c:pt>
                <c:pt idx="26">
                  <c:v>20739</c:v>
                </c:pt>
                <c:pt idx="27">
                  <c:v>20782</c:v>
                </c:pt>
                <c:pt idx="28">
                  <c:v>20929</c:v>
                </c:pt>
                <c:pt idx="29">
                  <c:v>20949</c:v>
                </c:pt>
                <c:pt idx="30">
                  <c:v>20980</c:v>
                </c:pt>
              </c:numCache>
            </c:numRef>
          </c:val>
          <c:smooth val="0"/>
          <c:extLst>
            <c:ext xmlns:c16="http://schemas.microsoft.com/office/drawing/2014/chart" uri="{C3380CC4-5D6E-409C-BE32-E72D297353CC}">
              <c16:uniqueId val="{00000000-B06D-41E9-9ADB-67BB508FC019}"/>
            </c:ext>
          </c:extLst>
        </c:ser>
        <c:dLbls>
          <c:showLegendKey val="0"/>
          <c:showVal val="0"/>
          <c:showCatName val="0"/>
          <c:showSerName val="0"/>
          <c:showPercent val="0"/>
          <c:showBubbleSize val="0"/>
        </c:dLbls>
        <c:smooth val="0"/>
        <c:axId val="354089128"/>
        <c:axId val="354080272"/>
      </c:lineChart>
      <c:dateAx>
        <c:axId val="35408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80272"/>
        <c:crosses val="autoZero"/>
        <c:auto val="1"/>
        <c:lblOffset val="100"/>
        <c:baseTimeUnit val="days"/>
      </c:dateAx>
      <c:valAx>
        <c:axId val="35408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8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304</c:v>
                </c:pt>
                <c:pt idx="1">
                  <c:v>299</c:v>
                </c:pt>
                <c:pt idx="2">
                  <c:v>247</c:v>
                </c:pt>
                <c:pt idx="3">
                  <c:v>294</c:v>
                </c:pt>
                <c:pt idx="4">
                  <c:v>497</c:v>
                </c:pt>
                <c:pt idx="5">
                  <c:v>457</c:v>
                </c:pt>
                <c:pt idx="6">
                  <c:v>409</c:v>
                </c:pt>
                <c:pt idx="7">
                  <c:v>313</c:v>
                </c:pt>
                <c:pt idx="8">
                  <c:v>442</c:v>
                </c:pt>
                <c:pt idx="9">
                  <c:v>320</c:v>
                </c:pt>
                <c:pt idx="10">
                  <c:v>491</c:v>
                </c:pt>
                <c:pt idx="11">
                  <c:v>304</c:v>
                </c:pt>
                <c:pt idx="12">
                  <c:v>457</c:v>
                </c:pt>
                <c:pt idx="13">
                  <c:v>352</c:v>
                </c:pt>
                <c:pt idx="14">
                  <c:v>251</c:v>
                </c:pt>
                <c:pt idx="15">
                  <c:v>278</c:v>
                </c:pt>
                <c:pt idx="16">
                  <c:v>231</c:v>
                </c:pt>
                <c:pt idx="17">
                  <c:v>262</c:v>
                </c:pt>
                <c:pt idx="18">
                  <c:v>303</c:v>
                </c:pt>
                <c:pt idx="19">
                  <c:v>521</c:v>
                </c:pt>
                <c:pt idx="20">
                  <c:v>326</c:v>
                </c:pt>
                <c:pt idx="21">
                  <c:v>300</c:v>
                </c:pt>
                <c:pt idx="22">
                  <c:v>398</c:v>
                </c:pt>
                <c:pt idx="23">
                  <c:v>261</c:v>
                </c:pt>
                <c:pt idx="24">
                  <c:v>260</c:v>
                </c:pt>
                <c:pt idx="25">
                  <c:v>333</c:v>
                </c:pt>
                <c:pt idx="26">
                  <c:v>429</c:v>
                </c:pt>
                <c:pt idx="27">
                  <c:v>267</c:v>
                </c:pt>
                <c:pt idx="28">
                  <c:v>249</c:v>
                </c:pt>
                <c:pt idx="29">
                  <c:v>365</c:v>
                </c:pt>
                <c:pt idx="30">
                  <c:v>299</c:v>
                </c:pt>
              </c:numCache>
            </c:numRef>
          </c:val>
          <c:smooth val="0"/>
          <c:extLst>
            <c:ext xmlns:c16="http://schemas.microsoft.com/office/drawing/2014/chart" uri="{C3380CC4-5D6E-409C-BE32-E72D297353CC}">
              <c16:uniqueId val="{00000000-4EED-40EB-940D-70054B76652F}"/>
            </c:ext>
          </c:extLst>
        </c:ser>
        <c:dLbls>
          <c:showLegendKey val="0"/>
          <c:showVal val="0"/>
          <c:showCatName val="0"/>
          <c:showSerName val="0"/>
          <c:showPercent val="0"/>
          <c:showBubbleSize val="0"/>
        </c:dLbls>
        <c:smooth val="0"/>
        <c:axId val="424808560"/>
        <c:axId val="424806264"/>
      </c:lineChart>
      <c:dateAx>
        <c:axId val="42480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06264"/>
        <c:crosses val="autoZero"/>
        <c:auto val="1"/>
        <c:lblOffset val="100"/>
        <c:baseTimeUnit val="days"/>
      </c:dateAx>
      <c:valAx>
        <c:axId val="42480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0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8438</c:v>
                </c:pt>
                <c:pt idx="1">
                  <c:v>7221</c:v>
                </c:pt>
                <c:pt idx="2">
                  <c:v>7075</c:v>
                </c:pt>
                <c:pt idx="3">
                  <c:v>8331</c:v>
                </c:pt>
                <c:pt idx="4">
                  <c:v>12129</c:v>
                </c:pt>
                <c:pt idx="5">
                  <c:v>9959</c:v>
                </c:pt>
                <c:pt idx="6">
                  <c:v>8775</c:v>
                </c:pt>
                <c:pt idx="7">
                  <c:v>7767</c:v>
                </c:pt>
                <c:pt idx="8">
                  <c:v>8426</c:v>
                </c:pt>
                <c:pt idx="9">
                  <c:v>8233</c:v>
                </c:pt>
                <c:pt idx="10">
                  <c:v>11670</c:v>
                </c:pt>
                <c:pt idx="11">
                  <c:v>9799</c:v>
                </c:pt>
                <c:pt idx="12">
                  <c:v>10476</c:v>
                </c:pt>
                <c:pt idx="13">
                  <c:v>10257</c:v>
                </c:pt>
                <c:pt idx="14">
                  <c:v>8216</c:v>
                </c:pt>
                <c:pt idx="15">
                  <c:v>9761</c:v>
                </c:pt>
                <c:pt idx="16">
                  <c:v>28308</c:v>
                </c:pt>
                <c:pt idx="17">
                  <c:v>22874</c:v>
                </c:pt>
                <c:pt idx="18">
                  <c:v>29941</c:v>
                </c:pt>
                <c:pt idx="19">
                  <c:v>17330</c:v>
                </c:pt>
                <c:pt idx="20">
                  <c:v>39451</c:v>
                </c:pt>
                <c:pt idx="21">
                  <c:v>20506</c:v>
                </c:pt>
                <c:pt idx="22">
                  <c:v>22449</c:v>
                </c:pt>
                <c:pt idx="23">
                  <c:v>34481</c:v>
                </c:pt>
                <c:pt idx="24">
                  <c:v>13045</c:v>
                </c:pt>
                <c:pt idx="25">
                  <c:v>30759</c:v>
                </c:pt>
                <c:pt idx="26">
                  <c:v>56591</c:v>
                </c:pt>
                <c:pt idx="27">
                  <c:v>23277</c:v>
                </c:pt>
                <c:pt idx="28">
                  <c:v>25224</c:v>
                </c:pt>
                <c:pt idx="29">
                  <c:v>18557</c:v>
                </c:pt>
                <c:pt idx="30">
                  <c:v>28468</c:v>
                </c:pt>
              </c:numCache>
            </c:numRef>
          </c:val>
          <c:smooth val="0"/>
          <c:extLst>
            <c:ext xmlns:c16="http://schemas.microsoft.com/office/drawing/2014/chart" uri="{C3380CC4-5D6E-409C-BE32-E72D297353CC}">
              <c16:uniqueId val="{00000000-F713-4471-92FC-4896295D9D39}"/>
            </c:ext>
          </c:extLst>
        </c:ser>
        <c:dLbls>
          <c:showLegendKey val="0"/>
          <c:showVal val="0"/>
          <c:showCatName val="0"/>
          <c:showSerName val="0"/>
          <c:showPercent val="0"/>
          <c:showBubbleSize val="0"/>
        </c:dLbls>
        <c:smooth val="0"/>
        <c:axId val="424807248"/>
        <c:axId val="424807576"/>
      </c:lineChart>
      <c:dateAx>
        <c:axId val="42480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07576"/>
        <c:crosses val="autoZero"/>
        <c:auto val="1"/>
        <c:lblOffset val="100"/>
        <c:baseTimeUnit val="days"/>
      </c:dateAx>
      <c:valAx>
        <c:axId val="42480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0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27019</c:v>
                </c:pt>
                <c:pt idx="26">
                  <c:v>27016</c:v>
                </c:pt>
                <c:pt idx="27">
                  <c:v>26289</c:v>
                </c:pt>
                <c:pt idx="28">
                  <c:v>26283</c:v>
                </c:pt>
                <c:pt idx="29">
                  <c:v>26290</c:v>
                </c:pt>
                <c:pt idx="30">
                  <c:v>26278</c:v>
                </c:pt>
              </c:numCache>
            </c:numRef>
          </c:val>
          <c:smooth val="0"/>
          <c:extLst>
            <c:ext xmlns:c16="http://schemas.microsoft.com/office/drawing/2014/chart" uri="{C3380CC4-5D6E-409C-BE32-E72D297353CC}">
              <c16:uniqueId val="{00000000-6D49-485A-A3E4-A1CFDC633FD4}"/>
            </c:ext>
          </c:extLst>
        </c:ser>
        <c:dLbls>
          <c:showLegendKey val="0"/>
          <c:showVal val="0"/>
          <c:showCatName val="0"/>
          <c:showSerName val="0"/>
          <c:showPercent val="0"/>
          <c:showBubbleSize val="0"/>
        </c:dLbls>
        <c:smooth val="0"/>
        <c:axId val="424782648"/>
        <c:axId val="424801344"/>
      </c:lineChart>
      <c:dateAx>
        <c:axId val="42478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01344"/>
        <c:crosses val="autoZero"/>
        <c:auto val="1"/>
        <c:lblOffset val="100"/>
        <c:baseTimeUnit val="days"/>
      </c:dateAx>
      <c:valAx>
        <c:axId val="42480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8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CB785-A589-48C5-A3A7-99715017C579}"/>
              </a:ext>
            </a:extLst>
          </p:cNvPr>
          <p:cNvSpPr>
            <a:spLocks noGrp="1"/>
          </p:cNvSpPr>
          <p:nvPr>
            <p:ph type="ctrTitle"/>
          </p:nvPr>
        </p:nvSpPr>
        <p:spPr/>
        <p:txBody>
          <a:bodyPr/>
          <a:lstStyle/>
          <a:p>
            <a:r>
              <a:rPr lang="en-US"/>
              <a:t>Monthly Report for Purdys</a:t>
            </a:r>
          </a:p>
        </p:txBody>
      </p:sp>
      <p:sp>
        <p:nvSpPr>
          <p:cNvPr id="3" name="Subtitle 2">
            <a:extLst>
              <a:ext uri="{FF2B5EF4-FFF2-40B4-BE49-F238E27FC236}">
                <a16:creationId xmlns:a16="http://schemas.microsoft.com/office/drawing/2014/main" id="{17500968-D794-4311-BBB3-3856678791C2}"/>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3533972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6116E-B658-462D-9E65-5A3186F6E5AD}"/>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E2F5099E-D61E-44A0-B9A4-B15E79E36831}"/>
              </a:ext>
            </a:extLst>
          </p:cNvPr>
          <p:cNvGraphicFramePr>
            <a:graphicFrameLocks noGrp="1"/>
          </p:cNvGraphicFramePr>
          <p:nvPr>
            <p:ph type="chart" sz="quarter" idx="13"/>
            <p:extLst>
              <p:ext uri="{D42A27DB-BD31-4B8C-83A1-F6EECF244321}">
                <p14:modId xmlns:p14="http://schemas.microsoft.com/office/powerpoint/2010/main" val="4208010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D87FAE-094C-4B77-965D-68ADEA173014}"/>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24DC7FF9-61FC-40B0-BA72-9950A01128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601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815A-BA0D-4489-8F17-3F764151CB5F}"/>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C6DF70D5-8423-4E1C-982A-DF8F7D611879}"/>
              </a:ext>
            </a:extLst>
          </p:cNvPr>
          <p:cNvGraphicFramePr>
            <a:graphicFrameLocks noGrp="1"/>
          </p:cNvGraphicFramePr>
          <p:nvPr>
            <p:ph type="tbl" sz="quarter" idx="13"/>
            <p:extLst>
              <p:ext uri="{D42A27DB-BD31-4B8C-83A1-F6EECF244321}">
                <p14:modId xmlns:p14="http://schemas.microsoft.com/office/powerpoint/2010/main" val="609339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99614540"/>
                    </a:ext>
                  </a:extLst>
                </a:gridCol>
                <a:gridCol w="3291840">
                  <a:extLst>
                    <a:ext uri="{9D8B030D-6E8A-4147-A177-3AD203B41FA5}">
                      <a16:colId xmlns:a16="http://schemas.microsoft.com/office/drawing/2014/main" val="51650447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417398020"/>
                  </a:ext>
                </a:extLst>
              </a:tr>
              <a:tr h="370840">
                <a:tc>
                  <a:txBody>
                    <a:bodyPr/>
                    <a:lstStyle/>
                    <a:p>
                      <a:r>
                        <a:rPr lang="en-US" sz="1000"/>
                        <a:t>Click Throughs</a:t>
                      </a:r>
                    </a:p>
                  </a:txBody>
                  <a:tcPr/>
                </a:tc>
                <a:tc>
                  <a:txBody>
                    <a:bodyPr/>
                    <a:lstStyle/>
                    <a:p>
                      <a:r>
                        <a:rPr lang="en-US" sz="1000"/>
                        <a:t>5625</a:t>
                      </a:r>
                    </a:p>
                  </a:txBody>
                  <a:tcPr/>
                </a:tc>
                <a:extLst>
                  <a:ext uri="{0D108BD9-81ED-4DB2-BD59-A6C34878D82A}">
                    <a16:rowId xmlns:a16="http://schemas.microsoft.com/office/drawing/2014/main" val="897769936"/>
                  </a:ext>
                </a:extLst>
              </a:tr>
              <a:tr h="370840">
                <a:tc>
                  <a:txBody>
                    <a:bodyPr/>
                    <a:lstStyle/>
                    <a:p>
                      <a:r>
                        <a:rPr lang="en-US" sz="1000"/>
                        <a:t>Comments</a:t>
                      </a:r>
                    </a:p>
                  </a:txBody>
                  <a:tcPr/>
                </a:tc>
                <a:tc>
                  <a:txBody>
                    <a:bodyPr/>
                    <a:lstStyle/>
                    <a:p>
                      <a:r>
                        <a:rPr lang="en-US" sz="1000"/>
                        <a:t>17396</a:t>
                      </a:r>
                    </a:p>
                  </a:txBody>
                  <a:tcPr/>
                </a:tc>
                <a:extLst>
                  <a:ext uri="{0D108BD9-81ED-4DB2-BD59-A6C34878D82A}">
                    <a16:rowId xmlns:a16="http://schemas.microsoft.com/office/drawing/2014/main" val="776189811"/>
                  </a:ext>
                </a:extLst>
              </a:tr>
              <a:tr h="370840">
                <a:tc>
                  <a:txBody>
                    <a:bodyPr/>
                    <a:lstStyle/>
                    <a:p>
                      <a:r>
                        <a:rPr lang="en-US" sz="1000"/>
                        <a:t>Engaged Users</a:t>
                      </a:r>
                    </a:p>
                  </a:txBody>
                  <a:tcPr/>
                </a:tc>
                <a:tc>
                  <a:txBody>
                    <a:bodyPr/>
                    <a:lstStyle/>
                    <a:p>
                      <a:r>
                        <a:rPr lang="en-US" sz="1000"/>
                        <a:t>95160</a:t>
                      </a:r>
                    </a:p>
                  </a:txBody>
                  <a:tcPr/>
                </a:tc>
                <a:extLst>
                  <a:ext uri="{0D108BD9-81ED-4DB2-BD59-A6C34878D82A}">
                    <a16:rowId xmlns:a16="http://schemas.microsoft.com/office/drawing/2014/main" val="1997450936"/>
                  </a:ext>
                </a:extLst>
              </a:tr>
              <a:tr h="370840">
                <a:tc>
                  <a:txBody>
                    <a:bodyPr/>
                    <a:lstStyle/>
                    <a:p>
                      <a:r>
                        <a:rPr lang="en-US" sz="1000"/>
                        <a:t>Organic Impressions</a:t>
                      </a:r>
                    </a:p>
                  </a:txBody>
                  <a:tcPr/>
                </a:tc>
                <a:tc>
                  <a:txBody>
                    <a:bodyPr/>
                    <a:lstStyle/>
                    <a:p>
                      <a:r>
                        <a:rPr lang="en-US" sz="1000"/>
                        <a:t>2852437</a:t>
                      </a:r>
                    </a:p>
                  </a:txBody>
                  <a:tcPr/>
                </a:tc>
                <a:extLst>
                  <a:ext uri="{0D108BD9-81ED-4DB2-BD59-A6C34878D82A}">
                    <a16:rowId xmlns:a16="http://schemas.microsoft.com/office/drawing/2014/main" val="4018451716"/>
                  </a:ext>
                </a:extLst>
              </a:tr>
              <a:tr h="370840">
                <a:tc>
                  <a:txBody>
                    <a:bodyPr/>
                    <a:lstStyle/>
                    <a:p>
                      <a:r>
                        <a:rPr lang="en-US" sz="1000"/>
                        <a:t>Page Likes</a:t>
                      </a:r>
                    </a:p>
                  </a:txBody>
                  <a:tcPr/>
                </a:tc>
                <a:tc>
                  <a:txBody>
                    <a:bodyPr/>
                    <a:lstStyle/>
                    <a:p>
                      <a:r>
                        <a:rPr lang="en-US" sz="1000"/>
                        <a:t>123578</a:t>
                      </a:r>
                    </a:p>
                  </a:txBody>
                  <a:tcPr/>
                </a:tc>
                <a:extLst>
                  <a:ext uri="{0D108BD9-81ED-4DB2-BD59-A6C34878D82A}">
                    <a16:rowId xmlns:a16="http://schemas.microsoft.com/office/drawing/2014/main" val="2524089188"/>
                  </a:ext>
                </a:extLst>
              </a:tr>
              <a:tr h="370840">
                <a:tc>
                  <a:txBody>
                    <a:bodyPr/>
                    <a:lstStyle/>
                    <a:p>
                      <a:r>
                        <a:rPr lang="en-US" sz="1000"/>
                        <a:t>Paid Impressions</a:t>
                      </a:r>
                    </a:p>
                  </a:txBody>
                  <a:tcPr/>
                </a:tc>
                <a:tc>
                  <a:txBody>
                    <a:bodyPr/>
                    <a:lstStyle/>
                    <a:p>
                      <a:r>
                        <a:rPr lang="en-US" sz="1000"/>
                        <a:t>5686646</a:t>
                      </a:r>
                    </a:p>
                  </a:txBody>
                  <a:tcPr/>
                </a:tc>
                <a:extLst>
                  <a:ext uri="{0D108BD9-81ED-4DB2-BD59-A6C34878D82A}">
                    <a16:rowId xmlns:a16="http://schemas.microsoft.com/office/drawing/2014/main" val="2442593924"/>
                  </a:ext>
                </a:extLst>
              </a:tr>
              <a:tr h="370840">
                <a:tc>
                  <a:txBody>
                    <a:bodyPr/>
                    <a:lstStyle/>
                    <a:p>
                      <a:r>
                        <a:rPr lang="en-US" sz="1000"/>
                        <a:t>Post Likes</a:t>
                      </a:r>
                    </a:p>
                  </a:txBody>
                  <a:tcPr/>
                </a:tc>
                <a:tc>
                  <a:txBody>
                    <a:bodyPr/>
                    <a:lstStyle/>
                    <a:p>
                      <a:r>
                        <a:rPr lang="en-US" sz="1000"/>
                        <a:t>51965</a:t>
                      </a:r>
                    </a:p>
                  </a:txBody>
                  <a:tcPr/>
                </a:tc>
                <a:extLst>
                  <a:ext uri="{0D108BD9-81ED-4DB2-BD59-A6C34878D82A}">
                    <a16:rowId xmlns:a16="http://schemas.microsoft.com/office/drawing/2014/main" val="3151039983"/>
                  </a:ext>
                </a:extLst>
              </a:tr>
              <a:tr h="370840">
                <a:tc>
                  <a:txBody>
                    <a:bodyPr/>
                    <a:lstStyle/>
                    <a:p>
                      <a:r>
                        <a:rPr lang="en-US" sz="1000"/>
                        <a:t>Posts</a:t>
                      </a:r>
                    </a:p>
                  </a:txBody>
                  <a:tcPr/>
                </a:tc>
                <a:tc>
                  <a:txBody>
                    <a:bodyPr/>
                    <a:lstStyle/>
                    <a:p>
                      <a:r>
                        <a:rPr lang="en-US" sz="1000"/>
                        <a:t>196</a:t>
                      </a:r>
                    </a:p>
                  </a:txBody>
                  <a:tcPr/>
                </a:tc>
                <a:extLst>
                  <a:ext uri="{0D108BD9-81ED-4DB2-BD59-A6C34878D82A}">
                    <a16:rowId xmlns:a16="http://schemas.microsoft.com/office/drawing/2014/main" val="4140336632"/>
                  </a:ext>
                </a:extLst>
              </a:tr>
              <a:tr h="370840">
                <a:tc>
                  <a:txBody>
                    <a:bodyPr/>
                    <a:lstStyle/>
                    <a:p>
                      <a:r>
                        <a:rPr lang="en-US" sz="1000"/>
                        <a:t>Shares</a:t>
                      </a:r>
                    </a:p>
                  </a:txBody>
                  <a:tcPr/>
                </a:tc>
                <a:tc>
                  <a:txBody>
                    <a:bodyPr/>
                    <a:lstStyle/>
                    <a:p>
                      <a:r>
                        <a:rPr lang="en-US" sz="1000"/>
                        <a:t>4681</a:t>
                      </a:r>
                    </a:p>
                  </a:txBody>
                  <a:tcPr/>
                </a:tc>
                <a:extLst>
                  <a:ext uri="{0D108BD9-81ED-4DB2-BD59-A6C34878D82A}">
                    <a16:rowId xmlns:a16="http://schemas.microsoft.com/office/drawing/2014/main" val="397018046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651628760"/>
                  </a:ext>
                </a:extLst>
              </a:tr>
            </a:tbl>
          </a:graphicData>
        </a:graphic>
      </p:graphicFrame>
      <p:sp>
        <p:nvSpPr>
          <p:cNvPr id="4" name="Text Placeholder 3">
            <a:extLst>
              <a:ext uri="{FF2B5EF4-FFF2-40B4-BE49-F238E27FC236}">
                <a16:creationId xmlns:a16="http://schemas.microsoft.com/office/drawing/2014/main" id="{0D2CE9A4-4639-457D-8F27-4C8287E5AD10}"/>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077079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295D7-E228-4BBB-B7D4-969E4E19397E}"/>
              </a:ext>
            </a:extLst>
          </p:cNvPr>
          <p:cNvSpPr>
            <a:spLocks noGrp="1"/>
          </p:cNvSpPr>
          <p:nvPr>
            <p:ph type="title"/>
          </p:nvPr>
        </p:nvSpPr>
        <p:spPr/>
        <p:txBody>
          <a:bodyPr/>
          <a:lstStyle/>
          <a:p>
            <a:r>
              <a:rPr lang="en-US"/>
              <a:t>Facebook Posts Table | Top Five | Purdys - 1 of 2</a:t>
            </a:r>
          </a:p>
        </p:txBody>
      </p:sp>
      <p:graphicFrame>
        <p:nvGraphicFramePr>
          <p:cNvPr id="5" name="Table Placeholder 4">
            <a:extLst>
              <a:ext uri="{FF2B5EF4-FFF2-40B4-BE49-F238E27FC236}">
                <a16:creationId xmlns:a16="http://schemas.microsoft.com/office/drawing/2014/main" id="{DAF11157-FF2C-4475-8330-03047F8C0A27}"/>
              </a:ext>
            </a:extLst>
          </p:cNvPr>
          <p:cNvGraphicFramePr>
            <a:graphicFrameLocks noGrp="1"/>
          </p:cNvGraphicFramePr>
          <p:nvPr>
            <p:ph type="tbl" sz="quarter" idx="13"/>
            <p:extLst>
              <p:ext uri="{D42A27DB-BD31-4B8C-83A1-F6EECF244321}">
                <p14:modId xmlns:p14="http://schemas.microsoft.com/office/powerpoint/2010/main" val="350093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991091"/>
                    </a:ext>
                  </a:extLst>
                </a:gridCol>
                <a:gridCol w="822960">
                  <a:extLst>
                    <a:ext uri="{9D8B030D-6E8A-4147-A177-3AD203B41FA5}">
                      <a16:colId xmlns:a16="http://schemas.microsoft.com/office/drawing/2014/main" val="343446415"/>
                    </a:ext>
                  </a:extLst>
                </a:gridCol>
                <a:gridCol w="822960">
                  <a:extLst>
                    <a:ext uri="{9D8B030D-6E8A-4147-A177-3AD203B41FA5}">
                      <a16:colId xmlns:a16="http://schemas.microsoft.com/office/drawing/2014/main" val="2503095310"/>
                    </a:ext>
                  </a:extLst>
                </a:gridCol>
                <a:gridCol w="822960">
                  <a:extLst>
                    <a:ext uri="{9D8B030D-6E8A-4147-A177-3AD203B41FA5}">
                      <a16:colId xmlns:a16="http://schemas.microsoft.com/office/drawing/2014/main" val="615895074"/>
                    </a:ext>
                  </a:extLst>
                </a:gridCol>
                <a:gridCol w="822960">
                  <a:extLst>
                    <a:ext uri="{9D8B030D-6E8A-4147-A177-3AD203B41FA5}">
                      <a16:colId xmlns:a16="http://schemas.microsoft.com/office/drawing/2014/main" val="410104186"/>
                    </a:ext>
                  </a:extLst>
                </a:gridCol>
                <a:gridCol w="822960">
                  <a:extLst>
                    <a:ext uri="{9D8B030D-6E8A-4147-A177-3AD203B41FA5}">
                      <a16:colId xmlns:a16="http://schemas.microsoft.com/office/drawing/2014/main" val="3205803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913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80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487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6467768"/>
                  </a:ext>
                </a:extLst>
              </a:tr>
            </a:tbl>
          </a:graphicData>
        </a:graphic>
      </p:graphicFrame>
      <p:sp>
        <p:nvSpPr>
          <p:cNvPr id="4" name="Text Placeholder 3">
            <a:extLst>
              <a:ext uri="{FF2B5EF4-FFF2-40B4-BE49-F238E27FC236}">
                <a16:creationId xmlns:a16="http://schemas.microsoft.com/office/drawing/2014/main" id="{1AF51FFC-6736-4895-B56C-949E6C8D17F7}"/>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185134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BCE1F-8A5A-4FEC-8F7B-71E914A7B37B}"/>
              </a:ext>
            </a:extLst>
          </p:cNvPr>
          <p:cNvSpPr>
            <a:spLocks noGrp="1"/>
          </p:cNvSpPr>
          <p:nvPr>
            <p:ph type="title"/>
          </p:nvPr>
        </p:nvSpPr>
        <p:spPr/>
        <p:txBody>
          <a:bodyPr/>
          <a:lstStyle/>
          <a:p>
            <a:r>
              <a:rPr lang="en-US"/>
              <a:t>Facebook Posts Table | Top Five | Purdys - 2 of 2</a:t>
            </a:r>
          </a:p>
        </p:txBody>
      </p:sp>
      <p:graphicFrame>
        <p:nvGraphicFramePr>
          <p:cNvPr id="5" name="Table Placeholder 4">
            <a:extLst>
              <a:ext uri="{FF2B5EF4-FFF2-40B4-BE49-F238E27FC236}">
                <a16:creationId xmlns:a16="http://schemas.microsoft.com/office/drawing/2014/main" id="{776EA7BA-78C7-4E2A-9DA1-1A652C779A09}"/>
              </a:ext>
            </a:extLst>
          </p:cNvPr>
          <p:cNvGraphicFramePr>
            <a:graphicFrameLocks noGrp="1"/>
          </p:cNvGraphicFramePr>
          <p:nvPr>
            <p:ph type="tbl" sz="quarter" idx="13"/>
            <p:extLst>
              <p:ext uri="{D42A27DB-BD31-4B8C-83A1-F6EECF244321}">
                <p14:modId xmlns:p14="http://schemas.microsoft.com/office/powerpoint/2010/main" val="411173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1224691"/>
                    </a:ext>
                  </a:extLst>
                </a:gridCol>
                <a:gridCol w="822960">
                  <a:extLst>
                    <a:ext uri="{9D8B030D-6E8A-4147-A177-3AD203B41FA5}">
                      <a16:colId xmlns:a16="http://schemas.microsoft.com/office/drawing/2014/main" val="4128119242"/>
                    </a:ext>
                  </a:extLst>
                </a:gridCol>
                <a:gridCol w="822960">
                  <a:extLst>
                    <a:ext uri="{9D8B030D-6E8A-4147-A177-3AD203B41FA5}">
                      <a16:colId xmlns:a16="http://schemas.microsoft.com/office/drawing/2014/main" val="2414122770"/>
                    </a:ext>
                  </a:extLst>
                </a:gridCol>
                <a:gridCol w="822960">
                  <a:extLst>
                    <a:ext uri="{9D8B030D-6E8A-4147-A177-3AD203B41FA5}">
                      <a16:colId xmlns:a16="http://schemas.microsoft.com/office/drawing/2014/main" val="3920958663"/>
                    </a:ext>
                  </a:extLst>
                </a:gridCol>
                <a:gridCol w="822960">
                  <a:extLst>
                    <a:ext uri="{9D8B030D-6E8A-4147-A177-3AD203B41FA5}">
                      <a16:colId xmlns:a16="http://schemas.microsoft.com/office/drawing/2014/main" val="994233766"/>
                    </a:ext>
                  </a:extLst>
                </a:gridCol>
                <a:gridCol w="822960">
                  <a:extLst>
                    <a:ext uri="{9D8B030D-6E8A-4147-A177-3AD203B41FA5}">
                      <a16:colId xmlns:a16="http://schemas.microsoft.com/office/drawing/2014/main" val="64740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75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394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- 2018-06-28 09:25:00 </a:t>
                      </a:r>
                      <a:r>
                        <a:rPr kumimoji="0" lang="en-US" sz="1000" b="0" i="0" u="none" strike="noStrike" kern="1200" cap="none" spc="0" normalizeH="0" baseline="0" noProof="0">
                          <a:ln>
                            <a:noFill/>
                          </a:ln>
                          <a:solidFill>
                            <a:prstClr val="black"/>
                          </a:solidFill>
                          <a:effectLst/>
                          <a:uLnTx/>
                          <a:uFillTx/>
                          <a:latin typeface="+mn-lt"/>
                          <a:ea typeface="+mn-ea"/>
                          <a:cs typeface="+mn-cs"/>
                        </a:rPr>
                        <a:t> 
 Oh Hedgehogs, you're so fine, you're so fine I'm going to make you mine! http://ow.ly/LzPV30kCHUR
 — Products shown: Hedgehogs.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5602853"/>
                  </a:ext>
                </a:extLst>
              </a:tr>
            </a:tbl>
          </a:graphicData>
        </a:graphic>
      </p:graphicFrame>
      <p:sp>
        <p:nvSpPr>
          <p:cNvPr id="4" name="Text Placeholder 3">
            <a:extLst>
              <a:ext uri="{FF2B5EF4-FFF2-40B4-BE49-F238E27FC236}">
                <a16:creationId xmlns:a16="http://schemas.microsoft.com/office/drawing/2014/main" id="{DB1219B7-8451-4708-81C3-71948A440A70}"/>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73222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94101-ED38-48B2-8350-B210D10B1275}"/>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1348C1CB-050F-4B9F-8BE0-9972F07A0155}"/>
              </a:ext>
            </a:extLst>
          </p:cNvPr>
          <p:cNvGraphicFramePr>
            <a:graphicFrameLocks noGrp="1"/>
          </p:cNvGraphicFramePr>
          <p:nvPr>
            <p:ph type="chart" sz="quarter" idx="13"/>
            <p:extLst>
              <p:ext uri="{D42A27DB-BD31-4B8C-83A1-F6EECF244321}">
                <p14:modId xmlns:p14="http://schemas.microsoft.com/office/powerpoint/2010/main" val="3936291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67274-BB2C-469B-86C3-C017A1DB5D84}"/>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B6F4E895-E8A5-411F-99C2-E450AE6F9A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132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DB3D-F3D9-44D6-86E7-809D3FB33079}"/>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22199D0C-4829-4145-8518-DE39FCABFA7E}"/>
              </a:ext>
            </a:extLst>
          </p:cNvPr>
          <p:cNvGraphicFramePr>
            <a:graphicFrameLocks noGrp="1"/>
          </p:cNvGraphicFramePr>
          <p:nvPr>
            <p:ph type="chart" sz="quarter" idx="13"/>
            <p:extLst>
              <p:ext uri="{D42A27DB-BD31-4B8C-83A1-F6EECF244321}">
                <p14:modId xmlns:p14="http://schemas.microsoft.com/office/powerpoint/2010/main" val="870467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D82BAF-0582-46BA-84E8-B1950DC7F37E}"/>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8629E152-CDDF-46D9-88B2-216AD4573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8206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58D90-7692-43FF-8446-181D5DA1CA7A}"/>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49EFCC9D-82E9-4DE4-9229-9AAFAFB7E9E5}"/>
              </a:ext>
            </a:extLst>
          </p:cNvPr>
          <p:cNvGraphicFramePr>
            <a:graphicFrameLocks noGrp="1"/>
          </p:cNvGraphicFramePr>
          <p:nvPr>
            <p:ph type="chart" sz="quarter" idx="13"/>
            <p:extLst>
              <p:ext uri="{D42A27DB-BD31-4B8C-83A1-F6EECF244321}">
                <p14:modId xmlns:p14="http://schemas.microsoft.com/office/powerpoint/2010/main" val="2418466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09970A-5AE8-4870-9617-CF927CB7F2C5}"/>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1DE67402-C8DC-4201-B81A-D2813C574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561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A84B-3EAF-4BA2-A079-5D44800CB5AD}"/>
              </a:ext>
            </a:extLst>
          </p:cNvPr>
          <p:cNvSpPr>
            <a:spLocks noGrp="1"/>
          </p:cNvSpPr>
          <p:nvPr>
            <p:ph type="title"/>
          </p:nvPr>
        </p:nvSpPr>
        <p:spPr/>
        <p:txBody>
          <a:bodyPr/>
          <a:lstStyle/>
          <a:p>
            <a:r>
              <a:rPr lang="en-US"/>
              <a:t>Facebook Engaged Users | Purdys</a:t>
            </a:r>
          </a:p>
        </p:txBody>
      </p:sp>
      <p:graphicFrame>
        <p:nvGraphicFramePr>
          <p:cNvPr id="6" name="Chart Placeholder 5">
            <a:extLst>
              <a:ext uri="{FF2B5EF4-FFF2-40B4-BE49-F238E27FC236}">
                <a16:creationId xmlns:a16="http://schemas.microsoft.com/office/drawing/2014/main" id="{CDEB7552-D3C2-4696-834D-48889D326E64}"/>
              </a:ext>
            </a:extLst>
          </p:cNvPr>
          <p:cNvGraphicFramePr>
            <a:graphicFrameLocks noGrp="1"/>
          </p:cNvGraphicFramePr>
          <p:nvPr>
            <p:ph type="chart" sz="quarter" idx="13"/>
            <p:extLst>
              <p:ext uri="{D42A27DB-BD31-4B8C-83A1-F6EECF244321}">
                <p14:modId xmlns:p14="http://schemas.microsoft.com/office/powerpoint/2010/main" val="1815232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F06B6-CED6-40D3-AD28-F3E04861F7B4}"/>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9CC406CC-2B7A-407F-A5AE-F1BBDF383A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011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6FD55-25C5-4BEF-9DBB-90A2A9C94962}"/>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C33D0B44-648A-4DEA-B8A6-D30BF9CCB82F}"/>
              </a:ext>
            </a:extLst>
          </p:cNvPr>
          <p:cNvGraphicFramePr>
            <a:graphicFrameLocks noGrp="1"/>
          </p:cNvGraphicFramePr>
          <p:nvPr>
            <p:ph type="tbl" sz="quarter" idx="13"/>
            <p:extLst>
              <p:ext uri="{D42A27DB-BD31-4B8C-83A1-F6EECF244321}">
                <p14:modId xmlns:p14="http://schemas.microsoft.com/office/powerpoint/2010/main" val="244605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98777585"/>
                    </a:ext>
                  </a:extLst>
                </a:gridCol>
                <a:gridCol w="3291840">
                  <a:extLst>
                    <a:ext uri="{9D8B030D-6E8A-4147-A177-3AD203B41FA5}">
                      <a16:colId xmlns:a16="http://schemas.microsoft.com/office/drawing/2014/main" val="73756675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760302457"/>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2327746058"/>
                  </a:ext>
                </a:extLst>
              </a:tr>
              <a:tr h="370840">
                <a:tc>
                  <a:txBody>
                    <a:bodyPr/>
                    <a:lstStyle/>
                    <a:p>
                      <a:r>
                        <a:rPr lang="en-US" sz="1000"/>
                        <a:t>Post Comments</a:t>
                      </a:r>
                    </a:p>
                  </a:txBody>
                  <a:tcPr/>
                </a:tc>
                <a:tc>
                  <a:txBody>
                    <a:bodyPr/>
                    <a:lstStyle/>
                    <a:p>
                      <a:r>
                        <a:rPr lang="en-US" sz="1000"/>
                        <a:t>5572</a:t>
                      </a:r>
                    </a:p>
                  </a:txBody>
                  <a:tcPr/>
                </a:tc>
                <a:extLst>
                  <a:ext uri="{0D108BD9-81ED-4DB2-BD59-A6C34878D82A}">
                    <a16:rowId xmlns:a16="http://schemas.microsoft.com/office/drawing/2014/main" val="1406079259"/>
                  </a:ext>
                </a:extLst>
              </a:tr>
              <a:tr h="370840">
                <a:tc>
                  <a:txBody>
                    <a:bodyPr/>
                    <a:lstStyle/>
                    <a:p>
                      <a:r>
                        <a:rPr lang="en-US" sz="1000"/>
                        <a:t>Post Likes</a:t>
                      </a:r>
                    </a:p>
                  </a:txBody>
                  <a:tcPr/>
                </a:tc>
                <a:tc>
                  <a:txBody>
                    <a:bodyPr/>
                    <a:lstStyle/>
                    <a:p>
                      <a:r>
                        <a:rPr lang="en-US" sz="1000"/>
                        <a:t>59003</a:t>
                      </a:r>
                    </a:p>
                  </a:txBody>
                  <a:tcPr/>
                </a:tc>
                <a:extLst>
                  <a:ext uri="{0D108BD9-81ED-4DB2-BD59-A6C34878D82A}">
                    <a16:rowId xmlns:a16="http://schemas.microsoft.com/office/drawing/2014/main" val="518806473"/>
                  </a:ext>
                </a:extLst>
              </a:tr>
              <a:tr h="370840">
                <a:tc>
                  <a:txBody>
                    <a:bodyPr/>
                    <a:lstStyle/>
                    <a:p>
                      <a:r>
                        <a:rPr lang="en-US" sz="1000"/>
                        <a:t>Post Reach</a:t>
                      </a:r>
                    </a:p>
                  </a:txBody>
                  <a:tcPr/>
                </a:tc>
                <a:tc>
                  <a:txBody>
                    <a:bodyPr/>
                    <a:lstStyle/>
                    <a:p>
                      <a:r>
                        <a:rPr lang="en-US" sz="1000"/>
                        <a:t>925262</a:t>
                      </a:r>
                    </a:p>
                  </a:txBody>
                  <a:tcPr/>
                </a:tc>
                <a:extLst>
                  <a:ext uri="{0D108BD9-81ED-4DB2-BD59-A6C34878D82A}">
                    <a16:rowId xmlns:a16="http://schemas.microsoft.com/office/drawing/2014/main" val="3438401985"/>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1749607147"/>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715926990"/>
                  </a:ext>
                </a:extLst>
              </a:tr>
            </a:tbl>
          </a:graphicData>
        </a:graphic>
      </p:graphicFrame>
      <p:sp>
        <p:nvSpPr>
          <p:cNvPr id="4" name="Text Placeholder 3">
            <a:extLst>
              <a:ext uri="{FF2B5EF4-FFF2-40B4-BE49-F238E27FC236}">
                <a16:creationId xmlns:a16="http://schemas.microsoft.com/office/drawing/2014/main" id="{5DE5FA57-E1A3-4E02-9FE4-AA89EE8AE60D}"/>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162060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4A1DA-B53A-43BE-ABB3-F3C7D5E2CCC3}"/>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82DCD299-0C2D-4D93-97DE-C47F37185C3F}"/>
              </a:ext>
            </a:extLst>
          </p:cNvPr>
          <p:cNvGraphicFramePr>
            <a:graphicFrameLocks noGrp="1"/>
          </p:cNvGraphicFramePr>
          <p:nvPr>
            <p:ph type="chart" sz="quarter" idx="13"/>
            <p:extLst>
              <p:ext uri="{D42A27DB-BD31-4B8C-83A1-F6EECF244321}">
                <p14:modId xmlns:p14="http://schemas.microsoft.com/office/powerpoint/2010/main" val="108138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29552-2602-4BF2-8B97-C1085D1D0430}"/>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349B481A-043C-47D1-AD7B-73328E8F19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236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BCC93-723A-4E5A-85CA-A45083848739}"/>
              </a:ext>
            </a:extLst>
          </p:cNvPr>
          <p:cNvSpPr>
            <a:spLocks noGrp="1"/>
          </p:cNvSpPr>
          <p:nvPr>
            <p:ph type="title"/>
          </p:nvPr>
        </p:nvSpPr>
        <p:spPr/>
        <p:txBody>
          <a:bodyPr/>
          <a:lstStyle/>
          <a:p>
            <a:r>
              <a:rPr lang="en-US"/>
              <a:t>Instagram Posts Table | Top Five | Purdys - 1 of 2</a:t>
            </a:r>
          </a:p>
        </p:txBody>
      </p:sp>
      <p:graphicFrame>
        <p:nvGraphicFramePr>
          <p:cNvPr id="5" name="Table Placeholder 4">
            <a:extLst>
              <a:ext uri="{FF2B5EF4-FFF2-40B4-BE49-F238E27FC236}">
                <a16:creationId xmlns:a16="http://schemas.microsoft.com/office/drawing/2014/main" id="{C5D3EB65-D8A7-41F1-8D7B-1832AF70AF7F}"/>
              </a:ext>
            </a:extLst>
          </p:cNvPr>
          <p:cNvGraphicFramePr>
            <a:graphicFrameLocks noGrp="1"/>
          </p:cNvGraphicFramePr>
          <p:nvPr>
            <p:ph type="tbl" sz="quarter" idx="13"/>
            <p:extLst>
              <p:ext uri="{D42A27DB-BD31-4B8C-83A1-F6EECF244321}">
                <p14:modId xmlns:p14="http://schemas.microsoft.com/office/powerpoint/2010/main" val="1546595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19453352"/>
                    </a:ext>
                  </a:extLst>
                </a:gridCol>
                <a:gridCol w="987552">
                  <a:extLst>
                    <a:ext uri="{9D8B030D-6E8A-4147-A177-3AD203B41FA5}">
                      <a16:colId xmlns:a16="http://schemas.microsoft.com/office/drawing/2014/main" val="4039348349"/>
                    </a:ext>
                  </a:extLst>
                </a:gridCol>
                <a:gridCol w="987552">
                  <a:extLst>
                    <a:ext uri="{9D8B030D-6E8A-4147-A177-3AD203B41FA5}">
                      <a16:colId xmlns:a16="http://schemas.microsoft.com/office/drawing/2014/main" val="1323553813"/>
                    </a:ext>
                  </a:extLst>
                </a:gridCol>
                <a:gridCol w="987552">
                  <a:extLst>
                    <a:ext uri="{9D8B030D-6E8A-4147-A177-3AD203B41FA5}">
                      <a16:colId xmlns:a16="http://schemas.microsoft.com/office/drawing/2014/main" val="3619381457"/>
                    </a:ext>
                  </a:extLst>
                </a:gridCol>
                <a:gridCol w="987552">
                  <a:extLst>
                    <a:ext uri="{9D8B030D-6E8A-4147-A177-3AD203B41FA5}">
                      <a16:colId xmlns:a16="http://schemas.microsoft.com/office/drawing/2014/main" val="407049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862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- 2018-05-01 20:10:58 </a:t>
                      </a:r>
                      <a:r>
                        <a:rPr kumimoji="0" lang="en-US" sz="1000" b="0" i="0" u="none" strike="noStrike" kern="1200" cap="none" spc="0" normalizeH="0" baseline="0" noProof="0">
                          <a:ln>
                            <a:noFill/>
                          </a:ln>
                          <a:solidFill>
                            <a:prstClr val="black"/>
                          </a:solidFill>
                          <a:effectLst/>
                          <a:uLnTx/>
                          <a:uFillTx/>
                          <a:latin typeface="+mn-lt"/>
                          <a:ea typeface="+mn-ea"/>
                          <a:cs typeface="+mn-cs"/>
                        </a:rPr>
                        <a:t>
 🌸 Mother's Day Giveaway 🌸! .
We have partnered up with @lussobabystore and @oliveandpiper to gift this set to one special mama (which includes 5 of chocolate)! .
To enter:
1️⃣: Follow @lussobabystore, @oliveandpiper and @purdyschocolatier on Instagram
2️⃣: Like the post on all 3 accounts 
3️⃣: Head to @lussobabystore and tag your bestie you’d share this with on Lusso Baby's post (Each unique tag is an entry) .
Open to Canadian residents only, contest ‪ends May 12 at 11:59PM PST‬. Winner announced ‪on May 13.‬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192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- 2018-01-29 16:46:12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The way to our heart is a Heartfelt Box ❤️ , plus Chocolate Roses 🌹, AND Cookie Crunch 🍪 Hearts. #SharetheLove for a chance to win these sweet treats! 
To enter: (1) Follow @purdyschocolatier
(2) Like this post
(3) Tag a friend and share your love story with them (romantic love, friendship, or family)
Giveaway ends Sunday, Feb. 4th at 7:00PM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2357294"/>
                  </a:ext>
                </a:extLst>
              </a:tr>
            </a:tbl>
          </a:graphicData>
        </a:graphic>
      </p:graphicFrame>
      <p:sp>
        <p:nvSpPr>
          <p:cNvPr id="4" name="Text Placeholder 3">
            <a:extLst>
              <a:ext uri="{FF2B5EF4-FFF2-40B4-BE49-F238E27FC236}">
                <a16:creationId xmlns:a16="http://schemas.microsoft.com/office/drawing/2014/main" id="{A2A70CBA-5F85-4157-88F1-D22588A440BC}"/>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2820530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31EA7-67AD-4540-9AFA-8C0D04E0AC0A}"/>
              </a:ext>
            </a:extLst>
          </p:cNvPr>
          <p:cNvSpPr>
            <a:spLocks noGrp="1"/>
          </p:cNvSpPr>
          <p:nvPr>
            <p:ph type="title"/>
          </p:nvPr>
        </p:nvSpPr>
        <p:spPr/>
        <p:txBody>
          <a:bodyPr/>
          <a:lstStyle/>
          <a:p>
            <a:r>
              <a:rPr lang="en-US"/>
              <a:t>Instagram Posts Table | Top Five | Purdys - 2 of 2</a:t>
            </a:r>
          </a:p>
        </p:txBody>
      </p:sp>
      <p:graphicFrame>
        <p:nvGraphicFramePr>
          <p:cNvPr id="5" name="Table Placeholder 4">
            <a:extLst>
              <a:ext uri="{FF2B5EF4-FFF2-40B4-BE49-F238E27FC236}">
                <a16:creationId xmlns:a16="http://schemas.microsoft.com/office/drawing/2014/main" id="{06A71F00-01DC-4838-BBEF-D05097A4528D}"/>
              </a:ext>
            </a:extLst>
          </p:cNvPr>
          <p:cNvGraphicFramePr>
            <a:graphicFrameLocks noGrp="1"/>
          </p:cNvGraphicFramePr>
          <p:nvPr>
            <p:ph type="tbl" sz="quarter" idx="13"/>
            <p:extLst>
              <p:ext uri="{D42A27DB-BD31-4B8C-83A1-F6EECF244321}">
                <p14:modId xmlns:p14="http://schemas.microsoft.com/office/powerpoint/2010/main" val="2394595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703857"/>
                    </a:ext>
                  </a:extLst>
                </a:gridCol>
                <a:gridCol w="987552">
                  <a:extLst>
                    <a:ext uri="{9D8B030D-6E8A-4147-A177-3AD203B41FA5}">
                      <a16:colId xmlns:a16="http://schemas.microsoft.com/office/drawing/2014/main" val="2049380729"/>
                    </a:ext>
                  </a:extLst>
                </a:gridCol>
                <a:gridCol w="987552">
                  <a:extLst>
                    <a:ext uri="{9D8B030D-6E8A-4147-A177-3AD203B41FA5}">
                      <a16:colId xmlns:a16="http://schemas.microsoft.com/office/drawing/2014/main" val="3377072155"/>
                    </a:ext>
                  </a:extLst>
                </a:gridCol>
                <a:gridCol w="987552">
                  <a:extLst>
                    <a:ext uri="{9D8B030D-6E8A-4147-A177-3AD203B41FA5}">
                      <a16:colId xmlns:a16="http://schemas.microsoft.com/office/drawing/2014/main" val="4002857010"/>
                    </a:ext>
                  </a:extLst>
                </a:gridCol>
                <a:gridCol w="987552">
                  <a:extLst>
                    <a:ext uri="{9D8B030D-6E8A-4147-A177-3AD203B41FA5}">
                      <a16:colId xmlns:a16="http://schemas.microsoft.com/office/drawing/2014/main" val="3932093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506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- 2018-05-18 10:52:56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What do you get when you infuse Buffalo Trace Bourbon into our signature soft-chew caramel? BOURBON CARAMEL. We're giving one lucky winner a chance to get a first taste of DAD's new favourite chocolate. To enter:
(1) Follow @purdyschocolatier (2) Like this post (3) Tag your chocolate buddy
Giveaway ends May 23, 2018 at 5:00PM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895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- 2018-07-07 09:53:50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876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- 2018-02-05 16:57:16 </a:t>
                      </a:r>
                      <a:r>
                        <a:rPr kumimoji="0" lang="en-US" sz="1000" b="0" i="0" u="none" strike="noStrike" kern="1200" cap="none" spc="0" normalizeH="0" baseline="0" noProof="0">
                          <a:ln>
                            <a:noFill/>
                          </a:ln>
                          <a:solidFill>
                            <a:prstClr val="black"/>
                          </a:solidFill>
                          <a:effectLst/>
                          <a:uLnTx/>
                          <a:uFillTx/>
                          <a:latin typeface="+mn-lt"/>
                          <a:ea typeface="+mn-ea"/>
                          <a:cs typeface="+mn-cs"/>
                        </a:rPr>
                        <a:t>
 Tonight's forecast? 99% chance of peanut butter 😍. We take rich peanut butter filling, enrobe it in smooth milk chocolate (from 100% sustainable cocoa!) and sprinkle it with Himalayan pink salt for our Himalayan Pink Salt Peanut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7472744"/>
                  </a:ext>
                </a:extLst>
              </a:tr>
            </a:tbl>
          </a:graphicData>
        </a:graphic>
      </p:graphicFrame>
      <p:sp>
        <p:nvSpPr>
          <p:cNvPr id="4" name="Text Placeholder 3">
            <a:extLst>
              <a:ext uri="{FF2B5EF4-FFF2-40B4-BE49-F238E27FC236}">
                <a16:creationId xmlns:a16="http://schemas.microsoft.com/office/drawing/2014/main" id="{D88AC95B-E99F-4036-A33C-1E833DFB31FB}"/>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375748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1CC9C-84AF-4224-89D9-C9A6C439C02F}"/>
              </a:ext>
            </a:extLst>
          </p:cNvPr>
          <p:cNvSpPr>
            <a:spLocks noGrp="1"/>
          </p:cNvSpPr>
          <p:nvPr>
            <p:ph type="title"/>
          </p:nvPr>
        </p:nvSpPr>
        <p:spPr/>
        <p:txBody>
          <a:bodyPr/>
          <a:lstStyle/>
          <a:p>
            <a:r>
              <a:rPr lang="en-US"/>
              <a:t>Instagram Average Likes Per Post | Purdys</a:t>
            </a:r>
          </a:p>
        </p:txBody>
      </p:sp>
      <p:graphicFrame>
        <p:nvGraphicFramePr>
          <p:cNvPr id="6" name="Chart Placeholder 5">
            <a:extLst>
              <a:ext uri="{FF2B5EF4-FFF2-40B4-BE49-F238E27FC236}">
                <a16:creationId xmlns:a16="http://schemas.microsoft.com/office/drawing/2014/main" id="{CA013606-D5E8-4472-832C-2A585F96639B}"/>
              </a:ext>
            </a:extLst>
          </p:cNvPr>
          <p:cNvGraphicFramePr>
            <a:graphicFrameLocks noGrp="1"/>
          </p:cNvGraphicFramePr>
          <p:nvPr>
            <p:ph type="chart" sz="quarter" idx="13"/>
            <p:extLst>
              <p:ext uri="{D42A27DB-BD31-4B8C-83A1-F6EECF244321}">
                <p14:modId xmlns:p14="http://schemas.microsoft.com/office/powerpoint/2010/main" val="563132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B721FA-7A3A-48F4-B115-3BCEE07C242C}"/>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CD4C5BE9-32A6-4BED-85F5-2B7ADA9E3C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0958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6B01-4E67-47C6-A21B-AB28BF93D0A8}"/>
              </a:ext>
            </a:extLst>
          </p:cNvPr>
          <p:cNvSpPr>
            <a:spLocks noGrp="1"/>
          </p:cNvSpPr>
          <p:nvPr>
            <p:ph type="title"/>
          </p:nvPr>
        </p:nvSpPr>
        <p:spPr/>
        <p:txBody>
          <a:bodyPr/>
          <a:lstStyle/>
          <a:p>
            <a:r>
              <a:rPr lang="en-US"/>
              <a:t>Instagram Reach | Purdys</a:t>
            </a:r>
          </a:p>
        </p:txBody>
      </p:sp>
      <p:graphicFrame>
        <p:nvGraphicFramePr>
          <p:cNvPr id="6" name="Chart Placeholder 5">
            <a:extLst>
              <a:ext uri="{FF2B5EF4-FFF2-40B4-BE49-F238E27FC236}">
                <a16:creationId xmlns:a16="http://schemas.microsoft.com/office/drawing/2014/main" id="{05602480-6AE2-49B8-BEB7-F4E04D4AE3F4}"/>
              </a:ext>
            </a:extLst>
          </p:cNvPr>
          <p:cNvGraphicFramePr>
            <a:graphicFrameLocks noGrp="1"/>
          </p:cNvGraphicFramePr>
          <p:nvPr>
            <p:ph type="chart" sz="quarter" idx="13"/>
            <p:extLst>
              <p:ext uri="{D42A27DB-BD31-4B8C-83A1-F6EECF244321}">
                <p14:modId xmlns:p14="http://schemas.microsoft.com/office/powerpoint/2010/main" val="3753308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4EA5D4-6648-44A8-8B1D-F34964D0BBEA}"/>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19294416-4231-4CE7-AFF7-8C3405475A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6587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8B40-C534-4640-BBD7-FFACB85B2629}"/>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AA249681-27EB-4B2B-94D9-DF7D8F85F87E}"/>
              </a:ext>
            </a:extLst>
          </p:cNvPr>
          <p:cNvGraphicFramePr>
            <a:graphicFrameLocks noGrp="1"/>
          </p:cNvGraphicFramePr>
          <p:nvPr>
            <p:ph type="tbl" sz="quarter" idx="13"/>
            <p:extLst>
              <p:ext uri="{D42A27DB-BD31-4B8C-83A1-F6EECF244321}">
                <p14:modId xmlns:p14="http://schemas.microsoft.com/office/powerpoint/2010/main" val="279856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28502568"/>
                    </a:ext>
                  </a:extLst>
                </a:gridCol>
                <a:gridCol w="3291840">
                  <a:extLst>
                    <a:ext uri="{9D8B030D-6E8A-4147-A177-3AD203B41FA5}">
                      <a16:colId xmlns:a16="http://schemas.microsoft.com/office/drawing/2014/main" val="154350265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39216558"/>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1904710283"/>
                  </a:ext>
                </a:extLst>
              </a:tr>
              <a:tr h="370840">
                <a:tc>
                  <a:txBody>
                    <a:bodyPr/>
                    <a:lstStyle/>
                    <a:p>
                      <a:r>
                        <a:rPr lang="en-US" sz="1000"/>
                        <a:t>Tweet Count</a:t>
                      </a:r>
                    </a:p>
                  </a:txBody>
                  <a:tcPr/>
                </a:tc>
                <a:tc>
                  <a:txBody>
                    <a:bodyPr/>
                    <a:lstStyle/>
                    <a:p>
                      <a:r>
                        <a:rPr lang="en-US" sz="1000"/>
                        <a:t>933</a:t>
                      </a:r>
                    </a:p>
                  </a:txBody>
                  <a:tcPr/>
                </a:tc>
                <a:extLst>
                  <a:ext uri="{0D108BD9-81ED-4DB2-BD59-A6C34878D82A}">
                    <a16:rowId xmlns:a16="http://schemas.microsoft.com/office/drawing/2014/main" val="1910281937"/>
                  </a:ext>
                </a:extLst>
              </a:tr>
              <a:tr h="370840">
                <a:tc>
                  <a:txBody>
                    <a:bodyPr/>
                    <a:lstStyle/>
                    <a:p>
                      <a:r>
                        <a:rPr lang="en-US" sz="1000"/>
                        <a:t>Tweet Favourites</a:t>
                      </a:r>
                    </a:p>
                  </a:txBody>
                  <a:tcPr/>
                </a:tc>
                <a:tc>
                  <a:txBody>
                    <a:bodyPr/>
                    <a:lstStyle/>
                    <a:p>
                      <a:r>
                        <a:rPr lang="en-US" sz="1000"/>
                        <a:t>6028</a:t>
                      </a:r>
                    </a:p>
                  </a:txBody>
                  <a:tcPr/>
                </a:tc>
                <a:extLst>
                  <a:ext uri="{0D108BD9-81ED-4DB2-BD59-A6C34878D82A}">
                    <a16:rowId xmlns:a16="http://schemas.microsoft.com/office/drawing/2014/main" val="2477200626"/>
                  </a:ext>
                </a:extLst>
              </a:tr>
              <a:tr h="370840">
                <a:tc>
                  <a:txBody>
                    <a:bodyPr/>
                    <a:lstStyle/>
                    <a:p>
                      <a:r>
                        <a:rPr lang="en-US" sz="1000"/>
                        <a:t>Tweet Replies</a:t>
                      </a:r>
                    </a:p>
                  </a:txBody>
                  <a:tcPr/>
                </a:tc>
                <a:tc>
                  <a:txBody>
                    <a:bodyPr/>
                    <a:lstStyle/>
                    <a:p>
                      <a:r>
                        <a:rPr lang="en-US" sz="1000"/>
                        <a:t>81</a:t>
                      </a:r>
                    </a:p>
                  </a:txBody>
                  <a:tcPr/>
                </a:tc>
                <a:extLst>
                  <a:ext uri="{0D108BD9-81ED-4DB2-BD59-A6C34878D82A}">
                    <a16:rowId xmlns:a16="http://schemas.microsoft.com/office/drawing/2014/main" val="3753292700"/>
                  </a:ext>
                </a:extLst>
              </a:tr>
              <a:tr h="370840">
                <a:tc>
                  <a:txBody>
                    <a:bodyPr/>
                    <a:lstStyle/>
                    <a:p>
                      <a:r>
                        <a:rPr lang="en-US" sz="1000"/>
                        <a:t>Tweet Retweets</a:t>
                      </a:r>
                    </a:p>
                  </a:txBody>
                  <a:tcPr/>
                </a:tc>
                <a:tc>
                  <a:txBody>
                    <a:bodyPr/>
                    <a:lstStyle/>
                    <a:p>
                      <a:r>
                        <a:rPr lang="en-US" sz="1000"/>
                        <a:t>1064</a:t>
                      </a:r>
                    </a:p>
                  </a:txBody>
                  <a:tcPr/>
                </a:tc>
                <a:extLst>
                  <a:ext uri="{0D108BD9-81ED-4DB2-BD59-A6C34878D82A}">
                    <a16:rowId xmlns:a16="http://schemas.microsoft.com/office/drawing/2014/main" val="2333399299"/>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864842778"/>
                  </a:ext>
                </a:extLst>
              </a:tr>
            </a:tbl>
          </a:graphicData>
        </a:graphic>
      </p:graphicFrame>
      <p:sp>
        <p:nvSpPr>
          <p:cNvPr id="4" name="Text Placeholder 3">
            <a:extLst>
              <a:ext uri="{FF2B5EF4-FFF2-40B4-BE49-F238E27FC236}">
                <a16:creationId xmlns:a16="http://schemas.microsoft.com/office/drawing/2014/main" id="{3D56938F-6E9A-46CA-A51A-8FE3D1AC2AEA}"/>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423067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9EACA-92E2-47F7-A751-DBC69EA85542}"/>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0773E47C-0056-4EB0-B74F-8679389C570B}"/>
              </a:ext>
            </a:extLst>
          </p:cNvPr>
          <p:cNvGraphicFramePr>
            <a:graphicFrameLocks noGrp="1"/>
          </p:cNvGraphicFramePr>
          <p:nvPr>
            <p:ph type="chart" sz="quarter" idx="13"/>
            <p:extLst>
              <p:ext uri="{D42A27DB-BD31-4B8C-83A1-F6EECF244321}">
                <p14:modId xmlns:p14="http://schemas.microsoft.com/office/powerpoint/2010/main" val="1984415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478213-0757-4FE5-A2F0-67810A4205AB}"/>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45D92B8D-9A54-4F68-9EC2-0909A75AF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0635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390</Words>
  <Application>Microsoft Office PowerPoint</Application>
  <PresentationFormat>On-screen Show (4:3)</PresentationFormat>
  <Paragraphs>167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Monthly Report for Purdys</vt:lpstr>
      <vt:lpstr>Followers (Full) | Purdys</vt:lpstr>
      <vt:lpstr>Facebook Monthly | Purdys</vt:lpstr>
      <vt:lpstr>Facebook Posts Table | Top Five | Purdys - 1 of 2</vt:lpstr>
      <vt:lpstr>Facebook Posts Table | Top Five | Purdys - 2 of 2</vt:lpstr>
      <vt:lpstr>Followers (Facebook) | Purdys</vt:lpstr>
      <vt:lpstr>Organic + Paid Reach (Facebook) | Purdys</vt:lpstr>
      <vt:lpstr>Facebook Reach | Purdys</vt:lpstr>
      <vt:lpstr>Facebook Engaged Users | Purdys</vt:lpstr>
      <vt:lpstr>Instagram Monthly | Purdys</vt:lpstr>
      <vt:lpstr>Followers (Instagram) | Purdys</vt:lpstr>
      <vt:lpstr>Instagram Posts Table | Top Five | Purdys - 1 of 2</vt:lpstr>
      <vt:lpstr>Instagram Posts Table | Top Five | Purdys - 2 of 2</vt:lpstr>
      <vt:lpstr>Instagram Average Likes Per Post | Purdys</vt:lpstr>
      <vt:lpstr>Instagram Reach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Purdys</dc:title>
  <dc:creator>Administrator</dc:creator>
  <cp:lastModifiedBy>Administrator</cp:lastModifiedBy>
  <cp:revision>1</cp:revision>
  <dcterms:created xsi:type="dcterms:W3CDTF">2018-08-14T18:40:42Z</dcterms:created>
  <dcterms:modified xsi:type="dcterms:W3CDTF">2018-08-14T18:41:08Z</dcterms:modified>
</cp:coreProperties>
</file>