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25">
                  <c:v>123700</c:v>
                </c:pt>
                <c:pt idx="26">
                  <c:v>123694</c:v>
                </c:pt>
                <c:pt idx="27">
                  <c:v>123675</c:v>
                </c:pt>
                <c:pt idx="28">
                  <c:v>123669</c:v>
                </c:pt>
                <c:pt idx="29">
                  <c:v>123634</c:v>
                </c:pt>
                <c:pt idx="30">
                  <c:v>123590</c:v>
                </c:pt>
              </c:numCache>
            </c:numRef>
          </c:val>
          <c:smooth val="0"/>
          <c:extLst>
            <c:ext xmlns:c16="http://schemas.microsoft.com/office/drawing/2014/chart" uri="{C3380CC4-5D6E-409C-BE32-E72D297353CC}">
              <c16:uniqueId val="{00000000-7ABC-41E7-AF86-684AF27F6A48}"/>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Sheet1!$C$2:$C$32</c:f>
              <c:numCache>
                <c:formatCode>General</c:formatCode>
                <c:ptCount val="31"/>
                <c:pt idx="25">
                  <c:v>20577</c:v>
                </c:pt>
                <c:pt idx="26">
                  <c:v>20739</c:v>
                </c:pt>
                <c:pt idx="27">
                  <c:v>20782</c:v>
                </c:pt>
                <c:pt idx="28">
                  <c:v>20929</c:v>
                </c:pt>
                <c:pt idx="29">
                  <c:v>20949</c:v>
                </c:pt>
                <c:pt idx="30">
                  <c:v>20980</c:v>
                </c:pt>
              </c:numCache>
            </c:numRef>
          </c:val>
          <c:smooth val="0"/>
          <c:extLst>
            <c:ext xmlns:c16="http://schemas.microsoft.com/office/drawing/2014/chart" uri="{C3380CC4-5D6E-409C-BE32-E72D297353CC}">
              <c16:uniqueId val="{00000001-7ABC-41E7-AF86-684AF27F6A48}"/>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Sheet1!$D$2:$D$32</c:f>
              <c:numCache>
                <c:formatCode>General</c:formatCode>
                <c:ptCount val="31"/>
                <c:pt idx="25">
                  <c:v>27019</c:v>
                </c:pt>
                <c:pt idx="26">
                  <c:v>27016</c:v>
                </c:pt>
                <c:pt idx="27">
                  <c:v>26289</c:v>
                </c:pt>
                <c:pt idx="28">
                  <c:v>26283</c:v>
                </c:pt>
                <c:pt idx="29">
                  <c:v>26290</c:v>
                </c:pt>
                <c:pt idx="30">
                  <c:v>26278</c:v>
                </c:pt>
              </c:numCache>
            </c:numRef>
          </c:val>
          <c:smooth val="0"/>
          <c:extLst>
            <c:ext xmlns:c16="http://schemas.microsoft.com/office/drawing/2014/chart" uri="{C3380CC4-5D6E-409C-BE32-E72D297353CC}">
              <c16:uniqueId val="{00000002-7ABC-41E7-AF86-684AF27F6A48}"/>
            </c:ext>
          </c:extLst>
        </c:ser>
        <c:dLbls>
          <c:showLegendKey val="0"/>
          <c:showVal val="0"/>
          <c:showCatName val="0"/>
          <c:showSerName val="0"/>
          <c:showPercent val="0"/>
          <c:showBubbleSize val="0"/>
        </c:dLbls>
        <c:smooth val="0"/>
        <c:axId val="287624488"/>
        <c:axId val="287624816"/>
      </c:lineChart>
      <c:dateAx>
        <c:axId val="28762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24816"/>
        <c:crosses val="autoZero"/>
        <c:auto val="1"/>
        <c:lblOffset val="100"/>
        <c:baseTimeUnit val="days"/>
      </c:dateAx>
      <c:valAx>
        <c:axId val="287624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62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25">
                  <c:v>123700</c:v>
                </c:pt>
                <c:pt idx="26">
                  <c:v>123694</c:v>
                </c:pt>
                <c:pt idx="27">
                  <c:v>123675</c:v>
                </c:pt>
                <c:pt idx="28">
                  <c:v>123669</c:v>
                </c:pt>
                <c:pt idx="29">
                  <c:v>123634</c:v>
                </c:pt>
                <c:pt idx="30">
                  <c:v>123590</c:v>
                </c:pt>
              </c:numCache>
            </c:numRef>
          </c:val>
          <c:smooth val="0"/>
          <c:extLst>
            <c:ext xmlns:c16="http://schemas.microsoft.com/office/drawing/2014/chart" uri="{C3380CC4-5D6E-409C-BE32-E72D297353CC}">
              <c16:uniqueId val="{00000000-6582-4F2D-B28D-D82E3A013636}"/>
            </c:ext>
          </c:extLst>
        </c:ser>
        <c:dLbls>
          <c:showLegendKey val="0"/>
          <c:showVal val="0"/>
          <c:showCatName val="0"/>
          <c:showSerName val="0"/>
          <c:showPercent val="0"/>
          <c:showBubbleSize val="0"/>
        </c:dLbls>
        <c:smooth val="0"/>
        <c:axId val="366239008"/>
        <c:axId val="366239336"/>
      </c:lineChart>
      <c:dateAx>
        <c:axId val="366239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239336"/>
        <c:crosses val="autoZero"/>
        <c:auto val="1"/>
        <c:lblOffset val="100"/>
        <c:baseTimeUnit val="days"/>
      </c:dateAx>
      <c:valAx>
        <c:axId val="36623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23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133582</c:v>
                </c:pt>
                <c:pt idx="1">
                  <c:v>105129</c:v>
                </c:pt>
                <c:pt idx="2">
                  <c:v>198309</c:v>
                </c:pt>
                <c:pt idx="3">
                  <c:v>120251</c:v>
                </c:pt>
                <c:pt idx="4">
                  <c:v>123334</c:v>
                </c:pt>
                <c:pt idx="5">
                  <c:v>207520</c:v>
                </c:pt>
                <c:pt idx="6">
                  <c:v>112885</c:v>
                </c:pt>
                <c:pt idx="7">
                  <c:v>72058</c:v>
                </c:pt>
                <c:pt idx="8">
                  <c:v>121180</c:v>
                </c:pt>
                <c:pt idx="9">
                  <c:v>84362</c:v>
                </c:pt>
                <c:pt idx="10">
                  <c:v>176557</c:v>
                </c:pt>
                <c:pt idx="11">
                  <c:v>129416</c:v>
                </c:pt>
                <c:pt idx="12">
                  <c:v>119164</c:v>
                </c:pt>
                <c:pt idx="13">
                  <c:v>82293</c:v>
                </c:pt>
                <c:pt idx="14">
                  <c:v>46504</c:v>
                </c:pt>
                <c:pt idx="15">
                  <c:v>90870</c:v>
                </c:pt>
                <c:pt idx="16">
                  <c:v>81623</c:v>
                </c:pt>
                <c:pt idx="17">
                  <c:v>40607</c:v>
                </c:pt>
                <c:pt idx="18">
                  <c:v>57440</c:v>
                </c:pt>
                <c:pt idx="19">
                  <c:v>47462</c:v>
                </c:pt>
                <c:pt idx="20">
                  <c:v>81879</c:v>
                </c:pt>
                <c:pt idx="21">
                  <c:v>82047</c:v>
                </c:pt>
                <c:pt idx="22">
                  <c:v>77439</c:v>
                </c:pt>
                <c:pt idx="23">
                  <c:v>52940</c:v>
                </c:pt>
                <c:pt idx="24">
                  <c:v>69415</c:v>
                </c:pt>
                <c:pt idx="25">
                  <c:v>57742</c:v>
                </c:pt>
                <c:pt idx="26">
                  <c:v>84162</c:v>
                </c:pt>
                <c:pt idx="27">
                  <c:v>45766</c:v>
                </c:pt>
                <c:pt idx="28">
                  <c:v>83533</c:v>
                </c:pt>
                <c:pt idx="29">
                  <c:v>72538</c:v>
                </c:pt>
                <c:pt idx="30">
                  <c:v>46560</c:v>
                </c:pt>
              </c:numCache>
            </c:numRef>
          </c:val>
          <c:extLst>
            <c:ext xmlns:c16="http://schemas.microsoft.com/office/drawing/2014/chart" uri="{C3380CC4-5D6E-409C-BE32-E72D297353CC}">
              <c16:uniqueId val="{00000000-869F-40AB-980F-D68C3CA24029}"/>
            </c:ext>
          </c:extLst>
        </c:ser>
        <c:ser>
          <c:idx val="1"/>
          <c:order val="1"/>
          <c:tx>
            <c:strRef>
              <c:f>Sheet1!$C$1</c:f>
              <c:strCache>
                <c:ptCount val="1"/>
                <c:pt idx="0">
                  <c:v>Paid Impressions</c:v>
                </c:pt>
              </c:strCache>
            </c:strRef>
          </c:tx>
          <c:spPr>
            <a:solidFill>
              <a:schemeClr val="accent2"/>
            </a:solidFill>
            <a:ln>
              <a:noFill/>
            </a:ln>
            <a:effectLst/>
          </c:spP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Sheet1!$C$2:$C$32</c:f>
              <c:numCache>
                <c:formatCode>General</c:formatCode>
                <c:ptCount val="31"/>
                <c:pt idx="0">
                  <c:v>268724</c:v>
                </c:pt>
                <c:pt idx="1">
                  <c:v>381671</c:v>
                </c:pt>
                <c:pt idx="2">
                  <c:v>354507</c:v>
                </c:pt>
                <c:pt idx="3">
                  <c:v>393556</c:v>
                </c:pt>
                <c:pt idx="4">
                  <c:v>345440</c:v>
                </c:pt>
                <c:pt idx="5">
                  <c:v>329330</c:v>
                </c:pt>
                <c:pt idx="6">
                  <c:v>197250</c:v>
                </c:pt>
                <c:pt idx="7">
                  <c:v>222461</c:v>
                </c:pt>
                <c:pt idx="8">
                  <c:v>370744</c:v>
                </c:pt>
                <c:pt idx="9">
                  <c:v>353256</c:v>
                </c:pt>
                <c:pt idx="10">
                  <c:v>345734</c:v>
                </c:pt>
                <c:pt idx="11">
                  <c:v>145968</c:v>
                </c:pt>
                <c:pt idx="12">
                  <c:v>140849</c:v>
                </c:pt>
                <c:pt idx="13">
                  <c:v>107729</c:v>
                </c:pt>
                <c:pt idx="14">
                  <c:v>96752</c:v>
                </c:pt>
                <c:pt idx="15">
                  <c:v>195297</c:v>
                </c:pt>
                <c:pt idx="16">
                  <c:v>126079</c:v>
                </c:pt>
                <c:pt idx="17">
                  <c:v>131617</c:v>
                </c:pt>
                <c:pt idx="18">
                  <c:v>134057</c:v>
                </c:pt>
                <c:pt idx="19">
                  <c:v>66328</c:v>
                </c:pt>
                <c:pt idx="20">
                  <c:v>174720</c:v>
                </c:pt>
                <c:pt idx="21">
                  <c:v>183070</c:v>
                </c:pt>
                <c:pt idx="22">
                  <c:v>197781</c:v>
                </c:pt>
                <c:pt idx="23">
                  <c:v>147867</c:v>
                </c:pt>
                <c:pt idx="24">
                  <c:v>3056</c:v>
                </c:pt>
                <c:pt idx="25">
                  <c:v>47209</c:v>
                </c:pt>
                <c:pt idx="26">
                  <c:v>92466</c:v>
                </c:pt>
                <c:pt idx="27">
                  <c:v>44200</c:v>
                </c:pt>
                <c:pt idx="28">
                  <c:v>47957</c:v>
                </c:pt>
                <c:pt idx="29">
                  <c:v>20911</c:v>
                </c:pt>
                <c:pt idx="30">
                  <c:v>40227</c:v>
                </c:pt>
              </c:numCache>
            </c:numRef>
          </c:val>
          <c:extLst>
            <c:ext xmlns:c16="http://schemas.microsoft.com/office/drawing/2014/chart" uri="{C3380CC4-5D6E-409C-BE32-E72D297353CC}">
              <c16:uniqueId val="{00000001-869F-40AB-980F-D68C3CA24029}"/>
            </c:ext>
          </c:extLst>
        </c:ser>
        <c:dLbls>
          <c:showLegendKey val="0"/>
          <c:showVal val="0"/>
          <c:showCatName val="0"/>
          <c:showSerName val="0"/>
          <c:showPercent val="0"/>
          <c:showBubbleSize val="0"/>
        </c:dLbls>
        <c:axId val="368330392"/>
        <c:axId val="368325800"/>
      </c:areaChart>
      <c:dateAx>
        <c:axId val="36833039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25800"/>
        <c:crosses val="autoZero"/>
        <c:auto val="1"/>
        <c:lblOffset val="100"/>
        <c:baseTimeUnit val="days"/>
      </c:dateAx>
      <c:valAx>
        <c:axId val="36832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3039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133462</c:v>
                </c:pt>
                <c:pt idx="1">
                  <c:v>170159</c:v>
                </c:pt>
                <c:pt idx="2">
                  <c:v>204554</c:v>
                </c:pt>
                <c:pt idx="3">
                  <c:v>199133</c:v>
                </c:pt>
                <c:pt idx="4">
                  <c:v>208824</c:v>
                </c:pt>
                <c:pt idx="5">
                  <c:v>199499</c:v>
                </c:pt>
                <c:pt idx="6">
                  <c:v>116224</c:v>
                </c:pt>
                <c:pt idx="7">
                  <c:v>168660</c:v>
                </c:pt>
                <c:pt idx="8">
                  <c:v>208908</c:v>
                </c:pt>
                <c:pt idx="9">
                  <c:v>177371</c:v>
                </c:pt>
                <c:pt idx="10">
                  <c:v>164282</c:v>
                </c:pt>
                <c:pt idx="11">
                  <c:v>76711</c:v>
                </c:pt>
                <c:pt idx="12">
                  <c:v>113335</c:v>
                </c:pt>
                <c:pt idx="13">
                  <c:v>86143</c:v>
                </c:pt>
                <c:pt idx="14">
                  <c:v>66007</c:v>
                </c:pt>
                <c:pt idx="15">
                  <c:v>170236</c:v>
                </c:pt>
                <c:pt idx="16">
                  <c:v>111505</c:v>
                </c:pt>
                <c:pt idx="17">
                  <c:v>113792</c:v>
                </c:pt>
                <c:pt idx="18">
                  <c:v>101168</c:v>
                </c:pt>
                <c:pt idx="19">
                  <c:v>58473</c:v>
                </c:pt>
                <c:pt idx="20">
                  <c:v>132916</c:v>
                </c:pt>
                <c:pt idx="21">
                  <c:v>132387</c:v>
                </c:pt>
                <c:pt idx="22">
                  <c:v>128035</c:v>
                </c:pt>
                <c:pt idx="23">
                  <c:v>105715</c:v>
                </c:pt>
                <c:pt idx="24">
                  <c:v>23125</c:v>
                </c:pt>
                <c:pt idx="25">
                  <c:v>54918</c:v>
                </c:pt>
                <c:pt idx="26">
                  <c:v>101429</c:v>
                </c:pt>
                <c:pt idx="27">
                  <c:v>49580</c:v>
                </c:pt>
                <c:pt idx="28">
                  <c:v>57274</c:v>
                </c:pt>
                <c:pt idx="29">
                  <c:v>34310</c:v>
                </c:pt>
                <c:pt idx="30">
                  <c:v>51197</c:v>
                </c:pt>
              </c:numCache>
            </c:numRef>
          </c:val>
          <c:smooth val="0"/>
          <c:extLst>
            <c:ext xmlns:c16="http://schemas.microsoft.com/office/drawing/2014/chart" uri="{C3380CC4-5D6E-409C-BE32-E72D297353CC}">
              <c16:uniqueId val="{00000000-B770-4168-AEF4-25C5DAE46F17}"/>
            </c:ext>
          </c:extLst>
        </c:ser>
        <c:dLbls>
          <c:showLegendKey val="0"/>
          <c:showVal val="0"/>
          <c:showCatName val="0"/>
          <c:showSerName val="0"/>
          <c:showPercent val="0"/>
          <c:showBubbleSize val="0"/>
        </c:dLbls>
        <c:smooth val="0"/>
        <c:axId val="368324160"/>
        <c:axId val="368321864"/>
      </c:lineChart>
      <c:dateAx>
        <c:axId val="368324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21864"/>
        <c:crosses val="autoZero"/>
        <c:auto val="1"/>
        <c:lblOffset val="100"/>
        <c:baseTimeUnit val="days"/>
      </c:dateAx>
      <c:valAx>
        <c:axId val="36832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2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4025</c:v>
                </c:pt>
                <c:pt idx="1">
                  <c:v>3642</c:v>
                </c:pt>
                <c:pt idx="2">
                  <c:v>6406</c:v>
                </c:pt>
                <c:pt idx="3">
                  <c:v>4946</c:v>
                </c:pt>
                <c:pt idx="4">
                  <c:v>7190</c:v>
                </c:pt>
                <c:pt idx="5">
                  <c:v>7657</c:v>
                </c:pt>
                <c:pt idx="6">
                  <c:v>3439</c:v>
                </c:pt>
                <c:pt idx="7">
                  <c:v>3630</c:v>
                </c:pt>
                <c:pt idx="8">
                  <c:v>7963</c:v>
                </c:pt>
                <c:pt idx="9">
                  <c:v>4827</c:v>
                </c:pt>
                <c:pt idx="10">
                  <c:v>13820</c:v>
                </c:pt>
                <c:pt idx="11">
                  <c:v>5563</c:v>
                </c:pt>
                <c:pt idx="12">
                  <c:v>3340</c:v>
                </c:pt>
                <c:pt idx="13">
                  <c:v>1887</c:v>
                </c:pt>
                <c:pt idx="14">
                  <c:v>1648</c:v>
                </c:pt>
                <c:pt idx="15">
                  <c:v>3954</c:v>
                </c:pt>
                <c:pt idx="16">
                  <c:v>4532</c:v>
                </c:pt>
                <c:pt idx="17">
                  <c:v>2207</c:v>
                </c:pt>
                <c:pt idx="18">
                  <c:v>2115</c:v>
                </c:pt>
                <c:pt idx="19">
                  <c:v>1610</c:v>
                </c:pt>
                <c:pt idx="20">
                  <c:v>3304</c:v>
                </c:pt>
                <c:pt idx="21">
                  <c:v>4616</c:v>
                </c:pt>
                <c:pt idx="22">
                  <c:v>3690</c:v>
                </c:pt>
                <c:pt idx="23">
                  <c:v>2115</c:v>
                </c:pt>
                <c:pt idx="24">
                  <c:v>1803</c:v>
                </c:pt>
                <c:pt idx="25">
                  <c:v>2545</c:v>
                </c:pt>
                <c:pt idx="26">
                  <c:v>4505</c:v>
                </c:pt>
                <c:pt idx="27">
                  <c:v>1267</c:v>
                </c:pt>
                <c:pt idx="28">
                  <c:v>2447</c:v>
                </c:pt>
                <c:pt idx="29">
                  <c:v>1440</c:v>
                </c:pt>
                <c:pt idx="30">
                  <c:v>1472</c:v>
                </c:pt>
              </c:numCache>
            </c:numRef>
          </c:val>
          <c:smooth val="0"/>
          <c:extLst>
            <c:ext xmlns:c16="http://schemas.microsoft.com/office/drawing/2014/chart" uri="{C3380CC4-5D6E-409C-BE32-E72D297353CC}">
              <c16:uniqueId val="{00000000-4532-48DC-B759-17E85B41B6A9}"/>
            </c:ext>
          </c:extLst>
        </c:ser>
        <c:dLbls>
          <c:showLegendKey val="0"/>
          <c:showVal val="0"/>
          <c:showCatName val="0"/>
          <c:showSerName val="0"/>
          <c:showPercent val="0"/>
          <c:showBubbleSize val="0"/>
        </c:dLbls>
        <c:smooth val="0"/>
        <c:axId val="366235728"/>
        <c:axId val="366242616"/>
      </c:lineChart>
      <c:dateAx>
        <c:axId val="366235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242616"/>
        <c:crosses val="autoZero"/>
        <c:auto val="1"/>
        <c:lblOffset val="100"/>
        <c:baseTimeUnit val="days"/>
      </c:dateAx>
      <c:valAx>
        <c:axId val="366242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23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25">
                  <c:v>20577</c:v>
                </c:pt>
                <c:pt idx="26">
                  <c:v>20739</c:v>
                </c:pt>
                <c:pt idx="27">
                  <c:v>20782</c:v>
                </c:pt>
                <c:pt idx="28">
                  <c:v>20929</c:v>
                </c:pt>
                <c:pt idx="29">
                  <c:v>20949</c:v>
                </c:pt>
                <c:pt idx="30">
                  <c:v>20980</c:v>
                </c:pt>
              </c:numCache>
            </c:numRef>
          </c:val>
          <c:smooth val="0"/>
          <c:extLst>
            <c:ext xmlns:c16="http://schemas.microsoft.com/office/drawing/2014/chart" uri="{C3380CC4-5D6E-409C-BE32-E72D297353CC}">
              <c16:uniqueId val="{00000000-F8A3-440E-91BF-6479CC3CE5E4}"/>
            </c:ext>
          </c:extLst>
        </c:ser>
        <c:dLbls>
          <c:showLegendKey val="0"/>
          <c:showVal val="0"/>
          <c:showCatName val="0"/>
          <c:showSerName val="0"/>
          <c:showPercent val="0"/>
          <c:showBubbleSize val="0"/>
        </c:dLbls>
        <c:smooth val="0"/>
        <c:axId val="356515840"/>
        <c:axId val="356517480"/>
      </c:lineChart>
      <c:dateAx>
        <c:axId val="356515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17480"/>
        <c:crosses val="autoZero"/>
        <c:auto val="1"/>
        <c:lblOffset val="100"/>
        <c:baseTimeUnit val="days"/>
      </c:dateAx>
      <c:valAx>
        <c:axId val="35651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15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purdyschocolatier</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304</c:v>
                </c:pt>
                <c:pt idx="1">
                  <c:v>299</c:v>
                </c:pt>
                <c:pt idx="2">
                  <c:v>247</c:v>
                </c:pt>
                <c:pt idx="3">
                  <c:v>294</c:v>
                </c:pt>
                <c:pt idx="4">
                  <c:v>497</c:v>
                </c:pt>
                <c:pt idx="5">
                  <c:v>457</c:v>
                </c:pt>
                <c:pt idx="6">
                  <c:v>409</c:v>
                </c:pt>
                <c:pt idx="7">
                  <c:v>313</c:v>
                </c:pt>
                <c:pt idx="8">
                  <c:v>442</c:v>
                </c:pt>
                <c:pt idx="9">
                  <c:v>320</c:v>
                </c:pt>
                <c:pt idx="10">
                  <c:v>491</c:v>
                </c:pt>
                <c:pt idx="11">
                  <c:v>304</c:v>
                </c:pt>
                <c:pt idx="12">
                  <c:v>457</c:v>
                </c:pt>
                <c:pt idx="13">
                  <c:v>352</c:v>
                </c:pt>
                <c:pt idx="14">
                  <c:v>251</c:v>
                </c:pt>
                <c:pt idx="15">
                  <c:v>278</c:v>
                </c:pt>
                <c:pt idx="16">
                  <c:v>231</c:v>
                </c:pt>
                <c:pt idx="17">
                  <c:v>262</c:v>
                </c:pt>
                <c:pt idx="18">
                  <c:v>303</c:v>
                </c:pt>
                <c:pt idx="19">
                  <c:v>521</c:v>
                </c:pt>
                <c:pt idx="20">
                  <c:v>326</c:v>
                </c:pt>
                <c:pt idx="21">
                  <c:v>300</c:v>
                </c:pt>
                <c:pt idx="22">
                  <c:v>398</c:v>
                </c:pt>
                <c:pt idx="23">
                  <c:v>261</c:v>
                </c:pt>
                <c:pt idx="24">
                  <c:v>260</c:v>
                </c:pt>
                <c:pt idx="25">
                  <c:v>333</c:v>
                </c:pt>
                <c:pt idx="26">
                  <c:v>429</c:v>
                </c:pt>
                <c:pt idx="27">
                  <c:v>267</c:v>
                </c:pt>
                <c:pt idx="28">
                  <c:v>249</c:v>
                </c:pt>
                <c:pt idx="29">
                  <c:v>365</c:v>
                </c:pt>
                <c:pt idx="30">
                  <c:v>299</c:v>
                </c:pt>
              </c:numCache>
            </c:numRef>
          </c:val>
          <c:smooth val="0"/>
          <c:extLst>
            <c:ext xmlns:c16="http://schemas.microsoft.com/office/drawing/2014/chart" uri="{C3380CC4-5D6E-409C-BE32-E72D297353CC}">
              <c16:uniqueId val="{00000000-73BE-4935-B88C-3CE9BAA59195}"/>
            </c:ext>
          </c:extLst>
        </c:ser>
        <c:dLbls>
          <c:showLegendKey val="0"/>
          <c:showVal val="0"/>
          <c:showCatName val="0"/>
          <c:showSerName val="0"/>
          <c:showPercent val="0"/>
          <c:showBubbleSize val="0"/>
        </c:dLbls>
        <c:smooth val="0"/>
        <c:axId val="423622144"/>
        <c:axId val="423622472"/>
      </c:lineChart>
      <c:dateAx>
        <c:axId val="42362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22472"/>
        <c:crosses val="autoZero"/>
        <c:auto val="1"/>
        <c:lblOffset val="100"/>
        <c:baseTimeUnit val="days"/>
      </c:dateAx>
      <c:valAx>
        <c:axId val="42362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2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purdyschocolatier</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0">
                  <c:v>8438</c:v>
                </c:pt>
                <c:pt idx="1">
                  <c:v>7221</c:v>
                </c:pt>
                <c:pt idx="2">
                  <c:v>7075</c:v>
                </c:pt>
                <c:pt idx="3">
                  <c:v>8331</c:v>
                </c:pt>
                <c:pt idx="4">
                  <c:v>12129</c:v>
                </c:pt>
                <c:pt idx="5">
                  <c:v>9959</c:v>
                </c:pt>
                <c:pt idx="6">
                  <c:v>8775</c:v>
                </c:pt>
                <c:pt idx="7">
                  <c:v>7767</c:v>
                </c:pt>
                <c:pt idx="8">
                  <c:v>8426</c:v>
                </c:pt>
                <c:pt idx="9">
                  <c:v>8233</c:v>
                </c:pt>
                <c:pt idx="10">
                  <c:v>11670</c:v>
                </c:pt>
                <c:pt idx="11">
                  <c:v>9799</c:v>
                </c:pt>
                <c:pt idx="12">
                  <c:v>10476</c:v>
                </c:pt>
                <c:pt idx="13">
                  <c:v>10257</c:v>
                </c:pt>
                <c:pt idx="14">
                  <c:v>8216</c:v>
                </c:pt>
                <c:pt idx="15">
                  <c:v>9761</c:v>
                </c:pt>
                <c:pt idx="16">
                  <c:v>28308</c:v>
                </c:pt>
                <c:pt idx="17">
                  <c:v>22874</c:v>
                </c:pt>
                <c:pt idx="18">
                  <c:v>29941</c:v>
                </c:pt>
                <c:pt idx="19">
                  <c:v>17330</c:v>
                </c:pt>
                <c:pt idx="20">
                  <c:v>39451</c:v>
                </c:pt>
                <c:pt idx="21">
                  <c:v>20506</c:v>
                </c:pt>
                <c:pt idx="22">
                  <c:v>22449</c:v>
                </c:pt>
                <c:pt idx="23">
                  <c:v>34481</c:v>
                </c:pt>
                <c:pt idx="24">
                  <c:v>13045</c:v>
                </c:pt>
                <c:pt idx="25">
                  <c:v>30759</c:v>
                </c:pt>
                <c:pt idx="26">
                  <c:v>56591</c:v>
                </c:pt>
                <c:pt idx="27">
                  <c:v>23277</c:v>
                </c:pt>
                <c:pt idx="28">
                  <c:v>25224</c:v>
                </c:pt>
                <c:pt idx="29">
                  <c:v>18557</c:v>
                </c:pt>
                <c:pt idx="30">
                  <c:v>28468</c:v>
                </c:pt>
              </c:numCache>
            </c:numRef>
          </c:val>
          <c:smooth val="0"/>
          <c:extLst>
            <c:ext xmlns:c16="http://schemas.microsoft.com/office/drawing/2014/chart" uri="{C3380CC4-5D6E-409C-BE32-E72D297353CC}">
              <c16:uniqueId val="{00000000-1BD4-429A-8E47-DC48C18B0D13}"/>
            </c:ext>
          </c:extLst>
        </c:ser>
        <c:dLbls>
          <c:showLegendKey val="0"/>
          <c:showVal val="0"/>
          <c:showCatName val="0"/>
          <c:showSerName val="0"/>
          <c:showPercent val="0"/>
          <c:showBubbleSize val="0"/>
        </c:dLbls>
        <c:smooth val="0"/>
        <c:axId val="423632312"/>
        <c:axId val="423628048"/>
      </c:lineChart>
      <c:dateAx>
        <c:axId val="423632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28048"/>
        <c:crosses val="autoZero"/>
        <c:auto val="1"/>
        <c:lblOffset val="100"/>
        <c:baseTimeUnit val="days"/>
      </c:dateAx>
      <c:valAx>
        <c:axId val="42362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632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Sheet1!$A$2:$A$32</c:f>
              <c:numCache>
                <c:formatCode>m/d/yyyy</c:formatCode>
                <c:ptCount val="31"/>
                <c:pt idx="0">
                  <c:v>43101</c:v>
                </c:pt>
                <c:pt idx="1">
                  <c:v>43108</c:v>
                </c:pt>
                <c:pt idx="2">
                  <c:v>43115</c:v>
                </c:pt>
                <c:pt idx="3">
                  <c:v>43122</c:v>
                </c:pt>
                <c:pt idx="4">
                  <c:v>43129</c:v>
                </c:pt>
                <c:pt idx="5">
                  <c:v>43136</c:v>
                </c:pt>
                <c:pt idx="6">
                  <c:v>43143</c:v>
                </c:pt>
                <c:pt idx="7">
                  <c:v>43150</c:v>
                </c:pt>
                <c:pt idx="8">
                  <c:v>43157</c:v>
                </c:pt>
                <c:pt idx="9">
                  <c:v>43164</c:v>
                </c:pt>
                <c:pt idx="10">
                  <c:v>43171</c:v>
                </c:pt>
                <c:pt idx="11">
                  <c:v>43178</c:v>
                </c:pt>
                <c:pt idx="12">
                  <c:v>43185</c:v>
                </c:pt>
                <c:pt idx="13">
                  <c:v>43192</c:v>
                </c:pt>
                <c:pt idx="14">
                  <c:v>43199</c:v>
                </c:pt>
                <c:pt idx="15">
                  <c:v>43206</c:v>
                </c:pt>
                <c:pt idx="16">
                  <c:v>43213</c:v>
                </c:pt>
                <c:pt idx="17">
                  <c:v>43220</c:v>
                </c:pt>
                <c:pt idx="18">
                  <c:v>43227</c:v>
                </c:pt>
                <c:pt idx="19">
                  <c:v>43234</c:v>
                </c:pt>
                <c:pt idx="20">
                  <c:v>43241</c:v>
                </c:pt>
                <c:pt idx="21">
                  <c:v>43248</c:v>
                </c:pt>
                <c:pt idx="22">
                  <c:v>43255</c:v>
                </c:pt>
                <c:pt idx="23">
                  <c:v>43262</c:v>
                </c:pt>
                <c:pt idx="24">
                  <c:v>43269</c:v>
                </c:pt>
                <c:pt idx="25">
                  <c:v>43276</c:v>
                </c:pt>
                <c:pt idx="26">
                  <c:v>43283</c:v>
                </c:pt>
                <c:pt idx="27">
                  <c:v>43290</c:v>
                </c:pt>
                <c:pt idx="28">
                  <c:v>43297</c:v>
                </c:pt>
                <c:pt idx="29">
                  <c:v>43304</c:v>
                </c:pt>
                <c:pt idx="30">
                  <c:v>43311</c:v>
                </c:pt>
              </c:numCache>
            </c:numRef>
          </c:cat>
          <c:val>
            <c:numRef>
              <c:f>Sheet1!$B$2:$B$32</c:f>
              <c:numCache>
                <c:formatCode>General</c:formatCode>
                <c:ptCount val="31"/>
                <c:pt idx="25">
                  <c:v>27019</c:v>
                </c:pt>
                <c:pt idx="26">
                  <c:v>27016</c:v>
                </c:pt>
                <c:pt idx="27">
                  <c:v>26289</c:v>
                </c:pt>
                <c:pt idx="28">
                  <c:v>26283</c:v>
                </c:pt>
                <c:pt idx="29">
                  <c:v>26290</c:v>
                </c:pt>
                <c:pt idx="30">
                  <c:v>26278</c:v>
                </c:pt>
              </c:numCache>
            </c:numRef>
          </c:val>
          <c:smooth val="0"/>
          <c:extLst>
            <c:ext xmlns:c16="http://schemas.microsoft.com/office/drawing/2014/chart" uri="{C3380CC4-5D6E-409C-BE32-E72D297353CC}">
              <c16:uniqueId val="{00000000-E185-4B49-B0FC-BD82A9A6C46C}"/>
            </c:ext>
          </c:extLst>
        </c:ser>
        <c:dLbls>
          <c:showLegendKey val="0"/>
          <c:showVal val="0"/>
          <c:showCatName val="0"/>
          <c:showSerName val="0"/>
          <c:showPercent val="0"/>
          <c:showBubbleSize val="0"/>
        </c:dLbls>
        <c:smooth val="0"/>
        <c:axId val="356200984"/>
        <c:axId val="356199344"/>
      </c:lineChart>
      <c:dateAx>
        <c:axId val="356200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199344"/>
        <c:crosses val="autoZero"/>
        <c:auto val="1"/>
        <c:lblOffset val="100"/>
        <c:baseTimeUnit val="days"/>
      </c:dateAx>
      <c:valAx>
        <c:axId val="356199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20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85A93-10D6-451D-AF2E-9046DE5D0170}"/>
              </a:ext>
            </a:extLst>
          </p:cNvPr>
          <p:cNvSpPr>
            <a:spLocks noGrp="1"/>
          </p:cNvSpPr>
          <p:nvPr>
            <p:ph type="ctrTitle"/>
          </p:nvPr>
        </p:nvSpPr>
        <p:spPr/>
        <p:txBody>
          <a:bodyPr/>
          <a:lstStyle/>
          <a:p>
            <a:r>
              <a:rPr lang="en-US"/>
              <a:t>Monthly Report for Purdys</a:t>
            </a:r>
          </a:p>
        </p:txBody>
      </p:sp>
      <p:sp>
        <p:nvSpPr>
          <p:cNvPr id="3" name="Subtitle 2">
            <a:extLst>
              <a:ext uri="{FF2B5EF4-FFF2-40B4-BE49-F238E27FC236}">
                <a16:creationId xmlns:a16="http://schemas.microsoft.com/office/drawing/2014/main" id="{9FC58770-9304-4C65-BC47-524E3E0A6CC1}"/>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4000220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D9720-FA7A-4FBA-A693-BFA74C4A3D6F}"/>
              </a:ext>
            </a:extLst>
          </p:cNvPr>
          <p:cNvSpPr>
            <a:spLocks noGrp="1"/>
          </p:cNvSpPr>
          <p:nvPr>
            <p:ph type="title"/>
          </p:nvPr>
        </p:nvSpPr>
        <p:spPr/>
        <p:txBody>
          <a:bodyPr/>
          <a:lstStyle/>
          <a:p>
            <a:r>
              <a:rPr lang="en-US"/>
              <a:t>Followers (Full) | Purdys</a:t>
            </a:r>
          </a:p>
        </p:txBody>
      </p:sp>
      <p:graphicFrame>
        <p:nvGraphicFramePr>
          <p:cNvPr id="6" name="Chart Placeholder 5">
            <a:extLst>
              <a:ext uri="{FF2B5EF4-FFF2-40B4-BE49-F238E27FC236}">
                <a16:creationId xmlns:a16="http://schemas.microsoft.com/office/drawing/2014/main" id="{E51E28FC-363A-4975-9C7A-58D7D842660F}"/>
              </a:ext>
            </a:extLst>
          </p:cNvPr>
          <p:cNvGraphicFramePr>
            <a:graphicFrameLocks noGrp="1"/>
          </p:cNvGraphicFramePr>
          <p:nvPr>
            <p:ph type="chart" sz="quarter" idx="13"/>
            <p:extLst>
              <p:ext uri="{D42A27DB-BD31-4B8C-83A1-F6EECF244321}">
                <p14:modId xmlns:p14="http://schemas.microsoft.com/office/powerpoint/2010/main" val="1441822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CAE1F0-8873-4660-B3A0-9A0EEFE85476}"/>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3CD7A30C-1F65-4B79-8E14-0AA8AA7A36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1936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DFE57-7134-4442-B59B-7EE0C7823FFD}"/>
              </a:ext>
            </a:extLst>
          </p:cNvPr>
          <p:cNvSpPr>
            <a:spLocks noGrp="1"/>
          </p:cNvSpPr>
          <p:nvPr>
            <p:ph type="title"/>
          </p:nvPr>
        </p:nvSpPr>
        <p:spPr/>
        <p:txBody>
          <a:bodyPr/>
          <a:lstStyle/>
          <a:p>
            <a:r>
              <a:rPr lang="en-US"/>
              <a:t>Facebook Monthly | Purdys</a:t>
            </a:r>
          </a:p>
        </p:txBody>
      </p:sp>
      <p:graphicFrame>
        <p:nvGraphicFramePr>
          <p:cNvPr id="5" name="Table Placeholder 4">
            <a:extLst>
              <a:ext uri="{FF2B5EF4-FFF2-40B4-BE49-F238E27FC236}">
                <a16:creationId xmlns:a16="http://schemas.microsoft.com/office/drawing/2014/main" id="{E80A524A-09BD-4810-8F62-8B7ADA197CA3}"/>
              </a:ext>
            </a:extLst>
          </p:cNvPr>
          <p:cNvGraphicFramePr>
            <a:graphicFrameLocks noGrp="1"/>
          </p:cNvGraphicFramePr>
          <p:nvPr>
            <p:ph type="tbl" sz="quarter" idx="13"/>
            <p:extLst>
              <p:ext uri="{D42A27DB-BD31-4B8C-83A1-F6EECF244321}">
                <p14:modId xmlns:p14="http://schemas.microsoft.com/office/powerpoint/2010/main" val="1187685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73039132"/>
                    </a:ext>
                  </a:extLst>
                </a:gridCol>
                <a:gridCol w="3291840">
                  <a:extLst>
                    <a:ext uri="{9D8B030D-6E8A-4147-A177-3AD203B41FA5}">
                      <a16:colId xmlns:a16="http://schemas.microsoft.com/office/drawing/2014/main" val="2498317993"/>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002683573"/>
                  </a:ext>
                </a:extLst>
              </a:tr>
              <a:tr h="370840">
                <a:tc>
                  <a:txBody>
                    <a:bodyPr/>
                    <a:lstStyle/>
                    <a:p>
                      <a:r>
                        <a:rPr lang="en-US" sz="1000"/>
                        <a:t>Click Throughs</a:t>
                      </a:r>
                    </a:p>
                  </a:txBody>
                  <a:tcPr/>
                </a:tc>
                <a:tc>
                  <a:txBody>
                    <a:bodyPr/>
                    <a:lstStyle/>
                    <a:p>
                      <a:r>
                        <a:rPr lang="en-US" sz="1000"/>
                        <a:t>5625</a:t>
                      </a:r>
                    </a:p>
                  </a:txBody>
                  <a:tcPr/>
                </a:tc>
                <a:extLst>
                  <a:ext uri="{0D108BD9-81ED-4DB2-BD59-A6C34878D82A}">
                    <a16:rowId xmlns:a16="http://schemas.microsoft.com/office/drawing/2014/main" val="1539429725"/>
                  </a:ext>
                </a:extLst>
              </a:tr>
              <a:tr h="370840">
                <a:tc>
                  <a:txBody>
                    <a:bodyPr/>
                    <a:lstStyle/>
                    <a:p>
                      <a:r>
                        <a:rPr lang="en-US" sz="1000"/>
                        <a:t>Comments</a:t>
                      </a:r>
                    </a:p>
                  </a:txBody>
                  <a:tcPr/>
                </a:tc>
                <a:tc>
                  <a:txBody>
                    <a:bodyPr/>
                    <a:lstStyle/>
                    <a:p>
                      <a:r>
                        <a:rPr lang="en-US" sz="1000"/>
                        <a:t>17396</a:t>
                      </a:r>
                    </a:p>
                  </a:txBody>
                  <a:tcPr/>
                </a:tc>
                <a:extLst>
                  <a:ext uri="{0D108BD9-81ED-4DB2-BD59-A6C34878D82A}">
                    <a16:rowId xmlns:a16="http://schemas.microsoft.com/office/drawing/2014/main" val="1824069267"/>
                  </a:ext>
                </a:extLst>
              </a:tr>
              <a:tr h="370840">
                <a:tc>
                  <a:txBody>
                    <a:bodyPr/>
                    <a:lstStyle/>
                    <a:p>
                      <a:r>
                        <a:rPr lang="en-US" sz="1000"/>
                        <a:t>Engaged Users</a:t>
                      </a:r>
                    </a:p>
                  </a:txBody>
                  <a:tcPr/>
                </a:tc>
                <a:tc>
                  <a:txBody>
                    <a:bodyPr/>
                    <a:lstStyle/>
                    <a:p>
                      <a:r>
                        <a:rPr lang="en-US" sz="1000"/>
                        <a:t>95160</a:t>
                      </a:r>
                    </a:p>
                  </a:txBody>
                  <a:tcPr/>
                </a:tc>
                <a:extLst>
                  <a:ext uri="{0D108BD9-81ED-4DB2-BD59-A6C34878D82A}">
                    <a16:rowId xmlns:a16="http://schemas.microsoft.com/office/drawing/2014/main" val="3634531154"/>
                  </a:ext>
                </a:extLst>
              </a:tr>
              <a:tr h="370840">
                <a:tc>
                  <a:txBody>
                    <a:bodyPr/>
                    <a:lstStyle/>
                    <a:p>
                      <a:r>
                        <a:rPr lang="en-US" sz="1000"/>
                        <a:t>Organic Impressions</a:t>
                      </a:r>
                    </a:p>
                  </a:txBody>
                  <a:tcPr/>
                </a:tc>
                <a:tc>
                  <a:txBody>
                    <a:bodyPr/>
                    <a:lstStyle/>
                    <a:p>
                      <a:r>
                        <a:rPr lang="en-US" sz="1000"/>
                        <a:t>2852437</a:t>
                      </a:r>
                    </a:p>
                  </a:txBody>
                  <a:tcPr/>
                </a:tc>
                <a:extLst>
                  <a:ext uri="{0D108BD9-81ED-4DB2-BD59-A6C34878D82A}">
                    <a16:rowId xmlns:a16="http://schemas.microsoft.com/office/drawing/2014/main" val="4063141069"/>
                  </a:ext>
                </a:extLst>
              </a:tr>
              <a:tr h="370840">
                <a:tc>
                  <a:txBody>
                    <a:bodyPr/>
                    <a:lstStyle/>
                    <a:p>
                      <a:r>
                        <a:rPr lang="en-US" sz="1000"/>
                        <a:t>Page Likes</a:t>
                      </a:r>
                    </a:p>
                  </a:txBody>
                  <a:tcPr/>
                </a:tc>
                <a:tc>
                  <a:txBody>
                    <a:bodyPr/>
                    <a:lstStyle/>
                    <a:p>
                      <a:r>
                        <a:rPr lang="en-US" sz="1000"/>
                        <a:t>123578</a:t>
                      </a:r>
                    </a:p>
                  </a:txBody>
                  <a:tcPr/>
                </a:tc>
                <a:extLst>
                  <a:ext uri="{0D108BD9-81ED-4DB2-BD59-A6C34878D82A}">
                    <a16:rowId xmlns:a16="http://schemas.microsoft.com/office/drawing/2014/main" val="970210341"/>
                  </a:ext>
                </a:extLst>
              </a:tr>
              <a:tr h="370840">
                <a:tc>
                  <a:txBody>
                    <a:bodyPr/>
                    <a:lstStyle/>
                    <a:p>
                      <a:r>
                        <a:rPr lang="en-US" sz="1000"/>
                        <a:t>Paid Impressions</a:t>
                      </a:r>
                    </a:p>
                  </a:txBody>
                  <a:tcPr/>
                </a:tc>
                <a:tc>
                  <a:txBody>
                    <a:bodyPr/>
                    <a:lstStyle/>
                    <a:p>
                      <a:r>
                        <a:rPr lang="en-US" sz="1000"/>
                        <a:t>5686646</a:t>
                      </a:r>
                    </a:p>
                  </a:txBody>
                  <a:tcPr/>
                </a:tc>
                <a:extLst>
                  <a:ext uri="{0D108BD9-81ED-4DB2-BD59-A6C34878D82A}">
                    <a16:rowId xmlns:a16="http://schemas.microsoft.com/office/drawing/2014/main" val="1700201265"/>
                  </a:ext>
                </a:extLst>
              </a:tr>
              <a:tr h="370840">
                <a:tc>
                  <a:txBody>
                    <a:bodyPr/>
                    <a:lstStyle/>
                    <a:p>
                      <a:r>
                        <a:rPr lang="en-US" sz="1000"/>
                        <a:t>Post Likes</a:t>
                      </a:r>
                    </a:p>
                  </a:txBody>
                  <a:tcPr/>
                </a:tc>
                <a:tc>
                  <a:txBody>
                    <a:bodyPr/>
                    <a:lstStyle/>
                    <a:p>
                      <a:r>
                        <a:rPr lang="en-US" sz="1000"/>
                        <a:t>51965</a:t>
                      </a:r>
                    </a:p>
                  </a:txBody>
                  <a:tcPr/>
                </a:tc>
                <a:extLst>
                  <a:ext uri="{0D108BD9-81ED-4DB2-BD59-A6C34878D82A}">
                    <a16:rowId xmlns:a16="http://schemas.microsoft.com/office/drawing/2014/main" val="3836988836"/>
                  </a:ext>
                </a:extLst>
              </a:tr>
              <a:tr h="370840">
                <a:tc>
                  <a:txBody>
                    <a:bodyPr/>
                    <a:lstStyle/>
                    <a:p>
                      <a:r>
                        <a:rPr lang="en-US" sz="1000"/>
                        <a:t>Posts</a:t>
                      </a:r>
                    </a:p>
                  </a:txBody>
                  <a:tcPr/>
                </a:tc>
                <a:tc>
                  <a:txBody>
                    <a:bodyPr/>
                    <a:lstStyle/>
                    <a:p>
                      <a:r>
                        <a:rPr lang="en-US" sz="1000"/>
                        <a:t>196</a:t>
                      </a:r>
                    </a:p>
                  </a:txBody>
                  <a:tcPr/>
                </a:tc>
                <a:extLst>
                  <a:ext uri="{0D108BD9-81ED-4DB2-BD59-A6C34878D82A}">
                    <a16:rowId xmlns:a16="http://schemas.microsoft.com/office/drawing/2014/main" val="288839793"/>
                  </a:ext>
                </a:extLst>
              </a:tr>
              <a:tr h="370840">
                <a:tc>
                  <a:txBody>
                    <a:bodyPr/>
                    <a:lstStyle/>
                    <a:p>
                      <a:r>
                        <a:rPr lang="en-US" sz="1000"/>
                        <a:t>Shares</a:t>
                      </a:r>
                    </a:p>
                  </a:txBody>
                  <a:tcPr/>
                </a:tc>
                <a:tc>
                  <a:txBody>
                    <a:bodyPr/>
                    <a:lstStyle/>
                    <a:p>
                      <a:r>
                        <a:rPr lang="en-US" sz="1000"/>
                        <a:t>4681</a:t>
                      </a:r>
                    </a:p>
                  </a:txBody>
                  <a:tcPr/>
                </a:tc>
                <a:extLst>
                  <a:ext uri="{0D108BD9-81ED-4DB2-BD59-A6C34878D82A}">
                    <a16:rowId xmlns:a16="http://schemas.microsoft.com/office/drawing/2014/main" val="3955114623"/>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563661018"/>
                  </a:ext>
                </a:extLst>
              </a:tr>
            </a:tbl>
          </a:graphicData>
        </a:graphic>
      </p:graphicFrame>
      <p:sp>
        <p:nvSpPr>
          <p:cNvPr id="4" name="Text Placeholder 3">
            <a:extLst>
              <a:ext uri="{FF2B5EF4-FFF2-40B4-BE49-F238E27FC236}">
                <a16:creationId xmlns:a16="http://schemas.microsoft.com/office/drawing/2014/main" id="{8A52048D-0E8A-41EF-80EF-94FB10995772}"/>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1936181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DD42F-9D39-4893-AAC1-E7E8C9EE0A8D}"/>
              </a:ext>
            </a:extLst>
          </p:cNvPr>
          <p:cNvSpPr>
            <a:spLocks noGrp="1"/>
          </p:cNvSpPr>
          <p:nvPr>
            <p:ph type="title"/>
          </p:nvPr>
        </p:nvSpPr>
        <p:spPr/>
        <p:txBody>
          <a:bodyPr/>
          <a:lstStyle/>
          <a:p>
            <a:r>
              <a:rPr lang="en-US"/>
              <a:t>Facebook Posts Table | Top Five | Purdys - 1 of 2</a:t>
            </a:r>
          </a:p>
        </p:txBody>
      </p:sp>
      <p:graphicFrame>
        <p:nvGraphicFramePr>
          <p:cNvPr id="5" name="Table Placeholder 4">
            <a:extLst>
              <a:ext uri="{FF2B5EF4-FFF2-40B4-BE49-F238E27FC236}">
                <a16:creationId xmlns:a16="http://schemas.microsoft.com/office/drawing/2014/main" id="{B73F14F5-7701-49B0-AD26-D0A96D70EC89}"/>
              </a:ext>
            </a:extLst>
          </p:cNvPr>
          <p:cNvGraphicFramePr>
            <a:graphicFrameLocks noGrp="1"/>
          </p:cNvGraphicFramePr>
          <p:nvPr>
            <p:ph type="tbl" sz="quarter" idx="13"/>
            <p:extLst>
              <p:ext uri="{D42A27DB-BD31-4B8C-83A1-F6EECF244321}">
                <p14:modId xmlns:p14="http://schemas.microsoft.com/office/powerpoint/2010/main" val="1742042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98864186"/>
                    </a:ext>
                  </a:extLst>
                </a:gridCol>
                <a:gridCol w="822960">
                  <a:extLst>
                    <a:ext uri="{9D8B030D-6E8A-4147-A177-3AD203B41FA5}">
                      <a16:colId xmlns:a16="http://schemas.microsoft.com/office/drawing/2014/main" val="3002299249"/>
                    </a:ext>
                  </a:extLst>
                </a:gridCol>
                <a:gridCol w="822960">
                  <a:extLst>
                    <a:ext uri="{9D8B030D-6E8A-4147-A177-3AD203B41FA5}">
                      <a16:colId xmlns:a16="http://schemas.microsoft.com/office/drawing/2014/main" val="3707849272"/>
                    </a:ext>
                  </a:extLst>
                </a:gridCol>
                <a:gridCol w="822960">
                  <a:extLst>
                    <a:ext uri="{9D8B030D-6E8A-4147-A177-3AD203B41FA5}">
                      <a16:colId xmlns:a16="http://schemas.microsoft.com/office/drawing/2014/main" val="810152649"/>
                    </a:ext>
                  </a:extLst>
                </a:gridCol>
                <a:gridCol w="822960">
                  <a:extLst>
                    <a:ext uri="{9D8B030D-6E8A-4147-A177-3AD203B41FA5}">
                      <a16:colId xmlns:a16="http://schemas.microsoft.com/office/drawing/2014/main" val="1503756601"/>
                    </a:ext>
                  </a:extLst>
                </a:gridCol>
                <a:gridCol w="822960">
                  <a:extLst>
                    <a:ext uri="{9D8B030D-6E8A-4147-A177-3AD203B41FA5}">
                      <a16:colId xmlns:a16="http://schemas.microsoft.com/office/drawing/2014/main" val="2727524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15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- 2018-07-07 09:35:00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On a scale of 1 to 10 Hegehogs, how sweet is your World Chocolate Day? If it's anything less than a 10, we're here to spread the love and chocolate. To enter for a chance to win a box of Milk Chooclate Hedgehogs: 
(1) Like this post 
(2) Let us know in a comment how sweet your day is today! 
Giveaway ends July 8, 2018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4333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- 2018-07-18 14:45:00 </a:t>
                      </a:r>
                      <a:r>
                        <a:rPr kumimoji="0" lang="en-US" sz="1000" b="0" i="0" u="none" strike="noStrike" kern="1200" cap="none" spc="0" normalizeH="0" baseline="0" noProof="0">
                          <a:ln>
                            <a:noFill/>
                          </a:ln>
                          <a:solidFill>
                            <a:prstClr val="black"/>
                          </a:solidFill>
                          <a:effectLst/>
                          <a:uLnTx/>
                          <a:uFillTx/>
                          <a:latin typeface="+mn-lt"/>
                          <a:ea typeface="+mn-ea"/>
                          <a:cs typeface="+mn-cs"/>
                        </a:rPr>
                        <a:t> 
 What's soft and chewy on the inside and decorated with red maple leaves on the outside 🍁? Brown Butter Maple Caramels! Sorry, we won't be sharing these with anyone but ourselves! http://ow.ly/86Ej30kVl8G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5294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- 2018-07-04 11:00:01 </a:t>
                      </a:r>
                      <a:r>
                        <a:rPr kumimoji="0" lang="en-US" sz="1000" b="0" i="0" u="none" strike="noStrike" kern="1200" cap="none" spc="0" normalizeH="0" baseline="0" noProof="0">
                          <a:ln>
                            <a:noFill/>
                          </a:ln>
                          <a:solidFill>
                            <a:prstClr val="black"/>
                          </a:solidFill>
                          <a:effectLst/>
                          <a:uLnTx/>
                          <a:uFillTx/>
                          <a:latin typeface="+mn-lt"/>
                          <a:ea typeface="+mn-ea"/>
                          <a:cs typeface="+mn-cs"/>
                        </a:rPr>
                        <a:t> 
 Be sweet and adventurous! Whether it's Coconut Mango Cream, Yuzu, Peanut Butter &amp; Jelly, or Matcha, each unique creation From The Chocolate Kitchen is anything but ordinary. Have you tried them all? http://ow.ly/ljih30kHkKW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0029659"/>
                  </a:ext>
                </a:extLst>
              </a:tr>
            </a:tbl>
          </a:graphicData>
        </a:graphic>
      </p:graphicFrame>
      <p:sp>
        <p:nvSpPr>
          <p:cNvPr id="4" name="Text Placeholder 3">
            <a:extLst>
              <a:ext uri="{FF2B5EF4-FFF2-40B4-BE49-F238E27FC236}">
                <a16:creationId xmlns:a16="http://schemas.microsoft.com/office/drawing/2014/main" id="{972103AB-7AAF-42FE-AA75-B67839240225}"/>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140292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19FAE-72B2-46F1-85D3-A055EFE74598}"/>
              </a:ext>
            </a:extLst>
          </p:cNvPr>
          <p:cNvSpPr>
            <a:spLocks noGrp="1"/>
          </p:cNvSpPr>
          <p:nvPr>
            <p:ph type="title"/>
          </p:nvPr>
        </p:nvSpPr>
        <p:spPr/>
        <p:txBody>
          <a:bodyPr/>
          <a:lstStyle/>
          <a:p>
            <a:r>
              <a:rPr lang="en-US"/>
              <a:t>Facebook Posts Table | Top Five | Purdys - 2 of 2</a:t>
            </a:r>
          </a:p>
        </p:txBody>
      </p:sp>
      <p:graphicFrame>
        <p:nvGraphicFramePr>
          <p:cNvPr id="5" name="Table Placeholder 4">
            <a:extLst>
              <a:ext uri="{FF2B5EF4-FFF2-40B4-BE49-F238E27FC236}">
                <a16:creationId xmlns:a16="http://schemas.microsoft.com/office/drawing/2014/main" id="{7B76A515-D98D-4F3D-BFB8-9254833DB8F8}"/>
              </a:ext>
            </a:extLst>
          </p:cNvPr>
          <p:cNvGraphicFramePr>
            <a:graphicFrameLocks noGrp="1"/>
          </p:cNvGraphicFramePr>
          <p:nvPr>
            <p:ph type="tbl" sz="quarter" idx="13"/>
            <p:extLst>
              <p:ext uri="{D42A27DB-BD31-4B8C-83A1-F6EECF244321}">
                <p14:modId xmlns:p14="http://schemas.microsoft.com/office/powerpoint/2010/main" val="3428732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32522253"/>
                    </a:ext>
                  </a:extLst>
                </a:gridCol>
                <a:gridCol w="822960">
                  <a:extLst>
                    <a:ext uri="{9D8B030D-6E8A-4147-A177-3AD203B41FA5}">
                      <a16:colId xmlns:a16="http://schemas.microsoft.com/office/drawing/2014/main" val="4291906498"/>
                    </a:ext>
                  </a:extLst>
                </a:gridCol>
                <a:gridCol w="822960">
                  <a:extLst>
                    <a:ext uri="{9D8B030D-6E8A-4147-A177-3AD203B41FA5}">
                      <a16:colId xmlns:a16="http://schemas.microsoft.com/office/drawing/2014/main" val="3361117043"/>
                    </a:ext>
                  </a:extLst>
                </a:gridCol>
                <a:gridCol w="822960">
                  <a:extLst>
                    <a:ext uri="{9D8B030D-6E8A-4147-A177-3AD203B41FA5}">
                      <a16:colId xmlns:a16="http://schemas.microsoft.com/office/drawing/2014/main" val="1645683378"/>
                    </a:ext>
                  </a:extLst>
                </a:gridCol>
                <a:gridCol w="822960">
                  <a:extLst>
                    <a:ext uri="{9D8B030D-6E8A-4147-A177-3AD203B41FA5}">
                      <a16:colId xmlns:a16="http://schemas.microsoft.com/office/drawing/2014/main" val="2286547267"/>
                    </a:ext>
                  </a:extLst>
                </a:gridCol>
                <a:gridCol w="822960">
                  <a:extLst>
                    <a:ext uri="{9D8B030D-6E8A-4147-A177-3AD203B41FA5}">
                      <a16:colId xmlns:a16="http://schemas.microsoft.com/office/drawing/2014/main" val="3838095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69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- 2018-07-06 09:05:00 </a:t>
                      </a:r>
                      <a:r>
                        <a:rPr kumimoji="0" lang="en-US" sz="1000" b="0" i="0" u="none" strike="noStrike" kern="1200" cap="none" spc="0" normalizeH="0" baseline="0" noProof="0">
                          <a:ln>
                            <a:noFill/>
                          </a:ln>
                          <a:solidFill>
                            <a:prstClr val="black"/>
                          </a:solidFill>
                          <a:effectLst/>
                          <a:uLnTx/>
                          <a:uFillTx/>
                          <a:latin typeface="+mn-lt"/>
                          <a:ea typeface="+mn-ea"/>
                          <a:cs typeface="+mn-cs"/>
                        </a:rPr>
                        <a:t> 
 Love me some Blueberry Buttermilk. Made with wild Ontario lowbush blueberries, we created this tart, creamy, LIMITED RELEASE chocolate to celebrate the opening of our CF Toronto Eaton Centre shop! Milk it while you can: http://ow.ly/cK7830kP1Jq
 — Products shown: Blueberry Buttermilk.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217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- 2018-06-28 09:25:00 </a:t>
                      </a:r>
                      <a:r>
                        <a:rPr kumimoji="0" lang="en-US" sz="1000" b="0" i="0" u="none" strike="noStrike" kern="1200" cap="none" spc="0" normalizeH="0" baseline="0" noProof="0">
                          <a:ln>
                            <a:noFill/>
                          </a:ln>
                          <a:solidFill>
                            <a:prstClr val="black"/>
                          </a:solidFill>
                          <a:effectLst/>
                          <a:uLnTx/>
                          <a:uFillTx/>
                          <a:latin typeface="+mn-lt"/>
                          <a:ea typeface="+mn-ea"/>
                          <a:cs typeface="+mn-cs"/>
                        </a:rPr>
                        <a:t> 
 Oh Hedgehogs, you're so fine, you're so fine I'm going to make you mine! http://ow.ly/LzPV30kCHUR
 — Products shown: Hedgehogs.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6090139"/>
                  </a:ext>
                </a:extLst>
              </a:tr>
            </a:tbl>
          </a:graphicData>
        </a:graphic>
      </p:graphicFrame>
      <p:sp>
        <p:nvSpPr>
          <p:cNvPr id="4" name="Text Placeholder 3">
            <a:extLst>
              <a:ext uri="{FF2B5EF4-FFF2-40B4-BE49-F238E27FC236}">
                <a16:creationId xmlns:a16="http://schemas.microsoft.com/office/drawing/2014/main" id="{88155960-5C6C-44EF-B2F3-9B6260DD3F7A}"/>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22406865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8EC1D-47E1-4F37-9BFA-A026E7708E65}"/>
              </a:ext>
            </a:extLst>
          </p:cNvPr>
          <p:cNvSpPr>
            <a:spLocks noGrp="1"/>
          </p:cNvSpPr>
          <p:nvPr>
            <p:ph type="title"/>
          </p:nvPr>
        </p:nvSpPr>
        <p:spPr/>
        <p:txBody>
          <a:bodyPr/>
          <a:lstStyle/>
          <a:p>
            <a:r>
              <a:rPr lang="en-US"/>
              <a:t>Followers (Facebook) | Purdys</a:t>
            </a:r>
          </a:p>
        </p:txBody>
      </p:sp>
      <p:graphicFrame>
        <p:nvGraphicFramePr>
          <p:cNvPr id="6" name="Chart Placeholder 5">
            <a:extLst>
              <a:ext uri="{FF2B5EF4-FFF2-40B4-BE49-F238E27FC236}">
                <a16:creationId xmlns:a16="http://schemas.microsoft.com/office/drawing/2014/main" id="{961889EA-30EA-4564-98D2-F2F959AB5BDD}"/>
              </a:ext>
            </a:extLst>
          </p:cNvPr>
          <p:cNvGraphicFramePr>
            <a:graphicFrameLocks noGrp="1"/>
          </p:cNvGraphicFramePr>
          <p:nvPr>
            <p:ph type="chart" sz="quarter" idx="13"/>
            <p:extLst>
              <p:ext uri="{D42A27DB-BD31-4B8C-83A1-F6EECF244321}">
                <p14:modId xmlns:p14="http://schemas.microsoft.com/office/powerpoint/2010/main" val="9693672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693C01-3B83-4D76-8D05-B126EC4C22C4}"/>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0B68C4FE-99CC-499F-A0EB-761678DEC1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1350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ECA7-0B45-4E55-8164-49CA421A2681}"/>
              </a:ext>
            </a:extLst>
          </p:cNvPr>
          <p:cNvSpPr>
            <a:spLocks noGrp="1"/>
          </p:cNvSpPr>
          <p:nvPr>
            <p:ph type="title"/>
          </p:nvPr>
        </p:nvSpPr>
        <p:spPr/>
        <p:txBody>
          <a:bodyPr/>
          <a:lstStyle/>
          <a:p>
            <a:r>
              <a:rPr lang="en-US"/>
              <a:t>Organic + Paid Reach (Facebook) | Purdys</a:t>
            </a:r>
          </a:p>
        </p:txBody>
      </p:sp>
      <p:graphicFrame>
        <p:nvGraphicFramePr>
          <p:cNvPr id="6" name="Chart Placeholder 5">
            <a:extLst>
              <a:ext uri="{FF2B5EF4-FFF2-40B4-BE49-F238E27FC236}">
                <a16:creationId xmlns:a16="http://schemas.microsoft.com/office/drawing/2014/main" id="{1015811B-5A1B-4733-AAEE-6758C8E89D71}"/>
              </a:ext>
            </a:extLst>
          </p:cNvPr>
          <p:cNvGraphicFramePr>
            <a:graphicFrameLocks noGrp="1"/>
          </p:cNvGraphicFramePr>
          <p:nvPr>
            <p:ph type="chart" sz="quarter" idx="13"/>
            <p:extLst>
              <p:ext uri="{D42A27DB-BD31-4B8C-83A1-F6EECF244321}">
                <p14:modId xmlns:p14="http://schemas.microsoft.com/office/powerpoint/2010/main" val="3926229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76DA5A-98F3-46A0-9286-F8CB4CA0F398}"/>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3F5E64E6-DDFB-4933-A157-968ECBC173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6123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01211-7977-4DCD-8DC2-B2287158A04A}"/>
              </a:ext>
            </a:extLst>
          </p:cNvPr>
          <p:cNvSpPr>
            <a:spLocks noGrp="1"/>
          </p:cNvSpPr>
          <p:nvPr>
            <p:ph type="title"/>
          </p:nvPr>
        </p:nvSpPr>
        <p:spPr/>
        <p:txBody>
          <a:bodyPr/>
          <a:lstStyle/>
          <a:p>
            <a:r>
              <a:rPr lang="en-US"/>
              <a:t>Facebook Reach | Purdys</a:t>
            </a:r>
          </a:p>
        </p:txBody>
      </p:sp>
      <p:graphicFrame>
        <p:nvGraphicFramePr>
          <p:cNvPr id="6" name="Chart Placeholder 5">
            <a:extLst>
              <a:ext uri="{FF2B5EF4-FFF2-40B4-BE49-F238E27FC236}">
                <a16:creationId xmlns:a16="http://schemas.microsoft.com/office/drawing/2014/main" id="{F028CEEE-5B49-4902-B6CF-1797A64A1A96}"/>
              </a:ext>
            </a:extLst>
          </p:cNvPr>
          <p:cNvGraphicFramePr>
            <a:graphicFrameLocks noGrp="1"/>
          </p:cNvGraphicFramePr>
          <p:nvPr>
            <p:ph type="chart" sz="quarter" idx="13"/>
            <p:extLst>
              <p:ext uri="{D42A27DB-BD31-4B8C-83A1-F6EECF244321}">
                <p14:modId xmlns:p14="http://schemas.microsoft.com/office/powerpoint/2010/main" val="2533638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5C0BC6-7408-4A4D-8345-185ADF0E1303}"/>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8D45D900-6B4A-4B2F-A6C2-E8C0E5D029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497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05753-65AD-4C3A-AE86-CD069133596C}"/>
              </a:ext>
            </a:extLst>
          </p:cNvPr>
          <p:cNvSpPr>
            <a:spLocks noGrp="1"/>
          </p:cNvSpPr>
          <p:nvPr>
            <p:ph type="title"/>
          </p:nvPr>
        </p:nvSpPr>
        <p:spPr/>
        <p:txBody>
          <a:bodyPr/>
          <a:lstStyle/>
          <a:p>
            <a:r>
              <a:rPr lang="en-US"/>
              <a:t>Facebook Engaged Users | Purdys</a:t>
            </a:r>
          </a:p>
        </p:txBody>
      </p:sp>
      <p:graphicFrame>
        <p:nvGraphicFramePr>
          <p:cNvPr id="6" name="Chart Placeholder 5">
            <a:extLst>
              <a:ext uri="{FF2B5EF4-FFF2-40B4-BE49-F238E27FC236}">
                <a16:creationId xmlns:a16="http://schemas.microsoft.com/office/drawing/2014/main" id="{AF81B36A-0C8A-42AF-8417-068130E2CA49}"/>
              </a:ext>
            </a:extLst>
          </p:cNvPr>
          <p:cNvGraphicFramePr>
            <a:graphicFrameLocks noGrp="1"/>
          </p:cNvGraphicFramePr>
          <p:nvPr>
            <p:ph type="chart" sz="quarter" idx="13"/>
            <p:extLst>
              <p:ext uri="{D42A27DB-BD31-4B8C-83A1-F6EECF244321}">
                <p14:modId xmlns:p14="http://schemas.microsoft.com/office/powerpoint/2010/main" val="2306022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F3B60C-1F68-4682-A1CC-513359F7EF0D}"/>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56CC1674-EA66-4D96-A145-3FF3A92876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7097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F290B-1949-45FF-A85B-9EC909A316BA}"/>
              </a:ext>
            </a:extLst>
          </p:cNvPr>
          <p:cNvSpPr>
            <a:spLocks noGrp="1"/>
          </p:cNvSpPr>
          <p:nvPr>
            <p:ph type="title"/>
          </p:nvPr>
        </p:nvSpPr>
        <p:spPr/>
        <p:txBody>
          <a:bodyPr/>
          <a:lstStyle/>
          <a:p>
            <a:r>
              <a:rPr lang="en-US"/>
              <a:t>Instagram Monthly | Purdys</a:t>
            </a:r>
          </a:p>
        </p:txBody>
      </p:sp>
      <p:graphicFrame>
        <p:nvGraphicFramePr>
          <p:cNvPr id="5" name="Table Placeholder 4">
            <a:extLst>
              <a:ext uri="{FF2B5EF4-FFF2-40B4-BE49-F238E27FC236}">
                <a16:creationId xmlns:a16="http://schemas.microsoft.com/office/drawing/2014/main" id="{F266090D-6B23-4CD5-8D2B-E590ED0DA32D}"/>
              </a:ext>
            </a:extLst>
          </p:cNvPr>
          <p:cNvGraphicFramePr>
            <a:graphicFrameLocks noGrp="1"/>
          </p:cNvGraphicFramePr>
          <p:nvPr>
            <p:ph type="tbl" sz="quarter" idx="13"/>
            <p:extLst>
              <p:ext uri="{D42A27DB-BD31-4B8C-83A1-F6EECF244321}">
                <p14:modId xmlns:p14="http://schemas.microsoft.com/office/powerpoint/2010/main" val="638664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71433892"/>
                    </a:ext>
                  </a:extLst>
                </a:gridCol>
                <a:gridCol w="3291840">
                  <a:extLst>
                    <a:ext uri="{9D8B030D-6E8A-4147-A177-3AD203B41FA5}">
                      <a16:colId xmlns:a16="http://schemas.microsoft.com/office/drawing/2014/main" val="3271590237"/>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289172224"/>
                  </a:ext>
                </a:extLst>
              </a:tr>
              <a:tr h="370840">
                <a:tc>
                  <a:txBody>
                    <a:bodyPr/>
                    <a:lstStyle/>
                    <a:p>
                      <a:r>
                        <a:rPr lang="en-US" sz="1000"/>
                        <a:t>Follower Count</a:t>
                      </a:r>
                    </a:p>
                  </a:txBody>
                  <a:tcPr/>
                </a:tc>
                <a:tc>
                  <a:txBody>
                    <a:bodyPr/>
                    <a:lstStyle/>
                    <a:p>
                      <a:r>
                        <a:rPr lang="en-US" sz="1000"/>
                        <a:t>20953</a:t>
                      </a:r>
                    </a:p>
                  </a:txBody>
                  <a:tcPr/>
                </a:tc>
                <a:extLst>
                  <a:ext uri="{0D108BD9-81ED-4DB2-BD59-A6C34878D82A}">
                    <a16:rowId xmlns:a16="http://schemas.microsoft.com/office/drawing/2014/main" val="1019670085"/>
                  </a:ext>
                </a:extLst>
              </a:tr>
              <a:tr h="370840">
                <a:tc>
                  <a:txBody>
                    <a:bodyPr/>
                    <a:lstStyle/>
                    <a:p>
                      <a:r>
                        <a:rPr lang="en-US" sz="1000"/>
                        <a:t>Post Comments</a:t>
                      </a:r>
                    </a:p>
                  </a:txBody>
                  <a:tcPr/>
                </a:tc>
                <a:tc>
                  <a:txBody>
                    <a:bodyPr/>
                    <a:lstStyle/>
                    <a:p>
                      <a:r>
                        <a:rPr lang="en-US" sz="1000"/>
                        <a:t>5572</a:t>
                      </a:r>
                    </a:p>
                  </a:txBody>
                  <a:tcPr/>
                </a:tc>
                <a:extLst>
                  <a:ext uri="{0D108BD9-81ED-4DB2-BD59-A6C34878D82A}">
                    <a16:rowId xmlns:a16="http://schemas.microsoft.com/office/drawing/2014/main" val="3008523979"/>
                  </a:ext>
                </a:extLst>
              </a:tr>
              <a:tr h="370840">
                <a:tc>
                  <a:txBody>
                    <a:bodyPr/>
                    <a:lstStyle/>
                    <a:p>
                      <a:r>
                        <a:rPr lang="en-US" sz="1000"/>
                        <a:t>Post Likes</a:t>
                      </a:r>
                    </a:p>
                  </a:txBody>
                  <a:tcPr/>
                </a:tc>
                <a:tc>
                  <a:txBody>
                    <a:bodyPr/>
                    <a:lstStyle/>
                    <a:p>
                      <a:r>
                        <a:rPr lang="en-US" sz="1000"/>
                        <a:t>59003</a:t>
                      </a:r>
                    </a:p>
                  </a:txBody>
                  <a:tcPr/>
                </a:tc>
                <a:extLst>
                  <a:ext uri="{0D108BD9-81ED-4DB2-BD59-A6C34878D82A}">
                    <a16:rowId xmlns:a16="http://schemas.microsoft.com/office/drawing/2014/main" val="447701947"/>
                  </a:ext>
                </a:extLst>
              </a:tr>
              <a:tr h="370840">
                <a:tc>
                  <a:txBody>
                    <a:bodyPr/>
                    <a:lstStyle/>
                    <a:p>
                      <a:r>
                        <a:rPr lang="en-US" sz="1000"/>
                        <a:t>Post Reach</a:t>
                      </a:r>
                    </a:p>
                  </a:txBody>
                  <a:tcPr/>
                </a:tc>
                <a:tc>
                  <a:txBody>
                    <a:bodyPr/>
                    <a:lstStyle/>
                    <a:p>
                      <a:r>
                        <a:rPr lang="en-US" sz="1000"/>
                        <a:t>925262</a:t>
                      </a:r>
                    </a:p>
                  </a:txBody>
                  <a:tcPr/>
                </a:tc>
                <a:extLst>
                  <a:ext uri="{0D108BD9-81ED-4DB2-BD59-A6C34878D82A}">
                    <a16:rowId xmlns:a16="http://schemas.microsoft.com/office/drawing/2014/main" val="1538072643"/>
                  </a:ext>
                </a:extLst>
              </a:tr>
              <a:tr h="370840">
                <a:tc>
                  <a:txBody>
                    <a:bodyPr/>
                    <a:lstStyle/>
                    <a:p>
                      <a:r>
                        <a:rPr lang="en-US" sz="1000"/>
                        <a:t>Posts This Week</a:t>
                      </a:r>
                    </a:p>
                  </a:txBody>
                  <a:tcPr/>
                </a:tc>
                <a:tc>
                  <a:txBody>
                    <a:bodyPr/>
                    <a:lstStyle/>
                    <a:p>
                      <a:r>
                        <a:rPr lang="en-US" sz="1000"/>
                        <a:t>n/a</a:t>
                      </a:r>
                    </a:p>
                  </a:txBody>
                  <a:tcPr/>
                </a:tc>
                <a:extLst>
                  <a:ext uri="{0D108BD9-81ED-4DB2-BD59-A6C34878D82A}">
                    <a16:rowId xmlns:a16="http://schemas.microsoft.com/office/drawing/2014/main" val="3492410882"/>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671593849"/>
                  </a:ext>
                </a:extLst>
              </a:tr>
            </a:tbl>
          </a:graphicData>
        </a:graphic>
      </p:graphicFrame>
      <p:sp>
        <p:nvSpPr>
          <p:cNvPr id="4" name="Text Placeholder 3">
            <a:extLst>
              <a:ext uri="{FF2B5EF4-FFF2-40B4-BE49-F238E27FC236}">
                <a16:creationId xmlns:a16="http://schemas.microsoft.com/office/drawing/2014/main" id="{68606F32-AEFD-4220-9024-3A66372CAB50}"/>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1985830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71835-DBDA-43FD-AE20-A89D59BC506E}"/>
              </a:ext>
            </a:extLst>
          </p:cNvPr>
          <p:cNvSpPr>
            <a:spLocks noGrp="1"/>
          </p:cNvSpPr>
          <p:nvPr>
            <p:ph type="title"/>
          </p:nvPr>
        </p:nvSpPr>
        <p:spPr/>
        <p:txBody>
          <a:bodyPr/>
          <a:lstStyle/>
          <a:p>
            <a:r>
              <a:rPr lang="en-US"/>
              <a:t>Followers (Instagram) | Purdys</a:t>
            </a:r>
          </a:p>
        </p:txBody>
      </p:sp>
      <p:graphicFrame>
        <p:nvGraphicFramePr>
          <p:cNvPr id="6" name="Chart Placeholder 5">
            <a:extLst>
              <a:ext uri="{FF2B5EF4-FFF2-40B4-BE49-F238E27FC236}">
                <a16:creationId xmlns:a16="http://schemas.microsoft.com/office/drawing/2014/main" id="{A56C701C-7A1E-4F30-8C8C-83F084F222F7}"/>
              </a:ext>
            </a:extLst>
          </p:cNvPr>
          <p:cNvGraphicFramePr>
            <a:graphicFrameLocks noGrp="1"/>
          </p:cNvGraphicFramePr>
          <p:nvPr>
            <p:ph type="chart" sz="quarter" idx="13"/>
            <p:extLst>
              <p:ext uri="{D42A27DB-BD31-4B8C-83A1-F6EECF244321}">
                <p14:modId xmlns:p14="http://schemas.microsoft.com/office/powerpoint/2010/main" val="30412529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45E526-3804-40DE-9F1F-36B72D9F0118}"/>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1ECFD8B2-E5A2-4A0B-AACB-94547536FC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4363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6EA85-64F1-43E0-BE1F-42D5ACBAD088}"/>
              </a:ext>
            </a:extLst>
          </p:cNvPr>
          <p:cNvSpPr>
            <a:spLocks noGrp="1"/>
          </p:cNvSpPr>
          <p:nvPr>
            <p:ph type="title"/>
          </p:nvPr>
        </p:nvSpPr>
        <p:spPr/>
        <p:txBody>
          <a:bodyPr/>
          <a:lstStyle/>
          <a:p>
            <a:r>
              <a:rPr lang="en-US"/>
              <a:t>Instagram Posts Table | Top Five | Purdys - 1 of 2</a:t>
            </a:r>
          </a:p>
        </p:txBody>
      </p:sp>
      <p:graphicFrame>
        <p:nvGraphicFramePr>
          <p:cNvPr id="5" name="Table Placeholder 4">
            <a:extLst>
              <a:ext uri="{FF2B5EF4-FFF2-40B4-BE49-F238E27FC236}">
                <a16:creationId xmlns:a16="http://schemas.microsoft.com/office/drawing/2014/main" id="{5284C365-0584-4478-B913-D156F8755EB1}"/>
              </a:ext>
            </a:extLst>
          </p:cNvPr>
          <p:cNvGraphicFramePr>
            <a:graphicFrameLocks noGrp="1"/>
          </p:cNvGraphicFramePr>
          <p:nvPr>
            <p:ph type="tbl" sz="quarter" idx="13"/>
            <p:extLst>
              <p:ext uri="{D42A27DB-BD31-4B8C-83A1-F6EECF244321}">
                <p14:modId xmlns:p14="http://schemas.microsoft.com/office/powerpoint/2010/main" val="4211357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26375829"/>
                    </a:ext>
                  </a:extLst>
                </a:gridCol>
                <a:gridCol w="987552">
                  <a:extLst>
                    <a:ext uri="{9D8B030D-6E8A-4147-A177-3AD203B41FA5}">
                      <a16:colId xmlns:a16="http://schemas.microsoft.com/office/drawing/2014/main" val="3168896084"/>
                    </a:ext>
                  </a:extLst>
                </a:gridCol>
                <a:gridCol w="987552">
                  <a:extLst>
                    <a:ext uri="{9D8B030D-6E8A-4147-A177-3AD203B41FA5}">
                      <a16:colId xmlns:a16="http://schemas.microsoft.com/office/drawing/2014/main" val="1163921893"/>
                    </a:ext>
                  </a:extLst>
                </a:gridCol>
                <a:gridCol w="987552">
                  <a:extLst>
                    <a:ext uri="{9D8B030D-6E8A-4147-A177-3AD203B41FA5}">
                      <a16:colId xmlns:a16="http://schemas.microsoft.com/office/drawing/2014/main" val="3948140277"/>
                    </a:ext>
                  </a:extLst>
                </a:gridCol>
                <a:gridCol w="987552">
                  <a:extLst>
                    <a:ext uri="{9D8B030D-6E8A-4147-A177-3AD203B41FA5}">
                      <a16:colId xmlns:a16="http://schemas.microsoft.com/office/drawing/2014/main" val="1015731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1897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- 2018-05-01 20:10:58 </a:t>
                      </a:r>
                      <a:r>
                        <a:rPr kumimoji="0" lang="en-US" sz="1000" b="0" i="0" u="none" strike="noStrike" kern="1200" cap="none" spc="0" normalizeH="0" baseline="0" noProof="0">
                          <a:ln>
                            <a:noFill/>
                          </a:ln>
                          <a:solidFill>
                            <a:prstClr val="black"/>
                          </a:solidFill>
                          <a:effectLst/>
                          <a:uLnTx/>
                          <a:uFillTx/>
                          <a:latin typeface="+mn-lt"/>
                          <a:ea typeface="+mn-ea"/>
                          <a:cs typeface="+mn-cs"/>
                        </a:rPr>
                        <a:t>
 🌸 Mother's Day Giveaway 🌸! .
We have partnered up with @lussobabystore and @oliveandpiper to gift this set to one special mama (which includes 5 of chocolate)! .
To enter:
1️⃣: Follow @lussobabystore, @oliveandpiper and @purdyschocolatier on Instagram
2️⃣: Like the post on all 3 accounts 
3️⃣: Head to @lussobabystore and tag your bestie you’d share this with on Lusso Baby's post (Each unique tag is an entry) .
Open to Canadian residents only, contest ‪ends May 12 at 11:59PM PST‬. Winner announced ‪on May 13.‬ Good luck!!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2069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- 2018-01-29 16:46:12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The way to our heart is a Heartfelt Box ❤️ , plus Chocolate Roses 🌹, AND Cookie Crunch 🍪 Hearts. #SharetheLove for a chance to win these sweet treats! 
To enter: (1) Follow @purdyschocolatier
(2) Like this post
(3) Tag a friend and share your love story with them (romantic love, friendship, or family)
Giveaway ends Sunday, Feb. 4th at 7:00PM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92441823"/>
                  </a:ext>
                </a:extLst>
              </a:tr>
            </a:tbl>
          </a:graphicData>
        </a:graphic>
      </p:graphicFrame>
      <p:sp>
        <p:nvSpPr>
          <p:cNvPr id="4" name="Text Placeholder 3">
            <a:extLst>
              <a:ext uri="{FF2B5EF4-FFF2-40B4-BE49-F238E27FC236}">
                <a16:creationId xmlns:a16="http://schemas.microsoft.com/office/drawing/2014/main" id="{BCADCA0F-7C65-46A0-B899-EE9FBFB96271}"/>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1264990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0A2CB-4625-4C25-B7F0-E61CA956E433}"/>
              </a:ext>
            </a:extLst>
          </p:cNvPr>
          <p:cNvSpPr>
            <a:spLocks noGrp="1"/>
          </p:cNvSpPr>
          <p:nvPr>
            <p:ph type="title"/>
          </p:nvPr>
        </p:nvSpPr>
        <p:spPr/>
        <p:txBody>
          <a:bodyPr/>
          <a:lstStyle/>
          <a:p>
            <a:r>
              <a:rPr lang="en-US"/>
              <a:t>Instagram Posts Table | Top Five | Purdys - 2 of 2</a:t>
            </a:r>
          </a:p>
        </p:txBody>
      </p:sp>
      <p:graphicFrame>
        <p:nvGraphicFramePr>
          <p:cNvPr id="5" name="Table Placeholder 4">
            <a:extLst>
              <a:ext uri="{FF2B5EF4-FFF2-40B4-BE49-F238E27FC236}">
                <a16:creationId xmlns:a16="http://schemas.microsoft.com/office/drawing/2014/main" id="{C09B3F9A-5832-4B2C-973D-EE8ED58D9F8C}"/>
              </a:ext>
            </a:extLst>
          </p:cNvPr>
          <p:cNvGraphicFramePr>
            <a:graphicFrameLocks noGrp="1"/>
          </p:cNvGraphicFramePr>
          <p:nvPr>
            <p:ph type="tbl" sz="quarter" idx="13"/>
            <p:extLst>
              <p:ext uri="{D42A27DB-BD31-4B8C-83A1-F6EECF244321}">
                <p14:modId xmlns:p14="http://schemas.microsoft.com/office/powerpoint/2010/main" val="2321361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06273273"/>
                    </a:ext>
                  </a:extLst>
                </a:gridCol>
                <a:gridCol w="987552">
                  <a:extLst>
                    <a:ext uri="{9D8B030D-6E8A-4147-A177-3AD203B41FA5}">
                      <a16:colId xmlns:a16="http://schemas.microsoft.com/office/drawing/2014/main" val="3733086675"/>
                    </a:ext>
                  </a:extLst>
                </a:gridCol>
                <a:gridCol w="987552">
                  <a:extLst>
                    <a:ext uri="{9D8B030D-6E8A-4147-A177-3AD203B41FA5}">
                      <a16:colId xmlns:a16="http://schemas.microsoft.com/office/drawing/2014/main" val="180553040"/>
                    </a:ext>
                  </a:extLst>
                </a:gridCol>
                <a:gridCol w="987552">
                  <a:extLst>
                    <a:ext uri="{9D8B030D-6E8A-4147-A177-3AD203B41FA5}">
                      <a16:colId xmlns:a16="http://schemas.microsoft.com/office/drawing/2014/main" val="2240040379"/>
                    </a:ext>
                  </a:extLst>
                </a:gridCol>
                <a:gridCol w="987552">
                  <a:extLst>
                    <a:ext uri="{9D8B030D-6E8A-4147-A177-3AD203B41FA5}">
                      <a16:colId xmlns:a16="http://schemas.microsoft.com/office/drawing/2014/main" val="94038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03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- 2018-05-18 10:52:56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What do you get when you infuse Buffalo Trace Bourbon into our signature soft-chew caramel? BOURBON CARAMEL. We're giving one lucky winner a chance to get a first taste of DAD's new favourite chocolate. To enter:
(1) Follow @purdyschocolatier (2) Like this post (3) Tag your chocolate buddy
Giveaway ends May 23, 2018 at 5:00PM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8555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- 2018-07-07 09:53:50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On a scale of 1 to 10 Hedgehogs, how sweet is your World Chocolate Day? If it's anything less than a 10, we're here to spread the love and chocolate.
(1) Follow @purdyschocolatier
(2) Like this post
(3) Tag your 🍫buddy
Giveaway ends July 8, 2018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60498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purdyschocolatier - 2018-02-05 16:57:16 </a:t>
                      </a:r>
                      <a:r>
                        <a:rPr kumimoji="0" lang="en-US" sz="1000" b="0" i="0" u="none" strike="noStrike" kern="1200" cap="none" spc="0" normalizeH="0" baseline="0" noProof="0">
                          <a:ln>
                            <a:noFill/>
                          </a:ln>
                          <a:solidFill>
                            <a:prstClr val="black"/>
                          </a:solidFill>
                          <a:effectLst/>
                          <a:uLnTx/>
                          <a:uFillTx/>
                          <a:latin typeface="+mn-lt"/>
                          <a:ea typeface="+mn-ea"/>
                          <a:cs typeface="+mn-cs"/>
                        </a:rPr>
                        <a:t>
 Tonight's forecast? 99% chance of peanut butter 😍. We take rich peanut butter filling, enrobe it in smooth milk chocolate (from 100% sustainable cocoa!) and sprinkle it with Himalayan pink salt for our Himalayan Pink Salt Peanut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1276403"/>
                  </a:ext>
                </a:extLst>
              </a:tr>
            </a:tbl>
          </a:graphicData>
        </a:graphic>
      </p:graphicFrame>
      <p:sp>
        <p:nvSpPr>
          <p:cNvPr id="4" name="Text Placeholder 3">
            <a:extLst>
              <a:ext uri="{FF2B5EF4-FFF2-40B4-BE49-F238E27FC236}">
                <a16:creationId xmlns:a16="http://schemas.microsoft.com/office/drawing/2014/main" id="{7CE6EC1E-E9CC-4CA4-ACD6-5C8FA905BE77}"/>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4274488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836E6-E91C-458A-BD6E-5E93E82EF840}"/>
              </a:ext>
            </a:extLst>
          </p:cNvPr>
          <p:cNvSpPr>
            <a:spLocks noGrp="1"/>
          </p:cNvSpPr>
          <p:nvPr>
            <p:ph type="title"/>
          </p:nvPr>
        </p:nvSpPr>
        <p:spPr/>
        <p:txBody>
          <a:bodyPr/>
          <a:lstStyle/>
          <a:p>
            <a:r>
              <a:rPr lang="en-US"/>
              <a:t>Instagram Average Likes Per Post | Purdys</a:t>
            </a:r>
          </a:p>
        </p:txBody>
      </p:sp>
      <p:graphicFrame>
        <p:nvGraphicFramePr>
          <p:cNvPr id="6" name="Chart Placeholder 5">
            <a:extLst>
              <a:ext uri="{FF2B5EF4-FFF2-40B4-BE49-F238E27FC236}">
                <a16:creationId xmlns:a16="http://schemas.microsoft.com/office/drawing/2014/main" id="{6C832E61-BEF3-472C-88B5-F5C3C201B726}"/>
              </a:ext>
            </a:extLst>
          </p:cNvPr>
          <p:cNvGraphicFramePr>
            <a:graphicFrameLocks noGrp="1"/>
          </p:cNvGraphicFramePr>
          <p:nvPr>
            <p:ph type="chart" sz="quarter" idx="13"/>
            <p:extLst>
              <p:ext uri="{D42A27DB-BD31-4B8C-83A1-F6EECF244321}">
                <p14:modId xmlns:p14="http://schemas.microsoft.com/office/powerpoint/2010/main" val="4215094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74C202-3F88-4D32-BE6C-A9D07807B7AF}"/>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8BAF9BA8-5C94-4BC6-9BE4-CD1663985D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934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89156-A50B-4125-B400-6D72BAB177BD}"/>
              </a:ext>
            </a:extLst>
          </p:cNvPr>
          <p:cNvSpPr>
            <a:spLocks noGrp="1"/>
          </p:cNvSpPr>
          <p:nvPr>
            <p:ph type="title"/>
          </p:nvPr>
        </p:nvSpPr>
        <p:spPr/>
        <p:txBody>
          <a:bodyPr/>
          <a:lstStyle/>
          <a:p>
            <a:r>
              <a:rPr lang="en-US"/>
              <a:t>Instagram Reach | Purdys</a:t>
            </a:r>
          </a:p>
        </p:txBody>
      </p:sp>
      <p:graphicFrame>
        <p:nvGraphicFramePr>
          <p:cNvPr id="6" name="Chart Placeholder 5">
            <a:extLst>
              <a:ext uri="{FF2B5EF4-FFF2-40B4-BE49-F238E27FC236}">
                <a16:creationId xmlns:a16="http://schemas.microsoft.com/office/drawing/2014/main" id="{A6C960D0-3888-454B-82FD-D4F39363A30E}"/>
              </a:ext>
            </a:extLst>
          </p:cNvPr>
          <p:cNvGraphicFramePr>
            <a:graphicFrameLocks noGrp="1"/>
          </p:cNvGraphicFramePr>
          <p:nvPr>
            <p:ph type="chart" sz="quarter" idx="13"/>
            <p:extLst>
              <p:ext uri="{D42A27DB-BD31-4B8C-83A1-F6EECF244321}">
                <p14:modId xmlns:p14="http://schemas.microsoft.com/office/powerpoint/2010/main" val="3808954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1E6859-72AA-41AC-9754-1F88E22B6ADD}"/>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13CE7B0F-478D-4A49-B186-462A19287E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9505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101EB-DD8D-4AF7-976A-6A0C1165C145}"/>
              </a:ext>
            </a:extLst>
          </p:cNvPr>
          <p:cNvSpPr>
            <a:spLocks noGrp="1"/>
          </p:cNvSpPr>
          <p:nvPr>
            <p:ph type="title"/>
          </p:nvPr>
        </p:nvSpPr>
        <p:spPr/>
        <p:txBody>
          <a:bodyPr/>
          <a:lstStyle/>
          <a:p>
            <a:r>
              <a:rPr lang="en-US"/>
              <a:t>Twitter Monthly | Purdys</a:t>
            </a:r>
          </a:p>
        </p:txBody>
      </p:sp>
      <p:graphicFrame>
        <p:nvGraphicFramePr>
          <p:cNvPr id="5" name="Table Placeholder 4">
            <a:extLst>
              <a:ext uri="{FF2B5EF4-FFF2-40B4-BE49-F238E27FC236}">
                <a16:creationId xmlns:a16="http://schemas.microsoft.com/office/drawing/2014/main" id="{1C7EA955-45BB-4318-97C1-3239C999E6CF}"/>
              </a:ext>
            </a:extLst>
          </p:cNvPr>
          <p:cNvGraphicFramePr>
            <a:graphicFrameLocks noGrp="1"/>
          </p:cNvGraphicFramePr>
          <p:nvPr>
            <p:ph type="tbl" sz="quarter" idx="13"/>
            <p:extLst>
              <p:ext uri="{D42A27DB-BD31-4B8C-83A1-F6EECF244321}">
                <p14:modId xmlns:p14="http://schemas.microsoft.com/office/powerpoint/2010/main" val="2427775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82497877"/>
                    </a:ext>
                  </a:extLst>
                </a:gridCol>
                <a:gridCol w="3291840">
                  <a:extLst>
                    <a:ext uri="{9D8B030D-6E8A-4147-A177-3AD203B41FA5}">
                      <a16:colId xmlns:a16="http://schemas.microsoft.com/office/drawing/2014/main" val="3330631596"/>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3144750292"/>
                  </a:ext>
                </a:extLst>
              </a:tr>
              <a:tr h="370840">
                <a:tc>
                  <a:txBody>
                    <a:bodyPr/>
                    <a:lstStyle/>
                    <a:p>
                      <a:r>
                        <a:rPr lang="en-US" sz="1000"/>
                        <a:t>Follower Count</a:t>
                      </a:r>
                    </a:p>
                  </a:txBody>
                  <a:tcPr/>
                </a:tc>
                <a:tc>
                  <a:txBody>
                    <a:bodyPr/>
                    <a:lstStyle/>
                    <a:p>
                      <a:r>
                        <a:rPr lang="en-US" sz="1000"/>
                        <a:t>26286</a:t>
                      </a:r>
                    </a:p>
                  </a:txBody>
                  <a:tcPr/>
                </a:tc>
                <a:extLst>
                  <a:ext uri="{0D108BD9-81ED-4DB2-BD59-A6C34878D82A}">
                    <a16:rowId xmlns:a16="http://schemas.microsoft.com/office/drawing/2014/main" val="2881066326"/>
                  </a:ext>
                </a:extLst>
              </a:tr>
              <a:tr h="370840">
                <a:tc>
                  <a:txBody>
                    <a:bodyPr/>
                    <a:lstStyle/>
                    <a:p>
                      <a:r>
                        <a:rPr lang="en-US" sz="1000"/>
                        <a:t>Tweet Count</a:t>
                      </a:r>
                    </a:p>
                  </a:txBody>
                  <a:tcPr/>
                </a:tc>
                <a:tc>
                  <a:txBody>
                    <a:bodyPr/>
                    <a:lstStyle/>
                    <a:p>
                      <a:r>
                        <a:rPr lang="en-US" sz="1000"/>
                        <a:t>933</a:t>
                      </a:r>
                    </a:p>
                  </a:txBody>
                  <a:tcPr/>
                </a:tc>
                <a:extLst>
                  <a:ext uri="{0D108BD9-81ED-4DB2-BD59-A6C34878D82A}">
                    <a16:rowId xmlns:a16="http://schemas.microsoft.com/office/drawing/2014/main" val="2527148714"/>
                  </a:ext>
                </a:extLst>
              </a:tr>
              <a:tr h="370840">
                <a:tc>
                  <a:txBody>
                    <a:bodyPr/>
                    <a:lstStyle/>
                    <a:p>
                      <a:r>
                        <a:rPr lang="en-US" sz="1000"/>
                        <a:t>Tweet Favourites</a:t>
                      </a:r>
                    </a:p>
                  </a:txBody>
                  <a:tcPr/>
                </a:tc>
                <a:tc>
                  <a:txBody>
                    <a:bodyPr/>
                    <a:lstStyle/>
                    <a:p>
                      <a:r>
                        <a:rPr lang="en-US" sz="1000"/>
                        <a:t>6028</a:t>
                      </a:r>
                    </a:p>
                  </a:txBody>
                  <a:tcPr/>
                </a:tc>
                <a:extLst>
                  <a:ext uri="{0D108BD9-81ED-4DB2-BD59-A6C34878D82A}">
                    <a16:rowId xmlns:a16="http://schemas.microsoft.com/office/drawing/2014/main" val="3086443525"/>
                  </a:ext>
                </a:extLst>
              </a:tr>
              <a:tr h="370840">
                <a:tc>
                  <a:txBody>
                    <a:bodyPr/>
                    <a:lstStyle/>
                    <a:p>
                      <a:r>
                        <a:rPr lang="en-US" sz="1000"/>
                        <a:t>Tweet Replies</a:t>
                      </a:r>
                    </a:p>
                  </a:txBody>
                  <a:tcPr/>
                </a:tc>
                <a:tc>
                  <a:txBody>
                    <a:bodyPr/>
                    <a:lstStyle/>
                    <a:p>
                      <a:r>
                        <a:rPr lang="en-US" sz="1000"/>
                        <a:t>81</a:t>
                      </a:r>
                    </a:p>
                  </a:txBody>
                  <a:tcPr/>
                </a:tc>
                <a:extLst>
                  <a:ext uri="{0D108BD9-81ED-4DB2-BD59-A6C34878D82A}">
                    <a16:rowId xmlns:a16="http://schemas.microsoft.com/office/drawing/2014/main" val="1423578687"/>
                  </a:ext>
                </a:extLst>
              </a:tr>
              <a:tr h="370840">
                <a:tc>
                  <a:txBody>
                    <a:bodyPr/>
                    <a:lstStyle/>
                    <a:p>
                      <a:r>
                        <a:rPr lang="en-US" sz="1000"/>
                        <a:t>Tweet Retweets</a:t>
                      </a:r>
                    </a:p>
                  </a:txBody>
                  <a:tcPr/>
                </a:tc>
                <a:tc>
                  <a:txBody>
                    <a:bodyPr/>
                    <a:lstStyle/>
                    <a:p>
                      <a:r>
                        <a:rPr lang="en-US" sz="1000"/>
                        <a:t>1064</a:t>
                      </a:r>
                    </a:p>
                  </a:txBody>
                  <a:tcPr/>
                </a:tc>
                <a:extLst>
                  <a:ext uri="{0D108BD9-81ED-4DB2-BD59-A6C34878D82A}">
                    <a16:rowId xmlns:a16="http://schemas.microsoft.com/office/drawing/2014/main" val="3253219474"/>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796615727"/>
                  </a:ext>
                </a:extLst>
              </a:tr>
            </a:tbl>
          </a:graphicData>
        </a:graphic>
      </p:graphicFrame>
      <p:sp>
        <p:nvSpPr>
          <p:cNvPr id="4" name="Text Placeholder 3">
            <a:extLst>
              <a:ext uri="{FF2B5EF4-FFF2-40B4-BE49-F238E27FC236}">
                <a16:creationId xmlns:a16="http://schemas.microsoft.com/office/drawing/2014/main" id="{BF00C75D-0E10-4B12-B253-2CF9709B8E67}"/>
              </a:ext>
            </a:extLst>
          </p:cNvPr>
          <p:cNvSpPr>
            <a:spLocks noGrp="1"/>
          </p:cNvSpPr>
          <p:nvPr>
            <p:ph type="body" sz="quarter" idx="14"/>
          </p:nvPr>
        </p:nvSpPr>
        <p:spPr/>
        <p:txBody>
          <a:bodyPr/>
          <a:lstStyle/>
          <a:p>
            <a:r>
              <a:rPr lang="en-US"/>
              <a:t>01/01/2018 - 07/31/2018</a:t>
            </a:r>
          </a:p>
        </p:txBody>
      </p:sp>
    </p:spTree>
    <p:extLst>
      <p:ext uri="{BB962C8B-B14F-4D97-AF65-F5344CB8AC3E}">
        <p14:creationId xmlns:p14="http://schemas.microsoft.com/office/powerpoint/2010/main" val="1575169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1C5BE-02F1-4ACD-8F35-4B320A245B2B}"/>
              </a:ext>
            </a:extLst>
          </p:cNvPr>
          <p:cNvSpPr>
            <a:spLocks noGrp="1"/>
          </p:cNvSpPr>
          <p:nvPr>
            <p:ph type="title"/>
          </p:nvPr>
        </p:nvSpPr>
        <p:spPr/>
        <p:txBody>
          <a:bodyPr/>
          <a:lstStyle/>
          <a:p>
            <a:r>
              <a:rPr lang="en-US"/>
              <a:t>Followers (Twitter) | Purdys</a:t>
            </a:r>
          </a:p>
        </p:txBody>
      </p:sp>
      <p:graphicFrame>
        <p:nvGraphicFramePr>
          <p:cNvPr id="6" name="Chart Placeholder 5">
            <a:extLst>
              <a:ext uri="{FF2B5EF4-FFF2-40B4-BE49-F238E27FC236}">
                <a16:creationId xmlns:a16="http://schemas.microsoft.com/office/drawing/2014/main" id="{FD77145F-7904-451D-BA35-1DEE94D393A5}"/>
              </a:ext>
            </a:extLst>
          </p:cNvPr>
          <p:cNvGraphicFramePr>
            <a:graphicFrameLocks noGrp="1"/>
          </p:cNvGraphicFramePr>
          <p:nvPr>
            <p:ph type="chart" sz="quarter" idx="13"/>
            <p:extLst>
              <p:ext uri="{D42A27DB-BD31-4B8C-83A1-F6EECF244321}">
                <p14:modId xmlns:p14="http://schemas.microsoft.com/office/powerpoint/2010/main" val="20737976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9C2C53-9259-4CB1-9443-DC25582F6E2F}"/>
              </a:ext>
            </a:extLst>
          </p:cNvPr>
          <p:cNvSpPr>
            <a:spLocks noGrp="1"/>
          </p:cNvSpPr>
          <p:nvPr>
            <p:ph type="body" sz="quarter" idx="14"/>
          </p:nvPr>
        </p:nvSpPr>
        <p:spPr/>
        <p:txBody>
          <a:bodyPr/>
          <a:lstStyle/>
          <a:p>
            <a:r>
              <a:rPr lang="en-US"/>
              <a:t>01/01/2018 - 08/05/2018</a:t>
            </a:r>
          </a:p>
        </p:txBody>
      </p:sp>
      <p:sp>
        <p:nvSpPr>
          <p:cNvPr id="5" name="Footer Placeholder 4">
            <a:extLst>
              <a:ext uri="{FF2B5EF4-FFF2-40B4-BE49-F238E27FC236}">
                <a16:creationId xmlns:a16="http://schemas.microsoft.com/office/drawing/2014/main" id="{3E28C29F-5FBE-4DD8-8263-C8B20E08EF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02487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390</Words>
  <Application>Microsoft Office PowerPoint</Application>
  <PresentationFormat>On-screen Show (4:3)</PresentationFormat>
  <Paragraphs>167</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Monthly Report for Purdys</vt:lpstr>
      <vt:lpstr>Followers (Full) | Purdys</vt:lpstr>
      <vt:lpstr>Facebook Monthly | Purdys</vt:lpstr>
      <vt:lpstr>Facebook Posts Table | Top Five | Purdys - 1 of 2</vt:lpstr>
      <vt:lpstr>Facebook Posts Table | Top Five | Purdys - 2 of 2</vt:lpstr>
      <vt:lpstr>Followers (Facebook) | Purdys</vt:lpstr>
      <vt:lpstr>Organic + Paid Reach (Facebook) | Purdys</vt:lpstr>
      <vt:lpstr>Facebook Reach | Purdys</vt:lpstr>
      <vt:lpstr>Facebook Engaged Users | Purdys</vt:lpstr>
      <vt:lpstr>Instagram Monthly | Purdys</vt:lpstr>
      <vt:lpstr>Followers (Instagram) | Purdys</vt:lpstr>
      <vt:lpstr>Instagram Posts Table | Top Five | Purdys - 1 of 2</vt:lpstr>
      <vt:lpstr>Instagram Posts Table | Top Five | Purdys - 2 of 2</vt:lpstr>
      <vt:lpstr>Instagram Average Likes Per Post | Purdys</vt:lpstr>
      <vt:lpstr>Instagram Reach | Purdys</vt:lpstr>
      <vt:lpstr>Twitter Monthly | Purdys</vt:lpstr>
      <vt:lpstr>Followers (Twitter) | Purdys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Purdys</dc:title>
  <dc:creator>Administrator</dc:creator>
  <cp:lastModifiedBy>Administrator</cp:lastModifiedBy>
  <cp:revision>1</cp:revision>
  <dcterms:created xsi:type="dcterms:W3CDTF">2018-08-14T18:37:40Z</dcterms:created>
  <dcterms:modified xsi:type="dcterms:W3CDTF">2018-08-14T18:38:09Z</dcterms:modified>
</cp:coreProperties>
</file>