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5">
                  <c:v>123704</c:v>
                </c:pt>
                <c:pt idx="6">
                  <c:v>123633</c:v>
                </c:pt>
              </c:numCache>
            </c:numRef>
          </c:val>
          <c:smooth val="0"/>
          <c:extLst>
            <c:ext xmlns:c16="http://schemas.microsoft.com/office/drawing/2014/chart" uri="{C3380CC4-5D6E-409C-BE32-E72D297353CC}">
              <c16:uniqueId val="{00000000-D9B3-4348-9769-D5546F164F9C}"/>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Sheet1!$C$2:$C$8</c:f>
              <c:numCache>
                <c:formatCode>General</c:formatCode>
                <c:ptCount val="7"/>
                <c:pt idx="5">
                  <c:v>20563</c:v>
                </c:pt>
                <c:pt idx="6">
                  <c:v>20953</c:v>
                </c:pt>
              </c:numCache>
            </c:numRef>
          </c:val>
          <c:smooth val="0"/>
          <c:extLst>
            <c:ext xmlns:c16="http://schemas.microsoft.com/office/drawing/2014/chart" uri="{C3380CC4-5D6E-409C-BE32-E72D297353CC}">
              <c16:uniqueId val="{00000001-D9B3-4348-9769-D5546F164F9C}"/>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Sheet1!$D$2:$D$8</c:f>
              <c:numCache>
                <c:formatCode>General</c:formatCode>
                <c:ptCount val="7"/>
                <c:pt idx="5">
                  <c:v>27021</c:v>
                </c:pt>
                <c:pt idx="6">
                  <c:v>26286</c:v>
                </c:pt>
              </c:numCache>
            </c:numRef>
          </c:val>
          <c:smooth val="0"/>
          <c:extLst>
            <c:ext xmlns:c16="http://schemas.microsoft.com/office/drawing/2014/chart" uri="{C3380CC4-5D6E-409C-BE32-E72D297353CC}">
              <c16:uniqueId val="{00000002-D9B3-4348-9769-D5546F164F9C}"/>
            </c:ext>
          </c:extLst>
        </c:ser>
        <c:dLbls>
          <c:showLegendKey val="0"/>
          <c:showVal val="0"/>
          <c:showCatName val="0"/>
          <c:showSerName val="0"/>
          <c:showPercent val="0"/>
          <c:showBubbleSize val="0"/>
        </c:dLbls>
        <c:smooth val="0"/>
        <c:axId val="176699632"/>
        <c:axId val="285351120"/>
      </c:lineChart>
      <c:dateAx>
        <c:axId val="17669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51120"/>
        <c:crosses val="autoZero"/>
        <c:auto val="1"/>
        <c:lblOffset val="100"/>
        <c:baseTimeUnit val="months"/>
      </c:dateAx>
      <c:valAx>
        <c:axId val="28535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9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5">
                  <c:v>123704</c:v>
                </c:pt>
                <c:pt idx="6">
                  <c:v>123633</c:v>
                </c:pt>
              </c:numCache>
            </c:numRef>
          </c:val>
          <c:smooth val="0"/>
          <c:extLst>
            <c:ext xmlns:c16="http://schemas.microsoft.com/office/drawing/2014/chart" uri="{C3380CC4-5D6E-409C-BE32-E72D297353CC}">
              <c16:uniqueId val="{00000000-22DF-48BC-8253-CA886561FA8A}"/>
            </c:ext>
          </c:extLst>
        </c:ser>
        <c:dLbls>
          <c:showLegendKey val="0"/>
          <c:showVal val="0"/>
          <c:showCatName val="0"/>
          <c:showSerName val="0"/>
          <c:showPercent val="0"/>
          <c:showBubbleSize val="0"/>
        </c:dLbls>
        <c:smooth val="0"/>
        <c:axId val="362449440"/>
        <c:axId val="362450096"/>
      </c:lineChart>
      <c:dateAx>
        <c:axId val="36244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50096"/>
        <c:crosses val="autoZero"/>
        <c:auto val="1"/>
        <c:lblOffset val="100"/>
        <c:baseTimeUnit val="months"/>
      </c:dateAx>
      <c:valAx>
        <c:axId val="36245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4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574618</c:v>
                </c:pt>
                <c:pt idx="1">
                  <c:v>485410</c:v>
                </c:pt>
                <c:pt idx="2">
                  <c:v>483896</c:v>
                </c:pt>
                <c:pt idx="3">
                  <c:v>288606</c:v>
                </c:pt>
                <c:pt idx="4">
                  <c:v>274274</c:v>
                </c:pt>
                <c:pt idx="5">
                  <c:v>245172</c:v>
                </c:pt>
                <c:pt idx="6">
                  <c:v>280797</c:v>
                </c:pt>
              </c:numCache>
            </c:numRef>
          </c:val>
          <c:extLst>
            <c:ext xmlns:c16="http://schemas.microsoft.com/office/drawing/2014/chart" uri="{C3380CC4-5D6E-409C-BE32-E72D297353CC}">
              <c16:uniqueId val="{00000000-0789-4781-A78C-9BB7FA67426D}"/>
            </c:ext>
          </c:extLst>
        </c:ser>
        <c:ser>
          <c:idx val="1"/>
          <c:order val="1"/>
          <c:tx>
            <c:strRef>
              <c:f>Sheet1!$C$1</c:f>
              <c:strCache>
                <c:ptCount val="1"/>
                <c:pt idx="0">
                  <c:v>Paid Impressions</c:v>
                </c:pt>
              </c:strCache>
            </c:strRef>
          </c:tx>
          <c:spPr>
            <a:solidFill>
              <a:schemeClr val="accent2"/>
            </a:solidFill>
            <a:ln>
              <a:noFill/>
            </a:ln>
            <a:effectLst/>
          </c:spP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Sheet1!$C$2:$C$8</c:f>
              <c:numCache>
                <c:formatCode>General</c:formatCode>
                <c:ptCount val="7"/>
                <c:pt idx="0">
                  <c:v>1463640</c:v>
                </c:pt>
                <c:pt idx="1">
                  <c:v>1109805</c:v>
                </c:pt>
                <c:pt idx="2">
                  <c:v>1039596</c:v>
                </c:pt>
                <c:pt idx="3">
                  <c:v>542996</c:v>
                </c:pt>
                <c:pt idx="4">
                  <c:v>530459</c:v>
                </c:pt>
                <c:pt idx="5">
                  <c:v>421936</c:v>
                </c:pt>
                <c:pt idx="6">
                  <c:v>220828</c:v>
                </c:pt>
              </c:numCache>
            </c:numRef>
          </c:val>
          <c:extLst>
            <c:ext xmlns:c16="http://schemas.microsoft.com/office/drawing/2014/chart" uri="{C3380CC4-5D6E-409C-BE32-E72D297353CC}">
              <c16:uniqueId val="{00000001-0789-4781-A78C-9BB7FA67426D}"/>
            </c:ext>
          </c:extLst>
        </c:ser>
        <c:dLbls>
          <c:showLegendKey val="0"/>
          <c:showVal val="0"/>
          <c:showCatName val="0"/>
          <c:showSerName val="0"/>
          <c:showPercent val="0"/>
          <c:showBubbleSize val="0"/>
        </c:dLbls>
        <c:axId val="363976704"/>
        <c:axId val="363975392"/>
      </c:areaChart>
      <c:dateAx>
        <c:axId val="36397670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75392"/>
        <c:crosses val="autoZero"/>
        <c:auto val="1"/>
        <c:lblOffset val="100"/>
        <c:baseTimeUnit val="months"/>
      </c:dateAx>
      <c:valAx>
        <c:axId val="36397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7670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464708</c:v>
                </c:pt>
                <c:pt idx="1">
                  <c:v>458772</c:v>
                </c:pt>
                <c:pt idx="2">
                  <c:v>370013</c:v>
                </c:pt>
                <c:pt idx="3">
                  <c:v>295356</c:v>
                </c:pt>
                <c:pt idx="4">
                  <c:v>302514</c:v>
                </c:pt>
                <c:pt idx="5">
                  <c:v>225727</c:v>
                </c:pt>
                <c:pt idx="6">
                  <c:v>169414</c:v>
                </c:pt>
              </c:numCache>
            </c:numRef>
          </c:val>
          <c:smooth val="0"/>
          <c:extLst>
            <c:ext xmlns:c16="http://schemas.microsoft.com/office/drawing/2014/chart" uri="{C3380CC4-5D6E-409C-BE32-E72D297353CC}">
              <c16:uniqueId val="{00000000-30B2-4D2D-BBB6-E26299DA2B80}"/>
            </c:ext>
          </c:extLst>
        </c:ser>
        <c:dLbls>
          <c:showLegendKey val="0"/>
          <c:showVal val="0"/>
          <c:showCatName val="0"/>
          <c:showSerName val="0"/>
          <c:showPercent val="0"/>
          <c:showBubbleSize val="0"/>
        </c:dLbls>
        <c:smooth val="0"/>
        <c:axId val="363966208"/>
        <c:axId val="363962272"/>
      </c:lineChart>
      <c:dateAx>
        <c:axId val="36396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62272"/>
        <c:crosses val="autoZero"/>
        <c:auto val="1"/>
        <c:lblOffset val="100"/>
        <c:baseTimeUnit val="months"/>
      </c:dateAx>
      <c:valAx>
        <c:axId val="36396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6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17220</c:v>
                </c:pt>
                <c:pt idx="1">
                  <c:v>16320</c:v>
                </c:pt>
                <c:pt idx="2">
                  <c:v>21396</c:v>
                </c:pt>
                <c:pt idx="3">
                  <c:v>10772</c:v>
                </c:pt>
                <c:pt idx="4">
                  <c:v>10067</c:v>
                </c:pt>
                <c:pt idx="5">
                  <c:v>8543</c:v>
                </c:pt>
                <c:pt idx="6">
                  <c:v>8023</c:v>
                </c:pt>
              </c:numCache>
            </c:numRef>
          </c:val>
          <c:smooth val="0"/>
          <c:extLst>
            <c:ext xmlns:c16="http://schemas.microsoft.com/office/drawing/2014/chart" uri="{C3380CC4-5D6E-409C-BE32-E72D297353CC}">
              <c16:uniqueId val="{00000000-E130-44A6-8EEC-62CAA07561FC}"/>
            </c:ext>
          </c:extLst>
        </c:ser>
        <c:dLbls>
          <c:showLegendKey val="0"/>
          <c:showVal val="0"/>
          <c:showCatName val="0"/>
          <c:showSerName val="0"/>
          <c:showPercent val="0"/>
          <c:showBubbleSize val="0"/>
        </c:dLbls>
        <c:smooth val="0"/>
        <c:axId val="363964896"/>
        <c:axId val="363970800"/>
      </c:lineChart>
      <c:dateAx>
        <c:axId val="363964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70800"/>
        <c:crosses val="autoZero"/>
        <c:auto val="1"/>
        <c:lblOffset val="100"/>
        <c:baseTimeUnit val="months"/>
      </c:dateAx>
      <c:valAx>
        <c:axId val="36397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5">
                  <c:v>20563</c:v>
                </c:pt>
                <c:pt idx="6">
                  <c:v>20953</c:v>
                </c:pt>
              </c:numCache>
            </c:numRef>
          </c:val>
          <c:smooth val="0"/>
          <c:extLst>
            <c:ext xmlns:c16="http://schemas.microsoft.com/office/drawing/2014/chart" uri="{C3380CC4-5D6E-409C-BE32-E72D297353CC}">
              <c16:uniqueId val="{00000000-8D2E-498D-963F-229B3052503D}"/>
            </c:ext>
          </c:extLst>
        </c:ser>
        <c:dLbls>
          <c:showLegendKey val="0"/>
          <c:showVal val="0"/>
          <c:showCatName val="0"/>
          <c:showSerName val="0"/>
          <c:showPercent val="0"/>
          <c:showBubbleSize val="0"/>
        </c:dLbls>
        <c:smooth val="0"/>
        <c:axId val="351096936"/>
        <c:axId val="352097760"/>
      </c:lineChart>
      <c:dateAx>
        <c:axId val="35109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97760"/>
        <c:crosses val="autoZero"/>
        <c:auto val="1"/>
        <c:lblOffset val="100"/>
        <c:baseTimeUnit val="months"/>
      </c:dateAx>
      <c:valAx>
        <c:axId val="35209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9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324</c:v>
                </c:pt>
                <c:pt idx="1">
                  <c:v>400</c:v>
                </c:pt>
                <c:pt idx="2">
                  <c:v>395</c:v>
                </c:pt>
                <c:pt idx="3">
                  <c:v>275</c:v>
                </c:pt>
                <c:pt idx="4">
                  <c:v>354</c:v>
                </c:pt>
                <c:pt idx="5">
                  <c:v>290</c:v>
                </c:pt>
                <c:pt idx="6">
                  <c:v>339</c:v>
                </c:pt>
              </c:numCache>
            </c:numRef>
          </c:val>
          <c:smooth val="0"/>
          <c:extLst>
            <c:ext xmlns:c16="http://schemas.microsoft.com/office/drawing/2014/chart" uri="{C3380CC4-5D6E-409C-BE32-E72D297353CC}">
              <c16:uniqueId val="{00000000-33C5-4BC1-8F9B-BBFD3AA73CEF}"/>
            </c:ext>
          </c:extLst>
        </c:ser>
        <c:dLbls>
          <c:showLegendKey val="0"/>
          <c:showVal val="0"/>
          <c:showCatName val="0"/>
          <c:showSerName val="0"/>
          <c:showPercent val="0"/>
          <c:showBubbleSize val="0"/>
        </c:dLbls>
        <c:smooth val="0"/>
        <c:axId val="417649464"/>
        <c:axId val="417649792"/>
      </c:lineChart>
      <c:dateAx>
        <c:axId val="41764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49792"/>
        <c:crosses val="autoZero"/>
        <c:auto val="1"/>
        <c:lblOffset val="100"/>
        <c:baseTimeUnit val="months"/>
      </c:dateAx>
      <c:valAx>
        <c:axId val="41764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64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0">
                  <c:v>15870</c:v>
                </c:pt>
                <c:pt idx="1">
                  <c:v>14641</c:v>
                </c:pt>
                <c:pt idx="2">
                  <c:v>15929</c:v>
                </c:pt>
                <c:pt idx="3">
                  <c:v>33717</c:v>
                </c:pt>
                <c:pt idx="4">
                  <c:v>70145</c:v>
                </c:pt>
                <c:pt idx="5">
                  <c:v>66005</c:v>
                </c:pt>
                <c:pt idx="6">
                  <c:v>78014</c:v>
                </c:pt>
              </c:numCache>
            </c:numRef>
          </c:val>
          <c:smooth val="0"/>
          <c:extLst>
            <c:ext xmlns:c16="http://schemas.microsoft.com/office/drawing/2014/chart" uri="{C3380CC4-5D6E-409C-BE32-E72D297353CC}">
              <c16:uniqueId val="{00000000-7DF1-4A61-BD21-E572B759D26B}"/>
            </c:ext>
          </c:extLst>
        </c:ser>
        <c:dLbls>
          <c:showLegendKey val="0"/>
          <c:showVal val="0"/>
          <c:showCatName val="0"/>
          <c:showSerName val="0"/>
          <c:showPercent val="0"/>
          <c:showBubbleSize val="0"/>
        </c:dLbls>
        <c:smooth val="0"/>
        <c:axId val="418417040"/>
        <c:axId val="418422944"/>
      </c:lineChart>
      <c:dateAx>
        <c:axId val="41841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22944"/>
        <c:crosses val="autoZero"/>
        <c:auto val="1"/>
        <c:lblOffset val="100"/>
        <c:baseTimeUnit val="months"/>
      </c:dateAx>
      <c:valAx>
        <c:axId val="41842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1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Sheet1!$A$2:$A$8</c:f>
              <c:numCache>
                <c:formatCode>m/d/yyyy</c:formatCode>
                <c:ptCount val="7"/>
                <c:pt idx="0">
                  <c:v>43101</c:v>
                </c:pt>
                <c:pt idx="1">
                  <c:v>43132</c:v>
                </c:pt>
                <c:pt idx="2">
                  <c:v>43160</c:v>
                </c:pt>
                <c:pt idx="3">
                  <c:v>43191</c:v>
                </c:pt>
                <c:pt idx="4">
                  <c:v>43221</c:v>
                </c:pt>
                <c:pt idx="5">
                  <c:v>43252</c:v>
                </c:pt>
                <c:pt idx="6">
                  <c:v>43282</c:v>
                </c:pt>
              </c:numCache>
            </c:numRef>
          </c:cat>
          <c:val>
            <c:numRef>
              <c:f>Sheet1!$B$2:$B$8</c:f>
              <c:numCache>
                <c:formatCode>General</c:formatCode>
                <c:ptCount val="7"/>
                <c:pt idx="5">
                  <c:v>27021</c:v>
                </c:pt>
                <c:pt idx="6">
                  <c:v>26286</c:v>
                </c:pt>
              </c:numCache>
            </c:numRef>
          </c:val>
          <c:smooth val="0"/>
          <c:extLst>
            <c:ext xmlns:c16="http://schemas.microsoft.com/office/drawing/2014/chart" uri="{C3380CC4-5D6E-409C-BE32-E72D297353CC}">
              <c16:uniqueId val="{00000000-2871-4BA2-A493-5895B18099F4}"/>
            </c:ext>
          </c:extLst>
        </c:ser>
        <c:dLbls>
          <c:showLegendKey val="0"/>
          <c:showVal val="0"/>
          <c:showCatName val="0"/>
          <c:showSerName val="0"/>
          <c:showPercent val="0"/>
          <c:showBubbleSize val="0"/>
        </c:dLbls>
        <c:smooth val="0"/>
        <c:axId val="418428520"/>
        <c:axId val="418429176"/>
      </c:lineChart>
      <c:dateAx>
        <c:axId val="41842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29176"/>
        <c:crosses val="autoZero"/>
        <c:auto val="1"/>
        <c:lblOffset val="100"/>
        <c:baseTimeUnit val="months"/>
      </c:dateAx>
      <c:valAx>
        <c:axId val="41842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2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838BB-43D0-463E-A93F-8AF3DE2CEC53}"/>
              </a:ext>
            </a:extLst>
          </p:cNvPr>
          <p:cNvSpPr>
            <a:spLocks noGrp="1"/>
          </p:cNvSpPr>
          <p:nvPr>
            <p:ph type="ctrTitle"/>
          </p:nvPr>
        </p:nvSpPr>
        <p:spPr/>
        <p:txBody>
          <a:bodyPr/>
          <a:lstStyle/>
          <a:p>
            <a:r>
              <a:rPr lang="en-US"/>
              <a:t>Monthly Report for Purdys</a:t>
            </a:r>
          </a:p>
        </p:txBody>
      </p:sp>
      <p:sp>
        <p:nvSpPr>
          <p:cNvPr id="3" name="Subtitle 2">
            <a:extLst>
              <a:ext uri="{FF2B5EF4-FFF2-40B4-BE49-F238E27FC236}">
                <a16:creationId xmlns:a16="http://schemas.microsoft.com/office/drawing/2014/main" id="{694E7705-E06A-452B-A974-997AAFBC628E}"/>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1253518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6A57-C560-4650-9139-B08154DC1C4C}"/>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22972F8F-7344-4F21-B10F-C0EDAC28A1B9}"/>
              </a:ext>
            </a:extLst>
          </p:cNvPr>
          <p:cNvGraphicFramePr>
            <a:graphicFrameLocks noGrp="1"/>
          </p:cNvGraphicFramePr>
          <p:nvPr>
            <p:ph type="chart" sz="quarter" idx="13"/>
            <p:extLst>
              <p:ext uri="{D42A27DB-BD31-4B8C-83A1-F6EECF244321}">
                <p14:modId xmlns:p14="http://schemas.microsoft.com/office/powerpoint/2010/main" val="3979034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A108A-7BD0-40AB-B742-47C770E0DC8E}"/>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11B93179-176C-4972-9E22-4AB9A1313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487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F6AD-D78B-426B-AF1E-6AA9AEA5E7F1}"/>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5D822035-B6EA-48AB-ABE7-FA3D9F40E353}"/>
              </a:ext>
            </a:extLst>
          </p:cNvPr>
          <p:cNvGraphicFramePr>
            <a:graphicFrameLocks noGrp="1"/>
          </p:cNvGraphicFramePr>
          <p:nvPr>
            <p:ph type="tbl" sz="quarter" idx="13"/>
            <p:extLst>
              <p:ext uri="{D42A27DB-BD31-4B8C-83A1-F6EECF244321}">
                <p14:modId xmlns:p14="http://schemas.microsoft.com/office/powerpoint/2010/main" val="353944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9744415"/>
                    </a:ext>
                  </a:extLst>
                </a:gridCol>
                <a:gridCol w="3291840">
                  <a:extLst>
                    <a:ext uri="{9D8B030D-6E8A-4147-A177-3AD203B41FA5}">
                      <a16:colId xmlns:a16="http://schemas.microsoft.com/office/drawing/2014/main" val="351843194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630103598"/>
                  </a:ext>
                </a:extLst>
              </a:tr>
              <a:tr h="370840">
                <a:tc>
                  <a:txBody>
                    <a:bodyPr/>
                    <a:lstStyle/>
                    <a:p>
                      <a:r>
                        <a:rPr lang="en-US" sz="1000"/>
                        <a:t>Click Throughs</a:t>
                      </a:r>
                    </a:p>
                  </a:txBody>
                  <a:tcPr/>
                </a:tc>
                <a:tc>
                  <a:txBody>
                    <a:bodyPr/>
                    <a:lstStyle/>
                    <a:p>
                      <a:r>
                        <a:rPr lang="en-US" sz="1000"/>
                        <a:t>5625</a:t>
                      </a:r>
                    </a:p>
                  </a:txBody>
                  <a:tcPr/>
                </a:tc>
                <a:extLst>
                  <a:ext uri="{0D108BD9-81ED-4DB2-BD59-A6C34878D82A}">
                    <a16:rowId xmlns:a16="http://schemas.microsoft.com/office/drawing/2014/main" val="1935433452"/>
                  </a:ext>
                </a:extLst>
              </a:tr>
              <a:tr h="370840">
                <a:tc>
                  <a:txBody>
                    <a:bodyPr/>
                    <a:lstStyle/>
                    <a:p>
                      <a:r>
                        <a:rPr lang="en-US" sz="1000"/>
                        <a:t>Comments</a:t>
                      </a:r>
                    </a:p>
                  </a:txBody>
                  <a:tcPr/>
                </a:tc>
                <a:tc>
                  <a:txBody>
                    <a:bodyPr/>
                    <a:lstStyle/>
                    <a:p>
                      <a:r>
                        <a:rPr lang="en-US" sz="1000"/>
                        <a:t>17396</a:t>
                      </a:r>
                    </a:p>
                  </a:txBody>
                  <a:tcPr/>
                </a:tc>
                <a:extLst>
                  <a:ext uri="{0D108BD9-81ED-4DB2-BD59-A6C34878D82A}">
                    <a16:rowId xmlns:a16="http://schemas.microsoft.com/office/drawing/2014/main" val="1093280466"/>
                  </a:ext>
                </a:extLst>
              </a:tr>
              <a:tr h="370840">
                <a:tc>
                  <a:txBody>
                    <a:bodyPr/>
                    <a:lstStyle/>
                    <a:p>
                      <a:r>
                        <a:rPr lang="en-US" sz="1000"/>
                        <a:t>Engaged Users</a:t>
                      </a:r>
                    </a:p>
                  </a:txBody>
                  <a:tcPr/>
                </a:tc>
                <a:tc>
                  <a:txBody>
                    <a:bodyPr/>
                    <a:lstStyle/>
                    <a:p>
                      <a:r>
                        <a:rPr lang="en-US" sz="1000"/>
                        <a:t>95160</a:t>
                      </a:r>
                    </a:p>
                  </a:txBody>
                  <a:tcPr/>
                </a:tc>
                <a:extLst>
                  <a:ext uri="{0D108BD9-81ED-4DB2-BD59-A6C34878D82A}">
                    <a16:rowId xmlns:a16="http://schemas.microsoft.com/office/drawing/2014/main" val="333400575"/>
                  </a:ext>
                </a:extLst>
              </a:tr>
              <a:tr h="370840">
                <a:tc>
                  <a:txBody>
                    <a:bodyPr/>
                    <a:lstStyle/>
                    <a:p>
                      <a:r>
                        <a:rPr lang="en-US" sz="1000"/>
                        <a:t>Organic Impressions</a:t>
                      </a:r>
                    </a:p>
                  </a:txBody>
                  <a:tcPr/>
                </a:tc>
                <a:tc>
                  <a:txBody>
                    <a:bodyPr/>
                    <a:lstStyle/>
                    <a:p>
                      <a:r>
                        <a:rPr lang="en-US" sz="1000"/>
                        <a:t>2852437</a:t>
                      </a:r>
                    </a:p>
                  </a:txBody>
                  <a:tcPr/>
                </a:tc>
                <a:extLst>
                  <a:ext uri="{0D108BD9-81ED-4DB2-BD59-A6C34878D82A}">
                    <a16:rowId xmlns:a16="http://schemas.microsoft.com/office/drawing/2014/main" val="543289808"/>
                  </a:ext>
                </a:extLst>
              </a:tr>
              <a:tr h="370840">
                <a:tc>
                  <a:txBody>
                    <a:bodyPr/>
                    <a:lstStyle/>
                    <a:p>
                      <a:r>
                        <a:rPr lang="en-US" sz="1000"/>
                        <a:t>Page Likes</a:t>
                      </a:r>
                    </a:p>
                  </a:txBody>
                  <a:tcPr/>
                </a:tc>
                <a:tc>
                  <a:txBody>
                    <a:bodyPr/>
                    <a:lstStyle/>
                    <a:p>
                      <a:r>
                        <a:rPr lang="en-US" sz="1000"/>
                        <a:t>123578</a:t>
                      </a:r>
                    </a:p>
                  </a:txBody>
                  <a:tcPr/>
                </a:tc>
                <a:extLst>
                  <a:ext uri="{0D108BD9-81ED-4DB2-BD59-A6C34878D82A}">
                    <a16:rowId xmlns:a16="http://schemas.microsoft.com/office/drawing/2014/main" val="3830921780"/>
                  </a:ext>
                </a:extLst>
              </a:tr>
              <a:tr h="370840">
                <a:tc>
                  <a:txBody>
                    <a:bodyPr/>
                    <a:lstStyle/>
                    <a:p>
                      <a:r>
                        <a:rPr lang="en-US" sz="1000"/>
                        <a:t>Paid Impressions</a:t>
                      </a:r>
                    </a:p>
                  </a:txBody>
                  <a:tcPr/>
                </a:tc>
                <a:tc>
                  <a:txBody>
                    <a:bodyPr/>
                    <a:lstStyle/>
                    <a:p>
                      <a:r>
                        <a:rPr lang="en-US" sz="1000"/>
                        <a:t>5686646</a:t>
                      </a:r>
                    </a:p>
                  </a:txBody>
                  <a:tcPr/>
                </a:tc>
                <a:extLst>
                  <a:ext uri="{0D108BD9-81ED-4DB2-BD59-A6C34878D82A}">
                    <a16:rowId xmlns:a16="http://schemas.microsoft.com/office/drawing/2014/main" val="980834066"/>
                  </a:ext>
                </a:extLst>
              </a:tr>
              <a:tr h="370840">
                <a:tc>
                  <a:txBody>
                    <a:bodyPr/>
                    <a:lstStyle/>
                    <a:p>
                      <a:r>
                        <a:rPr lang="en-US" sz="1000"/>
                        <a:t>Post Likes</a:t>
                      </a:r>
                    </a:p>
                  </a:txBody>
                  <a:tcPr/>
                </a:tc>
                <a:tc>
                  <a:txBody>
                    <a:bodyPr/>
                    <a:lstStyle/>
                    <a:p>
                      <a:r>
                        <a:rPr lang="en-US" sz="1000"/>
                        <a:t>51965</a:t>
                      </a:r>
                    </a:p>
                  </a:txBody>
                  <a:tcPr/>
                </a:tc>
                <a:extLst>
                  <a:ext uri="{0D108BD9-81ED-4DB2-BD59-A6C34878D82A}">
                    <a16:rowId xmlns:a16="http://schemas.microsoft.com/office/drawing/2014/main" val="3306742482"/>
                  </a:ext>
                </a:extLst>
              </a:tr>
              <a:tr h="370840">
                <a:tc>
                  <a:txBody>
                    <a:bodyPr/>
                    <a:lstStyle/>
                    <a:p>
                      <a:r>
                        <a:rPr lang="en-US" sz="1000"/>
                        <a:t>Posts</a:t>
                      </a:r>
                    </a:p>
                  </a:txBody>
                  <a:tcPr/>
                </a:tc>
                <a:tc>
                  <a:txBody>
                    <a:bodyPr/>
                    <a:lstStyle/>
                    <a:p>
                      <a:r>
                        <a:rPr lang="en-US" sz="1000"/>
                        <a:t>196</a:t>
                      </a:r>
                    </a:p>
                  </a:txBody>
                  <a:tcPr/>
                </a:tc>
                <a:extLst>
                  <a:ext uri="{0D108BD9-81ED-4DB2-BD59-A6C34878D82A}">
                    <a16:rowId xmlns:a16="http://schemas.microsoft.com/office/drawing/2014/main" val="1061672409"/>
                  </a:ext>
                </a:extLst>
              </a:tr>
              <a:tr h="370840">
                <a:tc>
                  <a:txBody>
                    <a:bodyPr/>
                    <a:lstStyle/>
                    <a:p>
                      <a:r>
                        <a:rPr lang="en-US" sz="1000"/>
                        <a:t>Shares</a:t>
                      </a:r>
                    </a:p>
                  </a:txBody>
                  <a:tcPr/>
                </a:tc>
                <a:tc>
                  <a:txBody>
                    <a:bodyPr/>
                    <a:lstStyle/>
                    <a:p>
                      <a:r>
                        <a:rPr lang="en-US" sz="1000"/>
                        <a:t>4681</a:t>
                      </a:r>
                    </a:p>
                  </a:txBody>
                  <a:tcPr/>
                </a:tc>
                <a:extLst>
                  <a:ext uri="{0D108BD9-81ED-4DB2-BD59-A6C34878D82A}">
                    <a16:rowId xmlns:a16="http://schemas.microsoft.com/office/drawing/2014/main" val="390305180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34619230"/>
                  </a:ext>
                </a:extLst>
              </a:tr>
            </a:tbl>
          </a:graphicData>
        </a:graphic>
      </p:graphicFrame>
      <p:sp>
        <p:nvSpPr>
          <p:cNvPr id="4" name="Text Placeholder 3">
            <a:extLst>
              <a:ext uri="{FF2B5EF4-FFF2-40B4-BE49-F238E27FC236}">
                <a16:creationId xmlns:a16="http://schemas.microsoft.com/office/drawing/2014/main" id="{F53D5947-F9B8-4851-950F-5CC60D0D90CD}"/>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622085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1F321-82B1-4BA9-BA6E-A5A4FE529D7E}"/>
              </a:ext>
            </a:extLst>
          </p:cNvPr>
          <p:cNvSpPr>
            <a:spLocks noGrp="1"/>
          </p:cNvSpPr>
          <p:nvPr>
            <p:ph type="title"/>
          </p:nvPr>
        </p:nvSpPr>
        <p:spPr/>
        <p:txBody>
          <a:bodyPr/>
          <a:lstStyle/>
          <a:p>
            <a:r>
              <a:rPr lang="en-US"/>
              <a:t>Facebook Posts Table | Top Five | Purdys - 1 of 2</a:t>
            </a:r>
          </a:p>
        </p:txBody>
      </p:sp>
      <p:graphicFrame>
        <p:nvGraphicFramePr>
          <p:cNvPr id="5" name="Table Placeholder 4">
            <a:extLst>
              <a:ext uri="{FF2B5EF4-FFF2-40B4-BE49-F238E27FC236}">
                <a16:creationId xmlns:a16="http://schemas.microsoft.com/office/drawing/2014/main" id="{FC18DCC5-776C-4CB4-BBE1-0868BE3C85A7}"/>
              </a:ext>
            </a:extLst>
          </p:cNvPr>
          <p:cNvGraphicFramePr>
            <a:graphicFrameLocks noGrp="1"/>
          </p:cNvGraphicFramePr>
          <p:nvPr>
            <p:ph type="tbl" sz="quarter" idx="13"/>
            <p:extLst>
              <p:ext uri="{D42A27DB-BD31-4B8C-83A1-F6EECF244321}">
                <p14:modId xmlns:p14="http://schemas.microsoft.com/office/powerpoint/2010/main" val="87232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0628913"/>
                    </a:ext>
                  </a:extLst>
                </a:gridCol>
                <a:gridCol w="822960">
                  <a:extLst>
                    <a:ext uri="{9D8B030D-6E8A-4147-A177-3AD203B41FA5}">
                      <a16:colId xmlns:a16="http://schemas.microsoft.com/office/drawing/2014/main" val="2381282566"/>
                    </a:ext>
                  </a:extLst>
                </a:gridCol>
                <a:gridCol w="822960">
                  <a:extLst>
                    <a:ext uri="{9D8B030D-6E8A-4147-A177-3AD203B41FA5}">
                      <a16:colId xmlns:a16="http://schemas.microsoft.com/office/drawing/2014/main" val="1119410191"/>
                    </a:ext>
                  </a:extLst>
                </a:gridCol>
                <a:gridCol w="822960">
                  <a:extLst>
                    <a:ext uri="{9D8B030D-6E8A-4147-A177-3AD203B41FA5}">
                      <a16:colId xmlns:a16="http://schemas.microsoft.com/office/drawing/2014/main" val="307643256"/>
                    </a:ext>
                  </a:extLst>
                </a:gridCol>
                <a:gridCol w="822960">
                  <a:extLst>
                    <a:ext uri="{9D8B030D-6E8A-4147-A177-3AD203B41FA5}">
                      <a16:colId xmlns:a16="http://schemas.microsoft.com/office/drawing/2014/main" val="3896184693"/>
                    </a:ext>
                  </a:extLst>
                </a:gridCol>
                <a:gridCol w="822960">
                  <a:extLst>
                    <a:ext uri="{9D8B030D-6E8A-4147-A177-3AD203B41FA5}">
                      <a16:colId xmlns:a16="http://schemas.microsoft.com/office/drawing/2014/main" val="425400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805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188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802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0798186"/>
                  </a:ext>
                </a:extLst>
              </a:tr>
            </a:tbl>
          </a:graphicData>
        </a:graphic>
      </p:graphicFrame>
      <p:sp>
        <p:nvSpPr>
          <p:cNvPr id="4" name="Text Placeholder 3">
            <a:extLst>
              <a:ext uri="{FF2B5EF4-FFF2-40B4-BE49-F238E27FC236}">
                <a16:creationId xmlns:a16="http://schemas.microsoft.com/office/drawing/2014/main" id="{5D849478-94CF-486A-BDD0-D5D18F65F93B}"/>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728352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838A5-31D9-4BF7-B988-D2E9D1117E0B}"/>
              </a:ext>
            </a:extLst>
          </p:cNvPr>
          <p:cNvSpPr>
            <a:spLocks noGrp="1"/>
          </p:cNvSpPr>
          <p:nvPr>
            <p:ph type="title"/>
          </p:nvPr>
        </p:nvSpPr>
        <p:spPr/>
        <p:txBody>
          <a:bodyPr/>
          <a:lstStyle/>
          <a:p>
            <a:r>
              <a:rPr lang="en-US"/>
              <a:t>Facebook Posts Table | Top Five | Purdys - 2 of 2</a:t>
            </a:r>
          </a:p>
        </p:txBody>
      </p:sp>
      <p:graphicFrame>
        <p:nvGraphicFramePr>
          <p:cNvPr id="5" name="Table Placeholder 4">
            <a:extLst>
              <a:ext uri="{FF2B5EF4-FFF2-40B4-BE49-F238E27FC236}">
                <a16:creationId xmlns:a16="http://schemas.microsoft.com/office/drawing/2014/main" id="{E00E01F2-C4F0-41A8-953A-199449AE4D38}"/>
              </a:ext>
            </a:extLst>
          </p:cNvPr>
          <p:cNvGraphicFramePr>
            <a:graphicFrameLocks noGrp="1"/>
          </p:cNvGraphicFramePr>
          <p:nvPr>
            <p:ph type="tbl" sz="quarter" idx="13"/>
            <p:extLst>
              <p:ext uri="{D42A27DB-BD31-4B8C-83A1-F6EECF244321}">
                <p14:modId xmlns:p14="http://schemas.microsoft.com/office/powerpoint/2010/main" val="202295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36414347"/>
                    </a:ext>
                  </a:extLst>
                </a:gridCol>
                <a:gridCol w="822960">
                  <a:extLst>
                    <a:ext uri="{9D8B030D-6E8A-4147-A177-3AD203B41FA5}">
                      <a16:colId xmlns:a16="http://schemas.microsoft.com/office/drawing/2014/main" val="1975230196"/>
                    </a:ext>
                  </a:extLst>
                </a:gridCol>
                <a:gridCol w="822960">
                  <a:extLst>
                    <a:ext uri="{9D8B030D-6E8A-4147-A177-3AD203B41FA5}">
                      <a16:colId xmlns:a16="http://schemas.microsoft.com/office/drawing/2014/main" val="3154290297"/>
                    </a:ext>
                  </a:extLst>
                </a:gridCol>
                <a:gridCol w="822960">
                  <a:extLst>
                    <a:ext uri="{9D8B030D-6E8A-4147-A177-3AD203B41FA5}">
                      <a16:colId xmlns:a16="http://schemas.microsoft.com/office/drawing/2014/main" val="3780531511"/>
                    </a:ext>
                  </a:extLst>
                </a:gridCol>
                <a:gridCol w="822960">
                  <a:extLst>
                    <a:ext uri="{9D8B030D-6E8A-4147-A177-3AD203B41FA5}">
                      <a16:colId xmlns:a16="http://schemas.microsoft.com/office/drawing/2014/main" val="2426288494"/>
                    </a:ext>
                  </a:extLst>
                </a:gridCol>
                <a:gridCol w="822960">
                  <a:extLst>
                    <a:ext uri="{9D8B030D-6E8A-4147-A177-3AD203B41FA5}">
                      <a16:colId xmlns:a16="http://schemas.microsoft.com/office/drawing/2014/main" val="54914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204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964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- 2018-06-28 09:25:00 </a:t>
                      </a:r>
                      <a:r>
                        <a:rPr kumimoji="0" lang="en-US" sz="1000" b="0" i="0" u="none" strike="noStrike" kern="1200" cap="none" spc="0" normalizeH="0" baseline="0" noProof="0">
                          <a:ln>
                            <a:noFill/>
                          </a:ln>
                          <a:solidFill>
                            <a:prstClr val="black"/>
                          </a:solidFill>
                          <a:effectLst/>
                          <a:uLnTx/>
                          <a:uFillTx/>
                          <a:latin typeface="+mn-lt"/>
                          <a:ea typeface="+mn-ea"/>
                          <a:cs typeface="+mn-cs"/>
                        </a:rPr>
                        <a:t> 
 Oh Hedgehogs, you're so fine, you're so fine I'm going to make you mine! http://ow.ly/LzPV30kCHUR
 — Products shown: Hedgehogs.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9780520"/>
                  </a:ext>
                </a:extLst>
              </a:tr>
            </a:tbl>
          </a:graphicData>
        </a:graphic>
      </p:graphicFrame>
      <p:sp>
        <p:nvSpPr>
          <p:cNvPr id="4" name="Text Placeholder 3">
            <a:extLst>
              <a:ext uri="{FF2B5EF4-FFF2-40B4-BE49-F238E27FC236}">
                <a16:creationId xmlns:a16="http://schemas.microsoft.com/office/drawing/2014/main" id="{C586CFFE-00E3-42D6-AFBE-CA1B36B3DADA}"/>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55481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C4DF-B19B-4F1A-87FE-6F8EA7443A3F}"/>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381D829A-AC71-46CB-AFE4-B7057FE6FA75}"/>
              </a:ext>
            </a:extLst>
          </p:cNvPr>
          <p:cNvGraphicFramePr>
            <a:graphicFrameLocks noGrp="1"/>
          </p:cNvGraphicFramePr>
          <p:nvPr>
            <p:ph type="chart" sz="quarter" idx="13"/>
            <p:extLst>
              <p:ext uri="{D42A27DB-BD31-4B8C-83A1-F6EECF244321}">
                <p14:modId xmlns:p14="http://schemas.microsoft.com/office/powerpoint/2010/main" val="191360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723D39-52E9-4D25-9589-B3BBB0B8146B}"/>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5A69A235-F51C-4733-8B77-C11FF128B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249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0798A-0878-4FFF-A8B9-19EBE6C380F1}"/>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85510F73-F516-4803-BD52-C69DD95C8DA7}"/>
              </a:ext>
            </a:extLst>
          </p:cNvPr>
          <p:cNvGraphicFramePr>
            <a:graphicFrameLocks noGrp="1"/>
          </p:cNvGraphicFramePr>
          <p:nvPr>
            <p:ph type="chart" sz="quarter" idx="13"/>
            <p:extLst>
              <p:ext uri="{D42A27DB-BD31-4B8C-83A1-F6EECF244321}">
                <p14:modId xmlns:p14="http://schemas.microsoft.com/office/powerpoint/2010/main" val="2923260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1BC06-C647-4977-92E3-11D817EE2DAE}"/>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3E0CEBBA-D32B-4522-9FFB-D98D52500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092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C6FC9-EEE8-4CB9-A59F-8AF5BB340D46}"/>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E02B3C89-F596-4030-8F84-14A315B13D32}"/>
              </a:ext>
            </a:extLst>
          </p:cNvPr>
          <p:cNvGraphicFramePr>
            <a:graphicFrameLocks noGrp="1"/>
          </p:cNvGraphicFramePr>
          <p:nvPr>
            <p:ph type="chart" sz="quarter" idx="13"/>
            <p:extLst>
              <p:ext uri="{D42A27DB-BD31-4B8C-83A1-F6EECF244321}">
                <p14:modId xmlns:p14="http://schemas.microsoft.com/office/powerpoint/2010/main" val="2503582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B3B2F-556C-40ED-8C83-03FAEE88B154}"/>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49B7628E-E12F-426C-B230-9A0599FB0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773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6B157-E301-44FA-8190-4900E381D9CA}"/>
              </a:ext>
            </a:extLst>
          </p:cNvPr>
          <p:cNvSpPr>
            <a:spLocks noGrp="1"/>
          </p:cNvSpPr>
          <p:nvPr>
            <p:ph type="title"/>
          </p:nvPr>
        </p:nvSpPr>
        <p:spPr/>
        <p:txBody>
          <a:bodyPr/>
          <a:lstStyle/>
          <a:p>
            <a:r>
              <a:rPr lang="en-US"/>
              <a:t>Facebook Engaged Users | Purdys</a:t>
            </a:r>
          </a:p>
        </p:txBody>
      </p:sp>
      <p:graphicFrame>
        <p:nvGraphicFramePr>
          <p:cNvPr id="6" name="Chart Placeholder 5">
            <a:extLst>
              <a:ext uri="{FF2B5EF4-FFF2-40B4-BE49-F238E27FC236}">
                <a16:creationId xmlns:a16="http://schemas.microsoft.com/office/drawing/2014/main" id="{F3C5F68D-B086-4E6F-A772-F5DFCCE58D4B}"/>
              </a:ext>
            </a:extLst>
          </p:cNvPr>
          <p:cNvGraphicFramePr>
            <a:graphicFrameLocks noGrp="1"/>
          </p:cNvGraphicFramePr>
          <p:nvPr>
            <p:ph type="chart" sz="quarter" idx="13"/>
            <p:extLst>
              <p:ext uri="{D42A27DB-BD31-4B8C-83A1-F6EECF244321}">
                <p14:modId xmlns:p14="http://schemas.microsoft.com/office/powerpoint/2010/main" val="1467657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4E8F8D-1E72-40E1-8875-84FFEA048D18}"/>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BB3909F7-E9F0-4A6A-B11C-EC816AAC14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6885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CDF36-937D-47D8-AD09-C2F647909FAA}"/>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E0E91C94-0ABF-42AA-B1B2-37F43C431957}"/>
              </a:ext>
            </a:extLst>
          </p:cNvPr>
          <p:cNvGraphicFramePr>
            <a:graphicFrameLocks noGrp="1"/>
          </p:cNvGraphicFramePr>
          <p:nvPr>
            <p:ph type="tbl" sz="quarter" idx="13"/>
            <p:extLst>
              <p:ext uri="{D42A27DB-BD31-4B8C-83A1-F6EECF244321}">
                <p14:modId xmlns:p14="http://schemas.microsoft.com/office/powerpoint/2010/main" val="410218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57874260"/>
                    </a:ext>
                  </a:extLst>
                </a:gridCol>
                <a:gridCol w="3291840">
                  <a:extLst>
                    <a:ext uri="{9D8B030D-6E8A-4147-A177-3AD203B41FA5}">
                      <a16:colId xmlns:a16="http://schemas.microsoft.com/office/drawing/2014/main" val="4161811534"/>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344974869"/>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1915695582"/>
                  </a:ext>
                </a:extLst>
              </a:tr>
              <a:tr h="370840">
                <a:tc>
                  <a:txBody>
                    <a:bodyPr/>
                    <a:lstStyle/>
                    <a:p>
                      <a:r>
                        <a:rPr lang="en-US" sz="1000"/>
                        <a:t>Post Comments</a:t>
                      </a:r>
                    </a:p>
                  </a:txBody>
                  <a:tcPr/>
                </a:tc>
                <a:tc>
                  <a:txBody>
                    <a:bodyPr/>
                    <a:lstStyle/>
                    <a:p>
                      <a:r>
                        <a:rPr lang="en-US" sz="1000"/>
                        <a:t>5572</a:t>
                      </a:r>
                    </a:p>
                  </a:txBody>
                  <a:tcPr/>
                </a:tc>
                <a:extLst>
                  <a:ext uri="{0D108BD9-81ED-4DB2-BD59-A6C34878D82A}">
                    <a16:rowId xmlns:a16="http://schemas.microsoft.com/office/drawing/2014/main" val="3581140592"/>
                  </a:ext>
                </a:extLst>
              </a:tr>
              <a:tr h="370840">
                <a:tc>
                  <a:txBody>
                    <a:bodyPr/>
                    <a:lstStyle/>
                    <a:p>
                      <a:r>
                        <a:rPr lang="en-US" sz="1000"/>
                        <a:t>Post Likes</a:t>
                      </a:r>
                    </a:p>
                  </a:txBody>
                  <a:tcPr/>
                </a:tc>
                <a:tc>
                  <a:txBody>
                    <a:bodyPr/>
                    <a:lstStyle/>
                    <a:p>
                      <a:r>
                        <a:rPr lang="en-US" sz="1000"/>
                        <a:t>59003</a:t>
                      </a:r>
                    </a:p>
                  </a:txBody>
                  <a:tcPr/>
                </a:tc>
                <a:extLst>
                  <a:ext uri="{0D108BD9-81ED-4DB2-BD59-A6C34878D82A}">
                    <a16:rowId xmlns:a16="http://schemas.microsoft.com/office/drawing/2014/main" val="4073942239"/>
                  </a:ext>
                </a:extLst>
              </a:tr>
              <a:tr h="370840">
                <a:tc>
                  <a:txBody>
                    <a:bodyPr/>
                    <a:lstStyle/>
                    <a:p>
                      <a:r>
                        <a:rPr lang="en-US" sz="1000"/>
                        <a:t>Post Reach</a:t>
                      </a:r>
                    </a:p>
                  </a:txBody>
                  <a:tcPr/>
                </a:tc>
                <a:tc>
                  <a:txBody>
                    <a:bodyPr/>
                    <a:lstStyle/>
                    <a:p>
                      <a:r>
                        <a:rPr lang="en-US" sz="1000"/>
                        <a:t>925262</a:t>
                      </a:r>
                    </a:p>
                  </a:txBody>
                  <a:tcPr/>
                </a:tc>
                <a:extLst>
                  <a:ext uri="{0D108BD9-81ED-4DB2-BD59-A6C34878D82A}">
                    <a16:rowId xmlns:a16="http://schemas.microsoft.com/office/drawing/2014/main" val="4235324670"/>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3306344631"/>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223704568"/>
                  </a:ext>
                </a:extLst>
              </a:tr>
            </a:tbl>
          </a:graphicData>
        </a:graphic>
      </p:graphicFrame>
      <p:sp>
        <p:nvSpPr>
          <p:cNvPr id="4" name="Text Placeholder 3">
            <a:extLst>
              <a:ext uri="{FF2B5EF4-FFF2-40B4-BE49-F238E27FC236}">
                <a16:creationId xmlns:a16="http://schemas.microsoft.com/office/drawing/2014/main" id="{C601BBEA-B580-414A-BE5E-1E20736A18CC}"/>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850591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F10CA-DBF3-4579-835D-F9086F6D5FF1}"/>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C342BE1B-8BAE-4B07-8689-408F5A4A6F1B}"/>
              </a:ext>
            </a:extLst>
          </p:cNvPr>
          <p:cNvGraphicFramePr>
            <a:graphicFrameLocks noGrp="1"/>
          </p:cNvGraphicFramePr>
          <p:nvPr>
            <p:ph type="chart" sz="quarter" idx="13"/>
            <p:extLst>
              <p:ext uri="{D42A27DB-BD31-4B8C-83A1-F6EECF244321}">
                <p14:modId xmlns:p14="http://schemas.microsoft.com/office/powerpoint/2010/main" val="2724657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64173-5EBC-4C68-BC9D-797C3505CF82}"/>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EA2BA68A-2904-418B-ADFB-C8DB5DB2E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744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D32C-808F-444D-ACCF-E4C26B1DCA9D}"/>
              </a:ext>
            </a:extLst>
          </p:cNvPr>
          <p:cNvSpPr>
            <a:spLocks noGrp="1"/>
          </p:cNvSpPr>
          <p:nvPr>
            <p:ph type="title"/>
          </p:nvPr>
        </p:nvSpPr>
        <p:spPr/>
        <p:txBody>
          <a:bodyPr/>
          <a:lstStyle/>
          <a:p>
            <a:r>
              <a:rPr lang="en-US"/>
              <a:t>Instagram Posts Table | Top Five | Purdys - 1 of 2</a:t>
            </a:r>
          </a:p>
        </p:txBody>
      </p:sp>
      <p:graphicFrame>
        <p:nvGraphicFramePr>
          <p:cNvPr id="5" name="Table Placeholder 4">
            <a:extLst>
              <a:ext uri="{FF2B5EF4-FFF2-40B4-BE49-F238E27FC236}">
                <a16:creationId xmlns:a16="http://schemas.microsoft.com/office/drawing/2014/main" id="{307E4D00-ED19-48B6-AE48-C7770E28159B}"/>
              </a:ext>
            </a:extLst>
          </p:cNvPr>
          <p:cNvGraphicFramePr>
            <a:graphicFrameLocks noGrp="1"/>
          </p:cNvGraphicFramePr>
          <p:nvPr>
            <p:ph type="tbl" sz="quarter" idx="13"/>
            <p:extLst>
              <p:ext uri="{D42A27DB-BD31-4B8C-83A1-F6EECF244321}">
                <p14:modId xmlns:p14="http://schemas.microsoft.com/office/powerpoint/2010/main" val="546195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09536469"/>
                    </a:ext>
                  </a:extLst>
                </a:gridCol>
                <a:gridCol w="987552">
                  <a:extLst>
                    <a:ext uri="{9D8B030D-6E8A-4147-A177-3AD203B41FA5}">
                      <a16:colId xmlns:a16="http://schemas.microsoft.com/office/drawing/2014/main" val="3762302340"/>
                    </a:ext>
                  </a:extLst>
                </a:gridCol>
                <a:gridCol w="987552">
                  <a:extLst>
                    <a:ext uri="{9D8B030D-6E8A-4147-A177-3AD203B41FA5}">
                      <a16:colId xmlns:a16="http://schemas.microsoft.com/office/drawing/2014/main" val="400190485"/>
                    </a:ext>
                  </a:extLst>
                </a:gridCol>
                <a:gridCol w="987552">
                  <a:extLst>
                    <a:ext uri="{9D8B030D-6E8A-4147-A177-3AD203B41FA5}">
                      <a16:colId xmlns:a16="http://schemas.microsoft.com/office/drawing/2014/main" val="406749074"/>
                    </a:ext>
                  </a:extLst>
                </a:gridCol>
                <a:gridCol w="987552">
                  <a:extLst>
                    <a:ext uri="{9D8B030D-6E8A-4147-A177-3AD203B41FA5}">
                      <a16:colId xmlns:a16="http://schemas.microsoft.com/office/drawing/2014/main" val="3373040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90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- 2018-05-01 20:10:58 </a:t>
                      </a:r>
                      <a:r>
                        <a:rPr kumimoji="0" lang="en-US" sz="1000" b="0" i="0" u="none" strike="noStrike" kern="1200" cap="none" spc="0" normalizeH="0" baseline="0" noProof="0">
                          <a:ln>
                            <a:noFill/>
                          </a:ln>
                          <a:solidFill>
                            <a:prstClr val="black"/>
                          </a:solidFill>
                          <a:effectLst/>
                          <a:uLnTx/>
                          <a:uFillTx/>
                          <a:latin typeface="+mn-lt"/>
                          <a:ea typeface="+mn-ea"/>
                          <a:cs typeface="+mn-cs"/>
                        </a:rPr>
                        <a:t>
 🌸 Mother's Day Giveaway 🌸! .
We have partnered up with @lussobabystore and @oliveandpiper to gift this set to one special mama (which includes 5 of chocolate)! .
To enter:
1️⃣: Follow @lussobabystore, @oliveandpiper and @purdyschocolatier on Instagram
2️⃣: Like the post on all 3 accounts 
3️⃣: Head to @lussobabystore and tag your bestie you’d share this with on Lusso Baby's post (Each unique tag is an entry) .
Open to Canadian residents only, contest ‪ends May 12 at 11:59PM PST‬. Winner announced ‪on May 13.‬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68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- 2018-01-29 16:46:12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The way to our heart is a Heartfelt Box ❤️ , plus Chocolate Roses 🌹, AND Cookie Crunch 🍪 Hearts. #SharetheLove for a chance to win these sweet treats! 
To enter: (1) Follow @purdyschocolatier
(2) Like this post
(3) Tag a friend and share your love story with them (romantic love, friendship, or family)
Giveaway ends Sunday, Feb. 4th at 7:00PM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9800032"/>
                  </a:ext>
                </a:extLst>
              </a:tr>
            </a:tbl>
          </a:graphicData>
        </a:graphic>
      </p:graphicFrame>
      <p:sp>
        <p:nvSpPr>
          <p:cNvPr id="4" name="Text Placeholder 3">
            <a:extLst>
              <a:ext uri="{FF2B5EF4-FFF2-40B4-BE49-F238E27FC236}">
                <a16:creationId xmlns:a16="http://schemas.microsoft.com/office/drawing/2014/main" id="{B6C5AC6B-1216-4B4B-84AE-E75740A18C83}"/>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652973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F345C-DA28-49C7-ABF9-C404FF2EDE03}"/>
              </a:ext>
            </a:extLst>
          </p:cNvPr>
          <p:cNvSpPr>
            <a:spLocks noGrp="1"/>
          </p:cNvSpPr>
          <p:nvPr>
            <p:ph type="title"/>
          </p:nvPr>
        </p:nvSpPr>
        <p:spPr/>
        <p:txBody>
          <a:bodyPr/>
          <a:lstStyle/>
          <a:p>
            <a:r>
              <a:rPr lang="en-US"/>
              <a:t>Instagram Posts Table | Top Five | Purdys - 2 of 2</a:t>
            </a:r>
          </a:p>
        </p:txBody>
      </p:sp>
      <p:graphicFrame>
        <p:nvGraphicFramePr>
          <p:cNvPr id="5" name="Table Placeholder 4">
            <a:extLst>
              <a:ext uri="{FF2B5EF4-FFF2-40B4-BE49-F238E27FC236}">
                <a16:creationId xmlns:a16="http://schemas.microsoft.com/office/drawing/2014/main" id="{BDADCBEA-A6E7-4B5C-949D-B0877AE6DB68}"/>
              </a:ext>
            </a:extLst>
          </p:cNvPr>
          <p:cNvGraphicFramePr>
            <a:graphicFrameLocks noGrp="1"/>
          </p:cNvGraphicFramePr>
          <p:nvPr>
            <p:ph type="tbl" sz="quarter" idx="13"/>
            <p:extLst>
              <p:ext uri="{D42A27DB-BD31-4B8C-83A1-F6EECF244321}">
                <p14:modId xmlns:p14="http://schemas.microsoft.com/office/powerpoint/2010/main" val="377614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50314926"/>
                    </a:ext>
                  </a:extLst>
                </a:gridCol>
                <a:gridCol w="987552">
                  <a:extLst>
                    <a:ext uri="{9D8B030D-6E8A-4147-A177-3AD203B41FA5}">
                      <a16:colId xmlns:a16="http://schemas.microsoft.com/office/drawing/2014/main" val="2593191541"/>
                    </a:ext>
                  </a:extLst>
                </a:gridCol>
                <a:gridCol w="987552">
                  <a:extLst>
                    <a:ext uri="{9D8B030D-6E8A-4147-A177-3AD203B41FA5}">
                      <a16:colId xmlns:a16="http://schemas.microsoft.com/office/drawing/2014/main" val="1316690311"/>
                    </a:ext>
                  </a:extLst>
                </a:gridCol>
                <a:gridCol w="987552">
                  <a:extLst>
                    <a:ext uri="{9D8B030D-6E8A-4147-A177-3AD203B41FA5}">
                      <a16:colId xmlns:a16="http://schemas.microsoft.com/office/drawing/2014/main" val="1223307079"/>
                    </a:ext>
                  </a:extLst>
                </a:gridCol>
                <a:gridCol w="987552">
                  <a:extLst>
                    <a:ext uri="{9D8B030D-6E8A-4147-A177-3AD203B41FA5}">
                      <a16:colId xmlns:a16="http://schemas.microsoft.com/office/drawing/2014/main" val="168537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426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- 2018-05-18 10:52:56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What do you get when you infuse Buffalo Trace Bourbon into our signature soft-chew caramel? BOURBON CARAMEL. We're giving one lucky winner a chance to get a first taste of DAD's new favourite chocolate. To enter:
(1) Follow @purdyschocolatier (2) Like this post (3) Tag your chocolate buddy
Giveaway ends May 23, 2018 at 5:00PM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467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- 2018-07-07 09:53:50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54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- 2018-02-05 16:57:16 </a:t>
                      </a:r>
                      <a:r>
                        <a:rPr kumimoji="0" lang="en-US" sz="1000" b="0" i="0" u="none" strike="noStrike" kern="1200" cap="none" spc="0" normalizeH="0" baseline="0" noProof="0">
                          <a:ln>
                            <a:noFill/>
                          </a:ln>
                          <a:solidFill>
                            <a:prstClr val="black"/>
                          </a:solidFill>
                          <a:effectLst/>
                          <a:uLnTx/>
                          <a:uFillTx/>
                          <a:latin typeface="+mn-lt"/>
                          <a:ea typeface="+mn-ea"/>
                          <a:cs typeface="+mn-cs"/>
                        </a:rPr>
                        <a:t>
 Tonight's forecast? 99% chance of peanut butter 😍. We take rich peanut butter filling, enrobe it in smooth milk chocolate (from 100% sustainable cocoa!) and sprinkle it with Himalayan pink salt for our Himalayan Pink Salt Peanut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5344774"/>
                  </a:ext>
                </a:extLst>
              </a:tr>
            </a:tbl>
          </a:graphicData>
        </a:graphic>
      </p:graphicFrame>
      <p:sp>
        <p:nvSpPr>
          <p:cNvPr id="4" name="Text Placeholder 3">
            <a:extLst>
              <a:ext uri="{FF2B5EF4-FFF2-40B4-BE49-F238E27FC236}">
                <a16:creationId xmlns:a16="http://schemas.microsoft.com/office/drawing/2014/main" id="{423E56D8-AB61-43D6-8748-7B5360E55354}"/>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757981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1DDA-CA5C-4400-BE7B-316B593FC98A}"/>
              </a:ext>
            </a:extLst>
          </p:cNvPr>
          <p:cNvSpPr>
            <a:spLocks noGrp="1"/>
          </p:cNvSpPr>
          <p:nvPr>
            <p:ph type="title"/>
          </p:nvPr>
        </p:nvSpPr>
        <p:spPr/>
        <p:txBody>
          <a:bodyPr/>
          <a:lstStyle/>
          <a:p>
            <a:r>
              <a:rPr lang="en-US"/>
              <a:t>Instagram Average Likes Per Post | Purdys</a:t>
            </a:r>
          </a:p>
        </p:txBody>
      </p:sp>
      <p:graphicFrame>
        <p:nvGraphicFramePr>
          <p:cNvPr id="6" name="Chart Placeholder 5">
            <a:extLst>
              <a:ext uri="{FF2B5EF4-FFF2-40B4-BE49-F238E27FC236}">
                <a16:creationId xmlns:a16="http://schemas.microsoft.com/office/drawing/2014/main" id="{73C4A112-0CC0-4930-8904-96C58D4F1C68}"/>
              </a:ext>
            </a:extLst>
          </p:cNvPr>
          <p:cNvGraphicFramePr>
            <a:graphicFrameLocks noGrp="1"/>
          </p:cNvGraphicFramePr>
          <p:nvPr>
            <p:ph type="chart" sz="quarter" idx="13"/>
            <p:extLst>
              <p:ext uri="{D42A27DB-BD31-4B8C-83A1-F6EECF244321}">
                <p14:modId xmlns:p14="http://schemas.microsoft.com/office/powerpoint/2010/main" val="2159780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F9A58-5503-49D3-912F-ADF8CA480167}"/>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2F1688B2-8878-475F-84C5-AEA6018C8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893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4351E-41DD-4216-A349-ABC0D9F6C91A}"/>
              </a:ext>
            </a:extLst>
          </p:cNvPr>
          <p:cNvSpPr>
            <a:spLocks noGrp="1"/>
          </p:cNvSpPr>
          <p:nvPr>
            <p:ph type="title"/>
          </p:nvPr>
        </p:nvSpPr>
        <p:spPr/>
        <p:txBody>
          <a:bodyPr/>
          <a:lstStyle/>
          <a:p>
            <a:r>
              <a:rPr lang="en-US"/>
              <a:t>Instagram Reach | Purdys</a:t>
            </a:r>
          </a:p>
        </p:txBody>
      </p:sp>
      <p:graphicFrame>
        <p:nvGraphicFramePr>
          <p:cNvPr id="6" name="Chart Placeholder 5">
            <a:extLst>
              <a:ext uri="{FF2B5EF4-FFF2-40B4-BE49-F238E27FC236}">
                <a16:creationId xmlns:a16="http://schemas.microsoft.com/office/drawing/2014/main" id="{1CBDE32F-4521-4C45-8BFD-FC2A0EB664B0}"/>
              </a:ext>
            </a:extLst>
          </p:cNvPr>
          <p:cNvGraphicFramePr>
            <a:graphicFrameLocks noGrp="1"/>
          </p:cNvGraphicFramePr>
          <p:nvPr>
            <p:ph type="chart" sz="quarter" idx="13"/>
            <p:extLst>
              <p:ext uri="{D42A27DB-BD31-4B8C-83A1-F6EECF244321}">
                <p14:modId xmlns:p14="http://schemas.microsoft.com/office/powerpoint/2010/main" val="3998171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A6490-ABE7-4782-A6A7-FAB1FF56D121}"/>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A109E4E5-FB4B-43D5-9DEB-211297E5D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9712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C8C1-022D-4591-BA3E-6C69950C476F}"/>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FA3361DE-7FCF-4E6D-B902-717E3FB59256}"/>
              </a:ext>
            </a:extLst>
          </p:cNvPr>
          <p:cNvGraphicFramePr>
            <a:graphicFrameLocks noGrp="1"/>
          </p:cNvGraphicFramePr>
          <p:nvPr>
            <p:ph type="tbl" sz="quarter" idx="13"/>
            <p:extLst>
              <p:ext uri="{D42A27DB-BD31-4B8C-83A1-F6EECF244321}">
                <p14:modId xmlns:p14="http://schemas.microsoft.com/office/powerpoint/2010/main" val="324476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8145824"/>
                    </a:ext>
                  </a:extLst>
                </a:gridCol>
                <a:gridCol w="3291840">
                  <a:extLst>
                    <a:ext uri="{9D8B030D-6E8A-4147-A177-3AD203B41FA5}">
                      <a16:colId xmlns:a16="http://schemas.microsoft.com/office/drawing/2014/main" val="232868454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845094373"/>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645137899"/>
                  </a:ext>
                </a:extLst>
              </a:tr>
              <a:tr h="370840">
                <a:tc>
                  <a:txBody>
                    <a:bodyPr/>
                    <a:lstStyle/>
                    <a:p>
                      <a:r>
                        <a:rPr lang="en-US" sz="1000"/>
                        <a:t>Tweet Count</a:t>
                      </a:r>
                    </a:p>
                  </a:txBody>
                  <a:tcPr/>
                </a:tc>
                <a:tc>
                  <a:txBody>
                    <a:bodyPr/>
                    <a:lstStyle/>
                    <a:p>
                      <a:r>
                        <a:rPr lang="en-US" sz="1000"/>
                        <a:t>933</a:t>
                      </a:r>
                    </a:p>
                  </a:txBody>
                  <a:tcPr/>
                </a:tc>
                <a:extLst>
                  <a:ext uri="{0D108BD9-81ED-4DB2-BD59-A6C34878D82A}">
                    <a16:rowId xmlns:a16="http://schemas.microsoft.com/office/drawing/2014/main" val="4061398502"/>
                  </a:ext>
                </a:extLst>
              </a:tr>
              <a:tr h="370840">
                <a:tc>
                  <a:txBody>
                    <a:bodyPr/>
                    <a:lstStyle/>
                    <a:p>
                      <a:r>
                        <a:rPr lang="en-US" sz="1000"/>
                        <a:t>Tweet Favourites</a:t>
                      </a:r>
                    </a:p>
                  </a:txBody>
                  <a:tcPr/>
                </a:tc>
                <a:tc>
                  <a:txBody>
                    <a:bodyPr/>
                    <a:lstStyle/>
                    <a:p>
                      <a:r>
                        <a:rPr lang="en-US" sz="1000"/>
                        <a:t>6028</a:t>
                      </a:r>
                    </a:p>
                  </a:txBody>
                  <a:tcPr/>
                </a:tc>
                <a:extLst>
                  <a:ext uri="{0D108BD9-81ED-4DB2-BD59-A6C34878D82A}">
                    <a16:rowId xmlns:a16="http://schemas.microsoft.com/office/drawing/2014/main" val="360936192"/>
                  </a:ext>
                </a:extLst>
              </a:tr>
              <a:tr h="370840">
                <a:tc>
                  <a:txBody>
                    <a:bodyPr/>
                    <a:lstStyle/>
                    <a:p>
                      <a:r>
                        <a:rPr lang="en-US" sz="1000"/>
                        <a:t>Tweet Replies</a:t>
                      </a:r>
                    </a:p>
                  </a:txBody>
                  <a:tcPr/>
                </a:tc>
                <a:tc>
                  <a:txBody>
                    <a:bodyPr/>
                    <a:lstStyle/>
                    <a:p>
                      <a:r>
                        <a:rPr lang="en-US" sz="1000"/>
                        <a:t>81</a:t>
                      </a:r>
                    </a:p>
                  </a:txBody>
                  <a:tcPr/>
                </a:tc>
                <a:extLst>
                  <a:ext uri="{0D108BD9-81ED-4DB2-BD59-A6C34878D82A}">
                    <a16:rowId xmlns:a16="http://schemas.microsoft.com/office/drawing/2014/main" val="3513517844"/>
                  </a:ext>
                </a:extLst>
              </a:tr>
              <a:tr h="370840">
                <a:tc>
                  <a:txBody>
                    <a:bodyPr/>
                    <a:lstStyle/>
                    <a:p>
                      <a:r>
                        <a:rPr lang="en-US" sz="1000"/>
                        <a:t>Tweet Retweets</a:t>
                      </a:r>
                    </a:p>
                  </a:txBody>
                  <a:tcPr/>
                </a:tc>
                <a:tc>
                  <a:txBody>
                    <a:bodyPr/>
                    <a:lstStyle/>
                    <a:p>
                      <a:r>
                        <a:rPr lang="en-US" sz="1000"/>
                        <a:t>1064</a:t>
                      </a:r>
                    </a:p>
                  </a:txBody>
                  <a:tcPr/>
                </a:tc>
                <a:extLst>
                  <a:ext uri="{0D108BD9-81ED-4DB2-BD59-A6C34878D82A}">
                    <a16:rowId xmlns:a16="http://schemas.microsoft.com/office/drawing/2014/main" val="360127785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4155928054"/>
                  </a:ext>
                </a:extLst>
              </a:tr>
            </a:tbl>
          </a:graphicData>
        </a:graphic>
      </p:graphicFrame>
      <p:sp>
        <p:nvSpPr>
          <p:cNvPr id="4" name="Text Placeholder 3">
            <a:extLst>
              <a:ext uri="{FF2B5EF4-FFF2-40B4-BE49-F238E27FC236}">
                <a16:creationId xmlns:a16="http://schemas.microsoft.com/office/drawing/2014/main" id="{5080893F-2947-4B69-B421-44BDFFD8605A}"/>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3171633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FF73-C3E5-4E49-9830-2440B443AA75}"/>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924372B4-252E-42AA-A084-18CE0B7B3C08}"/>
              </a:ext>
            </a:extLst>
          </p:cNvPr>
          <p:cNvGraphicFramePr>
            <a:graphicFrameLocks noGrp="1"/>
          </p:cNvGraphicFramePr>
          <p:nvPr>
            <p:ph type="chart" sz="quarter" idx="13"/>
            <p:extLst>
              <p:ext uri="{D42A27DB-BD31-4B8C-83A1-F6EECF244321}">
                <p14:modId xmlns:p14="http://schemas.microsoft.com/office/powerpoint/2010/main" val="3218176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40D89-C5BE-497E-A7A0-D469C85250F2}"/>
              </a:ext>
            </a:extLst>
          </p:cNvPr>
          <p:cNvSpPr>
            <a:spLocks noGrp="1"/>
          </p:cNvSpPr>
          <p:nvPr>
            <p:ph type="body" sz="quarter" idx="14"/>
          </p:nvPr>
        </p:nvSpPr>
        <p:spPr/>
        <p:txBody>
          <a:bodyPr/>
          <a:lstStyle/>
          <a:p>
            <a:r>
              <a:rPr lang="en-US"/>
              <a:t>01/01/2018 - 07/31/2018</a:t>
            </a:r>
          </a:p>
        </p:txBody>
      </p:sp>
      <p:sp>
        <p:nvSpPr>
          <p:cNvPr id="5" name="Footer Placeholder 4">
            <a:extLst>
              <a:ext uri="{FF2B5EF4-FFF2-40B4-BE49-F238E27FC236}">
                <a16:creationId xmlns:a16="http://schemas.microsoft.com/office/drawing/2014/main" id="{5E20F2DC-E05F-4235-97BB-B605F500D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6300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390</Words>
  <Application>Microsoft Office PowerPoint</Application>
  <PresentationFormat>On-screen Show (4:3)</PresentationFormat>
  <Paragraphs>167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Monthly Report for Purdys</vt:lpstr>
      <vt:lpstr>Followers (Full) | Purdys</vt:lpstr>
      <vt:lpstr>Facebook Monthly | Purdys</vt:lpstr>
      <vt:lpstr>Facebook Posts Table | Top Five | Purdys - 1 of 2</vt:lpstr>
      <vt:lpstr>Facebook Posts Table | Top Five | Purdys - 2 of 2</vt:lpstr>
      <vt:lpstr>Followers (Facebook) | Purdys</vt:lpstr>
      <vt:lpstr>Organic + Paid Reach (Facebook) | Purdys</vt:lpstr>
      <vt:lpstr>Facebook Reach | Purdys</vt:lpstr>
      <vt:lpstr>Facebook Engaged Users | Purdys</vt:lpstr>
      <vt:lpstr>Instagram Monthly | Purdys</vt:lpstr>
      <vt:lpstr>Followers (Instagram) | Purdys</vt:lpstr>
      <vt:lpstr>Instagram Posts Table | Top Five | Purdys - 1 of 2</vt:lpstr>
      <vt:lpstr>Instagram Posts Table | Top Five | Purdys - 2 of 2</vt:lpstr>
      <vt:lpstr>Instagram Average Likes Per Post | Purdys</vt:lpstr>
      <vt:lpstr>Instagram Reach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Purdys</dc:title>
  <dc:creator>Administrator</dc:creator>
  <cp:lastModifiedBy>Administrator</cp:lastModifiedBy>
  <cp:revision>1</cp:revision>
  <dcterms:created xsi:type="dcterms:W3CDTF">2018-08-14T18:35:55Z</dcterms:created>
  <dcterms:modified xsi:type="dcterms:W3CDTF">2018-08-14T18:36:24Z</dcterms:modified>
</cp:coreProperties>
</file>