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 Likes</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numCache>
            </c:numRef>
          </c:val>
          <c:smooth val="0"/>
          <c:extLst>
            <c:ext xmlns:c16="http://schemas.microsoft.com/office/drawing/2014/chart" uri="{C3380CC4-5D6E-409C-BE32-E72D297353CC}">
              <c16:uniqueId val="{00000000-C246-4430-9783-87CA10BEC708}"/>
            </c:ext>
          </c:extLst>
        </c:ser>
        <c:ser>
          <c:idx val="1"/>
          <c:order val="1"/>
          <c:tx>
            <c:strRef>
              <c:f>Sheet1!$C$1</c:f>
              <c:strCache>
                <c:ptCount val="1"/>
                <c:pt idx="0">
                  <c:v>Instagram Followers</c:v>
                </c:pt>
              </c:strCache>
            </c:strRef>
          </c:tx>
          <c:spPr>
            <a:ln w="28575" cap="rnd">
              <a:solidFill>
                <a:schemeClr val="accent2"/>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Sheet1!$C$2:$C$32</c:f>
              <c:numCache>
                <c:formatCode>General</c:formatCode>
                <c:ptCount val="31"/>
              </c:numCache>
            </c:numRef>
          </c:val>
          <c:smooth val="0"/>
          <c:extLst>
            <c:ext xmlns:c16="http://schemas.microsoft.com/office/drawing/2014/chart" uri="{C3380CC4-5D6E-409C-BE32-E72D297353CC}">
              <c16:uniqueId val="{00000001-C246-4430-9783-87CA10BEC708}"/>
            </c:ext>
          </c:extLst>
        </c:ser>
        <c:ser>
          <c:idx val="2"/>
          <c:order val="2"/>
          <c:tx>
            <c:strRef>
              <c:f>Sheet1!$D$1</c:f>
              <c:strCache>
                <c:ptCount val="1"/>
                <c:pt idx="0">
                  <c:v>Twitter Followers</c:v>
                </c:pt>
              </c:strCache>
            </c:strRef>
          </c:tx>
          <c:spPr>
            <a:ln w="28575" cap="rnd">
              <a:solidFill>
                <a:schemeClr val="accent3"/>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Sheet1!$D$2:$D$32</c:f>
              <c:numCache>
                <c:formatCode>General</c:formatCode>
                <c:ptCount val="31"/>
              </c:numCache>
            </c:numRef>
          </c:val>
          <c:smooth val="0"/>
          <c:extLst>
            <c:ext xmlns:c16="http://schemas.microsoft.com/office/drawing/2014/chart" uri="{C3380CC4-5D6E-409C-BE32-E72D297353CC}">
              <c16:uniqueId val="{00000002-C246-4430-9783-87CA10BEC708}"/>
            </c:ext>
          </c:extLst>
        </c:ser>
        <c:dLbls>
          <c:showLegendKey val="0"/>
          <c:showVal val="0"/>
          <c:showCatName val="0"/>
          <c:showSerName val="0"/>
          <c:showPercent val="0"/>
          <c:showBubbleSize val="0"/>
        </c:dLbls>
        <c:smooth val="0"/>
        <c:axId val="159893984"/>
        <c:axId val="179749824"/>
      </c:lineChart>
      <c:dateAx>
        <c:axId val="159893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9749824"/>
        <c:crosses val="autoZero"/>
        <c:auto val="1"/>
        <c:lblOffset val="100"/>
        <c:baseTimeUnit val="days"/>
      </c:dateAx>
      <c:valAx>
        <c:axId val="179749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9893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 Likes</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numCache>
            </c:numRef>
          </c:val>
          <c:smooth val="0"/>
          <c:extLst>
            <c:ext xmlns:c16="http://schemas.microsoft.com/office/drawing/2014/chart" uri="{C3380CC4-5D6E-409C-BE32-E72D297353CC}">
              <c16:uniqueId val="{00000000-2EA6-49CC-842A-EF3F0FFCBB3E}"/>
            </c:ext>
          </c:extLst>
        </c:ser>
        <c:dLbls>
          <c:showLegendKey val="0"/>
          <c:showVal val="0"/>
          <c:showCatName val="0"/>
          <c:showSerName val="0"/>
          <c:showPercent val="0"/>
          <c:showBubbleSize val="0"/>
        </c:dLbls>
        <c:smooth val="0"/>
        <c:axId val="359699320"/>
        <c:axId val="359701288"/>
      </c:lineChart>
      <c:dateAx>
        <c:axId val="359699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701288"/>
        <c:crosses val="autoZero"/>
        <c:auto val="1"/>
        <c:lblOffset val="100"/>
        <c:baseTimeUnit val="days"/>
      </c:dateAx>
      <c:valAx>
        <c:axId val="359701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699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tx>
            <c:strRef>
              <c:f>Sheet1!$B$1</c:f>
              <c:strCache>
                <c:ptCount val="1"/>
                <c:pt idx="0">
                  <c:v>Organic Impressions</c:v>
                </c:pt>
              </c:strCache>
            </c:strRef>
          </c:tx>
          <c:spPr>
            <a:solidFill>
              <a:schemeClr val="accent1"/>
            </a:solidFill>
            <a:ln>
              <a:noFill/>
            </a:ln>
            <a:effectLst/>
          </c:spP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144</c:v>
                </c:pt>
                <c:pt idx="1">
                  <c:v>167</c:v>
                </c:pt>
                <c:pt idx="2">
                  <c:v>1900</c:v>
                </c:pt>
                <c:pt idx="3">
                  <c:v>2174</c:v>
                </c:pt>
                <c:pt idx="4">
                  <c:v>1159</c:v>
                </c:pt>
                <c:pt idx="5">
                  <c:v>324</c:v>
                </c:pt>
                <c:pt idx="6">
                  <c:v>958</c:v>
                </c:pt>
                <c:pt idx="7">
                  <c:v>606</c:v>
                </c:pt>
                <c:pt idx="8">
                  <c:v>832</c:v>
                </c:pt>
                <c:pt idx="9">
                  <c:v>1125</c:v>
                </c:pt>
                <c:pt idx="10">
                  <c:v>2812</c:v>
                </c:pt>
                <c:pt idx="11">
                  <c:v>1584</c:v>
                </c:pt>
                <c:pt idx="12">
                  <c:v>1423</c:v>
                </c:pt>
                <c:pt idx="13">
                  <c:v>1087</c:v>
                </c:pt>
                <c:pt idx="14">
                  <c:v>556</c:v>
                </c:pt>
                <c:pt idx="15">
                  <c:v>682</c:v>
                </c:pt>
                <c:pt idx="16">
                  <c:v>202</c:v>
                </c:pt>
                <c:pt idx="17">
                  <c:v>1375</c:v>
                </c:pt>
                <c:pt idx="18">
                  <c:v>534</c:v>
                </c:pt>
                <c:pt idx="19">
                  <c:v>1125</c:v>
                </c:pt>
                <c:pt idx="20">
                  <c:v>255</c:v>
                </c:pt>
                <c:pt idx="21">
                  <c:v>686</c:v>
                </c:pt>
                <c:pt idx="22">
                  <c:v>859</c:v>
                </c:pt>
                <c:pt idx="23">
                  <c:v>740</c:v>
                </c:pt>
                <c:pt idx="24">
                  <c:v>1349</c:v>
                </c:pt>
                <c:pt idx="25">
                  <c:v>367</c:v>
                </c:pt>
                <c:pt idx="26">
                  <c:v>690</c:v>
                </c:pt>
                <c:pt idx="27">
                  <c:v>963</c:v>
                </c:pt>
                <c:pt idx="28">
                  <c:v>162</c:v>
                </c:pt>
                <c:pt idx="29">
                  <c:v>123</c:v>
                </c:pt>
                <c:pt idx="30">
                  <c:v>125</c:v>
                </c:pt>
              </c:numCache>
            </c:numRef>
          </c:val>
          <c:extLst>
            <c:ext xmlns:c16="http://schemas.microsoft.com/office/drawing/2014/chart" uri="{C3380CC4-5D6E-409C-BE32-E72D297353CC}">
              <c16:uniqueId val="{00000000-F9CB-4AEF-AAB4-49C4A1449224}"/>
            </c:ext>
          </c:extLst>
        </c:ser>
        <c:ser>
          <c:idx val="1"/>
          <c:order val="1"/>
          <c:tx>
            <c:strRef>
              <c:f>Sheet1!$C$1</c:f>
              <c:strCache>
                <c:ptCount val="1"/>
                <c:pt idx="0">
                  <c:v>Paid Impressions</c:v>
                </c:pt>
              </c:strCache>
            </c:strRef>
          </c:tx>
          <c:spPr>
            <a:solidFill>
              <a:schemeClr val="accent2"/>
            </a:solidFill>
            <a:ln>
              <a:noFill/>
            </a:ln>
            <a:effectLst/>
          </c:spP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Sheet1!$C$2:$C$32</c:f>
              <c:numCache>
                <c:formatCode>General</c:formatCode>
                <c:ptCount val="31"/>
                <c:pt idx="0">
                  <c:v>1763</c:v>
                </c:pt>
                <c:pt idx="1">
                  <c:v>1941</c:v>
                </c:pt>
                <c:pt idx="2">
                  <c:v>2079</c:v>
                </c:pt>
                <c:pt idx="3">
                  <c:v>1870</c:v>
                </c:pt>
                <c:pt idx="4">
                  <c:v>1805</c:v>
                </c:pt>
                <c:pt idx="5">
                  <c:v>1752</c:v>
                </c:pt>
                <c:pt idx="6">
                  <c:v>1755</c:v>
                </c:pt>
                <c:pt idx="7">
                  <c:v>2082</c:v>
                </c:pt>
                <c:pt idx="8">
                  <c:v>2205</c:v>
                </c:pt>
                <c:pt idx="9">
                  <c:v>1887</c:v>
                </c:pt>
                <c:pt idx="10">
                  <c:v>1861</c:v>
                </c:pt>
                <c:pt idx="11">
                  <c:v>2028</c:v>
                </c:pt>
                <c:pt idx="12">
                  <c:v>3551</c:v>
                </c:pt>
                <c:pt idx="13">
                  <c:v>3654</c:v>
                </c:pt>
                <c:pt idx="14">
                  <c:v>4287</c:v>
                </c:pt>
                <c:pt idx="15">
                  <c:v>4488</c:v>
                </c:pt>
                <c:pt idx="16">
                  <c:v>3168</c:v>
                </c:pt>
                <c:pt idx="17">
                  <c:v>2487</c:v>
                </c:pt>
                <c:pt idx="18">
                  <c:v>1638</c:v>
                </c:pt>
                <c:pt idx="19">
                  <c:v>1605</c:v>
                </c:pt>
                <c:pt idx="20">
                  <c:v>1563</c:v>
                </c:pt>
                <c:pt idx="21">
                  <c:v>1759</c:v>
                </c:pt>
                <c:pt idx="22">
                  <c:v>2046</c:v>
                </c:pt>
                <c:pt idx="23">
                  <c:v>1835</c:v>
                </c:pt>
                <c:pt idx="24">
                  <c:v>1774</c:v>
                </c:pt>
                <c:pt idx="25">
                  <c:v>1818</c:v>
                </c:pt>
                <c:pt idx="26">
                  <c:v>1666</c:v>
                </c:pt>
                <c:pt idx="27">
                  <c:v>1755</c:v>
                </c:pt>
                <c:pt idx="28">
                  <c:v>1934</c:v>
                </c:pt>
                <c:pt idx="29">
                  <c:v>2897</c:v>
                </c:pt>
                <c:pt idx="30">
                  <c:v>6109</c:v>
                </c:pt>
              </c:numCache>
            </c:numRef>
          </c:val>
          <c:extLst>
            <c:ext xmlns:c16="http://schemas.microsoft.com/office/drawing/2014/chart" uri="{C3380CC4-5D6E-409C-BE32-E72D297353CC}">
              <c16:uniqueId val="{00000001-F9CB-4AEF-AAB4-49C4A1449224}"/>
            </c:ext>
          </c:extLst>
        </c:ser>
        <c:dLbls>
          <c:showLegendKey val="0"/>
          <c:showVal val="0"/>
          <c:showCatName val="0"/>
          <c:showSerName val="0"/>
          <c:showPercent val="0"/>
          <c:showBubbleSize val="0"/>
        </c:dLbls>
        <c:axId val="362786056"/>
        <c:axId val="362788024"/>
      </c:areaChart>
      <c:dateAx>
        <c:axId val="362786056"/>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788024"/>
        <c:crosses val="autoZero"/>
        <c:auto val="1"/>
        <c:lblOffset val="100"/>
        <c:baseTimeUnit val="days"/>
      </c:dateAx>
      <c:valAx>
        <c:axId val="362788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786056"/>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Pacific Institute of Culinary Arts</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1753</c:v>
                </c:pt>
                <c:pt idx="1">
                  <c:v>1830</c:v>
                </c:pt>
                <c:pt idx="2">
                  <c:v>2912</c:v>
                </c:pt>
                <c:pt idx="3">
                  <c:v>2538</c:v>
                </c:pt>
                <c:pt idx="4">
                  <c:v>2225</c:v>
                </c:pt>
                <c:pt idx="5">
                  <c:v>1791</c:v>
                </c:pt>
                <c:pt idx="6">
                  <c:v>2046</c:v>
                </c:pt>
                <c:pt idx="7">
                  <c:v>2237</c:v>
                </c:pt>
                <c:pt idx="8">
                  <c:v>2464</c:v>
                </c:pt>
                <c:pt idx="9">
                  <c:v>2382</c:v>
                </c:pt>
                <c:pt idx="10">
                  <c:v>3028</c:v>
                </c:pt>
                <c:pt idx="11">
                  <c:v>2704</c:v>
                </c:pt>
                <c:pt idx="12">
                  <c:v>4017</c:v>
                </c:pt>
                <c:pt idx="13">
                  <c:v>3996</c:v>
                </c:pt>
                <c:pt idx="14">
                  <c:v>4425</c:v>
                </c:pt>
                <c:pt idx="15">
                  <c:v>4626</c:v>
                </c:pt>
                <c:pt idx="16">
                  <c:v>3145</c:v>
                </c:pt>
                <c:pt idx="17">
                  <c:v>3072</c:v>
                </c:pt>
                <c:pt idx="18">
                  <c:v>1820</c:v>
                </c:pt>
                <c:pt idx="19">
                  <c:v>2118</c:v>
                </c:pt>
                <c:pt idx="20">
                  <c:v>1639</c:v>
                </c:pt>
                <c:pt idx="21">
                  <c:v>2019</c:v>
                </c:pt>
                <c:pt idx="22">
                  <c:v>2408</c:v>
                </c:pt>
                <c:pt idx="23">
                  <c:v>2107</c:v>
                </c:pt>
                <c:pt idx="24">
                  <c:v>2319</c:v>
                </c:pt>
                <c:pt idx="25">
                  <c:v>1833</c:v>
                </c:pt>
                <c:pt idx="26">
                  <c:v>1941</c:v>
                </c:pt>
                <c:pt idx="27">
                  <c:v>2141</c:v>
                </c:pt>
                <c:pt idx="28">
                  <c:v>1990</c:v>
                </c:pt>
                <c:pt idx="29">
                  <c:v>2871</c:v>
                </c:pt>
                <c:pt idx="30">
                  <c:v>5611</c:v>
                </c:pt>
              </c:numCache>
            </c:numRef>
          </c:val>
          <c:smooth val="0"/>
          <c:extLst>
            <c:ext xmlns:c16="http://schemas.microsoft.com/office/drawing/2014/chart" uri="{C3380CC4-5D6E-409C-BE32-E72D297353CC}">
              <c16:uniqueId val="{00000000-B885-48D5-97F3-A37C52C7ABE9}"/>
            </c:ext>
          </c:extLst>
        </c:ser>
        <c:dLbls>
          <c:showLegendKey val="0"/>
          <c:showVal val="0"/>
          <c:showCatName val="0"/>
          <c:showSerName val="0"/>
          <c:showPercent val="0"/>
          <c:showBubbleSize val="0"/>
        </c:dLbls>
        <c:smooth val="0"/>
        <c:axId val="356453816"/>
        <c:axId val="356450864"/>
      </c:lineChart>
      <c:dateAx>
        <c:axId val="356453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450864"/>
        <c:crosses val="autoZero"/>
        <c:auto val="1"/>
        <c:lblOffset val="100"/>
        <c:baseTimeUnit val="days"/>
      </c:dateAx>
      <c:valAx>
        <c:axId val="356450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453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Pacific Institute of Culinary Arts</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27</c:v>
                </c:pt>
                <c:pt idx="1">
                  <c:v>35</c:v>
                </c:pt>
                <c:pt idx="2">
                  <c:v>113</c:v>
                </c:pt>
                <c:pt idx="3">
                  <c:v>93</c:v>
                </c:pt>
                <c:pt idx="4">
                  <c:v>53</c:v>
                </c:pt>
                <c:pt idx="5">
                  <c:v>21</c:v>
                </c:pt>
                <c:pt idx="6">
                  <c:v>52</c:v>
                </c:pt>
                <c:pt idx="7">
                  <c:v>38</c:v>
                </c:pt>
                <c:pt idx="8">
                  <c:v>59</c:v>
                </c:pt>
                <c:pt idx="9">
                  <c:v>84</c:v>
                </c:pt>
                <c:pt idx="10">
                  <c:v>134</c:v>
                </c:pt>
                <c:pt idx="11">
                  <c:v>56</c:v>
                </c:pt>
                <c:pt idx="12">
                  <c:v>94</c:v>
                </c:pt>
                <c:pt idx="13">
                  <c:v>76</c:v>
                </c:pt>
                <c:pt idx="14">
                  <c:v>62</c:v>
                </c:pt>
                <c:pt idx="15">
                  <c:v>56</c:v>
                </c:pt>
                <c:pt idx="16">
                  <c:v>48</c:v>
                </c:pt>
                <c:pt idx="17">
                  <c:v>76</c:v>
                </c:pt>
                <c:pt idx="18">
                  <c:v>52</c:v>
                </c:pt>
                <c:pt idx="19">
                  <c:v>61</c:v>
                </c:pt>
                <c:pt idx="20">
                  <c:v>32</c:v>
                </c:pt>
                <c:pt idx="21">
                  <c:v>30</c:v>
                </c:pt>
                <c:pt idx="22">
                  <c:v>54</c:v>
                </c:pt>
                <c:pt idx="23">
                  <c:v>104</c:v>
                </c:pt>
                <c:pt idx="24">
                  <c:v>181</c:v>
                </c:pt>
                <c:pt idx="25">
                  <c:v>44</c:v>
                </c:pt>
                <c:pt idx="26">
                  <c:v>47</c:v>
                </c:pt>
                <c:pt idx="27">
                  <c:v>68</c:v>
                </c:pt>
                <c:pt idx="28">
                  <c:v>43</c:v>
                </c:pt>
                <c:pt idx="29">
                  <c:v>138</c:v>
                </c:pt>
                <c:pt idx="30">
                  <c:v>276</c:v>
                </c:pt>
              </c:numCache>
            </c:numRef>
          </c:val>
          <c:smooth val="0"/>
          <c:extLst>
            <c:ext xmlns:c16="http://schemas.microsoft.com/office/drawing/2014/chart" uri="{C3380CC4-5D6E-409C-BE32-E72D297353CC}">
              <c16:uniqueId val="{00000000-8CAF-4187-9667-C4F08596FE96}"/>
            </c:ext>
          </c:extLst>
        </c:ser>
        <c:dLbls>
          <c:showLegendKey val="0"/>
          <c:showVal val="0"/>
          <c:showCatName val="0"/>
          <c:showSerName val="0"/>
          <c:showPercent val="0"/>
          <c:showBubbleSize val="0"/>
        </c:dLbls>
        <c:smooth val="0"/>
        <c:axId val="356454472"/>
        <c:axId val="356454800"/>
      </c:lineChart>
      <c:dateAx>
        <c:axId val="356454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454800"/>
        <c:crosses val="autoZero"/>
        <c:auto val="1"/>
        <c:lblOffset val="100"/>
        <c:baseTimeUnit val="days"/>
      </c:dateAx>
      <c:valAx>
        <c:axId val="356454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454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Instagram Followers</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numCache>
            </c:numRef>
          </c:val>
          <c:smooth val="0"/>
          <c:extLst>
            <c:ext xmlns:c16="http://schemas.microsoft.com/office/drawing/2014/chart" uri="{C3380CC4-5D6E-409C-BE32-E72D297353CC}">
              <c16:uniqueId val="{00000000-67F7-4F85-8BDD-BA3D983243F3}"/>
            </c:ext>
          </c:extLst>
        </c:ser>
        <c:dLbls>
          <c:showLegendKey val="0"/>
          <c:showVal val="0"/>
          <c:showCatName val="0"/>
          <c:showSerName val="0"/>
          <c:showPercent val="0"/>
          <c:showBubbleSize val="0"/>
        </c:dLbls>
        <c:smooth val="0"/>
        <c:axId val="368516528"/>
        <c:axId val="368511280"/>
      </c:lineChart>
      <c:dateAx>
        <c:axId val="368516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511280"/>
        <c:crosses val="autoZero"/>
        <c:auto val="1"/>
        <c:lblOffset val="100"/>
        <c:baseTimeUnit val="days"/>
      </c:dateAx>
      <c:valAx>
        <c:axId val="368511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516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picachef</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0</c:v>
                </c:pt>
                <c:pt idx="1">
                  <c:v>0</c:v>
                </c:pt>
                <c:pt idx="2">
                  <c:v>208</c:v>
                </c:pt>
                <c:pt idx="3">
                  <c:v>123</c:v>
                </c:pt>
                <c:pt idx="4">
                  <c:v>106</c:v>
                </c:pt>
                <c:pt idx="5">
                  <c:v>0</c:v>
                </c:pt>
                <c:pt idx="6">
                  <c:v>89</c:v>
                </c:pt>
                <c:pt idx="7">
                  <c:v>0</c:v>
                </c:pt>
                <c:pt idx="8">
                  <c:v>100</c:v>
                </c:pt>
                <c:pt idx="9">
                  <c:v>111</c:v>
                </c:pt>
                <c:pt idx="10">
                  <c:v>114</c:v>
                </c:pt>
                <c:pt idx="11">
                  <c:v>148</c:v>
                </c:pt>
                <c:pt idx="12">
                  <c:v>109</c:v>
                </c:pt>
                <c:pt idx="13">
                  <c:v>0</c:v>
                </c:pt>
                <c:pt idx="14">
                  <c:v>0</c:v>
                </c:pt>
                <c:pt idx="15">
                  <c:v>0</c:v>
                </c:pt>
                <c:pt idx="16">
                  <c:v>0</c:v>
                </c:pt>
                <c:pt idx="17">
                  <c:v>98</c:v>
                </c:pt>
                <c:pt idx="18">
                  <c:v>190</c:v>
                </c:pt>
                <c:pt idx="19">
                  <c:v>0</c:v>
                </c:pt>
                <c:pt idx="20">
                  <c:v>0</c:v>
                </c:pt>
                <c:pt idx="21">
                  <c:v>87</c:v>
                </c:pt>
                <c:pt idx="22">
                  <c:v>0</c:v>
                </c:pt>
                <c:pt idx="23">
                  <c:v>0</c:v>
                </c:pt>
                <c:pt idx="24">
                  <c:v>124</c:v>
                </c:pt>
                <c:pt idx="25">
                  <c:v>0</c:v>
                </c:pt>
                <c:pt idx="26">
                  <c:v>0</c:v>
                </c:pt>
                <c:pt idx="27">
                  <c:v>0</c:v>
                </c:pt>
                <c:pt idx="28">
                  <c:v>128</c:v>
                </c:pt>
                <c:pt idx="29">
                  <c:v>0</c:v>
                </c:pt>
                <c:pt idx="30">
                  <c:v>0</c:v>
                </c:pt>
              </c:numCache>
            </c:numRef>
          </c:val>
          <c:smooth val="0"/>
          <c:extLst>
            <c:ext xmlns:c16="http://schemas.microsoft.com/office/drawing/2014/chart" uri="{C3380CC4-5D6E-409C-BE32-E72D297353CC}">
              <c16:uniqueId val="{00000000-DA91-4C1A-BCC0-6820D2A22ACA}"/>
            </c:ext>
          </c:extLst>
        </c:ser>
        <c:dLbls>
          <c:showLegendKey val="0"/>
          <c:showVal val="0"/>
          <c:showCatName val="0"/>
          <c:showSerName val="0"/>
          <c:showPercent val="0"/>
          <c:showBubbleSize val="0"/>
        </c:dLbls>
        <c:smooth val="0"/>
        <c:axId val="368518496"/>
        <c:axId val="368518824"/>
      </c:lineChart>
      <c:dateAx>
        <c:axId val="368518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518824"/>
        <c:crosses val="autoZero"/>
        <c:auto val="1"/>
        <c:lblOffset val="100"/>
        <c:baseTimeUnit val="days"/>
      </c:dateAx>
      <c:valAx>
        <c:axId val="368518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518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picachef</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667</c:v>
                </c:pt>
                <c:pt idx="1">
                  <c:v>136</c:v>
                </c:pt>
                <c:pt idx="2">
                  <c:v>1693</c:v>
                </c:pt>
                <c:pt idx="3">
                  <c:v>1468</c:v>
                </c:pt>
                <c:pt idx="4">
                  <c:v>1284</c:v>
                </c:pt>
                <c:pt idx="5">
                  <c:v>374</c:v>
                </c:pt>
                <c:pt idx="6">
                  <c:v>823</c:v>
                </c:pt>
                <c:pt idx="7">
                  <c:v>334</c:v>
                </c:pt>
                <c:pt idx="8">
                  <c:v>1133</c:v>
                </c:pt>
                <c:pt idx="9">
                  <c:v>1430</c:v>
                </c:pt>
                <c:pt idx="10">
                  <c:v>1372</c:v>
                </c:pt>
                <c:pt idx="11">
                  <c:v>1578</c:v>
                </c:pt>
                <c:pt idx="12">
                  <c:v>2149</c:v>
                </c:pt>
                <c:pt idx="13">
                  <c:v>1303</c:v>
                </c:pt>
                <c:pt idx="14">
                  <c:v>1273</c:v>
                </c:pt>
                <c:pt idx="15">
                  <c:v>1324</c:v>
                </c:pt>
                <c:pt idx="16">
                  <c:v>814</c:v>
                </c:pt>
                <c:pt idx="17">
                  <c:v>1723</c:v>
                </c:pt>
                <c:pt idx="18">
                  <c:v>1404</c:v>
                </c:pt>
                <c:pt idx="19">
                  <c:v>567</c:v>
                </c:pt>
                <c:pt idx="20">
                  <c:v>329</c:v>
                </c:pt>
                <c:pt idx="21">
                  <c:v>967</c:v>
                </c:pt>
                <c:pt idx="22">
                  <c:v>526</c:v>
                </c:pt>
                <c:pt idx="23">
                  <c:v>162</c:v>
                </c:pt>
                <c:pt idx="24">
                  <c:v>953</c:v>
                </c:pt>
                <c:pt idx="25">
                  <c:v>317</c:v>
                </c:pt>
                <c:pt idx="26">
                  <c:v>168</c:v>
                </c:pt>
                <c:pt idx="27">
                  <c:v>217</c:v>
                </c:pt>
                <c:pt idx="28">
                  <c:v>1347</c:v>
                </c:pt>
                <c:pt idx="29">
                  <c:v>714</c:v>
                </c:pt>
                <c:pt idx="30">
                  <c:v>483</c:v>
                </c:pt>
              </c:numCache>
            </c:numRef>
          </c:val>
          <c:smooth val="0"/>
          <c:extLst>
            <c:ext xmlns:c16="http://schemas.microsoft.com/office/drawing/2014/chart" uri="{C3380CC4-5D6E-409C-BE32-E72D297353CC}">
              <c16:uniqueId val="{00000000-00C5-4209-B91C-FCCF0818245C}"/>
            </c:ext>
          </c:extLst>
        </c:ser>
        <c:dLbls>
          <c:showLegendKey val="0"/>
          <c:showVal val="0"/>
          <c:showCatName val="0"/>
          <c:showSerName val="0"/>
          <c:showPercent val="0"/>
          <c:showBubbleSize val="0"/>
        </c:dLbls>
        <c:smooth val="0"/>
        <c:axId val="368522432"/>
        <c:axId val="368520464"/>
      </c:lineChart>
      <c:dateAx>
        <c:axId val="368522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520464"/>
        <c:crosses val="autoZero"/>
        <c:auto val="1"/>
        <c:lblOffset val="100"/>
        <c:baseTimeUnit val="days"/>
      </c:dateAx>
      <c:valAx>
        <c:axId val="368520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522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Twitter Followers</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numCache>
            </c:numRef>
          </c:val>
          <c:smooth val="0"/>
          <c:extLst>
            <c:ext xmlns:c16="http://schemas.microsoft.com/office/drawing/2014/chart" uri="{C3380CC4-5D6E-409C-BE32-E72D297353CC}">
              <c16:uniqueId val="{00000000-3A67-48AC-A75C-D269A6935134}"/>
            </c:ext>
          </c:extLst>
        </c:ser>
        <c:dLbls>
          <c:showLegendKey val="0"/>
          <c:showVal val="0"/>
          <c:showCatName val="0"/>
          <c:showSerName val="0"/>
          <c:showPercent val="0"/>
          <c:showBubbleSize val="0"/>
        </c:dLbls>
        <c:smooth val="0"/>
        <c:axId val="368560760"/>
        <c:axId val="368567320"/>
      </c:lineChart>
      <c:dateAx>
        <c:axId val="368560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567320"/>
        <c:crosses val="autoZero"/>
        <c:auto val="1"/>
        <c:lblOffset val="100"/>
        <c:baseTimeUnit val="days"/>
      </c:dateAx>
      <c:valAx>
        <c:axId val="368567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560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7FD65-AEA1-471C-850D-B24A4C773952}"/>
              </a:ext>
            </a:extLst>
          </p:cNvPr>
          <p:cNvSpPr>
            <a:spLocks noGrp="1"/>
          </p:cNvSpPr>
          <p:nvPr>
            <p:ph type="ctrTitle"/>
          </p:nvPr>
        </p:nvSpPr>
        <p:spPr/>
        <p:txBody>
          <a:bodyPr/>
          <a:lstStyle/>
          <a:p>
            <a:r>
              <a:rPr lang="en-US"/>
              <a:t>Monthly Report for PICA</a:t>
            </a:r>
          </a:p>
        </p:txBody>
      </p:sp>
      <p:sp>
        <p:nvSpPr>
          <p:cNvPr id="3" name="Subtitle 2">
            <a:extLst>
              <a:ext uri="{FF2B5EF4-FFF2-40B4-BE49-F238E27FC236}">
                <a16:creationId xmlns:a16="http://schemas.microsoft.com/office/drawing/2014/main" id="{A0BC377B-82A9-4B38-B755-9770E822E391}"/>
              </a:ext>
            </a:extLst>
          </p:cNvPr>
          <p:cNvSpPr>
            <a:spLocks noGrp="1"/>
          </p:cNvSpPr>
          <p:nvPr>
            <p:ph type="subTitle" idx="1"/>
          </p:nvPr>
        </p:nvSpPr>
        <p:spPr/>
        <p:txBody>
          <a:bodyPr/>
          <a:lstStyle/>
          <a:p>
            <a:r>
              <a:rPr lang="en-US"/>
              <a:t>Popcorn</a:t>
            </a:r>
          </a:p>
        </p:txBody>
      </p:sp>
    </p:spTree>
    <p:extLst>
      <p:ext uri="{BB962C8B-B14F-4D97-AF65-F5344CB8AC3E}">
        <p14:creationId xmlns:p14="http://schemas.microsoft.com/office/powerpoint/2010/main" val="19356271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11EE4-7888-4B14-90D1-09E687CA6E8E}"/>
              </a:ext>
            </a:extLst>
          </p:cNvPr>
          <p:cNvSpPr>
            <a:spLocks noGrp="1"/>
          </p:cNvSpPr>
          <p:nvPr>
            <p:ph type="title"/>
          </p:nvPr>
        </p:nvSpPr>
        <p:spPr/>
        <p:txBody>
          <a:bodyPr/>
          <a:lstStyle/>
          <a:p>
            <a:r>
              <a:rPr lang="en-US"/>
              <a:t>Followers (Full) | PICA</a:t>
            </a:r>
          </a:p>
        </p:txBody>
      </p:sp>
      <p:graphicFrame>
        <p:nvGraphicFramePr>
          <p:cNvPr id="6" name="Chart Placeholder 5">
            <a:extLst>
              <a:ext uri="{FF2B5EF4-FFF2-40B4-BE49-F238E27FC236}">
                <a16:creationId xmlns:a16="http://schemas.microsoft.com/office/drawing/2014/main" id="{E87B2D34-BA0B-448C-80E0-B4401DDBACCB}"/>
              </a:ext>
            </a:extLst>
          </p:cNvPr>
          <p:cNvGraphicFramePr>
            <a:graphicFrameLocks noGrp="1"/>
          </p:cNvGraphicFramePr>
          <p:nvPr>
            <p:ph type="chart" sz="quarter" idx="13"/>
            <p:extLst>
              <p:ext uri="{D42A27DB-BD31-4B8C-83A1-F6EECF244321}">
                <p14:modId xmlns:p14="http://schemas.microsoft.com/office/powerpoint/2010/main" val="19666086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055207-B586-4F2F-84EF-917BC170A111}"/>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B53CEE3F-44D9-401E-8752-BE2F01C247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3791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E309C-015F-4C13-9B52-42A916FC108E}"/>
              </a:ext>
            </a:extLst>
          </p:cNvPr>
          <p:cNvSpPr>
            <a:spLocks noGrp="1"/>
          </p:cNvSpPr>
          <p:nvPr>
            <p:ph type="title"/>
          </p:nvPr>
        </p:nvSpPr>
        <p:spPr/>
        <p:txBody>
          <a:bodyPr/>
          <a:lstStyle/>
          <a:p>
            <a:r>
              <a:rPr lang="en-US"/>
              <a:t>Facebook Monthly | PICA</a:t>
            </a:r>
          </a:p>
        </p:txBody>
      </p:sp>
      <p:graphicFrame>
        <p:nvGraphicFramePr>
          <p:cNvPr id="5" name="Table Placeholder 4">
            <a:extLst>
              <a:ext uri="{FF2B5EF4-FFF2-40B4-BE49-F238E27FC236}">
                <a16:creationId xmlns:a16="http://schemas.microsoft.com/office/drawing/2014/main" id="{80771F1F-7FB3-4688-91C0-CB577593ECBE}"/>
              </a:ext>
            </a:extLst>
          </p:cNvPr>
          <p:cNvGraphicFramePr>
            <a:graphicFrameLocks noGrp="1"/>
          </p:cNvGraphicFramePr>
          <p:nvPr>
            <p:ph type="tbl" sz="quarter" idx="13"/>
            <p:extLst>
              <p:ext uri="{D42A27DB-BD31-4B8C-83A1-F6EECF244321}">
                <p14:modId xmlns:p14="http://schemas.microsoft.com/office/powerpoint/2010/main" val="774365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251764364"/>
                    </a:ext>
                  </a:extLst>
                </a:gridCol>
                <a:gridCol w="3291840">
                  <a:extLst>
                    <a:ext uri="{9D8B030D-6E8A-4147-A177-3AD203B41FA5}">
                      <a16:colId xmlns:a16="http://schemas.microsoft.com/office/drawing/2014/main" val="1262702277"/>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1109086330"/>
                  </a:ext>
                </a:extLst>
              </a:tr>
              <a:tr h="370840">
                <a:tc>
                  <a:txBody>
                    <a:bodyPr/>
                    <a:lstStyle/>
                    <a:p>
                      <a:r>
                        <a:rPr lang="en-US" sz="1000"/>
                        <a:t>Click Throughs</a:t>
                      </a:r>
                    </a:p>
                  </a:txBody>
                  <a:tcPr/>
                </a:tc>
                <a:tc>
                  <a:txBody>
                    <a:bodyPr/>
                    <a:lstStyle/>
                    <a:p>
                      <a:r>
                        <a:rPr lang="en-US" sz="1000"/>
                        <a:t>41</a:t>
                      </a:r>
                    </a:p>
                  </a:txBody>
                  <a:tcPr/>
                </a:tc>
                <a:extLst>
                  <a:ext uri="{0D108BD9-81ED-4DB2-BD59-A6C34878D82A}">
                    <a16:rowId xmlns:a16="http://schemas.microsoft.com/office/drawing/2014/main" val="3517771290"/>
                  </a:ext>
                </a:extLst>
              </a:tr>
              <a:tr h="370840">
                <a:tc>
                  <a:txBody>
                    <a:bodyPr/>
                    <a:lstStyle/>
                    <a:p>
                      <a:r>
                        <a:rPr lang="en-US" sz="1000"/>
                        <a:t>Comments</a:t>
                      </a:r>
                    </a:p>
                  </a:txBody>
                  <a:tcPr/>
                </a:tc>
                <a:tc>
                  <a:txBody>
                    <a:bodyPr/>
                    <a:lstStyle/>
                    <a:p>
                      <a:r>
                        <a:rPr lang="en-US" sz="1000"/>
                        <a:t>11</a:t>
                      </a:r>
                    </a:p>
                  </a:txBody>
                  <a:tcPr/>
                </a:tc>
                <a:extLst>
                  <a:ext uri="{0D108BD9-81ED-4DB2-BD59-A6C34878D82A}">
                    <a16:rowId xmlns:a16="http://schemas.microsoft.com/office/drawing/2014/main" val="653817412"/>
                  </a:ext>
                </a:extLst>
              </a:tr>
              <a:tr h="370840">
                <a:tc>
                  <a:txBody>
                    <a:bodyPr/>
                    <a:lstStyle/>
                    <a:p>
                      <a:r>
                        <a:rPr lang="en-US" sz="1000"/>
                        <a:t>Engaged Users</a:t>
                      </a:r>
                    </a:p>
                  </a:txBody>
                  <a:tcPr/>
                </a:tc>
                <a:tc>
                  <a:txBody>
                    <a:bodyPr/>
                    <a:lstStyle/>
                    <a:p>
                      <a:r>
                        <a:rPr lang="en-US" sz="1000"/>
                        <a:t>401</a:t>
                      </a:r>
                    </a:p>
                  </a:txBody>
                  <a:tcPr/>
                </a:tc>
                <a:extLst>
                  <a:ext uri="{0D108BD9-81ED-4DB2-BD59-A6C34878D82A}">
                    <a16:rowId xmlns:a16="http://schemas.microsoft.com/office/drawing/2014/main" val="991123140"/>
                  </a:ext>
                </a:extLst>
              </a:tr>
              <a:tr h="370840">
                <a:tc>
                  <a:txBody>
                    <a:bodyPr/>
                    <a:lstStyle/>
                    <a:p>
                      <a:r>
                        <a:rPr lang="en-US" sz="1000"/>
                        <a:t>Organic Impressions</a:t>
                      </a:r>
                    </a:p>
                  </a:txBody>
                  <a:tcPr/>
                </a:tc>
                <a:tc>
                  <a:txBody>
                    <a:bodyPr/>
                    <a:lstStyle/>
                    <a:p>
                      <a:r>
                        <a:rPr lang="en-US" sz="1000"/>
                        <a:t>26944</a:t>
                      </a:r>
                    </a:p>
                  </a:txBody>
                  <a:tcPr/>
                </a:tc>
                <a:extLst>
                  <a:ext uri="{0D108BD9-81ED-4DB2-BD59-A6C34878D82A}">
                    <a16:rowId xmlns:a16="http://schemas.microsoft.com/office/drawing/2014/main" val="3428644697"/>
                  </a:ext>
                </a:extLst>
              </a:tr>
              <a:tr h="370840">
                <a:tc>
                  <a:txBody>
                    <a:bodyPr/>
                    <a:lstStyle/>
                    <a:p>
                      <a:r>
                        <a:rPr lang="en-US" sz="1000"/>
                        <a:t>Page Likes</a:t>
                      </a:r>
                    </a:p>
                  </a:txBody>
                  <a:tcPr/>
                </a:tc>
                <a:tc>
                  <a:txBody>
                    <a:bodyPr/>
                    <a:lstStyle/>
                    <a:p>
                      <a:r>
                        <a:rPr lang="en-US" sz="1000"/>
                        <a:t>4205</a:t>
                      </a:r>
                    </a:p>
                  </a:txBody>
                  <a:tcPr/>
                </a:tc>
                <a:extLst>
                  <a:ext uri="{0D108BD9-81ED-4DB2-BD59-A6C34878D82A}">
                    <a16:rowId xmlns:a16="http://schemas.microsoft.com/office/drawing/2014/main" val="738792255"/>
                  </a:ext>
                </a:extLst>
              </a:tr>
              <a:tr h="370840">
                <a:tc>
                  <a:txBody>
                    <a:bodyPr/>
                    <a:lstStyle/>
                    <a:p>
                      <a:r>
                        <a:rPr lang="en-US" sz="1000"/>
                        <a:t>Paid Impressions</a:t>
                      </a:r>
                    </a:p>
                  </a:txBody>
                  <a:tcPr/>
                </a:tc>
                <a:tc>
                  <a:txBody>
                    <a:bodyPr/>
                    <a:lstStyle/>
                    <a:p>
                      <a:r>
                        <a:rPr lang="en-US" sz="1000"/>
                        <a:t>71299</a:t>
                      </a:r>
                    </a:p>
                  </a:txBody>
                  <a:tcPr/>
                </a:tc>
                <a:extLst>
                  <a:ext uri="{0D108BD9-81ED-4DB2-BD59-A6C34878D82A}">
                    <a16:rowId xmlns:a16="http://schemas.microsoft.com/office/drawing/2014/main" val="3897686430"/>
                  </a:ext>
                </a:extLst>
              </a:tr>
              <a:tr h="370840">
                <a:tc>
                  <a:txBody>
                    <a:bodyPr/>
                    <a:lstStyle/>
                    <a:p>
                      <a:r>
                        <a:rPr lang="en-US" sz="1000"/>
                        <a:t>Post Likes</a:t>
                      </a:r>
                    </a:p>
                  </a:txBody>
                  <a:tcPr/>
                </a:tc>
                <a:tc>
                  <a:txBody>
                    <a:bodyPr/>
                    <a:lstStyle/>
                    <a:p>
                      <a:r>
                        <a:rPr lang="en-US" sz="1000"/>
                        <a:t>222</a:t>
                      </a:r>
                    </a:p>
                  </a:txBody>
                  <a:tcPr/>
                </a:tc>
                <a:extLst>
                  <a:ext uri="{0D108BD9-81ED-4DB2-BD59-A6C34878D82A}">
                    <a16:rowId xmlns:a16="http://schemas.microsoft.com/office/drawing/2014/main" val="51218708"/>
                  </a:ext>
                </a:extLst>
              </a:tr>
              <a:tr h="370840">
                <a:tc>
                  <a:txBody>
                    <a:bodyPr/>
                    <a:lstStyle/>
                    <a:p>
                      <a:r>
                        <a:rPr lang="en-US" sz="1000"/>
                        <a:t>Posts</a:t>
                      </a:r>
                    </a:p>
                  </a:txBody>
                  <a:tcPr/>
                </a:tc>
                <a:tc>
                  <a:txBody>
                    <a:bodyPr/>
                    <a:lstStyle/>
                    <a:p>
                      <a:r>
                        <a:rPr lang="en-US" sz="1000"/>
                        <a:t>14</a:t>
                      </a:r>
                    </a:p>
                  </a:txBody>
                  <a:tcPr/>
                </a:tc>
                <a:extLst>
                  <a:ext uri="{0D108BD9-81ED-4DB2-BD59-A6C34878D82A}">
                    <a16:rowId xmlns:a16="http://schemas.microsoft.com/office/drawing/2014/main" val="493616335"/>
                  </a:ext>
                </a:extLst>
              </a:tr>
              <a:tr h="370840">
                <a:tc>
                  <a:txBody>
                    <a:bodyPr/>
                    <a:lstStyle/>
                    <a:p>
                      <a:r>
                        <a:rPr lang="en-US" sz="1000"/>
                        <a:t>Shares</a:t>
                      </a:r>
                    </a:p>
                  </a:txBody>
                  <a:tcPr/>
                </a:tc>
                <a:tc>
                  <a:txBody>
                    <a:bodyPr/>
                    <a:lstStyle/>
                    <a:p>
                      <a:r>
                        <a:rPr lang="en-US" sz="1000"/>
                        <a:t>10</a:t>
                      </a:r>
                    </a:p>
                  </a:txBody>
                  <a:tcPr/>
                </a:tc>
                <a:extLst>
                  <a:ext uri="{0D108BD9-81ED-4DB2-BD59-A6C34878D82A}">
                    <a16:rowId xmlns:a16="http://schemas.microsoft.com/office/drawing/2014/main" val="2003335449"/>
                  </a:ext>
                </a:extLst>
              </a:tr>
              <a:tr h="370840">
                <a:tc>
                  <a:txBody>
                    <a:bodyPr/>
                    <a:lstStyle/>
                    <a:p>
                      <a:r>
                        <a:rPr lang="en-US" sz="1000" b="1"/>
                        <a:t>Summary</a:t>
                      </a:r>
                    </a:p>
                  </a:txBody>
                  <a:tcPr/>
                </a:tc>
                <a:tc>
                  <a:txBody>
                    <a:bodyPr/>
                    <a:lstStyle/>
                    <a:p>
                      <a:endParaRPr lang="en-US" sz="1000" b="1"/>
                    </a:p>
                  </a:txBody>
                  <a:tcPr/>
                </a:tc>
                <a:extLst>
                  <a:ext uri="{0D108BD9-81ED-4DB2-BD59-A6C34878D82A}">
                    <a16:rowId xmlns:a16="http://schemas.microsoft.com/office/drawing/2014/main" val="3536982538"/>
                  </a:ext>
                </a:extLst>
              </a:tr>
            </a:tbl>
          </a:graphicData>
        </a:graphic>
      </p:graphicFrame>
      <p:sp>
        <p:nvSpPr>
          <p:cNvPr id="4" name="Text Placeholder 3">
            <a:extLst>
              <a:ext uri="{FF2B5EF4-FFF2-40B4-BE49-F238E27FC236}">
                <a16:creationId xmlns:a16="http://schemas.microsoft.com/office/drawing/2014/main" id="{C57179FA-1C64-4934-8117-CA8110D67CB5}"/>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5263276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40156-8750-4AE7-B1C9-748073C6CFF5}"/>
              </a:ext>
            </a:extLst>
          </p:cNvPr>
          <p:cNvSpPr>
            <a:spLocks noGrp="1"/>
          </p:cNvSpPr>
          <p:nvPr>
            <p:ph type="title"/>
          </p:nvPr>
        </p:nvSpPr>
        <p:spPr/>
        <p:txBody>
          <a:bodyPr/>
          <a:lstStyle/>
          <a:p>
            <a:r>
              <a:rPr lang="en-US"/>
              <a:t>Facebook Posts Table | Top Five | PICA</a:t>
            </a:r>
          </a:p>
        </p:txBody>
      </p:sp>
      <p:graphicFrame>
        <p:nvGraphicFramePr>
          <p:cNvPr id="5" name="Table Placeholder 4">
            <a:extLst>
              <a:ext uri="{FF2B5EF4-FFF2-40B4-BE49-F238E27FC236}">
                <a16:creationId xmlns:a16="http://schemas.microsoft.com/office/drawing/2014/main" id="{65FE76AF-30B3-47DF-85F2-DBB08248D784}"/>
              </a:ext>
            </a:extLst>
          </p:cNvPr>
          <p:cNvGraphicFramePr>
            <a:graphicFrameLocks noGrp="1"/>
          </p:cNvGraphicFramePr>
          <p:nvPr>
            <p:ph type="tbl" sz="quarter" idx="13"/>
            <p:extLst>
              <p:ext uri="{D42A27DB-BD31-4B8C-83A1-F6EECF244321}">
                <p14:modId xmlns:p14="http://schemas.microsoft.com/office/powerpoint/2010/main" val="3518776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172092778"/>
                    </a:ext>
                  </a:extLst>
                </a:gridCol>
                <a:gridCol w="822960">
                  <a:extLst>
                    <a:ext uri="{9D8B030D-6E8A-4147-A177-3AD203B41FA5}">
                      <a16:colId xmlns:a16="http://schemas.microsoft.com/office/drawing/2014/main" val="2636724386"/>
                    </a:ext>
                  </a:extLst>
                </a:gridCol>
                <a:gridCol w="822960">
                  <a:extLst>
                    <a:ext uri="{9D8B030D-6E8A-4147-A177-3AD203B41FA5}">
                      <a16:colId xmlns:a16="http://schemas.microsoft.com/office/drawing/2014/main" val="3456450599"/>
                    </a:ext>
                  </a:extLst>
                </a:gridCol>
                <a:gridCol w="822960">
                  <a:extLst>
                    <a:ext uri="{9D8B030D-6E8A-4147-A177-3AD203B41FA5}">
                      <a16:colId xmlns:a16="http://schemas.microsoft.com/office/drawing/2014/main" val="719566849"/>
                    </a:ext>
                  </a:extLst>
                </a:gridCol>
                <a:gridCol w="822960">
                  <a:extLst>
                    <a:ext uri="{9D8B030D-6E8A-4147-A177-3AD203B41FA5}">
                      <a16:colId xmlns:a16="http://schemas.microsoft.com/office/drawing/2014/main" val="2124923881"/>
                    </a:ext>
                  </a:extLst>
                </a:gridCol>
                <a:gridCol w="822960">
                  <a:extLst>
                    <a:ext uri="{9D8B030D-6E8A-4147-A177-3AD203B41FA5}">
                      <a16:colId xmlns:a16="http://schemas.microsoft.com/office/drawing/2014/main" val="3463477785"/>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650638646"/>
                  </a:ext>
                </a:extLst>
              </a:tr>
              <a:tr h="370840">
                <a:tc>
                  <a:txBody>
                    <a:bodyPr/>
                    <a:lstStyle/>
                    <a:p>
                      <a:r>
                        <a:rPr lang="en-US" sz="1000" b="1"/>
                        <a:t> Pacific Institute of Culinary Arts - 2018-07-14 09:18:46 </a:t>
                      </a:r>
                      <a:r>
                        <a:rPr lang="en-US" sz="1000"/>
                        <a:t> 
 Keep your Eyes on the Pies. Learn everything from crusts, fillings and decorative techniques to make a pie that will wow everyone. We have an upcoming intake on August 25th! Register before the spots fill up: 
https://www.picachef.com/classes/baking-pastry-classes/eyes-pies</a:t>
                      </a:r>
                    </a:p>
                  </a:txBody>
                  <a:tcPr/>
                </a:tc>
                <a:tc>
                  <a:txBody>
                    <a:bodyPr/>
                    <a:lstStyle/>
                    <a:p>
                      <a:r>
                        <a:rPr lang="en-US" sz="1000"/>
                        <a:t>15</a:t>
                      </a:r>
                    </a:p>
                  </a:txBody>
                  <a:tcPr/>
                </a:tc>
                <a:tc>
                  <a:txBody>
                    <a:bodyPr/>
                    <a:lstStyle/>
                    <a:p>
                      <a:r>
                        <a:rPr lang="en-US" sz="1000"/>
                        <a:t>2</a:t>
                      </a:r>
                    </a:p>
                  </a:txBody>
                  <a:tcPr/>
                </a:tc>
                <a:tc>
                  <a:txBody>
                    <a:bodyPr/>
                    <a:lstStyle/>
                    <a:p>
                      <a:r>
                        <a:rPr lang="en-US" sz="1000"/>
                        <a:t>1</a:t>
                      </a:r>
                    </a:p>
                  </a:txBody>
                  <a:tcPr/>
                </a:tc>
                <a:tc>
                  <a:txBody>
                    <a:bodyPr/>
                    <a:lstStyle/>
                    <a:p>
                      <a:r>
                        <a:rPr lang="en-US" sz="1000"/>
                        <a:t>n/a</a:t>
                      </a:r>
                    </a:p>
                  </a:txBody>
                  <a:tcPr/>
                </a:tc>
                <a:tc>
                  <a:txBody>
                    <a:bodyPr/>
                    <a:lstStyle/>
                    <a:p>
                      <a:r>
                        <a:rPr lang="en-US" sz="1000"/>
                        <a:t>Photo</a:t>
                      </a:r>
                    </a:p>
                  </a:txBody>
                  <a:tcPr/>
                </a:tc>
                <a:extLst>
                  <a:ext uri="{0D108BD9-81ED-4DB2-BD59-A6C34878D82A}">
                    <a16:rowId xmlns:a16="http://schemas.microsoft.com/office/drawing/2014/main" val="3742556347"/>
                  </a:ext>
                </a:extLst>
              </a:tr>
              <a:tr h="370840">
                <a:tc>
                  <a:txBody>
                    <a:bodyPr/>
                    <a:lstStyle/>
                    <a:p>
                      <a:r>
                        <a:rPr lang="en-US" sz="1000" b="1"/>
                        <a:t> Pacific Institute of Culinary Arts - 2018-07-13 11:00:01 </a:t>
                      </a:r>
                      <a:r>
                        <a:rPr lang="en-US" sz="1000"/>
                        <a:t> 
 From savoury to sweet, our pastries are lovingly baked fresh every morning. Stop in for a flaky croissant or another mouth-watering pastry on your way to work today - our student-run cafe is open as early as 8AM from Monday to Friday, and 9AM on Saturday!</a:t>
                      </a:r>
                    </a:p>
                  </a:txBody>
                  <a:tcPr/>
                </a:tc>
                <a:tc>
                  <a:txBody>
                    <a:bodyPr/>
                    <a:lstStyle/>
                    <a:p>
                      <a:r>
                        <a:rPr lang="en-US" sz="1000"/>
                        <a:t>29</a:t>
                      </a:r>
                    </a:p>
                  </a:txBody>
                  <a:tcPr/>
                </a:tc>
                <a:tc>
                  <a:txBody>
                    <a:bodyPr/>
                    <a:lstStyle/>
                    <a:p>
                      <a:r>
                        <a:rPr lang="en-US" sz="1000"/>
                        <a:t>0</a:t>
                      </a:r>
                    </a:p>
                  </a:txBody>
                  <a:tcPr/>
                </a:tc>
                <a:tc>
                  <a:txBody>
                    <a:bodyPr/>
                    <a:lstStyle/>
                    <a:p>
                      <a:r>
                        <a:rPr lang="en-US" sz="1000"/>
                        <a:t>1</a:t>
                      </a:r>
                    </a:p>
                  </a:txBody>
                  <a:tcPr/>
                </a:tc>
                <a:tc>
                  <a:txBody>
                    <a:bodyPr/>
                    <a:lstStyle/>
                    <a:p>
                      <a:r>
                        <a:rPr lang="en-US" sz="1000"/>
                        <a:t>n/a</a:t>
                      </a:r>
                    </a:p>
                  </a:txBody>
                  <a:tcPr/>
                </a:tc>
                <a:tc>
                  <a:txBody>
                    <a:bodyPr/>
                    <a:lstStyle/>
                    <a:p>
                      <a:r>
                        <a:rPr lang="en-US" sz="1000"/>
                        <a:t>Photo</a:t>
                      </a:r>
                    </a:p>
                  </a:txBody>
                  <a:tcPr/>
                </a:tc>
                <a:extLst>
                  <a:ext uri="{0D108BD9-81ED-4DB2-BD59-A6C34878D82A}">
                    <a16:rowId xmlns:a16="http://schemas.microsoft.com/office/drawing/2014/main" val="3970155456"/>
                  </a:ext>
                </a:extLst>
              </a:tr>
              <a:tr h="370840">
                <a:tc>
                  <a:txBody>
                    <a:bodyPr/>
                    <a:lstStyle/>
                    <a:p>
                      <a:r>
                        <a:rPr lang="en-US" sz="1000" b="1"/>
                        <a:t> Pacific Institute of Culinary Arts - 2018-07-16 08:31:00 </a:t>
                      </a:r>
                      <a:r>
                        <a:rPr lang="en-US" sz="1000"/>
                        <a:t> 
 Our Summer Teen Camp 2018 starts today! This week-long training wraps up on Friday with shopping at Granville Island followed by a Market Menu Challenge to showcase what the campers have learned. Missed the last intake? No problem, sign up for the next one right here: 
https://www.picachef.com/classes/teen-camps/summer-teen-camp-2018-ages-15-18</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n/a</a:t>
                      </a:r>
                    </a:p>
                  </a:txBody>
                  <a:tcPr/>
                </a:tc>
                <a:tc>
                  <a:txBody>
                    <a:bodyPr/>
                    <a:lstStyle/>
                    <a:p>
                      <a:r>
                        <a:rPr lang="en-US" sz="1000"/>
                        <a:t>Photo</a:t>
                      </a:r>
                    </a:p>
                  </a:txBody>
                  <a:tcPr/>
                </a:tc>
                <a:extLst>
                  <a:ext uri="{0D108BD9-81ED-4DB2-BD59-A6C34878D82A}">
                    <a16:rowId xmlns:a16="http://schemas.microsoft.com/office/drawing/2014/main" val="1042765519"/>
                  </a:ext>
                </a:extLst>
              </a:tr>
              <a:tr h="370840">
                <a:tc>
                  <a:txBody>
                    <a:bodyPr/>
                    <a:lstStyle/>
                    <a:p>
                      <a:r>
                        <a:rPr lang="en-US" sz="1000" b="1"/>
                        <a:t> Pacific Institute of Culinary Arts - 2018-07-18 09:00:01 </a:t>
                      </a:r>
                      <a:r>
                        <a:rPr lang="en-US" sz="1000"/>
                        <a:t> 
 We're pleased to welcome everyone to our Open House tonight. Join us to learn about how PICA can give you a leg-up on your culinary journey. There is still time to RSVP at the link if you would like to attend! http://ow.ly/eNfy30l0FQm</a:t>
                      </a:r>
                    </a:p>
                  </a:txBody>
                  <a:tcPr/>
                </a:tc>
                <a:tc>
                  <a:txBody>
                    <a:bodyPr/>
                    <a:lstStyle/>
                    <a:p>
                      <a:r>
                        <a:rPr lang="en-US" sz="1000"/>
                        <a:t>11</a:t>
                      </a:r>
                    </a:p>
                  </a:txBody>
                  <a:tcPr/>
                </a:tc>
                <a:tc>
                  <a:txBody>
                    <a:bodyPr/>
                    <a:lstStyle/>
                    <a:p>
                      <a:r>
                        <a:rPr lang="en-US" sz="1000"/>
                        <a:t>0</a:t>
                      </a:r>
                    </a:p>
                  </a:txBody>
                  <a:tcPr/>
                </a:tc>
                <a:tc>
                  <a:txBody>
                    <a:bodyPr/>
                    <a:lstStyle/>
                    <a:p>
                      <a:r>
                        <a:rPr lang="en-US" sz="1000"/>
                        <a:t>1</a:t>
                      </a:r>
                    </a:p>
                  </a:txBody>
                  <a:tcPr/>
                </a:tc>
                <a:tc>
                  <a:txBody>
                    <a:bodyPr/>
                    <a:lstStyle/>
                    <a:p>
                      <a:r>
                        <a:rPr lang="en-US" sz="1000"/>
                        <a:t>n/a</a:t>
                      </a:r>
                    </a:p>
                  </a:txBody>
                  <a:tcPr/>
                </a:tc>
                <a:tc>
                  <a:txBody>
                    <a:bodyPr/>
                    <a:lstStyle/>
                    <a:p>
                      <a:r>
                        <a:rPr lang="en-US" sz="1000"/>
                        <a:t>Photo</a:t>
                      </a:r>
                    </a:p>
                  </a:txBody>
                  <a:tcPr/>
                </a:tc>
                <a:extLst>
                  <a:ext uri="{0D108BD9-81ED-4DB2-BD59-A6C34878D82A}">
                    <a16:rowId xmlns:a16="http://schemas.microsoft.com/office/drawing/2014/main" val="1834229793"/>
                  </a:ext>
                </a:extLst>
              </a:tr>
              <a:tr h="370840">
                <a:tc>
                  <a:txBody>
                    <a:bodyPr/>
                    <a:lstStyle/>
                    <a:p>
                      <a:r>
                        <a:rPr lang="en-US" sz="1000" b="1"/>
                        <a:t> Pacific Institute of Culinary Arts - 2018-07-22 16:00:01 </a:t>
                      </a:r>
                      <a:r>
                        <a:rPr lang="en-US" sz="1000"/>
                        <a:t> 
 We can help you put your team to the test! Join us for our Corporate Team Building classes - we'll help strengthen skills in communications, listening, and innovation. Click on the link to learn more! http://ow.ly/9EZ030l40qv</a:t>
                      </a:r>
                    </a:p>
                  </a:txBody>
                  <a:tcPr/>
                </a:tc>
                <a:tc>
                  <a:txBody>
                    <a:bodyPr/>
                    <a:lstStyle/>
                    <a:p>
                      <a:r>
                        <a:rPr lang="en-US" sz="1000"/>
                        <a:t>8</a:t>
                      </a:r>
                    </a:p>
                  </a:txBody>
                  <a:tcPr/>
                </a:tc>
                <a:tc>
                  <a:txBody>
                    <a:bodyPr/>
                    <a:lstStyle/>
                    <a:p>
                      <a:r>
                        <a:rPr lang="en-US" sz="1000"/>
                        <a:t>0</a:t>
                      </a:r>
                    </a:p>
                  </a:txBody>
                  <a:tcPr/>
                </a:tc>
                <a:tc>
                  <a:txBody>
                    <a:bodyPr/>
                    <a:lstStyle/>
                    <a:p>
                      <a:r>
                        <a:rPr lang="en-US" sz="1000"/>
                        <a:t>1</a:t>
                      </a:r>
                    </a:p>
                  </a:txBody>
                  <a:tcPr/>
                </a:tc>
                <a:tc>
                  <a:txBody>
                    <a:bodyPr/>
                    <a:lstStyle/>
                    <a:p>
                      <a:r>
                        <a:rPr lang="en-US" sz="1000"/>
                        <a:t>n/a</a:t>
                      </a:r>
                    </a:p>
                  </a:txBody>
                  <a:tcPr/>
                </a:tc>
                <a:tc>
                  <a:txBody>
                    <a:bodyPr/>
                    <a:lstStyle/>
                    <a:p>
                      <a:r>
                        <a:rPr lang="en-US" sz="1000"/>
                        <a:t>Photo</a:t>
                      </a:r>
                    </a:p>
                  </a:txBody>
                  <a:tcPr/>
                </a:tc>
                <a:extLst>
                  <a:ext uri="{0D108BD9-81ED-4DB2-BD59-A6C34878D82A}">
                    <a16:rowId xmlns:a16="http://schemas.microsoft.com/office/drawing/2014/main" val="110869856"/>
                  </a:ext>
                </a:extLst>
              </a:tr>
            </a:tbl>
          </a:graphicData>
        </a:graphic>
      </p:graphicFrame>
      <p:sp>
        <p:nvSpPr>
          <p:cNvPr id="4" name="Text Placeholder 3">
            <a:extLst>
              <a:ext uri="{FF2B5EF4-FFF2-40B4-BE49-F238E27FC236}">
                <a16:creationId xmlns:a16="http://schemas.microsoft.com/office/drawing/2014/main" id="{6F7767C8-7BAA-4A8B-B869-DBD11EC51463}"/>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1851815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CB124-FB2D-42F4-8BD9-A37C85CD3CB6}"/>
              </a:ext>
            </a:extLst>
          </p:cNvPr>
          <p:cNvSpPr>
            <a:spLocks noGrp="1"/>
          </p:cNvSpPr>
          <p:nvPr>
            <p:ph type="title"/>
          </p:nvPr>
        </p:nvSpPr>
        <p:spPr/>
        <p:txBody>
          <a:bodyPr/>
          <a:lstStyle/>
          <a:p>
            <a:r>
              <a:rPr lang="en-US"/>
              <a:t>Followers (Facebook) | PICA</a:t>
            </a:r>
          </a:p>
        </p:txBody>
      </p:sp>
      <p:graphicFrame>
        <p:nvGraphicFramePr>
          <p:cNvPr id="6" name="Chart Placeholder 5">
            <a:extLst>
              <a:ext uri="{FF2B5EF4-FFF2-40B4-BE49-F238E27FC236}">
                <a16:creationId xmlns:a16="http://schemas.microsoft.com/office/drawing/2014/main" id="{CE0012C0-FF19-4D1F-9932-D3B08AE377EC}"/>
              </a:ext>
            </a:extLst>
          </p:cNvPr>
          <p:cNvGraphicFramePr>
            <a:graphicFrameLocks noGrp="1"/>
          </p:cNvGraphicFramePr>
          <p:nvPr>
            <p:ph type="chart" sz="quarter" idx="13"/>
            <p:extLst>
              <p:ext uri="{D42A27DB-BD31-4B8C-83A1-F6EECF244321}">
                <p14:modId xmlns:p14="http://schemas.microsoft.com/office/powerpoint/2010/main" val="10790722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AB7C80-6F2F-45B3-AF29-B43DE91255A1}"/>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A33834DC-FAB6-4B18-887F-E64CC43CF6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47217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27A0A-EA54-4A0F-B805-F504A1F07670}"/>
              </a:ext>
            </a:extLst>
          </p:cNvPr>
          <p:cNvSpPr>
            <a:spLocks noGrp="1"/>
          </p:cNvSpPr>
          <p:nvPr>
            <p:ph type="title"/>
          </p:nvPr>
        </p:nvSpPr>
        <p:spPr/>
        <p:txBody>
          <a:bodyPr/>
          <a:lstStyle/>
          <a:p>
            <a:r>
              <a:rPr lang="en-US"/>
              <a:t>Organic + Paid Reach (Facebook) | PICA</a:t>
            </a:r>
          </a:p>
        </p:txBody>
      </p:sp>
      <p:graphicFrame>
        <p:nvGraphicFramePr>
          <p:cNvPr id="6" name="Chart Placeholder 5">
            <a:extLst>
              <a:ext uri="{FF2B5EF4-FFF2-40B4-BE49-F238E27FC236}">
                <a16:creationId xmlns:a16="http://schemas.microsoft.com/office/drawing/2014/main" id="{27F0F911-D5F0-4AE1-B435-DA74693A83A2}"/>
              </a:ext>
            </a:extLst>
          </p:cNvPr>
          <p:cNvGraphicFramePr>
            <a:graphicFrameLocks noGrp="1"/>
          </p:cNvGraphicFramePr>
          <p:nvPr>
            <p:ph type="chart" sz="quarter" idx="13"/>
            <p:extLst>
              <p:ext uri="{D42A27DB-BD31-4B8C-83A1-F6EECF244321}">
                <p14:modId xmlns:p14="http://schemas.microsoft.com/office/powerpoint/2010/main" val="6011433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22C743-F037-4506-9A68-EC6DCC495217}"/>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8523690E-C093-48F7-ABD7-E897A30B5B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41737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55DC9-F4CF-4BC4-A31A-FC8B49218FDF}"/>
              </a:ext>
            </a:extLst>
          </p:cNvPr>
          <p:cNvSpPr>
            <a:spLocks noGrp="1"/>
          </p:cNvSpPr>
          <p:nvPr>
            <p:ph type="title"/>
          </p:nvPr>
        </p:nvSpPr>
        <p:spPr/>
        <p:txBody>
          <a:bodyPr/>
          <a:lstStyle/>
          <a:p>
            <a:r>
              <a:rPr lang="en-US"/>
              <a:t>Facebook Reach | PICA</a:t>
            </a:r>
          </a:p>
        </p:txBody>
      </p:sp>
      <p:graphicFrame>
        <p:nvGraphicFramePr>
          <p:cNvPr id="6" name="Chart Placeholder 5">
            <a:extLst>
              <a:ext uri="{FF2B5EF4-FFF2-40B4-BE49-F238E27FC236}">
                <a16:creationId xmlns:a16="http://schemas.microsoft.com/office/drawing/2014/main" id="{BE861B41-39CD-4FC5-8FAC-99CEFABADE26}"/>
              </a:ext>
            </a:extLst>
          </p:cNvPr>
          <p:cNvGraphicFramePr>
            <a:graphicFrameLocks noGrp="1"/>
          </p:cNvGraphicFramePr>
          <p:nvPr>
            <p:ph type="chart" sz="quarter" idx="13"/>
            <p:extLst>
              <p:ext uri="{D42A27DB-BD31-4B8C-83A1-F6EECF244321}">
                <p14:modId xmlns:p14="http://schemas.microsoft.com/office/powerpoint/2010/main" val="36470252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B6E583-7DE2-4095-9F28-C1482825D25D}"/>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0508F257-7E82-48FF-916C-93D46035BE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37419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90388-DA14-460F-89DB-B920B7465A5D}"/>
              </a:ext>
            </a:extLst>
          </p:cNvPr>
          <p:cNvSpPr>
            <a:spLocks noGrp="1"/>
          </p:cNvSpPr>
          <p:nvPr>
            <p:ph type="title"/>
          </p:nvPr>
        </p:nvSpPr>
        <p:spPr/>
        <p:txBody>
          <a:bodyPr/>
          <a:lstStyle/>
          <a:p>
            <a:r>
              <a:rPr lang="en-US"/>
              <a:t>Facebook Engaged Users | PICA</a:t>
            </a:r>
          </a:p>
        </p:txBody>
      </p:sp>
      <p:graphicFrame>
        <p:nvGraphicFramePr>
          <p:cNvPr id="6" name="Chart Placeholder 5">
            <a:extLst>
              <a:ext uri="{FF2B5EF4-FFF2-40B4-BE49-F238E27FC236}">
                <a16:creationId xmlns:a16="http://schemas.microsoft.com/office/drawing/2014/main" id="{5236EF80-BF94-4E47-9484-BD15F27EE038}"/>
              </a:ext>
            </a:extLst>
          </p:cNvPr>
          <p:cNvGraphicFramePr>
            <a:graphicFrameLocks noGrp="1"/>
          </p:cNvGraphicFramePr>
          <p:nvPr>
            <p:ph type="chart" sz="quarter" idx="13"/>
            <p:extLst>
              <p:ext uri="{D42A27DB-BD31-4B8C-83A1-F6EECF244321}">
                <p14:modId xmlns:p14="http://schemas.microsoft.com/office/powerpoint/2010/main" val="12682707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E100F9-23AA-480B-9211-AEA75637BB28}"/>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EC0ACD89-4BED-421E-899C-541559D704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73428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6D1A3-65C9-4231-A19A-DA2AB1DACD21}"/>
              </a:ext>
            </a:extLst>
          </p:cNvPr>
          <p:cNvSpPr>
            <a:spLocks noGrp="1"/>
          </p:cNvSpPr>
          <p:nvPr>
            <p:ph type="title"/>
          </p:nvPr>
        </p:nvSpPr>
        <p:spPr/>
        <p:txBody>
          <a:bodyPr/>
          <a:lstStyle/>
          <a:p>
            <a:r>
              <a:rPr lang="en-US"/>
              <a:t>Instagram Monthly | PICA</a:t>
            </a:r>
          </a:p>
        </p:txBody>
      </p:sp>
      <p:graphicFrame>
        <p:nvGraphicFramePr>
          <p:cNvPr id="5" name="Table Placeholder 4">
            <a:extLst>
              <a:ext uri="{FF2B5EF4-FFF2-40B4-BE49-F238E27FC236}">
                <a16:creationId xmlns:a16="http://schemas.microsoft.com/office/drawing/2014/main" id="{77B65847-FB0C-49BD-95E4-F2F867C599AC}"/>
              </a:ext>
            </a:extLst>
          </p:cNvPr>
          <p:cNvGraphicFramePr>
            <a:graphicFrameLocks noGrp="1"/>
          </p:cNvGraphicFramePr>
          <p:nvPr>
            <p:ph type="tbl" sz="quarter" idx="13"/>
            <p:extLst>
              <p:ext uri="{D42A27DB-BD31-4B8C-83A1-F6EECF244321}">
                <p14:modId xmlns:p14="http://schemas.microsoft.com/office/powerpoint/2010/main" val="6949309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262830228"/>
                    </a:ext>
                  </a:extLst>
                </a:gridCol>
                <a:gridCol w="3291840">
                  <a:extLst>
                    <a:ext uri="{9D8B030D-6E8A-4147-A177-3AD203B41FA5}">
                      <a16:colId xmlns:a16="http://schemas.microsoft.com/office/drawing/2014/main" val="1055206062"/>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1876115484"/>
                  </a:ext>
                </a:extLst>
              </a:tr>
              <a:tr h="370840">
                <a:tc>
                  <a:txBody>
                    <a:bodyPr/>
                    <a:lstStyle/>
                    <a:p>
                      <a:r>
                        <a:rPr lang="en-US" sz="1000"/>
                        <a:t>Follower Count</a:t>
                      </a:r>
                    </a:p>
                  </a:txBody>
                  <a:tcPr/>
                </a:tc>
                <a:tc>
                  <a:txBody>
                    <a:bodyPr/>
                    <a:lstStyle/>
                    <a:p>
                      <a:r>
                        <a:rPr lang="en-US" sz="1000"/>
                        <a:t>n/a</a:t>
                      </a:r>
                    </a:p>
                  </a:txBody>
                  <a:tcPr/>
                </a:tc>
                <a:extLst>
                  <a:ext uri="{0D108BD9-81ED-4DB2-BD59-A6C34878D82A}">
                    <a16:rowId xmlns:a16="http://schemas.microsoft.com/office/drawing/2014/main" val="1837845672"/>
                  </a:ext>
                </a:extLst>
              </a:tr>
              <a:tr h="370840">
                <a:tc>
                  <a:txBody>
                    <a:bodyPr/>
                    <a:lstStyle/>
                    <a:p>
                      <a:r>
                        <a:rPr lang="en-US" sz="1000"/>
                        <a:t>Post Comments</a:t>
                      </a:r>
                    </a:p>
                  </a:txBody>
                  <a:tcPr/>
                </a:tc>
                <a:tc>
                  <a:txBody>
                    <a:bodyPr/>
                    <a:lstStyle/>
                    <a:p>
                      <a:r>
                        <a:rPr lang="en-US" sz="1000"/>
                        <a:t>57</a:t>
                      </a:r>
                    </a:p>
                  </a:txBody>
                  <a:tcPr/>
                </a:tc>
                <a:extLst>
                  <a:ext uri="{0D108BD9-81ED-4DB2-BD59-A6C34878D82A}">
                    <a16:rowId xmlns:a16="http://schemas.microsoft.com/office/drawing/2014/main" val="246578908"/>
                  </a:ext>
                </a:extLst>
              </a:tr>
              <a:tr h="370840">
                <a:tc>
                  <a:txBody>
                    <a:bodyPr/>
                    <a:lstStyle/>
                    <a:p>
                      <a:r>
                        <a:rPr lang="en-US" sz="1000"/>
                        <a:t>Post Likes</a:t>
                      </a:r>
                    </a:p>
                  </a:txBody>
                  <a:tcPr/>
                </a:tc>
                <a:tc>
                  <a:txBody>
                    <a:bodyPr/>
                    <a:lstStyle/>
                    <a:p>
                      <a:r>
                        <a:rPr lang="en-US" sz="1000"/>
                        <a:t>1735</a:t>
                      </a:r>
                    </a:p>
                  </a:txBody>
                  <a:tcPr/>
                </a:tc>
                <a:extLst>
                  <a:ext uri="{0D108BD9-81ED-4DB2-BD59-A6C34878D82A}">
                    <a16:rowId xmlns:a16="http://schemas.microsoft.com/office/drawing/2014/main" val="4271591715"/>
                  </a:ext>
                </a:extLst>
              </a:tr>
              <a:tr h="370840">
                <a:tc>
                  <a:txBody>
                    <a:bodyPr/>
                    <a:lstStyle/>
                    <a:p>
                      <a:r>
                        <a:rPr lang="en-US" sz="1000"/>
                        <a:t>Post Reach</a:t>
                      </a:r>
                    </a:p>
                  </a:txBody>
                  <a:tcPr/>
                </a:tc>
                <a:tc>
                  <a:txBody>
                    <a:bodyPr/>
                    <a:lstStyle/>
                    <a:p>
                      <a:r>
                        <a:rPr lang="en-US" sz="1000"/>
                        <a:t>24433</a:t>
                      </a:r>
                    </a:p>
                  </a:txBody>
                  <a:tcPr/>
                </a:tc>
                <a:extLst>
                  <a:ext uri="{0D108BD9-81ED-4DB2-BD59-A6C34878D82A}">
                    <a16:rowId xmlns:a16="http://schemas.microsoft.com/office/drawing/2014/main" val="709946155"/>
                  </a:ext>
                </a:extLst>
              </a:tr>
              <a:tr h="370840">
                <a:tc>
                  <a:txBody>
                    <a:bodyPr/>
                    <a:lstStyle/>
                    <a:p>
                      <a:r>
                        <a:rPr lang="en-US" sz="1000"/>
                        <a:t>Posts This Week</a:t>
                      </a:r>
                    </a:p>
                  </a:txBody>
                  <a:tcPr/>
                </a:tc>
                <a:tc>
                  <a:txBody>
                    <a:bodyPr/>
                    <a:lstStyle/>
                    <a:p>
                      <a:r>
                        <a:rPr lang="en-US" sz="1000"/>
                        <a:t>n/a</a:t>
                      </a:r>
                    </a:p>
                  </a:txBody>
                  <a:tcPr/>
                </a:tc>
                <a:extLst>
                  <a:ext uri="{0D108BD9-81ED-4DB2-BD59-A6C34878D82A}">
                    <a16:rowId xmlns:a16="http://schemas.microsoft.com/office/drawing/2014/main" val="2464515312"/>
                  </a:ext>
                </a:extLst>
              </a:tr>
              <a:tr h="370840">
                <a:tc>
                  <a:txBody>
                    <a:bodyPr/>
                    <a:lstStyle/>
                    <a:p>
                      <a:r>
                        <a:rPr lang="en-US" sz="1000" b="1"/>
                        <a:t>Summary</a:t>
                      </a:r>
                    </a:p>
                  </a:txBody>
                  <a:tcPr/>
                </a:tc>
                <a:tc>
                  <a:txBody>
                    <a:bodyPr/>
                    <a:lstStyle/>
                    <a:p>
                      <a:endParaRPr lang="en-US" sz="1000" b="1"/>
                    </a:p>
                  </a:txBody>
                  <a:tcPr/>
                </a:tc>
                <a:extLst>
                  <a:ext uri="{0D108BD9-81ED-4DB2-BD59-A6C34878D82A}">
                    <a16:rowId xmlns:a16="http://schemas.microsoft.com/office/drawing/2014/main" val="4228488786"/>
                  </a:ext>
                </a:extLst>
              </a:tr>
            </a:tbl>
          </a:graphicData>
        </a:graphic>
      </p:graphicFrame>
      <p:sp>
        <p:nvSpPr>
          <p:cNvPr id="4" name="Text Placeholder 3">
            <a:extLst>
              <a:ext uri="{FF2B5EF4-FFF2-40B4-BE49-F238E27FC236}">
                <a16:creationId xmlns:a16="http://schemas.microsoft.com/office/drawing/2014/main" id="{E73D69C4-F4C4-4842-8D6F-A7C1CAD7B19C}"/>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4653011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78EFB-55B9-4876-AA63-9CA4BD6BBA3A}"/>
              </a:ext>
            </a:extLst>
          </p:cNvPr>
          <p:cNvSpPr>
            <a:spLocks noGrp="1"/>
          </p:cNvSpPr>
          <p:nvPr>
            <p:ph type="title"/>
          </p:nvPr>
        </p:nvSpPr>
        <p:spPr/>
        <p:txBody>
          <a:bodyPr/>
          <a:lstStyle/>
          <a:p>
            <a:r>
              <a:rPr lang="en-US"/>
              <a:t>Instagram Posts Table | Top Five | PICA</a:t>
            </a:r>
          </a:p>
        </p:txBody>
      </p:sp>
      <p:graphicFrame>
        <p:nvGraphicFramePr>
          <p:cNvPr id="5" name="Table Placeholder 4">
            <a:extLst>
              <a:ext uri="{FF2B5EF4-FFF2-40B4-BE49-F238E27FC236}">
                <a16:creationId xmlns:a16="http://schemas.microsoft.com/office/drawing/2014/main" id="{F2825DDB-B29E-429D-B91B-61F0BFB5670F}"/>
              </a:ext>
            </a:extLst>
          </p:cNvPr>
          <p:cNvGraphicFramePr>
            <a:graphicFrameLocks noGrp="1"/>
          </p:cNvGraphicFramePr>
          <p:nvPr>
            <p:ph type="tbl" sz="quarter" idx="13"/>
            <p:extLst>
              <p:ext uri="{D42A27DB-BD31-4B8C-83A1-F6EECF244321}">
                <p14:modId xmlns:p14="http://schemas.microsoft.com/office/powerpoint/2010/main" val="2696128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188571661"/>
                    </a:ext>
                  </a:extLst>
                </a:gridCol>
                <a:gridCol w="987552">
                  <a:extLst>
                    <a:ext uri="{9D8B030D-6E8A-4147-A177-3AD203B41FA5}">
                      <a16:colId xmlns:a16="http://schemas.microsoft.com/office/drawing/2014/main" val="798969146"/>
                    </a:ext>
                  </a:extLst>
                </a:gridCol>
                <a:gridCol w="987552">
                  <a:extLst>
                    <a:ext uri="{9D8B030D-6E8A-4147-A177-3AD203B41FA5}">
                      <a16:colId xmlns:a16="http://schemas.microsoft.com/office/drawing/2014/main" val="1984639902"/>
                    </a:ext>
                  </a:extLst>
                </a:gridCol>
                <a:gridCol w="987552">
                  <a:extLst>
                    <a:ext uri="{9D8B030D-6E8A-4147-A177-3AD203B41FA5}">
                      <a16:colId xmlns:a16="http://schemas.microsoft.com/office/drawing/2014/main" val="2968376528"/>
                    </a:ext>
                  </a:extLst>
                </a:gridCol>
                <a:gridCol w="987552">
                  <a:extLst>
                    <a:ext uri="{9D8B030D-6E8A-4147-A177-3AD203B41FA5}">
                      <a16:colId xmlns:a16="http://schemas.microsoft.com/office/drawing/2014/main" val="4064639474"/>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989821860"/>
                  </a:ext>
                </a:extLst>
              </a:tr>
              <a:tr h="370840">
                <a:tc>
                  <a:txBody>
                    <a:bodyPr/>
                    <a:lstStyle/>
                    <a:p>
                      <a:r>
                        <a:rPr lang="en-US" sz="1000" b="1"/>
                        <a:t>picachef - 2018-07-29 14:22:03 </a:t>
                      </a:r>
                      <a:r>
                        <a:rPr lang="en-US" sz="1000"/>
                        <a:t>
 Did you know that the word, "baguette" is Latin for "staff” or “stick"? Although the term was coined in 1920, long thin bread existed in France long before its name became as popular as it is today.</a:t>
                      </a:r>
                    </a:p>
                  </a:txBody>
                  <a:tcPr/>
                </a:tc>
                <a:tc>
                  <a:txBody>
                    <a:bodyPr/>
                    <a:lstStyle/>
                    <a:p>
                      <a:r>
                        <a:rPr lang="en-US" sz="1000"/>
                        <a:t>128</a:t>
                      </a:r>
                    </a:p>
                  </a:txBody>
                  <a:tcPr/>
                </a:tc>
                <a:tc>
                  <a:txBody>
                    <a:bodyPr/>
                    <a:lstStyle/>
                    <a:p>
                      <a:r>
                        <a:rPr lang="en-US" sz="1000"/>
                        <a:t>1</a:t>
                      </a:r>
                    </a:p>
                  </a:txBody>
                  <a:tcPr/>
                </a:tc>
                <a:tc>
                  <a:txBody>
                    <a:bodyPr/>
                    <a:lstStyle/>
                    <a:p>
                      <a:r>
                        <a:rPr lang="en-US" sz="1000"/>
                        <a:t>n/a</a:t>
                      </a:r>
                    </a:p>
                  </a:txBody>
                  <a:tcPr/>
                </a:tc>
                <a:tc>
                  <a:txBody>
                    <a:bodyPr/>
                    <a:lstStyle/>
                    <a:p>
                      <a:r>
                        <a:rPr lang="en-US" sz="1000"/>
                        <a:t>Image</a:t>
                      </a:r>
                    </a:p>
                  </a:txBody>
                  <a:tcPr/>
                </a:tc>
                <a:extLst>
                  <a:ext uri="{0D108BD9-81ED-4DB2-BD59-A6C34878D82A}">
                    <a16:rowId xmlns:a16="http://schemas.microsoft.com/office/drawing/2014/main" val="3367486102"/>
                  </a:ext>
                </a:extLst>
              </a:tr>
              <a:tr h="370840">
                <a:tc>
                  <a:txBody>
                    <a:bodyPr/>
                    <a:lstStyle/>
                    <a:p>
                      <a:r>
                        <a:rPr lang="en-US" sz="1000" b="1"/>
                        <a:t>picachef - 2018-07-25 09:23:32 </a:t>
                      </a:r>
                      <a:r>
                        <a:rPr lang="en-US" sz="1000"/>
                        <a:t>
 Do you know the difference between biga and poolish? They are types of pre-ferments, a technique using flour, leavening and water. Poolish requires more water and is wetter, while biga uses less water, making a firmer dough. These starters are used to create delicious artisan breads like the one in this photo created by our talented Advanced Culinary instructor and certified baker Chef @Ben__Kiely_</a:t>
                      </a:r>
                    </a:p>
                  </a:txBody>
                  <a:tcPr/>
                </a:tc>
                <a:tc>
                  <a:txBody>
                    <a:bodyPr/>
                    <a:lstStyle/>
                    <a:p>
                      <a:r>
                        <a:rPr lang="en-US" sz="1000"/>
                        <a:t>124</a:t>
                      </a:r>
                    </a:p>
                  </a:txBody>
                  <a:tcPr/>
                </a:tc>
                <a:tc>
                  <a:txBody>
                    <a:bodyPr/>
                    <a:lstStyle/>
                    <a:p>
                      <a:r>
                        <a:rPr lang="en-US" sz="1000"/>
                        <a:t>2</a:t>
                      </a:r>
                    </a:p>
                  </a:txBody>
                  <a:tcPr/>
                </a:tc>
                <a:tc>
                  <a:txBody>
                    <a:bodyPr/>
                    <a:lstStyle/>
                    <a:p>
                      <a:r>
                        <a:rPr lang="en-US" sz="1000"/>
                        <a:t>n/a</a:t>
                      </a:r>
                    </a:p>
                  </a:txBody>
                  <a:tcPr/>
                </a:tc>
                <a:tc>
                  <a:txBody>
                    <a:bodyPr/>
                    <a:lstStyle/>
                    <a:p>
                      <a:r>
                        <a:rPr lang="en-US" sz="1000"/>
                        <a:t>Image</a:t>
                      </a:r>
                    </a:p>
                  </a:txBody>
                  <a:tcPr/>
                </a:tc>
                <a:extLst>
                  <a:ext uri="{0D108BD9-81ED-4DB2-BD59-A6C34878D82A}">
                    <a16:rowId xmlns:a16="http://schemas.microsoft.com/office/drawing/2014/main" val="3131213183"/>
                  </a:ext>
                </a:extLst>
              </a:tr>
              <a:tr h="370840">
                <a:tc>
                  <a:txBody>
                    <a:bodyPr/>
                    <a:lstStyle/>
                    <a:p>
                      <a:r>
                        <a:rPr lang="en-US" sz="1000" b="1"/>
                        <a:t>picachef - 2018-07-22 17:03:18 </a:t>
                      </a:r>
                      <a:r>
                        <a:rPr lang="en-US" sz="1000"/>
                        <a:t>
 We can help you put your team to the test! Join us for our Corporate Team Building classes - we'll help strengthen skills in communications, listening, and innovation.
Click on the link in our bio to learn more!</a:t>
                      </a:r>
                    </a:p>
                  </a:txBody>
                  <a:tcPr/>
                </a:tc>
                <a:tc>
                  <a:txBody>
                    <a:bodyPr/>
                    <a:lstStyle/>
                    <a:p>
                      <a:r>
                        <a:rPr lang="en-US" sz="1000"/>
                        <a:t>87</a:t>
                      </a:r>
                    </a:p>
                  </a:txBody>
                  <a:tcPr/>
                </a:tc>
                <a:tc>
                  <a:txBody>
                    <a:bodyPr/>
                    <a:lstStyle/>
                    <a:p>
                      <a:r>
                        <a:rPr lang="en-US" sz="1000"/>
                        <a:t>1</a:t>
                      </a:r>
                    </a:p>
                  </a:txBody>
                  <a:tcPr/>
                </a:tc>
                <a:tc>
                  <a:txBody>
                    <a:bodyPr/>
                    <a:lstStyle/>
                    <a:p>
                      <a:r>
                        <a:rPr lang="en-US" sz="1000"/>
                        <a:t>n/a</a:t>
                      </a:r>
                    </a:p>
                  </a:txBody>
                  <a:tcPr/>
                </a:tc>
                <a:tc>
                  <a:txBody>
                    <a:bodyPr/>
                    <a:lstStyle/>
                    <a:p>
                      <a:r>
                        <a:rPr lang="en-US" sz="1000"/>
                        <a:t>Image</a:t>
                      </a:r>
                    </a:p>
                  </a:txBody>
                  <a:tcPr/>
                </a:tc>
                <a:extLst>
                  <a:ext uri="{0D108BD9-81ED-4DB2-BD59-A6C34878D82A}">
                    <a16:rowId xmlns:a16="http://schemas.microsoft.com/office/drawing/2014/main" val="132598975"/>
                  </a:ext>
                </a:extLst>
              </a:tr>
              <a:tr h="370840">
                <a:tc>
                  <a:txBody>
                    <a:bodyPr/>
                    <a:lstStyle/>
                    <a:p>
                      <a:r>
                        <a:rPr lang="en-US" sz="1000" b="1"/>
                        <a:t>picachef - 2018-07-19 14:26:05 </a:t>
                      </a:r>
                      <a:r>
                        <a:rPr lang="en-US" sz="1000"/>
                        <a:t>
 Our Executive Pastry Chef Mark @chefmarkburton demos how laminated dough becomes a raspberry croissant!</a:t>
                      </a:r>
                    </a:p>
                  </a:txBody>
                  <a:tcPr/>
                </a:tc>
                <a:tc>
                  <a:txBody>
                    <a:bodyPr/>
                    <a:lstStyle/>
                    <a:p>
                      <a:r>
                        <a:rPr lang="en-US" sz="1000"/>
                        <a:t>190</a:t>
                      </a:r>
                    </a:p>
                  </a:txBody>
                  <a:tcPr/>
                </a:tc>
                <a:tc>
                  <a:txBody>
                    <a:bodyPr/>
                    <a:lstStyle/>
                    <a:p>
                      <a:r>
                        <a:rPr lang="en-US" sz="1000"/>
                        <a:t>7</a:t>
                      </a:r>
                    </a:p>
                  </a:txBody>
                  <a:tcPr/>
                </a:tc>
                <a:tc>
                  <a:txBody>
                    <a:bodyPr/>
                    <a:lstStyle/>
                    <a:p>
                      <a:r>
                        <a:rPr lang="en-US" sz="1000"/>
                        <a:t>n/a</a:t>
                      </a:r>
                    </a:p>
                  </a:txBody>
                  <a:tcPr/>
                </a:tc>
                <a:tc>
                  <a:txBody>
                    <a:bodyPr/>
                    <a:lstStyle/>
                    <a:p>
                      <a:r>
                        <a:rPr lang="en-US" sz="1000"/>
                        <a:t>Video</a:t>
                      </a:r>
                    </a:p>
                  </a:txBody>
                  <a:tcPr/>
                </a:tc>
                <a:extLst>
                  <a:ext uri="{0D108BD9-81ED-4DB2-BD59-A6C34878D82A}">
                    <a16:rowId xmlns:a16="http://schemas.microsoft.com/office/drawing/2014/main" val="3994809707"/>
                  </a:ext>
                </a:extLst>
              </a:tr>
              <a:tr h="370840">
                <a:tc>
                  <a:txBody>
                    <a:bodyPr/>
                    <a:lstStyle/>
                    <a:p>
                      <a:r>
                        <a:rPr lang="en-US" sz="1000" b="1"/>
                        <a:t>picachef - 2018-07-18 09:06:38 </a:t>
                      </a:r>
                      <a:r>
                        <a:rPr lang="en-US" sz="1000"/>
                        <a:t>
 We're pleased to welcome everyone to our Open House tonight. Join us to learn about how PICA can give you a leg-up on your culinary journey. There is still time to follow your #CulinaryPassion and RSVP at the link in our bio!</a:t>
                      </a:r>
                    </a:p>
                  </a:txBody>
                  <a:tcPr/>
                </a:tc>
                <a:tc>
                  <a:txBody>
                    <a:bodyPr/>
                    <a:lstStyle/>
                    <a:p>
                      <a:r>
                        <a:rPr lang="en-US" sz="1000"/>
                        <a:t>98</a:t>
                      </a:r>
                    </a:p>
                  </a:txBody>
                  <a:tcPr/>
                </a:tc>
                <a:tc>
                  <a:txBody>
                    <a:bodyPr/>
                    <a:lstStyle/>
                    <a:p>
                      <a:r>
                        <a:rPr lang="en-US" sz="1000"/>
                        <a:t>4</a:t>
                      </a:r>
                    </a:p>
                  </a:txBody>
                  <a:tcPr/>
                </a:tc>
                <a:tc>
                  <a:txBody>
                    <a:bodyPr/>
                    <a:lstStyle/>
                    <a:p>
                      <a:r>
                        <a:rPr lang="en-US" sz="1000"/>
                        <a:t>n/a</a:t>
                      </a:r>
                    </a:p>
                  </a:txBody>
                  <a:tcPr/>
                </a:tc>
                <a:tc>
                  <a:txBody>
                    <a:bodyPr/>
                    <a:lstStyle/>
                    <a:p>
                      <a:r>
                        <a:rPr lang="en-US" sz="1000"/>
                        <a:t>Image</a:t>
                      </a:r>
                    </a:p>
                  </a:txBody>
                  <a:tcPr/>
                </a:tc>
                <a:extLst>
                  <a:ext uri="{0D108BD9-81ED-4DB2-BD59-A6C34878D82A}">
                    <a16:rowId xmlns:a16="http://schemas.microsoft.com/office/drawing/2014/main" val="1649093670"/>
                  </a:ext>
                </a:extLst>
              </a:tr>
            </a:tbl>
          </a:graphicData>
        </a:graphic>
      </p:graphicFrame>
      <p:sp>
        <p:nvSpPr>
          <p:cNvPr id="4" name="Text Placeholder 3">
            <a:extLst>
              <a:ext uri="{FF2B5EF4-FFF2-40B4-BE49-F238E27FC236}">
                <a16:creationId xmlns:a16="http://schemas.microsoft.com/office/drawing/2014/main" id="{BCB68382-1168-4FD1-9B36-EFAE7B877695}"/>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507131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7F6FC-5EB6-4C7F-897F-AA1684C5883F}"/>
              </a:ext>
            </a:extLst>
          </p:cNvPr>
          <p:cNvSpPr>
            <a:spLocks noGrp="1"/>
          </p:cNvSpPr>
          <p:nvPr>
            <p:ph type="title"/>
          </p:nvPr>
        </p:nvSpPr>
        <p:spPr/>
        <p:txBody>
          <a:bodyPr/>
          <a:lstStyle/>
          <a:p>
            <a:r>
              <a:rPr lang="en-US"/>
              <a:t>Followers (Instagram) | PICA</a:t>
            </a:r>
          </a:p>
        </p:txBody>
      </p:sp>
      <p:graphicFrame>
        <p:nvGraphicFramePr>
          <p:cNvPr id="6" name="Chart Placeholder 5">
            <a:extLst>
              <a:ext uri="{FF2B5EF4-FFF2-40B4-BE49-F238E27FC236}">
                <a16:creationId xmlns:a16="http://schemas.microsoft.com/office/drawing/2014/main" id="{4DAC5D33-51B8-4FCD-8482-F56F7EB59BF0}"/>
              </a:ext>
            </a:extLst>
          </p:cNvPr>
          <p:cNvGraphicFramePr>
            <a:graphicFrameLocks noGrp="1"/>
          </p:cNvGraphicFramePr>
          <p:nvPr>
            <p:ph type="chart" sz="quarter" idx="13"/>
            <p:extLst>
              <p:ext uri="{D42A27DB-BD31-4B8C-83A1-F6EECF244321}">
                <p14:modId xmlns:p14="http://schemas.microsoft.com/office/powerpoint/2010/main" val="40633423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8D9B2A-1881-45F8-86D4-5721D5ACE99D}"/>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C4B2A572-67CD-48F9-9E42-2D3A211841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57327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9363D-4762-4D50-9AA2-D3034505EE35}"/>
              </a:ext>
            </a:extLst>
          </p:cNvPr>
          <p:cNvSpPr>
            <a:spLocks noGrp="1"/>
          </p:cNvSpPr>
          <p:nvPr>
            <p:ph type="title"/>
          </p:nvPr>
        </p:nvSpPr>
        <p:spPr/>
        <p:txBody>
          <a:bodyPr/>
          <a:lstStyle/>
          <a:p>
            <a:r>
              <a:rPr lang="en-US"/>
              <a:t>Instagram Average Likes Per Post | PICA</a:t>
            </a:r>
          </a:p>
        </p:txBody>
      </p:sp>
      <p:graphicFrame>
        <p:nvGraphicFramePr>
          <p:cNvPr id="6" name="Chart Placeholder 5">
            <a:extLst>
              <a:ext uri="{FF2B5EF4-FFF2-40B4-BE49-F238E27FC236}">
                <a16:creationId xmlns:a16="http://schemas.microsoft.com/office/drawing/2014/main" id="{CF78834B-DF18-46C2-8967-F9BDA2E31B55}"/>
              </a:ext>
            </a:extLst>
          </p:cNvPr>
          <p:cNvGraphicFramePr>
            <a:graphicFrameLocks noGrp="1"/>
          </p:cNvGraphicFramePr>
          <p:nvPr>
            <p:ph type="chart" sz="quarter" idx="13"/>
            <p:extLst>
              <p:ext uri="{D42A27DB-BD31-4B8C-83A1-F6EECF244321}">
                <p14:modId xmlns:p14="http://schemas.microsoft.com/office/powerpoint/2010/main" val="16330419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A40928-4854-4497-846A-D52D4A65F421}"/>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18406548-7D32-493D-B2DF-F2D0744ABF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1089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CAD99-DC7C-4E2B-AE45-5C13421C26EC}"/>
              </a:ext>
            </a:extLst>
          </p:cNvPr>
          <p:cNvSpPr>
            <a:spLocks noGrp="1"/>
          </p:cNvSpPr>
          <p:nvPr>
            <p:ph type="title"/>
          </p:nvPr>
        </p:nvSpPr>
        <p:spPr/>
        <p:txBody>
          <a:bodyPr/>
          <a:lstStyle/>
          <a:p>
            <a:r>
              <a:rPr lang="en-US"/>
              <a:t>Instagram Reach | PICA</a:t>
            </a:r>
          </a:p>
        </p:txBody>
      </p:sp>
      <p:graphicFrame>
        <p:nvGraphicFramePr>
          <p:cNvPr id="6" name="Chart Placeholder 5">
            <a:extLst>
              <a:ext uri="{FF2B5EF4-FFF2-40B4-BE49-F238E27FC236}">
                <a16:creationId xmlns:a16="http://schemas.microsoft.com/office/drawing/2014/main" id="{D5CC8DA6-9DCC-434C-8E14-B789B607A18E}"/>
              </a:ext>
            </a:extLst>
          </p:cNvPr>
          <p:cNvGraphicFramePr>
            <a:graphicFrameLocks noGrp="1"/>
          </p:cNvGraphicFramePr>
          <p:nvPr>
            <p:ph type="chart" sz="quarter" idx="13"/>
            <p:extLst>
              <p:ext uri="{D42A27DB-BD31-4B8C-83A1-F6EECF244321}">
                <p14:modId xmlns:p14="http://schemas.microsoft.com/office/powerpoint/2010/main" val="26158867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C56A1F-DD40-45A0-AEED-698BF6732A49}"/>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5AFCB455-39A6-4314-BE98-0054DF8182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22041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8DAFF-3E72-4CA8-9444-1A08B1288394}"/>
              </a:ext>
            </a:extLst>
          </p:cNvPr>
          <p:cNvSpPr>
            <a:spLocks noGrp="1"/>
          </p:cNvSpPr>
          <p:nvPr>
            <p:ph type="title"/>
          </p:nvPr>
        </p:nvSpPr>
        <p:spPr/>
        <p:txBody>
          <a:bodyPr/>
          <a:lstStyle/>
          <a:p>
            <a:r>
              <a:rPr lang="en-US"/>
              <a:t>Twitter Monthly | PICA</a:t>
            </a:r>
          </a:p>
        </p:txBody>
      </p:sp>
      <p:graphicFrame>
        <p:nvGraphicFramePr>
          <p:cNvPr id="5" name="Table Placeholder 4">
            <a:extLst>
              <a:ext uri="{FF2B5EF4-FFF2-40B4-BE49-F238E27FC236}">
                <a16:creationId xmlns:a16="http://schemas.microsoft.com/office/drawing/2014/main" id="{37BA0F19-A527-4263-B7F4-1F2AAABCC754}"/>
              </a:ext>
            </a:extLst>
          </p:cNvPr>
          <p:cNvGraphicFramePr>
            <a:graphicFrameLocks noGrp="1"/>
          </p:cNvGraphicFramePr>
          <p:nvPr>
            <p:ph type="tbl" sz="quarter" idx="13"/>
            <p:extLst>
              <p:ext uri="{D42A27DB-BD31-4B8C-83A1-F6EECF244321}">
                <p14:modId xmlns:p14="http://schemas.microsoft.com/office/powerpoint/2010/main" val="889008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168780189"/>
                    </a:ext>
                  </a:extLst>
                </a:gridCol>
                <a:gridCol w="3291840">
                  <a:extLst>
                    <a:ext uri="{9D8B030D-6E8A-4147-A177-3AD203B41FA5}">
                      <a16:colId xmlns:a16="http://schemas.microsoft.com/office/drawing/2014/main" val="1457386550"/>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1143847788"/>
                  </a:ext>
                </a:extLst>
              </a:tr>
              <a:tr h="370840">
                <a:tc>
                  <a:txBody>
                    <a:bodyPr/>
                    <a:lstStyle/>
                    <a:p>
                      <a:r>
                        <a:rPr lang="en-US" sz="1000"/>
                        <a:t>Follower Count</a:t>
                      </a:r>
                    </a:p>
                  </a:txBody>
                  <a:tcPr/>
                </a:tc>
                <a:tc>
                  <a:txBody>
                    <a:bodyPr/>
                    <a:lstStyle/>
                    <a:p>
                      <a:r>
                        <a:rPr lang="en-US" sz="1000"/>
                        <a:t>n/a</a:t>
                      </a:r>
                    </a:p>
                  </a:txBody>
                  <a:tcPr/>
                </a:tc>
                <a:extLst>
                  <a:ext uri="{0D108BD9-81ED-4DB2-BD59-A6C34878D82A}">
                    <a16:rowId xmlns:a16="http://schemas.microsoft.com/office/drawing/2014/main" val="4026460231"/>
                  </a:ext>
                </a:extLst>
              </a:tr>
              <a:tr h="370840">
                <a:tc>
                  <a:txBody>
                    <a:bodyPr/>
                    <a:lstStyle/>
                    <a:p>
                      <a:r>
                        <a:rPr lang="en-US" sz="1000"/>
                        <a:t>Tweet Count</a:t>
                      </a:r>
                    </a:p>
                  </a:txBody>
                  <a:tcPr/>
                </a:tc>
                <a:tc>
                  <a:txBody>
                    <a:bodyPr/>
                    <a:lstStyle/>
                    <a:p>
                      <a:r>
                        <a:rPr lang="en-US" sz="1000"/>
                        <a:t>30</a:t>
                      </a:r>
                    </a:p>
                  </a:txBody>
                  <a:tcPr/>
                </a:tc>
                <a:extLst>
                  <a:ext uri="{0D108BD9-81ED-4DB2-BD59-A6C34878D82A}">
                    <a16:rowId xmlns:a16="http://schemas.microsoft.com/office/drawing/2014/main" val="3029788602"/>
                  </a:ext>
                </a:extLst>
              </a:tr>
              <a:tr h="370840">
                <a:tc>
                  <a:txBody>
                    <a:bodyPr/>
                    <a:lstStyle/>
                    <a:p>
                      <a:r>
                        <a:rPr lang="en-US" sz="1000"/>
                        <a:t>Tweet Favourites</a:t>
                      </a:r>
                    </a:p>
                  </a:txBody>
                  <a:tcPr/>
                </a:tc>
                <a:tc>
                  <a:txBody>
                    <a:bodyPr/>
                    <a:lstStyle/>
                    <a:p>
                      <a:r>
                        <a:rPr lang="en-US" sz="1000"/>
                        <a:t>37</a:t>
                      </a:r>
                    </a:p>
                  </a:txBody>
                  <a:tcPr/>
                </a:tc>
                <a:extLst>
                  <a:ext uri="{0D108BD9-81ED-4DB2-BD59-A6C34878D82A}">
                    <a16:rowId xmlns:a16="http://schemas.microsoft.com/office/drawing/2014/main" val="2562691763"/>
                  </a:ext>
                </a:extLst>
              </a:tr>
              <a:tr h="370840">
                <a:tc>
                  <a:txBody>
                    <a:bodyPr/>
                    <a:lstStyle/>
                    <a:p>
                      <a:r>
                        <a:rPr lang="en-US" sz="1000"/>
                        <a:t>Tweet Replies</a:t>
                      </a:r>
                    </a:p>
                  </a:txBody>
                  <a:tcPr/>
                </a:tc>
                <a:tc>
                  <a:txBody>
                    <a:bodyPr/>
                    <a:lstStyle/>
                    <a:p>
                      <a:r>
                        <a:rPr lang="en-US" sz="1000"/>
                        <a:t>0</a:t>
                      </a:r>
                    </a:p>
                  </a:txBody>
                  <a:tcPr/>
                </a:tc>
                <a:extLst>
                  <a:ext uri="{0D108BD9-81ED-4DB2-BD59-A6C34878D82A}">
                    <a16:rowId xmlns:a16="http://schemas.microsoft.com/office/drawing/2014/main" val="3215965452"/>
                  </a:ext>
                </a:extLst>
              </a:tr>
              <a:tr h="370840">
                <a:tc>
                  <a:txBody>
                    <a:bodyPr/>
                    <a:lstStyle/>
                    <a:p>
                      <a:r>
                        <a:rPr lang="en-US" sz="1000"/>
                        <a:t>Tweet Retweets</a:t>
                      </a:r>
                    </a:p>
                  </a:txBody>
                  <a:tcPr/>
                </a:tc>
                <a:tc>
                  <a:txBody>
                    <a:bodyPr/>
                    <a:lstStyle/>
                    <a:p>
                      <a:r>
                        <a:rPr lang="en-US" sz="1000"/>
                        <a:t>5</a:t>
                      </a:r>
                    </a:p>
                  </a:txBody>
                  <a:tcPr/>
                </a:tc>
                <a:extLst>
                  <a:ext uri="{0D108BD9-81ED-4DB2-BD59-A6C34878D82A}">
                    <a16:rowId xmlns:a16="http://schemas.microsoft.com/office/drawing/2014/main" val="2663952130"/>
                  </a:ext>
                </a:extLst>
              </a:tr>
              <a:tr h="370840">
                <a:tc>
                  <a:txBody>
                    <a:bodyPr/>
                    <a:lstStyle/>
                    <a:p>
                      <a:r>
                        <a:rPr lang="en-US" sz="1000" b="1"/>
                        <a:t>Summary</a:t>
                      </a:r>
                    </a:p>
                  </a:txBody>
                  <a:tcPr/>
                </a:tc>
                <a:tc>
                  <a:txBody>
                    <a:bodyPr/>
                    <a:lstStyle/>
                    <a:p>
                      <a:endParaRPr lang="en-US" sz="1000" b="1"/>
                    </a:p>
                  </a:txBody>
                  <a:tcPr/>
                </a:tc>
                <a:extLst>
                  <a:ext uri="{0D108BD9-81ED-4DB2-BD59-A6C34878D82A}">
                    <a16:rowId xmlns:a16="http://schemas.microsoft.com/office/drawing/2014/main" val="2628854335"/>
                  </a:ext>
                </a:extLst>
              </a:tr>
            </a:tbl>
          </a:graphicData>
        </a:graphic>
      </p:graphicFrame>
      <p:sp>
        <p:nvSpPr>
          <p:cNvPr id="4" name="Text Placeholder 3">
            <a:extLst>
              <a:ext uri="{FF2B5EF4-FFF2-40B4-BE49-F238E27FC236}">
                <a16:creationId xmlns:a16="http://schemas.microsoft.com/office/drawing/2014/main" id="{B75B2067-C0FD-4D92-A443-12D6F98A37A1}"/>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9632791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16451-36D6-44EA-A3B1-C4CAA5745181}"/>
              </a:ext>
            </a:extLst>
          </p:cNvPr>
          <p:cNvSpPr>
            <a:spLocks noGrp="1"/>
          </p:cNvSpPr>
          <p:nvPr>
            <p:ph type="title"/>
          </p:nvPr>
        </p:nvSpPr>
        <p:spPr/>
        <p:txBody>
          <a:bodyPr/>
          <a:lstStyle/>
          <a:p>
            <a:r>
              <a:rPr lang="en-US"/>
              <a:t>Followers (Twitter) | PICA</a:t>
            </a:r>
          </a:p>
        </p:txBody>
      </p:sp>
      <p:graphicFrame>
        <p:nvGraphicFramePr>
          <p:cNvPr id="6" name="Chart Placeholder 5">
            <a:extLst>
              <a:ext uri="{FF2B5EF4-FFF2-40B4-BE49-F238E27FC236}">
                <a16:creationId xmlns:a16="http://schemas.microsoft.com/office/drawing/2014/main" id="{385733AD-9DFA-4569-A6D5-2297C0A18E04}"/>
              </a:ext>
            </a:extLst>
          </p:cNvPr>
          <p:cNvGraphicFramePr>
            <a:graphicFrameLocks noGrp="1"/>
          </p:cNvGraphicFramePr>
          <p:nvPr>
            <p:ph type="chart" sz="quarter" idx="13"/>
            <p:extLst>
              <p:ext uri="{D42A27DB-BD31-4B8C-83A1-F6EECF244321}">
                <p14:modId xmlns:p14="http://schemas.microsoft.com/office/powerpoint/2010/main" val="22162782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CEA259-8DE5-44F9-B1E0-62D909574452}"/>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6A126257-36C8-438C-8F99-3307394412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6327266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366</Words>
  <Application>Microsoft Office PowerPoint</Application>
  <PresentationFormat>On-screen Show (4:3)</PresentationFormat>
  <Paragraphs>152</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quintly_template</vt:lpstr>
      <vt:lpstr>Monthly Report for PICA</vt:lpstr>
      <vt:lpstr>Followers (Full) | PICA</vt:lpstr>
      <vt:lpstr>Facebook Monthly | PICA</vt:lpstr>
      <vt:lpstr>Facebook Posts Table | Top Five | PICA</vt:lpstr>
      <vt:lpstr>Followers (Facebook) | PICA</vt:lpstr>
      <vt:lpstr>Organic + Paid Reach (Facebook) | PICA</vt:lpstr>
      <vt:lpstr>Facebook Reach | PICA</vt:lpstr>
      <vt:lpstr>Facebook Engaged Users | PICA</vt:lpstr>
      <vt:lpstr>Instagram Monthly | PICA</vt:lpstr>
      <vt:lpstr>Instagram Posts Table | Top Five | PICA</vt:lpstr>
      <vt:lpstr>Followers (Instagram) | PICA</vt:lpstr>
      <vt:lpstr>Instagram Average Likes Per Post | PICA</vt:lpstr>
      <vt:lpstr>Instagram Reach | PICA</vt:lpstr>
      <vt:lpstr>Twitter Monthly | PICA</vt:lpstr>
      <vt:lpstr>Followers (Twitter) | PICA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Monthly Report for PICA</dc:title>
  <dc:creator>Administrator</dc:creator>
  <cp:lastModifiedBy>Administrator</cp:lastModifiedBy>
  <cp:revision>1</cp:revision>
  <dcterms:created xsi:type="dcterms:W3CDTF">2018-08-14T18:20:28Z</dcterms:created>
  <dcterms:modified xsi:type="dcterms:W3CDTF">2018-08-14T18:20:53Z</dcterms:modified>
</cp:coreProperties>
</file>