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numCache>
            </c:numRef>
          </c:val>
          <c:smooth val="0"/>
          <c:extLst>
            <c:ext xmlns:c16="http://schemas.microsoft.com/office/drawing/2014/chart" uri="{C3380CC4-5D6E-409C-BE32-E72D297353CC}">
              <c16:uniqueId val="{00000000-961A-439B-9674-14687FE50834}"/>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Sheet1!$C$2:$C$8</c:f>
              <c:numCache>
                <c:formatCode>General</c:formatCode>
                <c:ptCount val="7"/>
              </c:numCache>
            </c:numRef>
          </c:val>
          <c:smooth val="0"/>
          <c:extLst>
            <c:ext xmlns:c16="http://schemas.microsoft.com/office/drawing/2014/chart" uri="{C3380CC4-5D6E-409C-BE32-E72D297353CC}">
              <c16:uniqueId val="{00000001-961A-439B-9674-14687FE50834}"/>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Sheet1!$D$2:$D$8</c:f>
              <c:numCache>
                <c:formatCode>General</c:formatCode>
                <c:ptCount val="7"/>
              </c:numCache>
            </c:numRef>
          </c:val>
          <c:smooth val="0"/>
          <c:extLst>
            <c:ext xmlns:c16="http://schemas.microsoft.com/office/drawing/2014/chart" uri="{C3380CC4-5D6E-409C-BE32-E72D297353CC}">
              <c16:uniqueId val="{00000002-961A-439B-9674-14687FE50834}"/>
            </c:ext>
          </c:extLst>
        </c:ser>
        <c:dLbls>
          <c:showLegendKey val="0"/>
          <c:showVal val="0"/>
          <c:showCatName val="0"/>
          <c:showSerName val="0"/>
          <c:showPercent val="0"/>
          <c:showBubbleSize val="0"/>
        </c:dLbls>
        <c:smooth val="0"/>
        <c:axId val="282522960"/>
        <c:axId val="282523944"/>
      </c:lineChart>
      <c:dateAx>
        <c:axId val="28252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23944"/>
        <c:crosses val="autoZero"/>
        <c:auto val="1"/>
        <c:lblOffset val="100"/>
        <c:baseTimeUnit val="months"/>
      </c:dateAx>
      <c:valAx>
        <c:axId val="28252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2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numCache>
            </c:numRef>
          </c:val>
          <c:smooth val="0"/>
          <c:extLst>
            <c:ext xmlns:c16="http://schemas.microsoft.com/office/drawing/2014/chart" uri="{C3380CC4-5D6E-409C-BE32-E72D297353CC}">
              <c16:uniqueId val="{00000000-F477-4A52-A83D-06B4B68D7D45}"/>
            </c:ext>
          </c:extLst>
        </c:ser>
        <c:dLbls>
          <c:showLegendKey val="0"/>
          <c:showVal val="0"/>
          <c:showCatName val="0"/>
          <c:showSerName val="0"/>
          <c:showPercent val="0"/>
          <c:showBubbleSize val="0"/>
        </c:dLbls>
        <c:smooth val="0"/>
        <c:axId val="342762504"/>
        <c:axId val="342762832"/>
      </c:lineChart>
      <c:dateAx>
        <c:axId val="342762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62832"/>
        <c:crosses val="autoZero"/>
        <c:auto val="1"/>
        <c:lblOffset val="100"/>
        <c:baseTimeUnit val="months"/>
      </c:dateAx>
      <c:valAx>
        <c:axId val="34276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6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18793</c:v>
                </c:pt>
                <c:pt idx="1">
                  <c:v>23913</c:v>
                </c:pt>
                <c:pt idx="2">
                  <c:v>20804</c:v>
                </c:pt>
                <c:pt idx="3">
                  <c:v>22404</c:v>
                </c:pt>
                <c:pt idx="4">
                  <c:v>18176</c:v>
                </c:pt>
                <c:pt idx="5">
                  <c:v>16073</c:v>
                </c:pt>
                <c:pt idx="6">
                  <c:v>24877</c:v>
                </c:pt>
              </c:numCache>
            </c:numRef>
          </c:val>
          <c:extLst>
            <c:ext xmlns:c16="http://schemas.microsoft.com/office/drawing/2014/chart" uri="{C3380CC4-5D6E-409C-BE32-E72D297353CC}">
              <c16:uniqueId val="{00000000-266B-4102-BEFB-88977AA6BB8A}"/>
            </c:ext>
          </c:extLst>
        </c:ser>
        <c:ser>
          <c:idx val="1"/>
          <c:order val="1"/>
          <c:tx>
            <c:strRef>
              <c:f>Sheet1!$C$1</c:f>
              <c:strCache>
                <c:ptCount val="1"/>
                <c:pt idx="0">
                  <c:v>Paid Impressions</c:v>
                </c:pt>
              </c:strCache>
            </c:strRef>
          </c:tx>
          <c:spPr>
            <a:solidFill>
              <a:schemeClr val="accent2"/>
            </a:solidFill>
            <a:ln>
              <a:noFill/>
            </a:ln>
            <a:effectLst/>
          </c:spP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Sheet1!$C$2:$C$8</c:f>
              <c:numCache>
                <c:formatCode>General</c:formatCode>
                <c:ptCount val="7"/>
                <c:pt idx="0">
                  <c:v>114969</c:v>
                </c:pt>
                <c:pt idx="1">
                  <c:v>193859</c:v>
                </c:pt>
                <c:pt idx="2">
                  <c:v>218587</c:v>
                </c:pt>
                <c:pt idx="3">
                  <c:v>212307</c:v>
                </c:pt>
                <c:pt idx="4">
                  <c:v>85589</c:v>
                </c:pt>
                <c:pt idx="5">
                  <c:v>46505</c:v>
                </c:pt>
                <c:pt idx="6">
                  <c:v>67279</c:v>
                </c:pt>
              </c:numCache>
            </c:numRef>
          </c:val>
          <c:extLst>
            <c:ext xmlns:c16="http://schemas.microsoft.com/office/drawing/2014/chart" uri="{C3380CC4-5D6E-409C-BE32-E72D297353CC}">
              <c16:uniqueId val="{00000001-266B-4102-BEFB-88977AA6BB8A}"/>
            </c:ext>
          </c:extLst>
        </c:ser>
        <c:dLbls>
          <c:showLegendKey val="0"/>
          <c:showVal val="0"/>
          <c:showCatName val="0"/>
          <c:showSerName val="0"/>
          <c:showPercent val="0"/>
          <c:showBubbleSize val="0"/>
        </c:dLbls>
        <c:axId val="339219296"/>
        <c:axId val="339212080"/>
      </c:areaChart>
      <c:dateAx>
        <c:axId val="3392192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12080"/>
        <c:crosses val="autoZero"/>
        <c:auto val="1"/>
        <c:lblOffset val="100"/>
        <c:baseTimeUnit val="months"/>
      </c:dateAx>
      <c:valAx>
        <c:axId val="33921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192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Pacific Institute of Culinary Arts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68205</c:v>
                </c:pt>
                <c:pt idx="1">
                  <c:v>94420</c:v>
                </c:pt>
                <c:pt idx="2">
                  <c:v>107647</c:v>
                </c:pt>
                <c:pt idx="3">
                  <c:v>98064</c:v>
                </c:pt>
                <c:pt idx="4">
                  <c:v>46344</c:v>
                </c:pt>
                <c:pt idx="5">
                  <c:v>25882</c:v>
                </c:pt>
                <c:pt idx="6">
                  <c:v>44279</c:v>
                </c:pt>
              </c:numCache>
            </c:numRef>
          </c:val>
          <c:smooth val="0"/>
          <c:extLst>
            <c:ext xmlns:c16="http://schemas.microsoft.com/office/drawing/2014/chart" uri="{C3380CC4-5D6E-409C-BE32-E72D297353CC}">
              <c16:uniqueId val="{00000000-4D17-4F34-8F16-63975D221E9A}"/>
            </c:ext>
          </c:extLst>
        </c:ser>
        <c:dLbls>
          <c:showLegendKey val="0"/>
          <c:showVal val="0"/>
          <c:showCatName val="0"/>
          <c:showSerName val="0"/>
          <c:showPercent val="0"/>
          <c:showBubbleSize val="0"/>
        </c:dLbls>
        <c:smooth val="0"/>
        <c:axId val="339217656"/>
        <c:axId val="339218640"/>
      </c:lineChart>
      <c:dateAx>
        <c:axId val="33921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18640"/>
        <c:crosses val="autoZero"/>
        <c:auto val="1"/>
        <c:lblOffset val="100"/>
        <c:baseTimeUnit val="months"/>
      </c:dateAx>
      <c:valAx>
        <c:axId val="33921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1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Pacific Institute of Culinary Arts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1394</c:v>
                </c:pt>
                <c:pt idx="1">
                  <c:v>4806</c:v>
                </c:pt>
                <c:pt idx="2">
                  <c:v>3982</c:v>
                </c:pt>
                <c:pt idx="3">
                  <c:v>4135</c:v>
                </c:pt>
                <c:pt idx="4">
                  <c:v>2149</c:v>
                </c:pt>
                <c:pt idx="5">
                  <c:v>1220</c:v>
                </c:pt>
                <c:pt idx="6">
                  <c:v>1905</c:v>
                </c:pt>
              </c:numCache>
            </c:numRef>
          </c:val>
          <c:smooth val="0"/>
          <c:extLst>
            <c:ext xmlns:c16="http://schemas.microsoft.com/office/drawing/2014/chart" uri="{C3380CC4-5D6E-409C-BE32-E72D297353CC}">
              <c16:uniqueId val="{00000000-85FB-485F-838D-E9348F808328}"/>
            </c:ext>
          </c:extLst>
        </c:ser>
        <c:dLbls>
          <c:showLegendKey val="0"/>
          <c:showVal val="0"/>
          <c:showCatName val="0"/>
          <c:showSerName val="0"/>
          <c:showPercent val="0"/>
          <c:showBubbleSize val="0"/>
        </c:dLbls>
        <c:smooth val="0"/>
        <c:axId val="339224216"/>
        <c:axId val="339224872"/>
      </c:lineChart>
      <c:dateAx>
        <c:axId val="339224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24872"/>
        <c:crosses val="autoZero"/>
        <c:auto val="1"/>
        <c:lblOffset val="100"/>
        <c:baseTimeUnit val="months"/>
      </c:dateAx>
      <c:valAx>
        <c:axId val="33922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2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numCache>
            </c:numRef>
          </c:val>
          <c:smooth val="0"/>
          <c:extLst>
            <c:ext xmlns:c16="http://schemas.microsoft.com/office/drawing/2014/chart" uri="{C3380CC4-5D6E-409C-BE32-E72D297353CC}">
              <c16:uniqueId val="{00000000-9A36-4223-94A5-9723CC50F315}"/>
            </c:ext>
          </c:extLst>
        </c:ser>
        <c:dLbls>
          <c:showLegendKey val="0"/>
          <c:showVal val="0"/>
          <c:showCatName val="0"/>
          <c:showSerName val="0"/>
          <c:showPercent val="0"/>
          <c:showBubbleSize val="0"/>
        </c:dLbls>
        <c:smooth val="0"/>
        <c:axId val="349034416"/>
        <c:axId val="349037040"/>
      </c:lineChart>
      <c:dateAx>
        <c:axId val="34903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37040"/>
        <c:crosses val="autoZero"/>
        <c:auto val="1"/>
        <c:lblOffset val="100"/>
        <c:baseTimeUnit val="months"/>
      </c:dateAx>
      <c:valAx>
        <c:axId val="34903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3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picachef</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157</c:v>
                </c:pt>
                <c:pt idx="1">
                  <c:v>149</c:v>
                </c:pt>
                <c:pt idx="2">
                  <c:v>184</c:v>
                </c:pt>
                <c:pt idx="3">
                  <c:v>118</c:v>
                </c:pt>
                <c:pt idx="4">
                  <c:v>0</c:v>
                </c:pt>
                <c:pt idx="5">
                  <c:v>132</c:v>
                </c:pt>
                <c:pt idx="6">
                  <c:v>123</c:v>
                </c:pt>
              </c:numCache>
            </c:numRef>
          </c:val>
          <c:smooth val="0"/>
          <c:extLst>
            <c:ext xmlns:c16="http://schemas.microsoft.com/office/drawing/2014/chart" uri="{C3380CC4-5D6E-409C-BE32-E72D297353CC}">
              <c16:uniqueId val="{00000000-5023-4B55-8010-05AE9F4824FE}"/>
            </c:ext>
          </c:extLst>
        </c:ser>
        <c:dLbls>
          <c:showLegendKey val="0"/>
          <c:showVal val="0"/>
          <c:showCatName val="0"/>
          <c:showSerName val="0"/>
          <c:showPercent val="0"/>
          <c:showBubbleSize val="0"/>
        </c:dLbls>
        <c:smooth val="0"/>
        <c:axId val="351017936"/>
        <c:axId val="351021872"/>
      </c:lineChart>
      <c:dateAx>
        <c:axId val="35101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21872"/>
        <c:crosses val="autoZero"/>
        <c:auto val="1"/>
        <c:lblOffset val="100"/>
        <c:baseTimeUnit val="months"/>
      </c:dateAx>
      <c:valAx>
        <c:axId val="35102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1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picachef</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2800</c:v>
                </c:pt>
                <c:pt idx="1">
                  <c:v>2518</c:v>
                </c:pt>
                <c:pt idx="2">
                  <c:v>2347</c:v>
                </c:pt>
                <c:pt idx="3">
                  <c:v>2301</c:v>
                </c:pt>
                <c:pt idx="4">
                  <c:v>4142</c:v>
                </c:pt>
                <c:pt idx="5">
                  <c:v>5863</c:v>
                </c:pt>
                <c:pt idx="6">
                  <c:v>11741</c:v>
                </c:pt>
              </c:numCache>
            </c:numRef>
          </c:val>
          <c:smooth val="0"/>
          <c:extLst>
            <c:ext xmlns:c16="http://schemas.microsoft.com/office/drawing/2014/chart" uri="{C3380CC4-5D6E-409C-BE32-E72D297353CC}">
              <c16:uniqueId val="{00000000-0EC0-4387-937F-D3B8B6F91705}"/>
            </c:ext>
          </c:extLst>
        </c:ser>
        <c:dLbls>
          <c:showLegendKey val="0"/>
          <c:showVal val="0"/>
          <c:showCatName val="0"/>
          <c:showSerName val="0"/>
          <c:showPercent val="0"/>
          <c:showBubbleSize val="0"/>
        </c:dLbls>
        <c:smooth val="0"/>
        <c:axId val="351012688"/>
        <c:axId val="351009736"/>
      </c:lineChart>
      <c:dateAx>
        <c:axId val="35101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09736"/>
        <c:crosses val="autoZero"/>
        <c:auto val="1"/>
        <c:lblOffset val="100"/>
        <c:baseTimeUnit val="months"/>
      </c:dateAx>
      <c:valAx>
        <c:axId val="35100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1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numCache>
            </c:numRef>
          </c:val>
          <c:smooth val="0"/>
          <c:extLst>
            <c:ext xmlns:c16="http://schemas.microsoft.com/office/drawing/2014/chart" uri="{C3380CC4-5D6E-409C-BE32-E72D297353CC}">
              <c16:uniqueId val="{00000000-5471-4449-A46E-4089FF054197}"/>
            </c:ext>
          </c:extLst>
        </c:ser>
        <c:dLbls>
          <c:showLegendKey val="0"/>
          <c:showVal val="0"/>
          <c:showCatName val="0"/>
          <c:showSerName val="0"/>
          <c:showPercent val="0"/>
          <c:showBubbleSize val="0"/>
        </c:dLbls>
        <c:smooth val="0"/>
        <c:axId val="148429864"/>
        <c:axId val="148434128"/>
      </c:lineChart>
      <c:dateAx>
        <c:axId val="14842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434128"/>
        <c:crosses val="autoZero"/>
        <c:auto val="1"/>
        <c:lblOffset val="100"/>
        <c:baseTimeUnit val="months"/>
      </c:dateAx>
      <c:valAx>
        <c:axId val="14843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42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A5B18-1327-49A2-8491-B280A1662369}"/>
              </a:ext>
            </a:extLst>
          </p:cNvPr>
          <p:cNvSpPr>
            <a:spLocks noGrp="1"/>
          </p:cNvSpPr>
          <p:nvPr>
            <p:ph type="ctrTitle"/>
          </p:nvPr>
        </p:nvSpPr>
        <p:spPr/>
        <p:txBody>
          <a:bodyPr/>
          <a:lstStyle/>
          <a:p>
            <a:r>
              <a:rPr lang="en-US"/>
              <a:t>Monthly Report for PICA</a:t>
            </a:r>
          </a:p>
        </p:txBody>
      </p:sp>
      <p:sp>
        <p:nvSpPr>
          <p:cNvPr id="3" name="Subtitle 2">
            <a:extLst>
              <a:ext uri="{FF2B5EF4-FFF2-40B4-BE49-F238E27FC236}">
                <a16:creationId xmlns:a16="http://schemas.microsoft.com/office/drawing/2014/main" id="{E37602B1-FF43-4A3A-922E-D5C8995497E3}"/>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2642503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A2B8B-F576-4E9F-B1F9-172215E95EF4}"/>
              </a:ext>
            </a:extLst>
          </p:cNvPr>
          <p:cNvSpPr>
            <a:spLocks noGrp="1"/>
          </p:cNvSpPr>
          <p:nvPr>
            <p:ph type="title"/>
          </p:nvPr>
        </p:nvSpPr>
        <p:spPr/>
        <p:txBody>
          <a:bodyPr/>
          <a:lstStyle/>
          <a:p>
            <a:r>
              <a:rPr lang="en-US"/>
              <a:t>Followers (Full) | PICA</a:t>
            </a:r>
          </a:p>
        </p:txBody>
      </p:sp>
      <p:graphicFrame>
        <p:nvGraphicFramePr>
          <p:cNvPr id="6" name="Chart Placeholder 5">
            <a:extLst>
              <a:ext uri="{FF2B5EF4-FFF2-40B4-BE49-F238E27FC236}">
                <a16:creationId xmlns:a16="http://schemas.microsoft.com/office/drawing/2014/main" id="{2BBCB8B2-8017-460A-BD8E-06E336CAB3D0}"/>
              </a:ext>
            </a:extLst>
          </p:cNvPr>
          <p:cNvGraphicFramePr>
            <a:graphicFrameLocks noGrp="1"/>
          </p:cNvGraphicFramePr>
          <p:nvPr>
            <p:ph type="chart" sz="quarter" idx="13"/>
            <p:extLst>
              <p:ext uri="{D42A27DB-BD31-4B8C-83A1-F6EECF244321}">
                <p14:modId xmlns:p14="http://schemas.microsoft.com/office/powerpoint/2010/main" val="226309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F3E015-90A1-4C97-9E0A-518F6EE8E340}"/>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A3F2CAE1-3D85-4F00-8164-A6B929B5F5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9384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D0DA3-1A57-40EC-96C0-F712B8C34612}"/>
              </a:ext>
            </a:extLst>
          </p:cNvPr>
          <p:cNvSpPr>
            <a:spLocks noGrp="1"/>
          </p:cNvSpPr>
          <p:nvPr>
            <p:ph type="title"/>
          </p:nvPr>
        </p:nvSpPr>
        <p:spPr/>
        <p:txBody>
          <a:bodyPr/>
          <a:lstStyle/>
          <a:p>
            <a:r>
              <a:rPr lang="en-US"/>
              <a:t>Facebook Monthly | PICA</a:t>
            </a:r>
          </a:p>
        </p:txBody>
      </p:sp>
      <p:graphicFrame>
        <p:nvGraphicFramePr>
          <p:cNvPr id="5" name="Table Placeholder 4">
            <a:extLst>
              <a:ext uri="{FF2B5EF4-FFF2-40B4-BE49-F238E27FC236}">
                <a16:creationId xmlns:a16="http://schemas.microsoft.com/office/drawing/2014/main" id="{B4CDD66A-6EE1-473E-B210-5416F6322DA7}"/>
              </a:ext>
            </a:extLst>
          </p:cNvPr>
          <p:cNvGraphicFramePr>
            <a:graphicFrameLocks noGrp="1"/>
          </p:cNvGraphicFramePr>
          <p:nvPr>
            <p:ph type="tbl" sz="quarter" idx="13"/>
            <p:extLst>
              <p:ext uri="{D42A27DB-BD31-4B8C-83A1-F6EECF244321}">
                <p14:modId xmlns:p14="http://schemas.microsoft.com/office/powerpoint/2010/main" val="4204924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03727214"/>
                    </a:ext>
                  </a:extLst>
                </a:gridCol>
                <a:gridCol w="3291840">
                  <a:extLst>
                    <a:ext uri="{9D8B030D-6E8A-4147-A177-3AD203B41FA5}">
                      <a16:colId xmlns:a16="http://schemas.microsoft.com/office/drawing/2014/main" val="179889039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415124952"/>
                  </a:ext>
                </a:extLst>
              </a:tr>
              <a:tr h="370840">
                <a:tc>
                  <a:txBody>
                    <a:bodyPr/>
                    <a:lstStyle/>
                    <a:p>
                      <a:r>
                        <a:rPr lang="en-US" sz="1000"/>
                        <a:t>Click Throughs</a:t>
                      </a:r>
                    </a:p>
                  </a:txBody>
                  <a:tcPr/>
                </a:tc>
                <a:tc>
                  <a:txBody>
                    <a:bodyPr/>
                    <a:lstStyle/>
                    <a:p>
                      <a:r>
                        <a:rPr lang="en-US" sz="1000"/>
                        <a:t>203</a:t>
                      </a:r>
                    </a:p>
                  </a:txBody>
                  <a:tcPr/>
                </a:tc>
                <a:extLst>
                  <a:ext uri="{0D108BD9-81ED-4DB2-BD59-A6C34878D82A}">
                    <a16:rowId xmlns:a16="http://schemas.microsoft.com/office/drawing/2014/main" val="3767600419"/>
                  </a:ext>
                </a:extLst>
              </a:tr>
              <a:tr h="370840">
                <a:tc>
                  <a:txBody>
                    <a:bodyPr/>
                    <a:lstStyle/>
                    <a:p>
                      <a:r>
                        <a:rPr lang="en-US" sz="1000"/>
                        <a:t>Comments</a:t>
                      </a:r>
                    </a:p>
                  </a:txBody>
                  <a:tcPr/>
                </a:tc>
                <a:tc>
                  <a:txBody>
                    <a:bodyPr/>
                    <a:lstStyle/>
                    <a:p>
                      <a:r>
                        <a:rPr lang="en-US" sz="1000"/>
                        <a:t>27</a:t>
                      </a:r>
                    </a:p>
                  </a:txBody>
                  <a:tcPr/>
                </a:tc>
                <a:extLst>
                  <a:ext uri="{0D108BD9-81ED-4DB2-BD59-A6C34878D82A}">
                    <a16:rowId xmlns:a16="http://schemas.microsoft.com/office/drawing/2014/main" val="399764886"/>
                  </a:ext>
                </a:extLst>
              </a:tr>
              <a:tr h="370840">
                <a:tc>
                  <a:txBody>
                    <a:bodyPr/>
                    <a:lstStyle/>
                    <a:p>
                      <a:r>
                        <a:rPr lang="en-US" sz="1000"/>
                        <a:t>Engaged Users</a:t>
                      </a:r>
                    </a:p>
                  </a:txBody>
                  <a:tcPr/>
                </a:tc>
                <a:tc>
                  <a:txBody>
                    <a:bodyPr/>
                    <a:lstStyle/>
                    <a:p>
                      <a:r>
                        <a:rPr lang="en-US" sz="1000"/>
                        <a:t>2051</a:t>
                      </a:r>
                    </a:p>
                  </a:txBody>
                  <a:tcPr/>
                </a:tc>
                <a:extLst>
                  <a:ext uri="{0D108BD9-81ED-4DB2-BD59-A6C34878D82A}">
                    <a16:rowId xmlns:a16="http://schemas.microsoft.com/office/drawing/2014/main" val="3684614358"/>
                  </a:ext>
                </a:extLst>
              </a:tr>
              <a:tr h="370840">
                <a:tc>
                  <a:txBody>
                    <a:bodyPr/>
                    <a:lstStyle/>
                    <a:p>
                      <a:r>
                        <a:rPr lang="en-US" sz="1000"/>
                        <a:t>Organic Impressions</a:t>
                      </a:r>
                    </a:p>
                  </a:txBody>
                  <a:tcPr/>
                </a:tc>
                <a:tc>
                  <a:txBody>
                    <a:bodyPr/>
                    <a:lstStyle/>
                    <a:p>
                      <a:r>
                        <a:rPr lang="en-US" sz="1000"/>
                        <a:t>161279</a:t>
                      </a:r>
                    </a:p>
                  </a:txBody>
                  <a:tcPr/>
                </a:tc>
                <a:extLst>
                  <a:ext uri="{0D108BD9-81ED-4DB2-BD59-A6C34878D82A}">
                    <a16:rowId xmlns:a16="http://schemas.microsoft.com/office/drawing/2014/main" val="3961941490"/>
                  </a:ext>
                </a:extLst>
              </a:tr>
              <a:tr h="370840">
                <a:tc>
                  <a:txBody>
                    <a:bodyPr/>
                    <a:lstStyle/>
                    <a:p>
                      <a:r>
                        <a:rPr lang="en-US" sz="1000"/>
                        <a:t>Page Likes</a:t>
                      </a:r>
                    </a:p>
                  </a:txBody>
                  <a:tcPr/>
                </a:tc>
                <a:tc>
                  <a:txBody>
                    <a:bodyPr/>
                    <a:lstStyle/>
                    <a:p>
                      <a:r>
                        <a:rPr lang="en-US" sz="1000"/>
                        <a:t>4205</a:t>
                      </a:r>
                    </a:p>
                  </a:txBody>
                  <a:tcPr/>
                </a:tc>
                <a:extLst>
                  <a:ext uri="{0D108BD9-81ED-4DB2-BD59-A6C34878D82A}">
                    <a16:rowId xmlns:a16="http://schemas.microsoft.com/office/drawing/2014/main" val="2798494403"/>
                  </a:ext>
                </a:extLst>
              </a:tr>
              <a:tr h="370840">
                <a:tc>
                  <a:txBody>
                    <a:bodyPr/>
                    <a:lstStyle/>
                    <a:p>
                      <a:r>
                        <a:rPr lang="en-US" sz="1000"/>
                        <a:t>Paid Impressions</a:t>
                      </a:r>
                    </a:p>
                  </a:txBody>
                  <a:tcPr/>
                </a:tc>
                <a:tc>
                  <a:txBody>
                    <a:bodyPr/>
                    <a:lstStyle/>
                    <a:p>
                      <a:r>
                        <a:rPr lang="en-US" sz="1000"/>
                        <a:t>1040930</a:t>
                      </a:r>
                    </a:p>
                  </a:txBody>
                  <a:tcPr/>
                </a:tc>
                <a:extLst>
                  <a:ext uri="{0D108BD9-81ED-4DB2-BD59-A6C34878D82A}">
                    <a16:rowId xmlns:a16="http://schemas.microsoft.com/office/drawing/2014/main" val="515933178"/>
                  </a:ext>
                </a:extLst>
              </a:tr>
              <a:tr h="370840">
                <a:tc>
                  <a:txBody>
                    <a:bodyPr/>
                    <a:lstStyle/>
                    <a:p>
                      <a:r>
                        <a:rPr lang="en-US" sz="1000"/>
                        <a:t>Post Likes</a:t>
                      </a:r>
                    </a:p>
                  </a:txBody>
                  <a:tcPr/>
                </a:tc>
                <a:tc>
                  <a:txBody>
                    <a:bodyPr/>
                    <a:lstStyle/>
                    <a:p>
                      <a:r>
                        <a:rPr lang="en-US" sz="1000"/>
                        <a:t>633</a:t>
                      </a:r>
                    </a:p>
                  </a:txBody>
                  <a:tcPr/>
                </a:tc>
                <a:extLst>
                  <a:ext uri="{0D108BD9-81ED-4DB2-BD59-A6C34878D82A}">
                    <a16:rowId xmlns:a16="http://schemas.microsoft.com/office/drawing/2014/main" val="1018671780"/>
                  </a:ext>
                </a:extLst>
              </a:tr>
              <a:tr h="370840">
                <a:tc>
                  <a:txBody>
                    <a:bodyPr/>
                    <a:lstStyle/>
                    <a:p>
                      <a:r>
                        <a:rPr lang="en-US" sz="1000"/>
                        <a:t>Posts</a:t>
                      </a:r>
                    </a:p>
                  </a:txBody>
                  <a:tcPr/>
                </a:tc>
                <a:tc>
                  <a:txBody>
                    <a:bodyPr/>
                    <a:lstStyle/>
                    <a:p>
                      <a:r>
                        <a:rPr lang="en-US" sz="1000"/>
                        <a:t>27</a:t>
                      </a:r>
                    </a:p>
                  </a:txBody>
                  <a:tcPr/>
                </a:tc>
                <a:extLst>
                  <a:ext uri="{0D108BD9-81ED-4DB2-BD59-A6C34878D82A}">
                    <a16:rowId xmlns:a16="http://schemas.microsoft.com/office/drawing/2014/main" val="650758244"/>
                  </a:ext>
                </a:extLst>
              </a:tr>
              <a:tr h="370840">
                <a:tc>
                  <a:txBody>
                    <a:bodyPr/>
                    <a:lstStyle/>
                    <a:p>
                      <a:r>
                        <a:rPr lang="en-US" sz="1000"/>
                        <a:t>Shares</a:t>
                      </a:r>
                    </a:p>
                  </a:txBody>
                  <a:tcPr/>
                </a:tc>
                <a:tc>
                  <a:txBody>
                    <a:bodyPr/>
                    <a:lstStyle/>
                    <a:p>
                      <a:r>
                        <a:rPr lang="en-US" sz="1000"/>
                        <a:t>38</a:t>
                      </a:r>
                    </a:p>
                  </a:txBody>
                  <a:tcPr/>
                </a:tc>
                <a:extLst>
                  <a:ext uri="{0D108BD9-81ED-4DB2-BD59-A6C34878D82A}">
                    <a16:rowId xmlns:a16="http://schemas.microsoft.com/office/drawing/2014/main" val="4203077412"/>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958927032"/>
                  </a:ext>
                </a:extLst>
              </a:tr>
            </a:tbl>
          </a:graphicData>
        </a:graphic>
      </p:graphicFrame>
      <p:sp>
        <p:nvSpPr>
          <p:cNvPr id="4" name="Text Placeholder 3">
            <a:extLst>
              <a:ext uri="{FF2B5EF4-FFF2-40B4-BE49-F238E27FC236}">
                <a16:creationId xmlns:a16="http://schemas.microsoft.com/office/drawing/2014/main" id="{4FFEA0E7-866B-4039-BB38-449D44B607F5}"/>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2839703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FCDBF-E5E6-413F-B9E6-88B541FECA58}"/>
              </a:ext>
            </a:extLst>
          </p:cNvPr>
          <p:cNvSpPr>
            <a:spLocks noGrp="1"/>
          </p:cNvSpPr>
          <p:nvPr>
            <p:ph type="title"/>
          </p:nvPr>
        </p:nvSpPr>
        <p:spPr/>
        <p:txBody>
          <a:bodyPr/>
          <a:lstStyle/>
          <a:p>
            <a:r>
              <a:rPr lang="en-US"/>
              <a:t>Facebook Posts Table | Top Five | PICA</a:t>
            </a:r>
          </a:p>
        </p:txBody>
      </p:sp>
      <p:graphicFrame>
        <p:nvGraphicFramePr>
          <p:cNvPr id="5" name="Table Placeholder 4">
            <a:extLst>
              <a:ext uri="{FF2B5EF4-FFF2-40B4-BE49-F238E27FC236}">
                <a16:creationId xmlns:a16="http://schemas.microsoft.com/office/drawing/2014/main" id="{5C1A5443-8E36-4191-926F-EC26177A8092}"/>
              </a:ext>
            </a:extLst>
          </p:cNvPr>
          <p:cNvGraphicFramePr>
            <a:graphicFrameLocks noGrp="1"/>
          </p:cNvGraphicFramePr>
          <p:nvPr>
            <p:ph type="tbl" sz="quarter" idx="13"/>
            <p:extLst>
              <p:ext uri="{D42A27DB-BD31-4B8C-83A1-F6EECF244321}">
                <p14:modId xmlns:p14="http://schemas.microsoft.com/office/powerpoint/2010/main" val="704138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62089284"/>
                    </a:ext>
                  </a:extLst>
                </a:gridCol>
                <a:gridCol w="822960">
                  <a:extLst>
                    <a:ext uri="{9D8B030D-6E8A-4147-A177-3AD203B41FA5}">
                      <a16:colId xmlns:a16="http://schemas.microsoft.com/office/drawing/2014/main" val="3496389039"/>
                    </a:ext>
                  </a:extLst>
                </a:gridCol>
                <a:gridCol w="822960">
                  <a:extLst>
                    <a:ext uri="{9D8B030D-6E8A-4147-A177-3AD203B41FA5}">
                      <a16:colId xmlns:a16="http://schemas.microsoft.com/office/drawing/2014/main" val="4159329216"/>
                    </a:ext>
                  </a:extLst>
                </a:gridCol>
                <a:gridCol w="822960">
                  <a:extLst>
                    <a:ext uri="{9D8B030D-6E8A-4147-A177-3AD203B41FA5}">
                      <a16:colId xmlns:a16="http://schemas.microsoft.com/office/drawing/2014/main" val="2749263338"/>
                    </a:ext>
                  </a:extLst>
                </a:gridCol>
                <a:gridCol w="822960">
                  <a:extLst>
                    <a:ext uri="{9D8B030D-6E8A-4147-A177-3AD203B41FA5}">
                      <a16:colId xmlns:a16="http://schemas.microsoft.com/office/drawing/2014/main" val="318093873"/>
                    </a:ext>
                  </a:extLst>
                </a:gridCol>
                <a:gridCol w="822960">
                  <a:extLst>
                    <a:ext uri="{9D8B030D-6E8A-4147-A177-3AD203B41FA5}">
                      <a16:colId xmlns:a16="http://schemas.microsoft.com/office/drawing/2014/main" val="79396401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466193828"/>
                  </a:ext>
                </a:extLst>
              </a:tr>
              <a:tr h="370840">
                <a:tc>
                  <a:txBody>
                    <a:bodyPr/>
                    <a:lstStyle/>
                    <a:p>
                      <a:r>
                        <a:rPr lang="en-US" sz="1000" b="1"/>
                        <a:t> Pacific Institute of Culinary Arts - 2018-07-22 16:00:01 </a:t>
                      </a:r>
                      <a:r>
                        <a:rPr lang="en-US" sz="1000"/>
                        <a:t> 
 We can help you put your team to the test! Join us for our Corporate Team Building classes - we'll help strengthen skills in communications, listening, and innovation. Click on the link to learn more! http://ow.ly/9EZ030l40qv</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3961595227"/>
                  </a:ext>
                </a:extLst>
              </a:tr>
              <a:tr h="370840">
                <a:tc>
                  <a:txBody>
                    <a:bodyPr/>
                    <a:lstStyle/>
                    <a:p>
                      <a:r>
                        <a:rPr lang="en-US" sz="1000" b="1"/>
                        <a:t> Pacific Institute of Culinary Arts - 2018-03-02 11:28:23 </a:t>
                      </a:r>
                      <a:r>
                        <a:rPr lang="en-US" sz="1000"/>
                        <a:t> 
 There are so many paths in the hospitality industry where our culinary and pastry graduates can go and places such as Origin Active Lifestyles is certainly one of them! 
It was our pleasure to host their chef training and master class yesterday.</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463487360"/>
                  </a:ext>
                </a:extLst>
              </a:tr>
              <a:tr h="370840">
                <a:tc>
                  <a:txBody>
                    <a:bodyPr/>
                    <a:lstStyle/>
                    <a:p>
                      <a:r>
                        <a:rPr lang="en-US" sz="1000" b="1"/>
                        <a:t> Pacific Institute of Culinary Arts - 2018-07-18 16:15:00 </a:t>
                      </a:r>
                      <a:r>
                        <a:rPr lang="en-US" sz="1000"/>
                        <a:t> 
 Knife skills are life skills - that's why we are offering our Knife Skills, Life Skills class on July 25th. Learn the basics of professional and traditional cuts, and how to maintain your knives to make them last a lifetime. To learn more, visit:
http://ow.ly/5sBu30l0Io6</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259765210"/>
                  </a:ext>
                </a:extLst>
              </a:tr>
              <a:tr h="370840">
                <a:tc>
                  <a:txBody>
                    <a:bodyPr/>
                    <a:lstStyle/>
                    <a:p>
                      <a:r>
                        <a:rPr lang="en-US" sz="1000" b="1"/>
                        <a:t> Pacific Institute of Culinary Arts - 2018-07-18 09:00:01 </a:t>
                      </a:r>
                      <a:r>
                        <a:rPr lang="en-US" sz="1000"/>
                        <a:t> 
 We're pleased to welcome everyone to our Open House tonight. Join us to learn about how PICA can give you a leg-up on your culinary journey. There is still time to RSVP at the link if you would like to attend! http://ow.ly/eNfy30l0FQm</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3129158063"/>
                  </a:ext>
                </a:extLst>
              </a:tr>
              <a:tr h="370840">
                <a:tc>
                  <a:txBody>
                    <a:bodyPr/>
                    <a:lstStyle/>
                    <a:p>
                      <a:r>
                        <a:rPr lang="en-US" sz="1000" b="1"/>
                        <a:t> Pacific Institute of Culinary Arts - 2018-07-16 08:31:00 </a:t>
                      </a:r>
                      <a:r>
                        <a:rPr lang="en-US" sz="1000"/>
                        <a:t> 
 Our Summer Teen Camp 2018 starts today! This week-long training wraps up on Friday with shopping at Granville Island followed by a Market Menu Challenge to showcase what the campers have learned. Missed the last intake? No problem, sign up for the next one right here: 
https://www.picachef.com/classes/teen-camps/summer-teen-camp-2018-ages-15-18</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2328174205"/>
                  </a:ext>
                </a:extLst>
              </a:tr>
            </a:tbl>
          </a:graphicData>
        </a:graphic>
      </p:graphicFrame>
      <p:sp>
        <p:nvSpPr>
          <p:cNvPr id="4" name="Text Placeholder 3">
            <a:extLst>
              <a:ext uri="{FF2B5EF4-FFF2-40B4-BE49-F238E27FC236}">
                <a16:creationId xmlns:a16="http://schemas.microsoft.com/office/drawing/2014/main" id="{016D535D-C409-42ED-8F84-E2A1BEBD141F}"/>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060277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E31C5-3B09-47F2-A630-341A13EFF204}"/>
              </a:ext>
            </a:extLst>
          </p:cNvPr>
          <p:cNvSpPr>
            <a:spLocks noGrp="1"/>
          </p:cNvSpPr>
          <p:nvPr>
            <p:ph type="title"/>
          </p:nvPr>
        </p:nvSpPr>
        <p:spPr/>
        <p:txBody>
          <a:bodyPr/>
          <a:lstStyle/>
          <a:p>
            <a:r>
              <a:rPr lang="en-US"/>
              <a:t>Followers (Facebook) | PICA</a:t>
            </a:r>
          </a:p>
        </p:txBody>
      </p:sp>
      <p:graphicFrame>
        <p:nvGraphicFramePr>
          <p:cNvPr id="6" name="Chart Placeholder 5">
            <a:extLst>
              <a:ext uri="{FF2B5EF4-FFF2-40B4-BE49-F238E27FC236}">
                <a16:creationId xmlns:a16="http://schemas.microsoft.com/office/drawing/2014/main" id="{DC92F5F9-F60E-4FDE-BC05-6EBD5DCCEF28}"/>
              </a:ext>
            </a:extLst>
          </p:cNvPr>
          <p:cNvGraphicFramePr>
            <a:graphicFrameLocks noGrp="1"/>
          </p:cNvGraphicFramePr>
          <p:nvPr>
            <p:ph type="chart" sz="quarter" idx="13"/>
            <p:extLst>
              <p:ext uri="{D42A27DB-BD31-4B8C-83A1-F6EECF244321}">
                <p14:modId xmlns:p14="http://schemas.microsoft.com/office/powerpoint/2010/main" val="2119184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0CB0C2-84A6-4E81-BD5C-F5F742FA55DD}"/>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FD58AEE0-455B-4720-A0AE-C0DCAC7DD5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4150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B0CF0-5BAC-4162-A606-586CFD6FBEBE}"/>
              </a:ext>
            </a:extLst>
          </p:cNvPr>
          <p:cNvSpPr>
            <a:spLocks noGrp="1"/>
          </p:cNvSpPr>
          <p:nvPr>
            <p:ph type="title"/>
          </p:nvPr>
        </p:nvSpPr>
        <p:spPr/>
        <p:txBody>
          <a:bodyPr/>
          <a:lstStyle/>
          <a:p>
            <a:r>
              <a:rPr lang="en-US"/>
              <a:t>Organic + Paid Reach (Facebook) | PICA</a:t>
            </a:r>
          </a:p>
        </p:txBody>
      </p:sp>
      <p:graphicFrame>
        <p:nvGraphicFramePr>
          <p:cNvPr id="6" name="Chart Placeholder 5">
            <a:extLst>
              <a:ext uri="{FF2B5EF4-FFF2-40B4-BE49-F238E27FC236}">
                <a16:creationId xmlns:a16="http://schemas.microsoft.com/office/drawing/2014/main" id="{9F54637C-19E5-49D8-9807-34541387BF96}"/>
              </a:ext>
            </a:extLst>
          </p:cNvPr>
          <p:cNvGraphicFramePr>
            <a:graphicFrameLocks noGrp="1"/>
          </p:cNvGraphicFramePr>
          <p:nvPr>
            <p:ph type="chart" sz="quarter" idx="13"/>
            <p:extLst>
              <p:ext uri="{D42A27DB-BD31-4B8C-83A1-F6EECF244321}">
                <p14:modId xmlns:p14="http://schemas.microsoft.com/office/powerpoint/2010/main" val="2094345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78395B-3E26-462B-8C85-5C89FD78912B}"/>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54380A35-7723-4D56-8A91-AE6C4FEE35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5435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1D072-FBBF-418F-92D5-200F8D95F632}"/>
              </a:ext>
            </a:extLst>
          </p:cNvPr>
          <p:cNvSpPr>
            <a:spLocks noGrp="1"/>
          </p:cNvSpPr>
          <p:nvPr>
            <p:ph type="title"/>
          </p:nvPr>
        </p:nvSpPr>
        <p:spPr/>
        <p:txBody>
          <a:bodyPr/>
          <a:lstStyle/>
          <a:p>
            <a:r>
              <a:rPr lang="en-US"/>
              <a:t>Facebook Reach | PICA</a:t>
            </a:r>
          </a:p>
        </p:txBody>
      </p:sp>
      <p:graphicFrame>
        <p:nvGraphicFramePr>
          <p:cNvPr id="6" name="Chart Placeholder 5">
            <a:extLst>
              <a:ext uri="{FF2B5EF4-FFF2-40B4-BE49-F238E27FC236}">
                <a16:creationId xmlns:a16="http://schemas.microsoft.com/office/drawing/2014/main" id="{D7E0063A-87D0-42DC-8F4F-9C3E63517D88}"/>
              </a:ext>
            </a:extLst>
          </p:cNvPr>
          <p:cNvGraphicFramePr>
            <a:graphicFrameLocks noGrp="1"/>
          </p:cNvGraphicFramePr>
          <p:nvPr>
            <p:ph type="chart" sz="quarter" idx="13"/>
            <p:extLst>
              <p:ext uri="{D42A27DB-BD31-4B8C-83A1-F6EECF244321}">
                <p14:modId xmlns:p14="http://schemas.microsoft.com/office/powerpoint/2010/main" val="1269949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757EF-A401-4C44-B764-B04CBD6F5452}"/>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4E1BBCCA-48ED-42AC-B3CE-BEC6900E65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5684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8978-2FF4-492F-BE38-340BFF42AB0E}"/>
              </a:ext>
            </a:extLst>
          </p:cNvPr>
          <p:cNvSpPr>
            <a:spLocks noGrp="1"/>
          </p:cNvSpPr>
          <p:nvPr>
            <p:ph type="title"/>
          </p:nvPr>
        </p:nvSpPr>
        <p:spPr/>
        <p:txBody>
          <a:bodyPr/>
          <a:lstStyle/>
          <a:p>
            <a:r>
              <a:rPr lang="en-US"/>
              <a:t>Facebook Engaged Users | PICA</a:t>
            </a:r>
          </a:p>
        </p:txBody>
      </p:sp>
      <p:graphicFrame>
        <p:nvGraphicFramePr>
          <p:cNvPr id="6" name="Chart Placeholder 5">
            <a:extLst>
              <a:ext uri="{FF2B5EF4-FFF2-40B4-BE49-F238E27FC236}">
                <a16:creationId xmlns:a16="http://schemas.microsoft.com/office/drawing/2014/main" id="{3CC1C383-A90D-4FFF-8DE4-6BA48A8D830B}"/>
              </a:ext>
            </a:extLst>
          </p:cNvPr>
          <p:cNvGraphicFramePr>
            <a:graphicFrameLocks noGrp="1"/>
          </p:cNvGraphicFramePr>
          <p:nvPr>
            <p:ph type="chart" sz="quarter" idx="13"/>
            <p:extLst>
              <p:ext uri="{D42A27DB-BD31-4B8C-83A1-F6EECF244321}">
                <p14:modId xmlns:p14="http://schemas.microsoft.com/office/powerpoint/2010/main" val="1701409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AA3854-B1F8-4990-B341-E23F02F4B0BE}"/>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AFB3DB5E-EA3F-479B-B532-B3570E7305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041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8EC27-4071-486C-BEDE-8B66E89399C1}"/>
              </a:ext>
            </a:extLst>
          </p:cNvPr>
          <p:cNvSpPr>
            <a:spLocks noGrp="1"/>
          </p:cNvSpPr>
          <p:nvPr>
            <p:ph type="title"/>
          </p:nvPr>
        </p:nvSpPr>
        <p:spPr/>
        <p:txBody>
          <a:bodyPr/>
          <a:lstStyle/>
          <a:p>
            <a:r>
              <a:rPr lang="en-US"/>
              <a:t>Instagram Monthly | PICA</a:t>
            </a:r>
          </a:p>
        </p:txBody>
      </p:sp>
      <p:graphicFrame>
        <p:nvGraphicFramePr>
          <p:cNvPr id="5" name="Table Placeholder 4">
            <a:extLst>
              <a:ext uri="{FF2B5EF4-FFF2-40B4-BE49-F238E27FC236}">
                <a16:creationId xmlns:a16="http://schemas.microsoft.com/office/drawing/2014/main" id="{81CDD00A-A9A5-4663-BB61-BC64E34D5C62}"/>
              </a:ext>
            </a:extLst>
          </p:cNvPr>
          <p:cNvGraphicFramePr>
            <a:graphicFrameLocks noGrp="1"/>
          </p:cNvGraphicFramePr>
          <p:nvPr>
            <p:ph type="tbl" sz="quarter" idx="13"/>
            <p:extLst>
              <p:ext uri="{D42A27DB-BD31-4B8C-83A1-F6EECF244321}">
                <p14:modId xmlns:p14="http://schemas.microsoft.com/office/powerpoint/2010/main" val="2024555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81759572"/>
                    </a:ext>
                  </a:extLst>
                </a:gridCol>
                <a:gridCol w="3291840">
                  <a:extLst>
                    <a:ext uri="{9D8B030D-6E8A-4147-A177-3AD203B41FA5}">
                      <a16:colId xmlns:a16="http://schemas.microsoft.com/office/drawing/2014/main" val="522380591"/>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822271880"/>
                  </a:ext>
                </a:extLst>
              </a:tr>
              <a:tr h="370840">
                <a:tc>
                  <a:txBody>
                    <a:bodyPr/>
                    <a:lstStyle/>
                    <a:p>
                      <a:r>
                        <a:rPr lang="en-US" sz="1000"/>
                        <a:t>Follower Count</a:t>
                      </a:r>
                    </a:p>
                  </a:txBody>
                  <a:tcPr/>
                </a:tc>
                <a:tc>
                  <a:txBody>
                    <a:bodyPr/>
                    <a:lstStyle/>
                    <a:p>
                      <a:r>
                        <a:rPr lang="en-US" sz="1000"/>
                        <a:t>n/a</a:t>
                      </a:r>
                    </a:p>
                  </a:txBody>
                  <a:tcPr/>
                </a:tc>
                <a:extLst>
                  <a:ext uri="{0D108BD9-81ED-4DB2-BD59-A6C34878D82A}">
                    <a16:rowId xmlns:a16="http://schemas.microsoft.com/office/drawing/2014/main" val="214228698"/>
                  </a:ext>
                </a:extLst>
              </a:tr>
              <a:tr h="370840">
                <a:tc>
                  <a:txBody>
                    <a:bodyPr/>
                    <a:lstStyle/>
                    <a:p>
                      <a:r>
                        <a:rPr lang="en-US" sz="1000"/>
                        <a:t>Post Comments</a:t>
                      </a:r>
                    </a:p>
                  </a:txBody>
                  <a:tcPr/>
                </a:tc>
                <a:tc>
                  <a:txBody>
                    <a:bodyPr/>
                    <a:lstStyle/>
                    <a:p>
                      <a:r>
                        <a:rPr lang="en-US" sz="1000"/>
                        <a:t>176</a:t>
                      </a:r>
                    </a:p>
                  </a:txBody>
                  <a:tcPr/>
                </a:tc>
                <a:extLst>
                  <a:ext uri="{0D108BD9-81ED-4DB2-BD59-A6C34878D82A}">
                    <a16:rowId xmlns:a16="http://schemas.microsoft.com/office/drawing/2014/main" val="2437226152"/>
                  </a:ext>
                </a:extLst>
              </a:tr>
              <a:tr h="370840">
                <a:tc>
                  <a:txBody>
                    <a:bodyPr/>
                    <a:lstStyle/>
                    <a:p>
                      <a:r>
                        <a:rPr lang="en-US" sz="1000"/>
                        <a:t>Post Likes</a:t>
                      </a:r>
                    </a:p>
                  </a:txBody>
                  <a:tcPr/>
                </a:tc>
                <a:tc>
                  <a:txBody>
                    <a:bodyPr/>
                    <a:lstStyle/>
                    <a:p>
                      <a:r>
                        <a:rPr lang="en-US" sz="1000"/>
                        <a:t>5900</a:t>
                      </a:r>
                    </a:p>
                  </a:txBody>
                  <a:tcPr/>
                </a:tc>
                <a:extLst>
                  <a:ext uri="{0D108BD9-81ED-4DB2-BD59-A6C34878D82A}">
                    <a16:rowId xmlns:a16="http://schemas.microsoft.com/office/drawing/2014/main" val="1181069180"/>
                  </a:ext>
                </a:extLst>
              </a:tr>
              <a:tr h="370840">
                <a:tc>
                  <a:txBody>
                    <a:bodyPr/>
                    <a:lstStyle/>
                    <a:p>
                      <a:r>
                        <a:rPr lang="en-US" sz="1000"/>
                        <a:t>Post Reach</a:t>
                      </a:r>
                    </a:p>
                  </a:txBody>
                  <a:tcPr/>
                </a:tc>
                <a:tc>
                  <a:txBody>
                    <a:bodyPr/>
                    <a:lstStyle/>
                    <a:p>
                      <a:r>
                        <a:rPr lang="en-US" sz="1000"/>
                        <a:t>74631</a:t>
                      </a:r>
                    </a:p>
                  </a:txBody>
                  <a:tcPr/>
                </a:tc>
                <a:extLst>
                  <a:ext uri="{0D108BD9-81ED-4DB2-BD59-A6C34878D82A}">
                    <a16:rowId xmlns:a16="http://schemas.microsoft.com/office/drawing/2014/main" val="4180717692"/>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321040135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566455189"/>
                  </a:ext>
                </a:extLst>
              </a:tr>
            </a:tbl>
          </a:graphicData>
        </a:graphic>
      </p:graphicFrame>
      <p:sp>
        <p:nvSpPr>
          <p:cNvPr id="4" name="Text Placeholder 3">
            <a:extLst>
              <a:ext uri="{FF2B5EF4-FFF2-40B4-BE49-F238E27FC236}">
                <a16:creationId xmlns:a16="http://schemas.microsoft.com/office/drawing/2014/main" id="{10984F44-B76E-487F-A026-9D56C0ED4BCA}"/>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289172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D144-C19D-4359-B21D-8930295C10B4}"/>
              </a:ext>
            </a:extLst>
          </p:cNvPr>
          <p:cNvSpPr>
            <a:spLocks noGrp="1"/>
          </p:cNvSpPr>
          <p:nvPr>
            <p:ph type="title"/>
          </p:nvPr>
        </p:nvSpPr>
        <p:spPr/>
        <p:txBody>
          <a:bodyPr/>
          <a:lstStyle/>
          <a:p>
            <a:r>
              <a:rPr lang="en-US"/>
              <a:t>Instagram Posts Table | Top Five | PICA</a:t>
            </a:r>
          </a:p>
        </p:txBody>
      </p:sp>
      <p:graphicFrame>
        <p:nvGraphicFramePr>
          <p:cNvPr id="5" name="Table Placeholder 4">
            <a:extLst>
              <a:ext uri="{FF2B5EF4-FFF2-40B4-BE49-F238E27FC236}">
                <a16:creationId xmlns:a16="http://schemas.microsoft.com/office/drawing/2014/main" id="{D020533F-6182-4EA6-A025-29379971D1BA}"/>
              </a:ext>
            </a:extLst>
          </p:cNvPr>
          <p:cNvGraphicFramePr>
            <a:graphicFrameLocks noGrp="1"/>
          </p:cNvGraphicFramePr>
          <p:nvPr>
            <p:ph type="tbl" sz="quarter" idx="13"/>
            <p:extLst>
              <p:ext uri="{D42A27DB-BD31-4B8C-83A1-F6EECF244321}">
                <p14:modId xmlns:p14="http://schemas.microsoft.com/office/powerpoint/2010/main" val="1785631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54821902"/>
                    </a:ext>
                  </a:extLst>
                </a:gridCol>
                <a:gridCol w="987552">
                  <a:extLst>
                    <a:ext uri="{9D8B030D-6E8A-4147-A177-3AD203B41FA5}">
                      <a16:colId xmlns:a16="http://schemas.microsoft.com/office/drawing/2014/main" val="1014431363"/>
                    </a:ext>
                  </a:extLst>
                </a:gridCol>
                <a:gridCol w="987552">
                  <a:extLst>
                    <a:ext uri="{9D8B030D-6E8A-4147-A177-3AD203B41FA5}">
                      <a16:colId xmlns:a16="http://schemas.microsoft.com/office/drawing/2014/main" val="3807086886"/>
                    </a:ext>
                  </a:extLst>
                </a:gridCol>
                <a:gridCol w="987552">
                  <a:extLst>
                    <a:ext uri="{9D8B030D-6E8A-4147-A177-3AD203B41FA5}">
                      <a16:colId xmlns:a16="http://schemas.microsoft.com/office/drawing/2014/main" val="1329968206"/>
                    </a:ext>
                  </a:extLst>
                </a:gridCol>
                <a:gridCol w="987552">
                  <a:extLst>
                    <a:ext uri="{9D8B030D-6E8A-4147-A177-3AD203B41FA5}">
                      <a16:colId xmlns:a16="http://schemas.microsoft.com/office/drawing/2014/main" val="197905349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8372078"/>
                  </a:ext>
                </a:extLst>
              </a:tr>
              <a:tr h="370840">
                <a:tc>
                  <a:txBody>
                    <a:bodyPr/>
                    <a:lstStyle/>
                    <a:p>
                      <a:r>
                        <a:rPr lang="en-US" sz="1000" b="1"/>
                        <a:t>picachef - 2018-07-29 14:22:03 </a:t>
                      </a:r>
                      <a:r>
                        <a:rPr lang="en-US" sz="1000"/>
                        <a:t>
 Did you know that the word, "baguette" is Latin for "staff” or “stick"? Although the term was coined in 1920, long thin bread existed in France long before its name became as popular as it is today.</a:t>
                      </a:r>
                    </a:p>
                  </a:txBody>
                  <a:tcPr/>
                </a:tc>
                <a:tc>
                  <a:txBody>
                    <a:bodyPr/>
                    <a:lstStyle/>
                    <a:p>
                      <a:r>
                        <a:rPr lang="en-US" sz="1000"/>
                        <a:t>128</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800674369"/>
                  </a:ext>
                </a:extLst>
              </a:tr>
              <a:tr h="370840">
                <a:tc>
                  <a:txBody>
                    <a:bodyPr/>
                    <a:lstStyle/>
                    <a:p>
                      <a:r>
                        <a:rPr lang="en-US" sz="1000" b="1"/>
                        <a:t>picachef - 2018-07-25 09:23:32 </a:t>
                      </a:r>
                      <a:r>
                        <a:rPr lang="en-US" sz="1000"/>
                        <a:t>
 Do you know the difference between biga and poolish? They are types of pre-ferments, a technique using flour, leavening and water. Poolish requires more water and is wetter, while biga uses less water, making a firmer dough. These starters are used to create delicious artisan breads like the one in this photo created by our talented Advanced Culinary instructor and certified baker Chef @Ben__Kiely_</a:t>
                      </a:r>
                    </a:p>
                  </a:txBody>
                  <a:tcPr/>
                </a:tc>
                <a:tc>
                  <a:txBody>
                    <a:bodyPr/>
                    <a:lstStyle/>
                    <a:p>
                      <a:r>
                        <a:rPr lang="en-US" sz="1000"/>
                        <a:t>124</a:t>
                      </a:r>
                    </a:p>
                  </a:txBody>
                  <a:tcPr/>
                </a:tc>
                <a:tc>
                  <a:txBody>
                    <a:bodyPr/>
                    <a:lstStyle/>
                    <a:p>
                      <a:r>
                        <a:rPr lang="en-US" sz="1000"/>
                        <a:t>2</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735907045"/>
                  </a:ext>
                </a:extLst>
              </a:tr>
              <a:tr h="370840">
                <a:tc>
                  <a:txBody>
                    <a:bodyPr/>
                    <a:lstStyle/>
                    <a:p>
                      <a:r>
                        <a:rPr lang="en-US" sz="1000" b="1"/>
                        <a:t>picachef - 2018-07-22 17:03:18 </a:t>
                      </a:r>
                      <a:r>
                        <a:rPr lang="en-US" sz="1000"/>
                        <a:t>
 We can help you put your team to the test! Join us for our Corporate Team Building classes - we'll help strengthen skills in communications, listening, and innovation.
Click on the link in our bio to learn more!</a:t>
                      </a:r>
                    </a:p>
                  </a:txBody>
                  <a:tcPr/>
                </a:tc>
                <a:tc>
                  <a:txBody>
                    <a:bodyPr/>
                    <a:lstStyle/>
                    <a:p>
                      <a:r>
                        <a:rPr lang="en-US" sz="1000"/>
                        <a:t>87</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055451751"/>
                  </a:ext>
                </a:extLst>
              </a:tr>
              <a:tr h="370840">
                <a:tc>
                  <a:txBody>
                    <a:bodyPr/>
                    <a:lstStyle/>
                    <a:p>
                      <a:r>
                        <a:rPr lang="en-US" sz="1000" b="1"/>
                        <a:t>picachef - 2018-07-19 14:26:05 </a:t>
                      </a:r>
                      <a:r>
                        <a:rPr lang="en-US" sz="1000"/>
                        <a:t>
 Our Executive Pastry Chef Mark @chefmarkburton demos how laminated dough becomes a raspberry croissant!</a:t>
                      </a:r>
                    </a:p>
                  </a:txBody>
                  <a:tcPr/>
                </a:tc>
                <a:tc>
                  <a:txBody>
                    <a:bodyPr/>
                    <a:lstStyle/>
                    <a:p>
                      <a:r>
                        <a:rPr lang="en-US" sz="1000"/>
                        <a:t>190</a:t>
                      </a:r>
                    </a:p>
                  </a:txBody>
                  <a:tcPr/>
                </a:tc>
                <a:tc>
                  <a:txBody>
                    <a:bodyPr/>
                    <a:lstStyle/>
                    <a:p>
                      <a:r>
                        <a:rPr lang="en-US" sz="1000"/>
                        <a:t>7</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3567715179"/>
                  </a:ext>
                </a:extLst>
              </a:tr>
              <a:tr h="370840">
                <a:tc>
                  <a:txBody>
                    <a:bodyPr/>
                    <a:lstStyle/>
                    <a:p>
                      <a:r>
                        <a:rPr lang="en-US" sz="1000" b="1"/>
                        <a:t>picachef - 2018-07-18 09:06:38 </a:t>
                      </a:r>
                      <a:r>
                        <a:rPr lang="en-US" sz="1000"/>
                        <a:t>
 We're pleased to welcome everyone to our Open House tonight. Join us to learn about how PICA can give you a leg-up on your culinary journey. There is still time to follow your #CulinaryPassion and RSVP at the link in our bio!</a:t>
                      </a:r>
                    </a:p>
                  </a:txBody>
                  <a:tcPr/>
                </a:tc>
                <a:tc>
                  <a:txBody>
                    <a:bodyPr/>
                    <a:lstStyle/>
                    <a:p>
                      <a:r>
                        <a:rPr lang="en-US" sz="1000"/>
                        <a:t>98</a:t>
                      </a:r>
                    </a:p>
                  </a:txBody>
                  <a:tcPr/>
                </a:tc>
                <a:tc>
                  <a:txBody>
                    <a:bodyPr/>
                    <a:lstStyle/>
                    <a:p>
                      <a:r>
                        <a:rPr lang="en-US" sz="1000"/>
                        <a:t>4</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2703084957"/>
                  </a:ext>
                </a:extLst>
              </a:tr>
            </a:tbl>
          </a:graphicData>
        </a:graphic>
      </p:graphicFrame>
      <p:sp>
        <p:nvSpPr>
          <p:cNvPr id="4" name="Text Placeholder 3">
            <a:extLst>
              <a:ext uri="{FF2B5EF4-FFF2-40B4-BE49-F238E27FC236}">
                <a16:creationId xmlns:a16="http://schemas.microsoft.com/office/drawing/2014/main" id="{3268276E-2B77-48E4-BBC5-51699D4034BD}"/>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293481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2736C-23B4-4E96-B9D4-7BB5CA1C27DB}"/>
              </a:ext>
            </a:extLst>
          </p:cNvPr>
          <p:cNvSpPr>
            <a:spLocks noGrp="1"/>
          </p:cNvSpPr>
          <p:nvPr>
            <p:ph type="title"/>
          </p:nvPr>
        </p:nvSpPr>
        <p:spPr/>
        <p:txBody>
          <a:bodyPr/>
          <a:lstStyle/>
          <a:p>
            <a:r>
              <a:rPr lang="en-US"/>
              <a:t>Followers (Instagram) | PICA</a:t>
            </a:r>
          </a:p>
        </p:txBody>
      </p:sp>
      <p:graphicFrame>
        <p:nvGraphicFramePr>
          <p:cNvPr id="6" name="Chart Placeholder 5">
            <a:extLst>
              <a:ext uri="{FF2B5EF4-FFF2-40B4-BE49-F238E27FC236}">
                <a16:creationId xmlns:a16="http://schemas.microsoft.com/office/drawing/2014/main" id="{1DEBE92E-C65C-49FC-B955-612A95CE7052}"/>
              </a:ext>
            </a:extLst>
          </p:cNvPr>
          <p:cNvGraphicFramePr>
            <a:graphicFrameLocks noGrp="1"/>
          </p:cNvGraphicFramePr>
          <p:nvPr>
            <p:ph type="chart" sz="quarter" idx="13"/>
            <p:extLst>
              <p:ext uri="{D42A27DB-BD31-4B8C-83A1-F6EECF244321}">
                <p14:modId xmlns:p14="http://schemas.microsoft.com/office/powerpoint/2010/main" val="322175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062C32-9EFB-45A3-8E65-ED5A56E4A44A}"/>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B0C12A96-3C09-4DC1-BADC-DB72C4860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1432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1D65B-BFC6-44B7-905A-94A3275000D0}"/>
              </a:ext>
            </a:extLst>
          </p:cNvPr>
          <p:cNvSpPr>
            <a:spLocks noGrp="1"/>
          </p:cNvSpPr>
          <p:nvPr>
            <p:ph type="title"/>
          </p:nvPr>
        </p:nvSpPr>
        <p:spPr/>
        <p:txBody>
          <a:bodyPr/>
          <a:lstStyle/>
          <a:p>
            <a:r>
              <a:rPr lang="en-US"/>
              <a:t>Instagram Average Likes Per Post | PICA</a:t>
            </a:r>
          </a:p>
        </p:txBody>
      </p:sp>
      <p:graphicFrame>
        <p:nvGraphicFramePr>
          <p:cNvPr id="6" name="Chart Placeholder 5">
            <a:extLst>
              <a:ext uri="{FF2B5EF4-FFF2-40B4-BE49-F238E27FC236}">
                <a16:creationId xmlns:a16="http://schemas.microsoft.com/office/drawing/2014/main" id="{CB75F48B-5FE4-45D4-A825-5F9656F092F4}"/>
              </a:ext>
            </a:extLst>
          </p:cNvPr>
          <p:cNvGraphicFramePr>
            <a:graphicFrameLocks noGrp="1"/>
          </p:cNvGraphicFramePr>
          <p:nvPr>
            <p:ph type="chart" sz="quarter" idx="13"/>
            <p:extLst>
              <p:ext uri="{D42A27DB-BD31-4B8C-83A1-F6EECF244321}">
                <p14:modId xmlns:p14="http://schemas.microsoft.com/office/powerpoint/2010/main" val="2324386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34E71-CD43-4E68-BA2E-83F627C13827}"/>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57047D6E-24E1-4A81-ABC0-0CD2CACA1C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7708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FD366-EEF1-49AB-996E-020714C079B8}"/>
              </a:ext>
            </a:extLst>
          </p:cNvPr>
          <p:cNvSpPr>
            <a:spLocks noGrp="1"/>
          </p:cNvSpPr>
          <p:nvPr>
            <p:ph type="title"/>
          </p:nvPr>
        </p:nvSpPr>
        <p:spPr/>
        <p:txBody>
          <a:bodyPr/>
          <a:lstStyle/>
          <a:p>
            <a:r>
              <a:rPr lang="en-US"/>
              <a:t>Instagram Reach | PICA</a:t>
            </a:r>
          </a:p>
        </p:txBody>
      </p:sp>
      <p:graphicFrame>
        <p:nvGraphicFramePr>
          <p:cNvPr id="6" name="Chart Placeholder 5">
            <a:extLst>
              <a:ext uri="{FF2B5EF4-FFF2-40B4-BE49-F238E27FC236}">
                <a16:creationId xmlns:a16="http://schemas.microsoft.com/office/drawing/2014/main" id="{68488352-BF74-4365-9D3F-7FBEEEFDC8E7}"/>
              </a:ext>
            </a:extLst>
          </p:cNvPr>
          <p:cNvGraphicFramePr>
            <a:graphicFrameLocks noGrp="1"/>
          </p:cNvGraphicFramePr>
          <p:nvPr>
            <p:ph type="chart" sz="quarter" idx="13"/>
            <p:extLst>
              <p:ext uri="{D42A27DB-BD31-4B8C-83A1-F6EECF244321}">
                <p14:modId xmlns:p14="http://schemas.microsoft.com/office/powerpoint/2010/main" val="1968312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23CB46-5542-4339-B216-CB387A835052}"/>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A0393A08-2D9A-4046-A9DD-7E8377724A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7423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21C36-278C-4A43-ABFB-2DFD22646A43}"/>
              </a:ext>
            </a:extLst>
          </p:cNvPr>
          <p:cNvSpPr>
            <a:spLocks noGrp="1"/>
          </p:cNvSpPr>
          <p:nvPr>
            <p:ph type="title"/>
          </p:nvPr>
        </p:nvSpPr>
        <p:spPr/>
        <p:txBody>
          <a:bodyPr/>
          <a:lstStyle/>
          <a:p>
            <a:r>
              <a:rPr lang="en-US"/>
              <a:t>Twitter Monthly | PICA</a:t>
            </a:r>
          </a:p>
        </p:txBody>
      </p:sp>
      <p:graphicFrame>
        <p:nvGraphicFramePr>
          <p:cNvPr id="5" name="Table Placeholder 4">
            <a:extLst>
              <a:ext uri="{FF2B5EF4-FFF2-40B4-BE49-F238E27FC236}">
                <a16:creationId xmlns:a16="http://schemas.microsoft.com/office/drawing/2014/main" id="{FD24A3E5-57C0-4AA9-BFCD-5321D37E90A2}"/>
              </a:ext>
            </a:extLst>
          </p:cNvPr>
          <p:cNvGraphicFramePr>
            <a:graphicFrameLocks noGrp="1"/>
          </p:cNvGraphicFramePr>
          <p:nvPr>
            <p:ph type="tbl" sz="quarter" idx="13"/>
            <p:extLst>
              <p:ext uri="{D42A27DB-BD31-4B8C-83A1-F6EECF244321}">
                <p14:modId xmlns:p14="http://schemas.microsoft.com/office/powerpoint/2010/main" val="859898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99964870"/>
                    </a:ext>
                  </a:extLst>
                </a:gridCol>
                <a:gridCol w="3291840">
                  <a:extLst>
                    <a:ext uri="{9D8B030D-6E8A-4147-A177-3AD203B41FA5}">
                      <a16:colId xmlns:a16="http://schemas.microsoft.com/office/drawing/2014/main" val="710966607"/>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380860699"/>
                  </a:ext>
                </a:extLst>
              </a:tr>
              <a:tr h="370840">
                <a:tc>
                  <a:txBody>
                    <a:bodyPr/>
                    <a:lstStyle/>
                    <a:p>
                      <a:r>
                        <a:rPr lang="en-US" sz="1000"/>
                        <a:t>Follower Count</a:t>
                      </a:r>
                    </a:p>
                  </a:txBody>
                  <a:tcPr/>
                </a:tc>
                <a:tc>
                  <a:txBody>
                    <a:bodyPr/>
                    <a:lstStyle/>
                    <a:p>
                      <a:r>
                        <a:rPr lang="en-US" sz="1000"/>
                        <a:t>n/a</a:t>
                      </a:r>
                    </a:p>
                  </a:txBody>
                  <a:tcPr/>
                </a:tc>
                <a:extLst>
                  <a:ext uri="{0D108BD9-81ED-4DB2-BD59-A6C34878D82A}">
                    <a16:rowId xmlns:a16="http://schemas.microsoft.com/office/drawing/2014/main" val="1687141440"/>
                  </a:ext>
                </a:extLst>
              </a:tr>
              <a:tr h="370840">
                <a:tc>
                  <a:txBody>
                    <a:bodyPr/>
                    <a:lstStyle/>
                    <a:p>
                      <a:r>
                        <a:rPr lang="en-US" sz="1000"/>
                        <a:t>Tweet Count</a:t>
                      </a:r>
                    </a:p>
                  </a:txBody>
                  <a:tcPr/>
                </a:tc>
                <a:tc>
                  <a:txBody>
                    <a:bodyPr/>
                    <a:lstStyle/>
                    <a:p>
                      <a:r>
                        <a:rPr lang="en-US" sz="1000"/>
                        <a:t>35</a:t>
                      </a:r>
                    </a:p>
                  </a:txBody>
                  <a:tcPr/>
                </a:tc>
                <a:extLst>
                  <a:ext uri="{0D108BD9-81ED-4DB2-BD59-A6C34878D82A}">
                    <a16:rowId xmlns:a16="http://schemas.microsoft.com/office/drawing/2014/main" val="3324746058"/>
                  </a:ext>
                </a:extLst>
              </a:tr>
              <a:tr h="370840">
                <a:tc>
                  <a:txBody>
                    <a:bodyPr/>
                    <a:lstStyle/>
                    <a:p>
                      <a:r>
                        <a:rPr lang="en-US" sz="1000"/>
                        <a:t>Tweet Favourites</a:t>
                      </a:r>
                    </a:p>
                  </a:txBody>
                  <a:tcPr/>
                </a:tc>
                <a:tc>
                  <a:txBody>
                    <a:bodyPr/>
                    <a:lstStyle/>
                    <a:p>
                      <a:r>
                        <a:rPr lang="en-US" sz="1000"/>
                        <a:t>53</a:t>
                      </a:r>
                    </a:p>
                  </a:txBody>
                  <a:tcPr/>
                </a:tc>
                <a:extLst>
                  <a:ext uri="{0D108BD9-81ED-4DB2-BD59-A6C34878D82A}">
                    <a16:rowId xmlns:a16="http://schemas.microsoft.com/office/drawing/2014/main" val="3408138680"/>
                  </a:ext>
                </a:extLst>
              </a:tr>
              <a:tr h="370840">
                <a:tc>
                  <a:txBody>
                    <a:bodyPr/>
                    <a:lstStyle/>
                    <a:p>
                      <a:r>
                        <a:rPr lang="en-US" sz="1000"/>
                        <a:t>Tweet Replies</a:t>
                      </a:r>
                    </a:p>
                  </a:txBody>
                  <a:tcPr/>
                </a:tc>
                <a:tc>
                  <a:txBody>
                    <a:bodyPr/>
                    <a:lstStyle/>
                    <a:p>
                      <a:r>
                        <a:rPr lang="en-US" sz="1000"/>
                        <a:t>0</a:t>
                      </a:r>
                    </a:p>
                  </a:txBody>
                  <a:tcPr/>
                </a:tc>
                <a:extLst>
                  <a:ext uri="{0D108BD9-81ED-4DB2-BD59-A6C34878D82A}">
                    <a16:rowId xmlns:a16="http://schemas.microsoft.com/office/drawing/2014/main" val="3417462366"/>
                  </a:ext>
                </a:extLst>
              </a:tr>
              <a:tr h="370840">
                <a:tc>
                  <a:txBody>
                    <a:bodyPr/>
                    <a:lstStyle/>
                    <a:p>
                      <a:r>
                        <a:rPr lang="en-US" sz="1000"/>
                        <a:t>Tweet Retweets</a:t>
                      </a:r>
                    </a:p>
                  </a:txBody>
                  <a:tcPr/>
                </a:tc>
                <a:tc>
                  <a:txBody>
                    <a:bodyPr/>
                    <a:lstStyle/>
                    <a:p>
                      <a:r>
                        <a:rPr lang="en-US" sz="1000"/>
                        <a:t>9</a:t>
                      </a:r>
                    </a:p>
                  </a:txBody>
                  <a:tcPr/>
                </a:tc>
                <a:extLst>
                  <a:ext uri="{0D108BD9-81ED-4DB2-BD59-A6C34878D82A}">
                    <a16:rowId xmlns:a16="http://schemas.microsoft.com/office/drawing/2014/main" val="271845401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20190999"/>
                  </a:ext>
                </a:extLst>
              </a:tr>
            </a:tbl>
          </a:graphicData>
        </a:graphic>
      </p:graphicFrame>
      <p:sp>
        <p:nvSpPr>
          <p:cNvPr id="4" name="Text Placeholder 3">
            <a:extLst>
              <a:ext uri="{FF2B5EF4-FFF2-40B4-BE49-F238E27FC236}">
                <a16:creationId xmlns:a16="http://schemas.microsoft.com/office/drawing/2014/main" id="{DA32B827-09E7-4E02-AA45-4B332A5CEE9D}"/>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322125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58BE-70D0-4003-A072-046928030928}"/>
              </a:ext>
            </a:extLst>
          </p:cNvPr>
          <p:cNvSpPr>
            <a:spLocks noGrp="1"/>
          </p:cNvSpPr>
          <p:nvPr>
            <p:ph type="title"/>
          </p:nvPr>
        </p:nvSpPr>
        <p:spPr/>
        <p:txBody>
          <a:bodyPr/>
          <a:lstStyle/>
          <a:p>
            <a:r>
              <a:rPr lang="en-US"/>
              <a:t>Followers (Twitter) | PICA</a:t>
            </a:r>
          </a:p>
        </p:txBody>
      </p:sp>
      <p:graphicFrame>
        <p:nvGraphicFramePr>
          <p:cNvPr id="6" name="Chart Placeholder 5">
            <a:extLst>
              <a:ext uri="{FF2B5EF4-FFF2-40B4-BE49-F238E27FC236}">
                <a16:creationId xmlns:a16="http://schemas.microsoft.com/office/drawing/2014/main" id="{85818CDB-8957-41C0-880C-0196E401065D}"/>
              </a:ext>
            </a:extLst>
          </p:cNvPr>
          <p:cNvGraphicFramePr>
            <a:graphicFrameLocks noGrp="1"/>
          </p:cNvGraphicFramePr>
          <p:nvPr>
            <p:ph type="chart" sz="quarter" idx="13"/>
            <p:extLst>
              <p:ext uri="{D42A27DB-BD31-4B8C-83A1-F6EECF244321}">
                <p14:modId xmlns:p14="http://schemas.microsoft.com/office/powerpoint/2010/main" val="2865510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76F434-EF53-422A-A5C4-E79066648856}"/>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0815CF25-7C3D-4B92-8BD9-87838FD410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4474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366</Words>
  <Application>Microsoft Office PowerPoint</Application>
  <PresentationFormat>On-screen Show (4:3)</PresentationFormat>
  <Paragraphs>152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Monthly Report for PICA</vt:lpstr>
      <vt:lpstr>Followers (Full) | PICA</vt:lpstr>
      <vt:lpstr>Facebook Monthly | PICA</vt:lpstr>
      <vt:lpstr>Facebook Posts Table | Top Five | PICA</vt:lpstr>
      <vt:lpstr>Followers (Facebook) | PICA</vt:lpstr>
      <vt:lpstr>Organic + Paid Reach (Facebook) | PICA</vt:lpstr>
      <vt:lpstr>Facebook Reach | PICA</vt:lpstr>
      <vt:lpstr>Facebook Engaged Users | PICA</vt:lpstr>
      <vt:lpstr>Instagram Monthly | PICA</vt:lpstr>
      <vt:lpstr>Instagram Posts Table | Top Five | PICA</vt:lpstr>
      <vt:lpstr>Followers (Instagram) | PICA</vt:lpstr>
      <vt:lpstr>Instagram Average Likes Per Post | PICA</vt:lpstr>
      <vt:lpstr>Instagram Reach | PICA</vt:lpstr>
      <vt:lpstr>Twitter Monthly | PICA</vt:lpstr>
      <vt:lpstr>Followers (Twitter) | PICA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PICA</dc:title>
  <dc:creator>Administrator</dc:creator>
  <cp:lastModifiedBy>Administrator</cp:lastModifiedBy>
  <cp:revision>1</cp:revision>
  <dcterms:created xsi:type="dcterms:W3CDTF">2018-08-14T18:19:50Z</dcterms:created>
  <dcterms:modified xsi:type="dcterms:W3CDTF">2018-08-14T18:20:25Z</dcterms:modified>
</cp:coreProperties>
</file>