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9144000" cy="6858000" type="screen4x3"/>
  <p:notesSz cx="6858000" cy="9144000"/>
  <p:embeddedFontLst>
    <p:embeddedFont>
      <p:font typeface="Calibri" panose="020F0502020204030204" pitchFamily="34" charset="0"/>
      <p:regular r:id="rId14"/>
      <p:bold r:id="rId15"/>
      <p:italic r:id="rId16"/>
      <p:boldItalic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 Likes</c:v>
                </c:pt>
              </c:strCache>
            </c:strRef>
          </c:tx>
          <c:spPr>
            <a:ln w="28575" cap="rnd">
              <a:solidFill>
                <a:schemeClr val="accent1"/>
              </a:solidFill>
              <a:round/>
            </a:ln>
            <a:effectLst/>
          </c:spPr>
          <c:marker>
            <c:symbol val="none"/>
          </c:marker>
          <c:cat>
            <c:numRef>
              <c:f>Sheet1!$A$2:$A$8</c:f>
              <c:numCache>
                <c:formatCode>m/d/yyyy</c:formatCode>
                <c:ptCount val="7"/>
                <c:pt idx="0">
                  <c:v>43318</c:v>
                </c:pt>
                <c:pt idx="1">
                  <c:v>43319</c:v>
                </c:pt>
                <c:pt idx="2">
                  <c:v>43320</c:v>
                </c:pt>
                <c:pt idx="3">
                  <c:v>43321</c:v>
                </c:pt>
                <c:pt idx="4">
                  <c:v>43322</c:v>
                </c:pt>
                <c:pt idx="5">
                  <c:v>43323</c:v>
                </c:pt>
                <c:pt idx="6">
                  <c:v>43324</c:v>
                </c:pt>
              </c:numCache>
            </c:numRef>
          </c:cat>
          <c:val>
            <c:numRef>
              <c:f>Sheet1!$B$2:$B$8</c:f>
              <c:numCache>
                <c:formatCode>General</c:formatCode>
                <c:ptCount val="7"/>
                <c:pt idx="0">
                  <c:v>7805</c:v>
                </c:pt>
                <c:pt idx="1">
                  <c:v>7804</c:v>
                </c:pt>
                <c:pt idx="2">
                  <c:v>7805</c:v>
                </c:pt>
                <c:pt idx="3">
                  <c:v>7802</c:v>
                </c:pt>
                <c:pt idx="4">
                  <c:v>7801</c:v>
                </c:pt>
                <c:pt idx="5">
                  <c:v>7801</c:v>
                </c:pt>
                <c:pt idx="6">
                  <c:v>7801</c:v>
                </c:pt>
              </c:numCache>
            </c:numRef>
          </c:val>
          <c:smooth val="0"/>
          <c:extLst>
            <c:ext xmlns:c16="http://schemas.microsoft.com/office/drawing/2014/chart" uri="{C3380CC4-5D6E-409C-BE32-E72D297353CC}">
              <c16:uniqueId val="{00000000-D9D9-4821-A686-033E62AD58E7}"/>
            </c:ext>
          </c:extLst>
        </c:ser>
        <c:ser>
          <c:idx val="1"/>
          <c:order val="1"/>
          <c:tx>
            <c:strRef>
              <c:f>Sheet1!$C$1</c:f>
              <c:strCache>
                <c:ptCount val="1"/>
                <c:pt idx="0">
                  <c:v>Instagram Followers</c:v>
                </c:pt>
              </c:strCache>
            </c:strRef>
          </c:tx>
          <c:spPr>
            <a:ln w="28575" cap="rnd">
              <a:solidFill>
                <a:schemeClr val="accent2"/>
              </a:solidFill>
              <a:round/>
            </a:ln>
            <a:effectLst/>
          </c:spPr>
          <c:marker>
            <c:symbol val="none"/>
          </c:marker>
          <c:cat>
            <c:numRef>
              <c:f>Sheet1!$A$2:$A$8</c:f>
              <c:numCache>
                <c:formatCode>m/d/yyyy</c:formatCode>
                <c:ptCount val="7"/>
                <c:pt idx="0">
                  <c:v>43318</c:v>
                </c:pt>
                <c:pt idx="1">
                  <c:v>43319</c:v>
                </c:pt>
                <c:pt idx="2">
                  <c:v>43320</c:v>
                </c:pt>
                <c:pt idx="3">
                  <c:v>43321</c:v>
                </c:pt>
                <c:pt idx="4">
                  <c:v>43322</c:v>
                </c:pt>
                <c:pt idx="5">
                  <c:v>43323</c:v>
                </c:pt>
                <c:pt idx="6">
                  <c:v>43324</c:v>
                </c:pt>
              </c:numCache>
            </c:numRef>
          </c:cat>
          <c:val>
            <c:numRef>
              <c:f>Sheet1!$C$2:$C$8</c:f>
              <c:numCache>
                <c:formatCode>General</c:formatCode>
                <c:ptCount val="7"/>
                <c:pt idx="0">
                  <c:v>1188</c:v>
                </c:pt>
                <c:pt idx="1">
                  <c:v>1198</c:v>
                </c:pt>
                <c:pt idx="2">
                  <c:v>1199</c:v>
                </c:pt>
                <c:pt idx="3">
                  <c:v>1200</c:v>
                </c:pt>
                <c:pt idx="4">
                  <c:v>1201</c:v>
                </c:pt>
                <c:pt idx="5">
                  <c:v>1201</c:v>
                </c:pt>
                <c:pt idx="6">
                  <c:v>1201</c:v>
                </c:pt>
              </c:numCache>
            </c:numRef>
          </c:val>
          <c:smooth val="0"/>
          <c:extLst>
            <c:ext xmlns:c16="http://schemas.microsoft.com/office/drawing/2014/chart" uri="{C3380CC4-5D6E-409C-BE32-E72D297353CC}">
              <c16:uniqueId val="{00000001-D9D9-4821-A686-033E62AD58E7}"/>
            </c:ext>
          </c:extLst>
        </c:ser>
        <c:ser>
          <c:idx val="2"/>
          <c:order val="2"/>
          <c:tx>
            <c:strRef>
              <c:f>Sheet1!$D$1</c:f>
              <c:strCache>
                <c:ptCount val="1"/>
                <c:pt idx="0">
                  <c:v>Twitter Followers</c:v>
                </c:pt>
              </c:strCache>
            </c:strRef>
          </c:tx>
          <c:spPr>
            <a:ln w="28575" cap="rnd">
              <a:solidFill>
                <a:schemeClr val="accent3"/>
              </a:solidFill>
              <a:round/>
            </a:ln>
            <a:effectLst/>
          </c:spPr>
          <c:marker>
            <c:symbol val="none"/>
          </c:marker>
          <c:cat>
            <c:numRef>
              <c:f>Sheet1!$A$2:$A$8</c:f>
              <c:numCache>
                <c:formatCode>m/d/yyyy</c:formatCode>
                <c:ptCount val="7"/>
                <c:pt idx="0">
                  <c:v>43318</c:v>
                </c:pt>
                <c:pt idx="1">
                  <c:v>43319</c:v>
                </c:pt>
                <c:pt idx="2">
                  <c:v>43320</c:v>
                </c:pt>
                <c:pt idx="3">
                  <c:v>43321</c:v>
                </c:pt>
                <c:pt idx="4">
                  <c:v>43322</c:v>
                </c:pt>
                <c:pt idx="5">
                  <c:v>43323</c:v>
                </c:pt>
                <c:pt idx="6">
                  <c:v>43324</c:v>
                </c:pt>
              </c:numCache>
            </c:numRef>
          </c:cat>
          <c:val>
            <c:numRef>
              <c:f>Sheet1!$D$2:$D$8</c:f>
              <c:numCache>
                <c:formatCode>General</c:formatCode>
                <c:ptCount val="7"/>
                <c:pt idx="0">
                  <c:v>761</c:v>
                </c:pt>
                <c:pt idx="1">
                  <c:v>761</c:v>
                </c:pt>
                <c:pt idx="2">
                  <c:v>761</c:v>
                </c:pt>
                <c:pt idx="3">
                  <c:v>761</c:v>
                </c:pt>
                <c:pt idx="4">
                  <c:v>761</c:v>
                </c:pt>
                <c:pt idx="5">
                  <c:v>760</c:v>
                </c:pt>
                <c:pt idx="6">
                  <c:v>759</c:v>
                </c:pt>
              </c:numCache>
            </c:numRef>
          </c:val>
          <c:smooth val="0"/>
          <c:extLst>
            <c:ext xmlns:c16="http://schemas.microsoft.com/office/drawing/2014/chart" uri="{C3380CC4-5D6E-409C-BE32-E72D297353CC}">
              <c16:uniqueId val="{00000002-D9D9-4821-A686-033E62AD58E7}"/>
            </c:ext>
          </c:extLst>
        </c:ser>
        <c:dLbls>
          <c:showLegendKey val="0"/>
          <c:showVal val="0"/>
          <c:showCatName val="0"/>
          <c:showSerName val="0"/>
          <c:showPercent val="0"/>
          <c:showBubbleSize val="0"/>
        </c:dLbls>
        <c:smooth val="0"/>
        <c:axId val="333737384"/>
        <c:axId val="333737712"/>
      </c:lineChart>
      <c:dateAx>
        <c:axId val="3337373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737712"/>
        <c:crosses val="autoZero"/>
        <c:auto val="1"/>
        <c:lblOffset val="100"/>
        <c:baseTimeUnit val="days"/>
      </c:dateAx>
      <c:valAx>
        <c:axId val="333737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737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 Likes</c:v>
                </c:pt>
              </c:strCache>
            </c:strRef>
          </c:tx>
          <c:spPr>
            <a:ln w="28575" cap="rnd">
              <a:solidFill>
                <a:schemeClr val="accent1"/>
              </a:solidFill>
              <a:round/>
            </a:ln>
            <a:effectLst/>
          </c:spPr>
          <c:marker>
            <c:symbol val="none"/>
          </c:marker>
          <c:cat>
            <c:numRef>
              <c:f>Sheet1!$A$2:$A$8</c:f>
              <c:numCache>
                <c:formatCode>m/d/yyyy</c:formatCode>
                <c:ptCount val="7"/>
                <c:pt idx="0">
                  <c:v>43318</c:v>
                </c:pt>
                <c:pt idx="1">
                  <c:v>43319</c:v>
                </c:pt>
                <c:pt idx="2">
                  <c:v>43320</c:v>
                </c:pt>
                <c:pt idx="3">
                  <c:v>43321</c:v>
                </c:pt>
                <c:pt idx="4">
                  <c:v>43322</c:v>
                </c:pt>
                <c:pt idx="5">
                  <c:v>43323</c:v>
                </c:pt>
                <c:pt idx="6">
                  <c:v>43324</c:v>
                </c:pt>
              </c:numCache>
            </c:numRef>
          </c:cat>
          <c:val>
            <c:numRef>
              <c:f>Sheet1!$B$2:$B$8</c:f>
              <c:numCache>
                <c:formatCode>General</c:formatCode>
                <c:ptCount val="7"/>
                <c:pt idx="0">
                  <c:v>7805</c:v>
                </c:pt>
                <c:pt idx="1">
                  <c:v>7804</c:v>
                </c:pt>
                <c:pt idx="2">
                  <c:v>7805</c:v>
                </c:pt>
                <c:pt idx="3">
                  <c:v>7802</c:v>
                </c:pt>
                <c:pt idx="4">
                  <c:v>7801</c:v>
                </c:pt>
                <c:pt idx="5">
                  <c:v>7801</c:v>
                </c:pt>
                <c:pt idx="6">
                  <c:v>7801</c:v>
                </c:pt>
              </c:numCache>
            </c:numRef>
          </c:val>
          <c:smooth val="0"/>
          <c:extLst>
            <c:ext xmlns:c16="http://schemas.microsoft.com/office/drawing/2014/chart" uri="{C3380CC4-5D6E-409C-BE32-E72D297353CC}">
              <c16:uniqueId val="{00000000-CBDE-478E-B5B4-111E2E9B253B}"/>
            </c:ext>
          </c:extLst>
        </c:ser>
        <c:dLbls>
          <c:showLegendKey val="0"/>
          <c:showVal val="0"/>
          <c:showCatName val="0"/>
          <c:showSerName val="0"/>
          <c:showPercent val="0"/>
          <c:showBubbleSize val="0"/>
        </c:dLbls>
        <c:smooth val="0"/>
        <c:axId val="339352200"/>
        <c:axId val="339350232"/>
      </c:lineChart>
      <c:dateAx>
        <c:axId val="3393522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350232"/>
        <c:crosses val="autoZero"/>
        <c:auto val="1"/>
        <c:lblOffset val="100"/>
        <c:baseTimeUnit val="days"/>
      </c:dateAx>
      <c:valAx>
        <c:axId val="339350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352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cked"/>
        <c:varyColors val="0"/>
        <c:ser>
          <c:idx val="0"/>
          <c:order val="0"/>
          <c:tx>
            <c:strRef>
              <c:f>Sheet1!$B$1</c:f>
              <c:strCache>
                <c:ptCount val="1"/>
                <c:pt idx="0">
                  <c:v>Organic Impressions</c:v>
                </c:pt>
              </c:strCache>
            </c:strRef>
          </c:tx>
          <c:spPr>
            <a:solidFill>
              <a:schemeClr val="accent1"/>
            </a:solidFill>
            <a:ln>
              <a:noFill/>
            </a:ln>
            <a:effectLst/>
          </c:spPr>
          <c:cat>
            <c:numRef>
              <c:f>Sheet1!$A$2:$A$8</c:f>
              <c:numCache>
                <c:formatCode>m/d/yyyy</c:formatCode>
                <c:ptCount val="7"/>
                <c:pt idx="0">
                  <c:v>43318</c:v>
                </c:pt>
                <c:pt idx="1">
                  <c:v>43319</c:v>
                </c:pt>
                <c:pt idx="2">
                  <c:v>43320</c:v>
                </c:pt>
                <c:pt idx="3">
                  <c:v>43321</c:v>
                </c:pt>
                <c:pt idx="4">
                  <c:v>43322</c:v>
                </c:pt>
                <c:pt idx="5">
                  <c:v>43323</c:v>
                </c:pt>
                <c:pt idx="6">
                  <c:v>43324</c:v>
                </c:pt>
              </c:numCache>
            </c:numRef>
          </c:cat>
          <c:val>
            <c:numRef>
              <c:f>Sheet1!$B$2:$B$8</c:f>
              <c:numCache>
                <c:formatCode>General</c:formatCode>
                <c:ptCount val="7"/>
                <c:pt idx="0">
                  <c:v>1421</c:v>
                </c:pt>
                <c:pt idx="1">
                  <c:v>12346</c:v>
                </c:pt>
                <c:pt idx="2">
                  <c:v>2771</c:v>
                </c:pt>
                <c:pt idx="3">
                  <c:v>1393</c:v>
                </c:pt>
                <c:pt idx="4">
                  <c:v>2884</c:v>
                </c:pt>
                <c:pt idx="5">
                  <c:v>2269</c:v>
                </c:pt>
                <c:pt idx="6">
                  <c:v>5301</c:v>
                </c:pt>
              </c:numCache>
            </c:numRef>
          </c:val>
          <c:extLst>
            <c:ext xmlns:c16="http://schemas.microsoft.com/office/drawing/2014/chart" uri="{C3380CC4-5D6E-409C-BE32-E72D297353CC}">
              <c16:uniqueId val="{00000000-E327-4D20-8C3A-1BABE84F0BA1}"/>
            </c:ext>
          </c:extLst>
        </c:ser>
        <c:ser>
          <c:idx val="1"/>
          <c:order val="1"/>
          <c:tx>
            <c:strRef>
              <c:f>Sheet1!$C$1</c:f>
              <c:strCache>
                <c:ptCount val="1"/>
                <c:pt idx="0">
                  <c:v>Paid Impressions</c:v>
                </c:pt>
              </c:strCache>
            </c:strRef>
          </c:tx>
          <c:spPr>
            <a:solidFill>
              <a:schemeClr val="accent2"/>
            </a:solidFill>
            <a:ln>
              <a:noFill/>
            </a:ln>
            <a:effectLst/>
          </c:spPr>
          <c:cat>
            <c:numRef>
              <c:f>Sheet1!$A$2:$A$8</c:f>
              <c:numCache>
                <c:formatCode>m/d/yyyy</c:formatCode>
                <c:ptCount val="7"/>
                <c:pt idx="0">
                  <c:v>43318</c:v>
                </c:pt>
                <c:pt idx="1">
                  <c:v>43319</c:v>
                </c:pt>
                <c:pt idx="2">
                  <c:v>43320</c:v>
                </c:pt>
                <c:pt idx="3">
                  <c:v>43321</c:v>
                </c:pt>
                <c:pt idx="4">
                  <c:v>43322</c:v>
                </c:pt>
                <c:pt idx="5">
                  <c:v>43323</c:v>
                </c:pt>
                <c:pt idx="6">
                  <c:v>43324</c:v>
                </c:pt>
              </c:numCache>
            </c:numRef>
          </c:cat>
          <c:val>
            <c:numRef>
              <c:f>Sheet1!$C$2:$C$8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1-E327-4D20-8C3A-1BABE84F0BA1}"/>
            </c:ext>
          </c:extLst>
        </c:ser>
        <c:dLbls>
          <c:showLegendKey val="0"/>
          <c:showVal val="0"/>
          <c:showCatName val="0"/>
          <c:showSerName val="0"/>
          <c:showPercent val="0"/>
          <c:showBubbleSize val="0"/>
        </c:dLbls>
        <c:axId val="333740008"/>
        <c:axId val="342066112"/>
      </c:areaChart>
      <c:dateAx>
        <c:axId val="333740008"/>
        <c:scaling>
          <c:orientation val="minMax"/>
        </c:scaling>
        <c:delete val="0"/>
        <c:axPos val="b"/>
        <c:numFmt formatCode="m/d/yy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066112"/>
        <c:crosses val="autoZero"/>
        <c:auto val="1"/>
        <c:lblOffset val="100"/>
        <c:baseTimeUnit val="days"/>
      </c:dateAx>
      <c:valAx>
        <c:axId val="342066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740008"/>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Lougheed Town Centre</c:v>
                </c:pt>
              </c:strCache>
            </c:strRef>
          </c:tx>
          <c:spPr>
            <a:ln w="28575" cap="rnd">
              <a:solidFill>
                <a:schemeClr val="accent1"/>
              </a:solidFill>
              <a:round/>
            </a:ln>
            <a:effectLst/>
          </c:spPr>
          <c:marker>
            <c:symbol val="none"/>
          </c:marker>
          <c:cat>
            <c:numRef>
              <c:f>Sheet1!$A$2:$A$8</c:f>
              <c:numCache>
                <c:formatCode>m/d/yyyy</c:formatCode>
                <c:ptCount val="7"/>
                <c:pt idx="0">
                  <c:v>43318</c:v>
                </c:pt>
                <c:pt idx="1">
                  <c:v>43319</c:v>
                </c:pt>
                <c:pt idx="2">
                  <c:v>43320</c:v>
                </c:pt>
                <c:pt idx="3">
                  <c:v>43321</c:v>
                </c:pt>
                <c:pt idx="4">
                  <c:v>43322</c:v>
                </c:pt>
                <c:pt idx="5">
                  <c:v>43323</c:v>
                </c:pt>
                <c:pt idx="6">
                  <c:v>43324</c:v>
                </c:pt>
              </c:numCache>
            </c:numRef>
          </c:cat>
          <c:val>
            <c:numRef>
              <c:f>Sheet1!$B$2:$B$8</c:f>
              <c:numCache>
                <c:formatCode>General</c:formatCode>
                <c:ptCount val="7"/>
                <c:pt idx="0">
                  <c:v>700</c:v>
                </c:pt>
                <c:pt idx="1">
                  <c:v>4764</c:v>
                </c:pt>
                <c:pt idx="2">
                  <c:v>1560</c:v>
                </c:pt>
                <c:pt idx="3">
                  <c:v>867</c:v>
                </c:pt>
                <c:pt idx="4">
                  <c:v>1852</c:v>
                </c:pt>
                <c:pt idx="5">
                  <c:v>1499</c:v>
                </c:pt>
                <c:pt idx="6">
                  <c:v>3309</c:v>
                </c:pt>
              </c:numCache>
            </c:numRef>
          </c:val>
          <c:smooth val="0"/>
          <c:extLst>
            <c:ext xmlns:c16="http://schemas.microsoft.com/office/drawing/2014/chart" uri="{C3380CC4-5D6E-409C-BE32-E72D297353CC}">
              <c16:uniqueId val="{00000000-D56C-44BB-9189-A4E44171F1BC}"/>
            </c:ext>
          </c:extLst>
        </c:ser>
        <c:dLbls>
          <c:showLegendKey val="0"/>
          <c:showVal val="0"/>
          <c:showCatName val="0"/>
          <c:showSerName val="0"/>
          <c:showPercent val="0"/>
          <c:showBubbleSize val="0"/>
        </c:dLbls>
        <c:smooth val="0"/>
        <c:axId val="342066440"/>
        <c:axId val="342067096"/>
      </c:lineChart>
      <c:dateAx>
        <c:axId val="3420664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067096"/>
        <c:crosses val="autoZero"/>
        <c:auto val="1"/>
        <c:lblOffset val="100"/>
        <c:baseTimeUnit val="days"/>
      </c:dateAx>
      <c:valAx>
        <c:axId val="342067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066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Instagram Followers</c:v>
                </c:pt>
              </c:strCache>
            </c:strRef>
          </c:tx>
          <c:spPr>
            <a:ln w="28575" cap="rnd">
              <a:solidFill>
                <a:schemeClr val="accent1"/>
              </a:solidFill>
              <a:round/>
            </a:ln>
            <a:effectLst/>
          </c:spPr>
          <c:marker>
            <c:symbol val="none"/>
          </c:marker>
          <c:cat>
            <c:numRef>
              <c:f>Sheet1!$A$2:$A$8</c:f>
              <c:numCache>
                <c:formatCode>m/d/yyyy</c:formatCode>
                <c:ptCount val="7"/>
                <c:pt idx="0">
                  <c:v>43318</c:v>
                </c:pt>
                <c:pt idx="1">
                  <c:v>43319</c:v>
                </c:pt>
                <c:pt idx="2">
                  <c:v>43320</c:v>
                </c:pt>
                <c:pt idx="3">
                  <c:v>43321</c:v>
                </c:pt>
                <c:pt idx="4">
                  <c:v>43322</c:v>
                </c:pt>
                <c:pt idx="5">
                  <c:v>43323</c:v>
                </c:pt>
                <c:pt idx="6">
                  <c:v>43324</c:v>
                </c:pt>
              </c:numCache>
            </c:numRef>
          </c:cat>
          <c:val>
            <c:numRef>
              <c:f>Sheet1!$B$2:$B$8</c:f>
              <c:numCache>
                <c:formatCode>General</c:formatCode>
                <c:ptCount val="7"/>
                <c:pt idx="0">
                  <c:v>1188</c:v>
                </c:pt>
                <c:pt idx="1">
                  <c:v>1198</c:v>
                </c:pt>
                <c:pt idx="2">
                  <c:v>1199</c:v>
                </c:pt>
                <c:pt idx="3">
                  <c:v>1200</c:v>
                </c:pt>
                <c:pt idx="4">
                  <c:v>1201</c:v>
                </c:pt>
                <c:pt idx="5">
                  <c:v>1201</c:v>
                </c:pt>
                <c:pt idx="6">
                  <c:v>1201</c:v>
                </c:pt>
              </c:numCache>
            </c:numRef>
          </c:val>
          <c:smooth val="0"/>
          <c:extLst>
            <c:ext xmlns:c16="http://schemas.microsoft.com/office/drawing/2014/chart" uri="{C3380CC4-5D6E-409C-BE32-E72D297353CC}">
              <c16:uniqueId val="{00000000-521F-417F-AE9E-3EE011E713EB}"/>
            </c:ext>
          </c:extLst>
        </c:ser>
        <c:dLbls>
          <c:showLegendKey val="0"/>
          <c:showVal val="0"/>
          <c:showCatName val="0"/>
          <c:showSerName val="0"/>
          <c:showPercent val="0"/>
          <c:showBubbleSize val="0"/>
        </c:dLbls>
        <c:smooth val="0"/>
        <c:axId val="176671184"/>
        <c:axId val="176670200"/>
      </c:lineChart>
      <c:dateAx>
        <c:axId val="1766711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6670200"/>
        <c:crosses val="autoZero"/>
        <c:auto val="1"/>
        <c:lblOffset val="100"/>
        <c:baseTimeUnit val="days"/>
      </c:dateAx>
      <c:valAx>
        <c:axId val="176670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6671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Twitter Followers</c:v>
                </c:pt>
              </c:strCache>
            </c:strRef>
          </c:tx>
          <c:spPr>
            <a:ln w="28575" cap="rnd">
              <a:solidFill>
                <a:schemeClr val="accent1"/>
              </a:solidFill>
              <a:round/>
            </a:ln>
            <a:effectLst/>
          </c:spPr>
          <c:marker>
            <c:symbol val="none"/>
          </c:marker>
          <c:cat>
            <c:numRef>
              <c:f>Sheet1!$A$2:$A$8</c:f>
              <c:numCache>
                <c:formatCode>m/d/yyyy</c:formatCode>
                <c:ptCount val="7"/>
                <c:pt idx="0">
                  <c:v>43318</c:v>
                </c:pt>
                <c:pt idx="1">
                  <c:v>43319</c:v>
                </c:pt>
                <c:pt idx="2">
                  <c:v>43320</c:v>
                </c:pt>
                <c:pt idx="3">
                  <c:v>43321</c:v>
                </c:pt>
                <c:pt idx="4">
                  <c:v>43322</c:v>
                </c:pt>
                <c:pt idx="5">
                  <c:v>43323</c:v>
                </c:pt>
                <c:pt idx="6">
                  <c:v>43324</c:v>
                </c:pt>
              </c:numCache>
            </c:numRef>
          </c:cat>
          <c:val>
            <c:numRef>
              <c:f>Sheet1!$B$2:$B$8</c:f>
              <c:numCache>
                <c:formatCode>General</c:formatCode>
                <c:ptCount val="7"/>
                <c:pt idx="0">
                  <c:v>761</c:v>
                </c:pt>
                <c:pt idx="1">
                  <c:v>761</c:v>
                </c:pt>
                <c:pt idx="2">
                  <c:v>761</c:v>
                </c:pt>
                <c:pt idx="3">
                  <c:v>761</c:v>
                </c:pt>
                <c:pt idx="4">
                  <c:v>761</c:v>
                </c:pt>
                <c:pt idx="5">
                  <c:v>760</c:v>
                </c:pt>
                <c:pt idx="6">
                  <c:v>759</c:v>
                </c:pt>
              </c:numCache>
            </c:numRef>
          </c:val>
          <c:smooth val="0"/>
          <c:extLst>
            <c:ext xmlns:c16="http://schemas.microsoft.com/office/drawing/2014/chart" uri="{C3380CC4-5D6E-409C-BE32-E72D297353CC}">
              <c16:uniqueId val="{00000000-7BD2-4245-98BE-0ADFD8026EBF}"/>
            </c:ext>
          </c:extLst>
        </c:ser>
        <c:dLbls>
          <c:showLegendKey val="0"/>
          <c:showVal val="0"/>
          <c:showCatName val="0"/>
          <c:showSerName val="0"/>
          <c:showPercent val="0"/>
          <c:showBubbleSize val="0"/>
        </c:dLbls>
        <c:smooth val="0"/>
        <c:axId val="415434240"/>
        <c:axId val="415440472"/>
      </c:lineChart>
      <c:dateAx>
        <c:axId val="4154342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5440472"/>
        <c:crosses val="autoZero"/>
        <c:auto val="1"/>
        <c:lblOffset val="100"/>
        <c:baseTimeUnit val="days"/>
      </c:dateAx>
      <c:valAx>
        <c:axId val="415440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5434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8/13/2018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8/13/2018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8/13/2018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32F418-1A47-46E8-8072-05717CF6B961}"/>
              </a:ext>
            </a:extLst>
          </p:cNvPr>
          <p:cNvSpPr>
            <a:spLocks noGrp="1"/>
          </p:cNvSpPr>
          <p:nvPr>
            <p:ph type="ctrTitle"/>
          </p:nvPr>
        </p:nvSpPr>
        <p:spPr/>
        <p:txBody>
          <a:bodyPr/>
          <a:lstStyle/>
          <a:p>
            <a:r>
              <a:rPr lang="en-US"/>
              <a:t>Weekly Report for TCOL</a:t>
            </a:r>
          </a:p>
        </p:txBody>
      </p:sp>
      <p:sp>
        <p:nvSpPr>
          <p:cNvPr id="3" name="Subtitle 2">
            <a:extLst>
              <a:ext uri="{FF2B5EF4-FFF2-40B4-BE49-F238E27FC236}">
                <a16:creationId xmlns:a16="http://schemas.microsoft.com/office/drawing/2014/main" id="{F576C329-EC97-4EDB-BEA9-A29B1AB87269}"/>
              </a:ext>
            </a:extLst>
          </p:cNvPr>
          <p:cNvSpPr>
            <a:spLocks noGrp="1"/>
          </p:cNvSpPr>
          <p:nvPr>
            <p:ph type="subTitle" idx="1"/>
          </p:nvPr>
        </p:nvSpPr>
        <p:spPr/>
        <p:txBody>
          <a:bodyPr/>
          <a:lstStyle/>
          <a:p>
            <a:r>
              <a:rPr lang="en-US"/>
              <a:t>Popcorn</a:t>
            </a:r>
          </a:p>
        </p:txBody>
      </p:sp>
    </p:spTree>
    <p:extLst>
      <p:ext uri="{BB962C8B-B14F-4D97-AF65-F5344CB8AC3E}">
        <p14:creationId xmlns:p14="http://schemas.microsoft.com/office/powerpoint/2010/main" val="41982295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8AA873-0072-4BD2-B496-1CF867812C57}"/>
              </a:ext>
            </a:extLst>
          </p:cNvPr>
          <p:cNvSpPr>
            <a:spLocks noGrp="1"/>
          </p:cNvSpPr>
          <p:nvPr>
            <p:ph type="title"/>
          </p:nvPr>
        </p:nvSpPr>
        <p:spPr/>
        <p:txBody>
          <a:bodyPr/>
          <a:lstStyle/>
          <a:p>
            <a:r>
              <a:rPr lang="en-US"/>
              <a:t>Followers (Full) | TCOL</a:t>
            </a:r>
          </a:p>
        </p:txBody>
      </p:sp>
      <p:graphicFrame>
        <p:nvGraphicFramePr>
          <p:cNvPr id="6" name="Chart Placeholder 5">
            <a:extLst>
              <a:ext uri="{FF2B5EF4-FFF2-40B4-BE49-F238E27FC236}">
                <a16:creationId xmlns:a16="http://schemas.microsoft.com/office/drawing/2014/main" id="{32DDBC7D-6AE6-49BC-AB9D-0CF5EF45CCA8}"/>
              </a:ext>
            </a:extLst>
          </p:cNvPr>
          <p:cNvGraphicFramePr>
            <a:graphicFrameLocks noGrp="1"/>
          </p:cNvGraphicFramePr>
          <p:nvPr>
            <p:ph type="chart" sz="quarter" idx="13"/>
            <p:extLst>
              <p:ext uri="{D42A27DB-BD31-4B8C-83A1-F6EECF244321}">
                <p14:modId xmlns:p14="http://schemas.microsoft.com/office/powerpoint/2010/main" val="2293081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38B483B-3027-40DF-B25B-2DB617BF0CFB}"/>
              </a:ext>
            </a:extLst>
          </p:cNvPr>
          <p:cNvSpPr>
            <a:spLocks noGrp="1"/>
          </p:cNvSpPr>
          <p:nvPr>
            <p:ph type="body" sz="quarter" idx="14"/>
          </p:nvPr>
        </p:nvSpPr>
        <p:spPr/>
        <p:txBody>
          <a:bodyPr/>
          <a:lstStyle/>
          <a:p>
            <a:r>
              <a:rPr lang="en-US"/>
              <a:t>08/06/2018 - 08/12/2018</a:t>
            </a:r>
          </a:p>
        </p:txBody>
      </p:sp>
      <p:sp>
        <p:nvSpPr>
          <p:cNvPr id="5" name="Footer Placeholder 4">
            <a:extLst>
              <a:ext uri="{FF2B5EF4-FFF2-40B4-BE49-F238E27FC236}">
                <a16:creationId xmlns:a16="http://schemas.microsoft.com/office/drawing/2014/main" id="{39E31C6E-2A07-4463-AA76-A2E6DA9694E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404234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C1E5E1-3AB4-413D-B0EA-BE4339C4ED01}"/>
              </a:ext>
            </a:extLst>
          </p:cNvPr>
          <p:cNvSpPr>
            <a:spLocks noGrp="1"/>
          </p:cNvSpPr>
          <p:nvPr>
            <p:ph type="title"/>
          </p:nvPr>
        </p:nvSpPr>
        <p:spPr/>
        <p:txBody>
          <a:bodyPr/>
          <a:lstStyle/>
          <a:p>
            <a:r>
              <a:rPr lang="en-US"/>
              <a:t>Facebook Weekly | TCOL</a:t>
            </a:r>
          </a:p>
        </p:txBody>
      </p:sp>
      <p:graphicFrame>
        <p:nvGraphicFramePr>
          <p:cNvPr id="5" name="Table Placeholder 4">
            <a:extLst>
              <a:ext uri="{FF2B5EF4-FFF2-40B4-BE49-F238E27FC236}">
                <a16:creationId xmlns:a16="http://schemas.microsoft.com/office/drawing/2014/main" id="{9F3DC110-A997-4A25-953D-754C1CE9C1A3}"/>
              </a:ext>
            </a:extLst>
          </p:cNvPr>
          <p:cNvGraphicFramePr>
            <a:graphicFrameLocks noGrp="1"/>
          </p:cNvGraphicFramePr>
          <p:nvPr>
            <p:ph type="tbl" sz="quarter" idx="13"/>
            <p:extLst>
              <p:ext uri="{D42A27DB-BD31-4B8C-83A1-F6EECF244321}">
                <p14:modId xmlns:p14="http://schemas.microsoft.com/office/powerpoint/2010/main" val="36156010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1194208"/>
                    </a:ext>
                  </a:extLst>
                </a:gridCol>
                <a:gridCol w="3291840">
                  <a:extLst>
                    <a:ext uri="{9D8B030D-6E8A-4147-A177-3AD203B41FA5}">
                      <a16:colId xmlns:a16="http://schemas.microsoft.com/office/drawing/2014/main" val="4070900261"/>
                    </a:ext>
                  </a:extLst>
                </a:gridCol>
              </a:tblGrid>
              <a:tr h="370840">
                <a:tc>
                  <a:txBody>
                    <a:bodyPr/>
                    <a:lstStyle/>
                    <a:p>
                      <a:r>
                        <a:rPr lang="en-US" sz="1000"/>
                        <a:t>Metric</a:t>
                      </a:r>
                    </a:p>
                  </a:txBody>
                  <a:tcPr/>
                </a:tc>
                <a:tc>
                  <a:txBody>
                    <a:bodyPr/>
                    <a:lstStyle/>
                    <a:p>
                      <a:r>
                        <a:rPr lang="en-US" sz="1000"/>
                        <a:t>Value</a:t>
                      </a:r>
                    </a:p>
                  </a:txBody>
                  <a:tcPr/>
                </a:tc>
                <a:extLst>
                  <a:ext uri="{0D108BD9-81ED-4DB2-BD59-A6C34878D82A}">
                    <a16:rowId xmlns:a16="http://schemas.microsoft.com/office/drawing/2014/main" val="1188445394"/>
                  </a:ext>
                </a:extLst>
              </a:tr>
              <a:tr h="370840">
                <a:tc>
                  <a:txBody>
                    <a:bodyPr/>
                    <a:lstStyle/>
                    <a:p>
                      <a:r>
                        <a:rPr lang="en-US" sz="1000"/>
                        <a:t>Click Throughs</a:t>
                      </a:r>
                    </a:p>
                  </a:txBody>
                  <a:tcPr/>
                </a:tc>
                <a:tc>
                  <a:txBody>
                    <a:bodyPr/>
                    <a:lstStyle/>
                    <a:p>
                      <a:r>
                        <a:rPr lang="en-US" sz="1000"/>
                        <a:t>69</a:t>
                      </a:r>
                    </a:p>
                  </a:txBody>
                  <a:tcPr/>
                </a:tc>
                <a:extLst>
                  <a:ext uri="{0D108BD9-81ED-4DB2-BD59-A6C34878D82A}">
                    <a16:rowId xmlns:a16="http://schemas.microsoft.com/office/drawing/2014/main" val="1652699482"/>
                  </a:ext>
                </a:extLst>
              </a:tr>
              <a:tr h="370840">
                <a:tc>
                  <a:txBody>
                    <a:bodyPr/>
                    <a:lstStyle/>
                    <a:p>
                      <a:r>
                        <a:rPr lang="en-US" sz="1000"/>
                        <a:t>Comments</a:t>
                      </a:r>
                    </a:p>
                  </a:txBody>
                  <a:tcPr/>
                </a:tc>
                <a:tc>
                  <a:txBody>
                    <a:bodyPr/>
                    <a:lstStyle/>
                    <a:p>
                      <a:r>
                        <a:rPr lang="en-US" sz="1000"/>
                        <a:t>46</a:t>
                      </a:r>
                    </a:p>
                  </a:txBody>
                  <a:tcPr/>
                </a:tc>
                <a:extLst>
                  <a:ext uri="{0D108BD9-81ED-4DB2-BD59-A6C34878D82A}">
                    <a16:rowId xmlns:a16="http://schemas.microsoft.com/office/drawing/2014/main" val="2263386989"/>
                  </a:ext>
                </a:extLst>
              </a:tr>
              <a:tr h="370840">
                <a:tc>
                  <a:txBody>
                    <a:bodyPr/>
                    <a:lstStyle/>
                    <a:p>
                      <a:r>
                        <a:rPr lang="en-US" sz="1000"/>
                        <a:t>Engaged Users</a:t>
                      </a:r>
                    </a:p>
                  </a:txBody>
                  <a:tcPr/>
                </a:tc>
                <a:tc>
                  <a:txBody>
                    <a:bodyPr/>
                    <a:lstStyle/>
                    <a:p>
                      <a:r>
                        <a:rPr lang="en-US" sz="1000"/>
                        <a:t>242</a:t>
                      </a:r>
                    </a:p>
                  </a:txBody>
                  <a:tcPr/>
                </a:tc>
                <a:extLst>
                  <a:ext uri="{0D108BD9-81ED-4DB2-BD59-A6C34878D82A}">
                    <a16:rowId xmlns:a16="http://schemas.microsoft.com/office/drawing/2014/main" val="4213625294"/>
                  </a:ext>
                </a:extLst>
              </a:tr>
              <a:tr h="370840">
                <a:tc>
                  <a:txBody>
                    <a:bodyPr/>
                    <a:lstStyle/>
                    <a:p>
                      <a:r>
                        <a:rPr lang="en-US" sz="1000"/>
                        <a:t>Organic Impressions</a:t>
                      </a:r>
                    </a:p>
                  </a:txBody>
                  <a:tcPr/>
                </a:tc>
                <a:tc>
                  <a:txBody>
                    <a:bodyPr/>
                    <a:lstStyle/>
                    <a:p>
                      <a:r>
                        <a:rPr lang="en-US" sz="1000"/>
                        <a:t>26964</a:t>
                      </a:r>
                    </a:p>
                  </a:txBody>
                  <a:tcPr/>
                </a:tc>
                <a:extLst>
                  <a:ext uri="{0D108BD9-81ED-4DB2-BD59-A6C34878D82A}">
                    <a16:rowId xmlns:a16="http://schemas.microsoft.com/office/drawing/2014/main" val="1715420447"/>
                  </a:ext>
                </a:extLst>
              </a:tr>
              <a:tr h="370840">
                <a:tc>
                  <a:txBody>
                    <a:bodyPr/>
                    <a:lstStyle/>
                    <a:p>
                      <a:r>
                        <a:rPr lang="en-US" sz="1000"/>
                        <a:t>Page Likes</a:t>
                      </a:r>
                    </a:p>
                  </a:txBody>
                  <a:tcPr/>
                </a:tc>
                <a:tc>
                  <a:txBody>
                    <a:bodyPr/>
                    <a:lstStyle/>
                    <a:p>
                      <a:r>
                        <a:rPr lang="en-US" sz="1000"/>
                        <a:t>7797</a:t>
                      </a:r>
                    </a:p>
                  </a:txBody>
                  <a:tcPr/>
                </a:tc>
                <a:extLst>
                  <a:ext uri="{0D108BD9-81ED-4DB2-BD59-A6C34878D82A}">
                    <a16:rowId xmlns:a16="http://schemas.microsoft.com/office/drawing/2014/main" val="1280802906"/>
                  </a:ext>
                </a:extLst>
              </a:tr>
              <a:tr h="370840">
                <a:tc>
                  <a:txBody>
                    <a:bodyPr/>
                    <a:lstStyle/>
                    <a:p>
                      <a:r>
                        <a:rPr lang="en-US" sz="1000"/>
                        <a:t>Paid Impressions</a:t>
                      </a:r>
                    </a:p>
                  </a:txBody>
                  <a:tcPr/>
                </a:tc>
                <a:tc>
                  <a:txBody>
                    <a:bodyPr/>
                    <a:lstStyle/>
                    <a:p>
                      <a:r>
                        <a:rPr lang="en-US" sz="1000"/>
                        <a:t>0</a:t>
                      </a:r>
                    </a:p>
                  </a:txBody>
                  <a:tcPr/>
                </a:tc>
                <a:extLst>
                  <a:ext uri="{0D108BD9-81ED-4DB2-BD59-A6C34878D82A}">
                    <a16:rowId xmlns:a16="http://schemas.microsoft.com/office/drawing/2014/main" val="4123187995"/>
                  </a:ext>
                </a:extLst>
              </a:tr>
              <a:tr h="370840">
                <a:tc>
                  <a:txBody>
                    <a:bodyPr/>
                    <a:lstStyle/>
                    <a:p>
                      <a:r>
                        <a:rPr lang="en-US" sz="1000"/>
                        <a:t>Post Likes</a:t>
                      </a:r>
                    </a:p>
                  </a:txBody>
                  <a:tcPr/>
                </a:tc>
                <a:tc>
                  <a:txBody>
                    <a:bodyPr/>
                    <a:lstStyle/>
                    <a:p>
                      <a:r>
                        <a:rPr lang="en-US" sz="1000"/>
                        <a:t>53</a:t>
                      </a:r>
                    </a:p>
                  </a:txBody>
                  <a:tcPr/>
                </a:tc>
                <a:extLst>
                  <a:ext uri="{0D108BD9-81ED-4DB2-BD59-A6C34878D82A}">
                    <a16:rowId xmlns:a16="http://schemas.microsoft.com/office/drawing/2014/main" val="1946468998"/>
                  </a:ext>
                </a:extLst>
              </a:tr>
              <a:tr h="370840">
                <a:tc>
                  <a:txBody>
                    <a:bodyPr/>
                    <a:lstStyle/>
                    <a:p>
                      <a:r>
                        <a:rPr lang="en-US" sz="1000"/>
                        <a:t>Posts</a:t>
                      </a:r>
                    </a:p>
                  </a:txBody>
                  <a:tcPr/>
                </a:tc>
                <a:tc>
                  <a:txBody>
                    <a:bodyPr/>
                    <a:lstStyle/>
                    <a:p>
                      <a:r>
                        <a:rPr lang="en-US" sz="1000"/>
                        <a:t>4</a:t>
                      </a:r>
                    </a:p>
                  </a:txBody>
                  <a:tcPr/>
                </a:tc>
                <a:extLst>
                  <a:ext uri="{0D108BD9-81ED-4DB2-BD59-A6C34878D82A}">
                    <a16:rowId xmlns:a16="http://schemas.microsoft.com/office/drawing/2014/main" val="1616567168"/>
                  </a:ext>
                </a:extLst>
              </a:tr>
              <a:tr h="370840">
                <a:tc>
                  <a:txBody>
                    <a:bodyPr/>
                    <a:lstStyle/>
                    <a:p>
                      <a:r>
                        <a:rPr lang="en-US" sz="1000"/>
                        <a:t>Shares</a:t>
                      </a:r>
                    </a:p>
                  </a:txBody>
                  <a:tcPr/>
                </a:tc>
                <a:tc>
                  <a:txBody>
                    <a:bodyPr/>
                    <a:lstStyle/>
                    <a:p>
                      <a:r>
                        <a:rPr lang="en-US" sz="1000"/>
                        <a:t>6</a:t>
                      </a:r>
                    </a:p>
                  </a:txBody>
                  <a:tcPr/>
                </a:tc>
                <a:extLst>
                  <a:ext uri="{0D108BD9-81ED-4DB2-BD59-A6C34878D82A}">
                    <a16:rowId xmlns:a16="http://schemas.microsoft.com/office/drawing/2014/main" val="1667955050"/>
                  </a:ext>
                </a:extLst>
              </a:tr>
              <a:tr h="370840">
                <a:tc>
                  <a:txBody>
                    <a:bodyPr/>
                    <a:lstStyle/>
                    <a:p>
                      <a:r>
                        <a:rPr lang="en-US" sz="1000" b="1"/>
                        <a:t>Summary</a:t>
                      </a:r>
                    </a:p>
                  </a:txBody>
                  <a:tcPr/>
                </a:tc>
                <a:tc>
                  <a:txBody>
                    <a:bodyPr/>
                    <a:lstStyle/>
                    <a:p>
                      <a:endParaRPr lang="en-US" sz="1000" b="1"/>
                    </a:p>
                  </a:txBody>
                  <a:tcPr/>
                </a:tc>
                <a:extLst>
                  <a:ext uri="{0D108BD9-81ED-4DB2-BD59-A6C34878D82A}">
                    <a16:rowId xmlns:a16="http://schemas.microsoft.com/office/drawing/2014/main" val="3643603762"/>
                  </a:ext>
                </a:extLst>
              </a:tr>
            </a:tbl>
          </a:graphicData>
        </a:graphic>
      </p:graphicFrame>
      <p:sp>
        <p:nvSpPr>
          <p:cNvPr id="4" name="Text Placeholder 3">
            <a:extLst>
              <a:ext uri="{FF2B5EF4-FFF2-40B4-BE49-F238E27FC236}">
                <a16:creationId xmlns:a16="http://schemas.microsoft.com/office/drawing/2014/main" id="{78FC07E7-63FB-40E1-AA3D-9C44A91F1C97}"/>
              </a:ext>
            </a:extLst>
          </p:cNvPr>
          <p:cNvSpPr>
            <a:spLocks noGrp="1"/>
          </p:cNvSpPr>
          <p:nvPr>
            <p:ph type="body" sz="quarter" idx="14"/>
          </p:nvPr>
        </p:nvSpPr>
        <p:spPr/>
        <p:txBody>
          <a:bodyPr/>
          <a:lstStyle/>
          <a:p>
            <a:r>
              <a:rPr lang="en-US"/>
              <a:t>08/06/2018 - 08/12/2018</a:t>
            </a:r>
          </a:p>
        </p:txBody>
      </p:sp>
    </p:spTree>
    <p:extLst>
      <p:ext uri="{BB962C8B-B14F-4D97-AF65-F5344CB8AC3E}">
        <p14:creationId xmlns:p14="http://schemas.microsoft.com/office/powerpoint/2010/main" val="29438493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9C9C5E-1052-490A-920E-10E58B102E75}"/>
              </a:ext>
            </a:extLst>
          </p:cNvPr>
          <p:cNvSpPr>
            <a:spLocks noGrp="1"/>
          </p:cNvSpPr>
          <p:nvPr>
            <p:ph type="title"/>
          </p:nvPr>
        </p:nvSpPr>
        <p:spPr/>
        <p:txBody>
          <a:bodyPr/>
          <a:lstStyle/>
          <a:p>
            <a:r>
              <a:rPr lang="en-US"/>
              <a:t>Facebook Posts Table | TCOL</a:t>
            </a:r>
          </a:p>
        </p:txBody>
      </p:sp>
      <p:graphicFrame>
        <p:nvGraphicFramePr>
          <p:cNvPr id="5" name="Table Placeholder 4">
            <a:extLst>
              <a:ext uri="{FF2B5EF4-FFF2-40B4-BE49-F238E27FC236}">
                <a16:creationId xmlns:a16="http://schemas.microsoft.com/office/drawing/2014/main" id="{F89A98C8-5438-4350-B235-466DD60A1BF0}"/>
              </a:ext>
            </a:extLst>
          </p:cNvPr>
          <p:cNvGraphicFramePr>
            <a:graphicFrameLocks noGrp="1"/>
          </p:cNvGraphicFramePr>
          <p:nvPr>
            <p:ph type="tbl" sz="quarter" idx="13"/>
            <p:extLst>
              <p:ext uri="{D42A27DB-BD31-4B8C-83A1-F6EECF244321}">
                <p14:modId xmlns:p14="http://schemas.microsoft.com/office/powerpoint/2010/main" val="21334537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818159084"/>
                    </a:ext>
                  </a:extLst>
                </a:gridCol>
                <a:gridCol w="822960">
                  <a:extLst>
                    <a:ext uri="{9D8B030D-6E8A-4147-A177-3AD203B41FA5}">
                      <a16:colId xmlns:a16="http://schemas.microsoft.com/office/drawing/2014/main" val="3629248233"/>
                    </a:ext>
                  </a:extLst>
                </a:gridCol>
                <a:gridCol w="822960">
                  <a:extLst>
                    <a:ext uri="{9D8B030D-6E8A-4147-A177-3AD203B41FA5}">
                      <a16:colId xmlns:a16="http://schemas.microsoft.com/office/drawing/2014/main" val="1232973213"/>
                    </a:ext>
                  </a:extLst>
                </a:gridCol>
                <a:gridCol w="822960">
                  <a:extLst>
                    <a:ext uri="{9D8B030D-6E8A-4147-A177-3AD203B41FA5}">
                      <a16:colId xmlns:a16="http://schemas.microsoft.com/office/drawing/2014/main" val="2290166702"/>
                    </a:ext>
                  </a:extLst>
                </a:gridCol>
                <a:gridCol w="822960">
                  <a:extLst>
                    <a:ext uri="{9D8B030D-6E8A-4147-A177-3AD203B41FA5}">
                      <a16:colId xmlns:a16="http://schemas.microsoft.com/office/drawing/2014/main" val="3300172656"/>
                    </a:ext>
                  </a:extLst>
                </a:gridCol>
                <a:gridCol w="822960">
                  <a:extLst>
                    <a:ext uri="{9D8B030D-6E8A-4147-A177-3AD203B41FA5}">
                      <a16:colId xmlns:a16="http://schemas.microsoft.com/office/drawing/2014/main" val="3947650415"/>
                    </a:ext>
                  </a:extLst>
                </a:gridCol>
              </a:tblGrid>
              <a:tr h="370840">
                <a:tc>
                  <a:txBody>
                    <a:bodyPr/>
                    <a:lstStyle/>
                    <a:p>
                      <a:r>
                        <a:rPr lang="en-US" sz="1000"/>
                        <a:t>Post</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362483857"/>
                  </a:ext>
                </a:extLst>
              </a:tr>
              <a:tr h="370840">
                <a:tc>
                  <a:txBody>
                    <a:bodyPr/>
                    <a:lstStyle/>
                    <a:p>
                      <a:r>
                        <a:rPr lang="en-US" sz="1000" b="1"/>
                        <a:t> Lougheed Town Centre - 2018-08-07 13:05:32 </a:t>
                      </a:r>
                      <a:r>
                        <a:rPr lang="en-US" sz="1000"/>
                        <a:t> 
 GIVEAWAY: We'll be at Burnaby Blues and Roots Festival this Saturday, August 11 and we've got four tickets up for grabs for one lucky winner. 
All you have to do is like this post and tag a friend you'd bring to the festival with you in the comments section below!
Contest closes at 12PM tomorrow. Good luck!</a:t>
                      </a:r>
                    </a:p>
                  </a:txBody>
                  <a:tcPr/>
                </a:tc>
                <a:tc>
                  <a:txBody>
                    <a:bodyPr/>
                    <a:lstStyle/>
                    <a:p>
                      <a:r>
                        <a:rPr lang="en-US" sz="1000"/>
                        <a:t>38</a:t>
                      </a:r>
                    </a:p>
                  </a:txBody>
                  <a:tcPr/>
                </a:tc>
                <a:tc>
                  <a:txBody>
                    <a:bodyPr/>
                    <a:lstStyle/>
                    <a:p>
                      <a:r>
                        <a:rPr lang="en-US" sz="1000"/>
                        <a:t>39</a:t>
                      </a:r>
                    </a:p>
                  </a:txBody>
                  <a:tcPr/>
                </a:tc>
                <a:tc>
                  <a:txBody>
                    <a:bodyPr/>
                    <a:lstStyle/>
                    <a:p>
                      <a:r>
                        <a:rPr lang="en-US" sz="1000"/>
                        <a:t>2</a:t>
                      </a:r>
                    </a:p>
                  </a:txBody>
                  <a:tcPr/>
                </a:tc>
                <a:tc>
                  <a:txBody>
                    <a:bodyPr/>
                    <a:lstStyle/>
                    <a:p>
                      <a:r>
                        <a:rPr lang="en-US" sz="1000"/>
                        <a:t>1.0123 %</a:t>
                      </a:r>
                    </a:p>
                  </a:txBody>
                  <a:tcPr/>
                </a:tc>
                <a:tc>
                  <a:txBody>
                    <a:bodyPr/>
                    <a:lstStyle/>
                    <a:p>
                      <a:r>
                        <a:rPr lang="en-US" sz="1000"/>
                        <a:t>Photo</a:t>
                      </a:r>
                    </a:p>
                  </a:txBody>
                  <a:tcPr/>
                </a:tc>
                <a:extLst>
                  <a:ext uri="{0D108BD9-81ED-4DB2-BD59-A6C34878D82A}">
                    <a16:rowId xmlns:a16="http://schemas.microsoft.com/office/drawing/2014/main" val="2050620280"/>
                  </a:ext>
                </a:extLst>
              </a:tr>
              <a:tr h="370840">
                <a:tc>
                  <a:txBody>
                    <a:bodyPr/>
                    <a:lstStyle/>
                    <a:p>
                      <a:r>
                        <a:rPr lang="en-US" sz="1000" b="1"/>
                        <a:t> Lougheed Town Centre - 2018-08-12 11:00:31 </a:t>
                      </a:r>
                      <a:r>
                        <a:rPr lang="en-US" sz="1000"/>
                        <a:t> 
 Fish and chips. Name a better duo, we'll wait. P.S., Flying Fish N Chipper will be at our Pop-Up Food Trucks today from 11:30AM-2PM. 📷: Flying Fish N Chipper on Instagram</a:t>
                      </a:r>
                    </a:p>
                  </a:txBody>
                  <a:tcPr/>
                </a:tc>
                <a:tc>
                  <a:txBody>
                    <a:bodyPr/>
                    <a:lstStyle/>
                    <a:p>
                      <a:r>
                        <a:rPr lang="en-US" sz="1000"/>
                        <a:t>4</a:t>
                      </a:r>
                    </a:p>
                  </a:txBody>
                  <a:tcPr/>
                </a:tc>
                <a:tc>
                  <a:txBody>
                    <a:bodyPr/>
                    <a:lstStyle/>
                    <a:p>
                      <a:r>
                        <a:rPr lang="en-US" sz="1000"/>
                        <a:t>7</a:t>
                      </a:r>
                    </a:p>
                  </a:txBody>
                  <a:tcPr/>
                </a:tc>
                <a:tc>
                  <a:txBody>
                    <a:bodyPr/>
                    <a:lstStyle/>
                    <a:p>
                      <a:r>
                        <a:rPr lang="en-US" sz="1000"/>
                        <a:t>2</a:t>
                      </a:r>
                    </a:p>
                  </a:txBody>
                  <a:tcPr/>
                </a:tc>
                <a:tc>
                  <a:txBody>
                    <a:bodyPr/>
                    <a:lstStyle/>
                    <a:p>
                      <a:r>
                        <a:rPr lang="en-US" sz="1000"/>
                        <a:t>0.1666 %</a:t>
                      </a:r>
                    </a:p>
                  </a:txBody>
                  <a:tcPr/>
                </a:tc>
                <a:tc>
                  <a:txBody>
                    <a:bodyPr/>
                    <a:lstStyle/>
                    <a:p>
                      <a:r>
                        <a:rPr lang="en-US" sz="1000"/>
                        <a:t>Photo</a:t>
                      </a:r>
                    </a:p>
                  </a:txBody>
                  <a:tcPr/>
                </a:tc>
                <a:extLst>
                  <a:ext uri="{0D108BD9-81ED-4DB2-BD59-A6C34878D82A}">
                    <a16:rowId xmlns:a16="http://schemas.microsoft.com/office/drawing/2014/main" val="317597921"/>
                  </a:ext>
                </a:extLst>
              </a:tr>
              <a:tr h="370840">
                <a:tc>
                  <a:txBody>
                    <a:bodyPr/>
                    <a:lstStyle/>
                    <a:p>
                      <a:r>
                        <a:rPr lang="en-US" sz="1000" b="1"/>
                        <a:t> Lougheed Town Centre - 2018-08-07 10:30:38 </a:t>
                      </a:r>
                      <a:r>
                        <a:rPr lang="en-US" sz="1000"/>
                        <a:t> 
 Have you had a chance to check out our Pop-Up Food Trucks? We have exciting new trucks joining us this week. View the schedule here http://ow.ly/cHMV30lg8Cq</a:t>
                      </a:r>
                    </a:p>
                  </a:txBody>
                  <a:tcPr/>
                </a:tc>
                <a:tc>
                  <a:txBody>
                    <a:bodyPr/>
                    <a:lstStyle/>
                    <a:p>
                      <a:r>
                        <a:rPr lang="en-US" sz="1000"/>
                        <a:t>7</a:t>
                      </a:r>
                    </a:p>
                  </a:txBody>
                  <a:tcPr/>
                </a:tc>
                <a:tc>
                  <a:txBody>
                    <a:bodyPr/>
                    <a:lstStyle/>
                    <a:p>
                      <a:r>
                        <a:rPr lang="en-US" sz="1000"/>
                        <a:t>0</a:t>
                      </a:r>
                    </a:p>
                  </a:txBody>
                  <a:tcPr/>
                </a:tc>
                <a:tc>
                  <a:txBody>
                    <a:bodyPr/>
                    <a:lstStyle/>
                    <a:p>
                      <a:r>
                        <a:rPr lang="en-US" sz="1000"/>
                        <a:t>2</a:t>
                      </a:r>
                    </a:p>
                  </a:txBody>
                  <a:tcPr/>
                </a:tc>
                <a:tc>
                  <a:txBody>
                    <a:bodyPr/>
                    <a:lstStyle/>
                    <a:p>
                      <a:r>
                        <a:rPr lang="en-US" sz="1000"/>
                        <a:t>0.1153 %</a:t>
                      </a:r>
                    </a:p>
                  </a:txBody>
                  <a:tcPr/>
                </a:tc>
                <a:tc>
                  <a:txBody>
                    <a:bodyPr/>
                    <a:lstStyle/>
                    <a:p>
                      <a:r>
                        <a:rPr lang="en-US" sz="1000"/>
                        <a:t>Link</a:t>
                      </a:r>
                    </a:p>
                  </a:txBody>
                  <a:tcPr/>
                </a:tc>
                <a:extLst>
                  <a:ext uri="{0D108BD9-81ED-4DB2-BD59-A6C34878D82A}">
                    <a16:rowId xmlns:a16="http://schemas.microsoft.com/office/drawing/2014/main" val="3136962821"/>
                  </a:ext>
                </a:extLst>
              </a:tr>
              <a:tr h="370840">
                <a:tc>
                  <a:txBody>
                    <a:bodyPr/>
                    <a:lstStyle/>
                    <a:p>
                      <a:r>
                        <a:rPr lang="en-US" sz="1000" b="1"/>
                        <a:t> Lougheed Town Centre - 2018-08-10 14:27:14 </a:t>
                      </a:r>
                      <a:r>
                        <a:rPr lang="en-US" sz="1000"/>
                        <a:t> 
 Curious about what's being added to your neighbourhood? We invite you to take a look at some of the new real estate opportunities coming to #TheCityofLougheed. Please visit the link for more information http://www.thecityoflougheed.com</a:t>
                      </a:r>
                    </a:p>
                  </a:txBody>
                  <a:tcPr/>
                </a:tc>
                <a:tc>
                  <a:txBody>
                    <a:bodyPr/>
                    <a:lstStyle/>
                    <a:p>
                      <a:r>
                        <a:rPr lang="en-US" sz="1000"/>
                        <a:t>4</a:t>
                      </a:r>
                    </a:p>
                  </a:txBody>
                  <a:tcPr/>
                </a:tc>
                <a:tc>
                  <a:txBody>
                    <a:bodyPr/>
                    <a:lstStyle/>
                    <a:p>
                      <a:r>
                        <a:rPr lang="en-US" sz="1000"/>
                        <a:t>0</a:t>
                      </a:r>
                    </a:p>
                  </a:txBody>
                  <a:tcPr/>
                </a:tc>
                <a:tc>
                  <a:txBody>
                    <a:bodyPr/>
                    <a:lstStyle/>
                    <a:p>
                      <a:r>
                        <a:rPr lang="en-US" sz="1000"/>
                        <a:t>0</a:t>
                      </a:r>
                    </a:p>
                  </a:txBody>
                  <a:tcPr/>
                </a:tc>
                <a:tc>
                  <a:txBody>
                    <a:bodyPr/>
                    <a:lstStyle/>
                    <a:p>
                      <a:r>
                        <a:rPr lang="en-US" sz="1000"/>
                        <a:t>0.0513 %</a:t>
                      </a:r>
                    </a:p>
                  </a:txBody>
                  <a:tcPr/>
                </a:tc>
                <a:tc>
                  <a:txBody>
                    <a:bodyPr/>
                    <a:lstStyle/>
                    <a:p>
                      <a:r>
                        <a:rPr lang="en-US" sz="1000"/>
                        <a:t>Photo</a:t>
                      </a:r>
                    </a:p>
                  </a:txBody>
                  <a:tcPr/>
                </a:tc>
                <a:extLst>
                  <a:ext uri="{0D108BD9-81ED-4DB2-BD59-A6C34878D82A}">
                    <a16:rowId xmlns:a16="http://schemas.microsoft.com/office/drawing/2014/main" val="665622413"/>
                  </a:ext>
                </a:extLst>
              </a:tr>
            </a:tbl>
          </a:graphicData>
        </a:graphic>
      </p:graphicFrame>
      <p:sp>
        <p:nvSpPr>
          <p:cNvPr id="4" name="Text Placeholder 3">
            <a:extLst>
              <a:ext uri="{FF2B5EF4-FFF2-40B4-BE49-F238E27FC236}">
                <a16:creationId xmlns:a16="http://schemas.microsoft.com/office/drawing/2014/main" id="{92E795A3-E12B-449F-8531-606F582A22F5}"/>
              </a:ext>
            </a:extLst>
          </p:cNvPr>
          <p:cNvSpPr>
            <a:spLocks noGrp="1"/>
          </p:cNvSpPr>
          <p:nvPr>
            <p:ph type="body" sz="quarter" idx="14"/>
          </p:nvPr>
        </p:nvSpPr>
        <p:spPr/>
        <p:txBody>
          <a:bodyPr/>
          <a:lstStyle/>
          <a:p>
            <a:r>
              <a:rPr lang="en-US"/>
              <a:t>08/06/2018 - 08/12/2018</a:t>
            </a:r>
          </a:p>
        </p:txBody>
      </p:sp>
    </p:spTree>
    <p:extLst>
      <p:ext uri="{BB962C8B-B14F-4D97-AF65-F5344CB8AC3E}">
        <p14:creationId xmlns:p14="http://schemas.microsoft.com/office/powerpoint/2010/main" val="21172437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DF3338-B82A-4019-AB8F-59E0BBD429F5}"/>
              </a:ext>
            </a:extLst>
          </p:cNvPr>
          <p:cNvSpPr>
            <a:spLocks noGrp="1"/>
          </p:cNvSpPr>
          <p:nvPr>
            <p:ph type="title"/>
          </p:nvPr>
        </p:nvSpPr>
        <p:spPr/>
        <p:txBody>
          <a:bodyPr/>
          <a:lstStyle/>
          <a:p>
            <a:r>
              <a:rPr lang="en-US"/>
              <a:t>Followers (Facebook) | TCOL</a:t>
            </a:r>
          </a:p>
        </p:txBody>
      </p:sp>
      <p:graphicFrame>
        <p:nvGraphicFramePr>
          <p:cNvPr id="6" name="Chart Placeholder 5">
            <a:extLst>
              <a:ext uri="{FF2B5EF4-FFF2-40B4-BE49-F238E27FC236}">
                <a16:creationId xmlns:a16="http://schemas.microsoft.com/office/drawing/2014/main" id="{23E42990-3D2E-4364-8957-7014FBAAD6F9}"/>
              </a:ext>
            </a:extLst>
          </p:cNvPr>
          <p:cNvGraphicFramePr>
            <a:graphicFrameLocks noGrp="1"/>
          </p:cNvGraphicFramePr>
          <p:nvPr>
            <p:ph type="chart" sz="quarter" idx="13"/>
            <p:extLst>
              <p:ext uri="{D42A27DB-BD31-4B8C-83A1-F6EECF244321}">
                <p14:modId xmlns:p14="http://schemas.microsoft.com/office/powerpoint/2010/main" val="27052349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0CD1A7F-1377-4631-940D-AC0569DF873A}"/>
              </a:ext>
            </a:extLst>
          </p:cNvPr>
          <p:cNvSpPr>
            <a:spLocks noGrp="1"/>
          </p:cNvSpPr>
          <p:nvPr>
            <p:ph type="body" sz="quarter" idx="14"/>
          </p:nvPr>
        </p:nvSpPr>
        <p:spPr/>
        <p:txBody>
          <a:bodyPr/>
          <a:lstStyle/>
          <a:p>
            <a:r>
              <a:rPr lang="en-US"/>
              <a:t>08/06/2018 - 08/12/2018</a:t>
            </a:r>
          </a:p>
        </p:txBody>
      </p:sp>
      <p:sp>
        <p:nvSpPr>
          <p:cNvPr id="5" name="Footer Placeholder 4">
            <a:extLst>
              <a:ext uri="{FF2B5EF4-FFF2-40B4-BE49-F238E27FC236}">
                <a16:creationId xmlns:a16="http://schemas.microsoft.com/office/drawing/2014/main" id="{A87D1394-02B8-4431-9F60-74D17919976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706906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04B2C8-9465-4BEB-875B-89F4DD74D9BC}"/>
              </a:ext>
            </a:extLst>
          </p:cNvPr>
          <p:cNvSpPr>
            <a:spLocks noGrp="1"/>
          </p:cNvSpPr>
          <p:nvPr>
            <p:ph type="title"/>
          </p:nvPr>
        </p:nvSpPr>
        <p:spPr/>
        <p:txBody>
          <a:bodyPr/>
          <a:lstStyle/>
          <a:p>
            <a:r>
              <a:rPr lang="en-US"/>
              <a:t>Organic + Paid Reach (Facebook) | TCOL</a:t>
            </a:r>
          </a:p>
        </p:txBody>
      </p:sp>
      <p:graphicFrame>
        <p:nvGraphicFramePr>
          <p:cNvPr id="6" name="Chart Placeholder 5">
            <a:extLst>
              <a:ext uri="{FF2B5EF4-FFF2-40B4-BE49-F238E27FC236}">
                <a16:creationId xmlns:a16="http://schemas.microsoft.com/office/drawing/2014/main" id="{AD577BDA-660D-4592-B45A-1E75A5EA7133}"/>
              </a:ext>
            </a:extLst>
          </p:cNvPr>
          <p:cNvGraphicFramePr>
            <a:graphicFrameLocks noGrp="1"/>
          </p:cNvGraphicFramePr>
          <p:nvPr>
            <p:ph type="chart" sz="quarter" idx="13"/>
            <p:extLst>
              <p:ext uri="{D42A27DB-BD31-4B8C-83A1-F6EECF244321}">
                <p14:modId xmlns:p14="http://schemas.microsoft.com/office/powerpoint/2010/main" val="306693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C96094C-0A3A-4D16-929A-619CACDB1083}"/>
              </a:ext>
            </a:extLst>
          </p:cNvPr>
          <p:cNvSpPr>
            <a:spLocks noGrp="1"/>
          </p:cNvSpPr>
          <p:nvPr>
            <p:ph type="body" sz="quarter" idx="14"/>
          </p:nvPr>
        </p:nvSpPr>
        <p:spPr/>
        <p:txBody>
          <a:bodyPr/>
          <a:lstStyle/>
          <a:p>
            <a:r>
              <a:rPr lang="en-US"/>
              <a:t>08/06/2018 - 08/12/2018</a:t>
            </a:r>
          </a:p>
        </p:txBody>
      </p:sp>
      <p:sp>
        <p:nvSpPr>
          <p:cNvPr id="5" name="Footer Placeholder 4">
            <a:extLst>
              <a:ext uri="{FF2B5EF4-FFF2-40B4-BE49-F238E27FC236}">
                <a16:creationId xmlns:a16="http://schemas.microsoft.com/office/drawing/2014/main" id="{FCD803F3-E9C3-44C7-A455-E2203A6D090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42055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E712CC-384B-4F17-A4B1-600726E03615}"/>
              </a:ext>
            </a:extLst>
          </p:cNvPr>
          <p:cNvSpPr>
            <a:spLocks noGrp="1"/>
          </p:cNvSpPr>
          <p:nvPr>
            <p:ph type="title"/>
          </p:nvPr>
        </p:nvSpPr>
        <p:spPr/>
        <p:txBody>
          <a:bodyPr/>
          <a:lstStyle/>
          <a:p>
            <a:r>
              <a:rPr lang="en-US"/>
              <a:t>Facebook Reach | TCOL</a:t>
            </a:r>
          </a:p>
        </p:txBody>
      </p:sp>
      <p:graphicFrame>
        <p:nvGraphicFramePr>
          <p:cNvPr id="6" name="Chart Placeholder 5">
            <a:extLst>
              <a:ext uri="{FF2B5EF4-FFF2-40B4-BE49-F238E27FC236}">
                <a16:creationId xmlns:a16="http://schemas.microsoft.com/office/drawing/2014/main" id="{774E514A-5BBC-40E5-BFC2-AC59C843BB4B}"/>
              </a:ext>
            </a:extLst>
          </p:cNvPr>
          <p:cNvGraphicFramePr>
            <a:graphicFrameLocks noGrp="1"/>
          </p:cNvGraphicFramePr>
          <p:nvPr>
            <p:ph type="chart" sz="quarter" idx="13"/>
            <p:extLst>
              <p:ext uri="{D42A27DB-BD31-4B8C-83A1-F6EECF244321}">
                <p14:modId xmlns:p14="http://schemas.microsoft.com/office/powerpoint/2010/main" val="33495271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41CEC28-14E8-4459-9BDB-891E355BBB88}"/>
              </a:ext>
            </a:extLst>
          </p:cNvPr>
          <p:cNvSpPr>
            <a:spLocks noGrp="1"/>
          </p:cNvSpPr>
          <p:nvPr>
            <p:ph type="body" sz="quarter" idx="14"/>
          </p:nvPr>
        </p:nvSpPr>
        <p:spPr/>
        <p:txBody>
          <a:bodyPr/>
          <a:lstStyle/>
          <a:p>
            <a:r>
              <a:rPr lang="en-US"/>
              <a:t>08/06/2018 - 08/12/2018</a:t>
            </a:r>
          </a:p>
        </p:txBody>
      </p:sp>
      <p:sp>
        <p:nvSpPr>
          <p:cNvPr id="5" name="Footer Placeholder 4">
            <a:extLst>
              <a:ext uri="{FF2B5EF4-FFF2-40B4-BE49-F238E27FC236}">
                <a16:creationId xmlns:a16="http://schemas.microsoft.com/office/drawing/2014/main" id="{F18ACE6E-AC3D-4A35-B0AF-50C16CC37E8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7875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8D5D6-EF57-4B14-BFAD-51C11184C4D2}"/>
              </a:ext>
            </a:extLst>
          </p:cNvPr>
          <p:cNvSpPr>
            <a:spLocks noGrp="1"/>
          </p:cNvSpPr>
          <p:nvPr>
            <p:ph type="title"/>
          </p:nvPr>
        </p:nvSpPr>
        <p:spPr/>
        <p:txBody>
          <a:bodyPr/>
          <a:lstStyle/>
          <a:p>
            <a:r>
              <a:rPr lang="en-US"/>
              <a:t>Instagram Weekly | TCOL</a:t>
            </a:r>
          </a:p>
        </p:txBody>
      </p:sp>
      <p:graphicFrame>
        <p:nvGraphicFramePr>
          <p:cNvPr id="5" name="Table Placeholder 4">
            <a:extLst>
              <a:ext uri="{FF2B5EF4-FFF2-40B4-BE49-F238E27FC236}">
                <a16:creationId xmlns:a16="http://schemas.microsoft.com/office/drawing/2014/main" id="{A5608746-B784-428F-B36F-D2DA6DCD53E6}"/>
              </a:ext>
            </a:extLst>
          </p:cNvPr>
          <p:cNvGraphicFramePr>
            <a:graphicFrameLocks noGrp="1"/>
          </p:cNvGraphicFramePr>
          <p:nvPr>
            <p:ph type="tbl" sz="quarter" idx="13"/>
            <p:extLst>
              <p:ext uri="{D42A27DB-BD31-4B8C-83A1-F6EECF244321}">
                <p14:modId xmlns:p14="http://schemas.microsoft.com/office/powerpoint/2010/main" val="17777549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620041967"/>
                    </a:ext>
                  </a:extLst>
                </a:gridCol>
                <a:gridCol w="3291840">
                  <a:extLst>
                    <a:ext uri="{9D8B030D-6E8A-4147-A177-3AD203B41FA5}">
                      <a16:colId xmlns:a16="http://schemas.microsoft.com/office/drawing/2014/main" val="1137818538"/>
                    </a:ext>
                  </a:extLst>
                </a:gridCol>
              </a:tblGrid>
              <a:tr h="370840">
                <a:tc>
                  <a:txBody>
                    <a:bodyPr/>
                    <a:lstStyle/>
                    <a:p>
                      <a:r>
                        <a:rPr lang="en-US" sz="1000"/>
                        <a:t>Metric</a:t>
                      </a:r>
                    </a:p>
                  </a:txBody>
                  <a:tcPr/>
                </a:tc>
                <a:tc>
                  <a:txBody>
                    <a:bodyPr/>
                    <a:lstStyle/>
                    <a:p>
                      <a:r>
                        <a:rPr lang="en-US" sz="1000"/>
                        <a:t>Value</a:t>
                      </a:r>
                    </a:p>
                  </a:txBody>
                  <a:tcPr/>
                </a:tc>
                <a:extLst>
                  <a:ext uri="{0D108BD9-81ED-4DB2-BD59-A6C34878D82A}">
                    <a16:rowId xmlns:a16="http://schemas.microsoft.com/office/drawing/2014/main" val="1083834296"/>
                  </a:ext>
                </a:extLst>
              </a:tr>
              <a:tr h="370840">
                <a:tc>
                  <a:txBody>
                    <a:bodyPr/>
                    <a:lstStyle/>
                    <a:p>
                      <a:r>
                        <a:rPr lang="en-US" sz="1000"/>
                        <a:t>Follower Count</a:t>
                      </a:r>
                    </a:p>
                  </a:txBody>
                  <a:tcPr/>
                </a:tc>
                <a:tc>
                  <a:txBody>
                    <a:bodyPr/>
                    <a:lstStyle/>
                    <a:p>
                      <a:r>
                        <a:rPr lang="en-US" sz="1000"/>
                        <a:t>1201</a:t>
                      </a:r>
                    </a:p>
                  </a:txBody>
                  <a:tcPr/>
                </a:tc>
                <a:extLst>
                  <a:ext uri="{0D108BD9-81ED-4DB2-BD59-A6C34878D82A}">
                    <a16:rowId xmlns:a16="http://schemas.microsoft.com/office/drawing/2014/main" val="442316638"/>
                  </a:ext>
                </a:extLst>
              </a:tr>
              <a:tr h="370840">
                <a:tc>
                  <a:txBody>
                    <a:bodyPr/>
                    <a:lstStyle/>
                    <a:p>
                      <a:r>
                        <a:rPr lang="en-US" sz="1000"/>
                        <a:t>Post Comments</a:t>
                      </a:r>
                    </a:p>
                  </a:txBody>
                  <a:tcPr/>
                </a:tc>
                <a:tc>
                  <a:txBody>
                    <a:bodyPr/>
                    <a:lstStyle/>
                    <a:p>
                      <a:r>
                        <a:rPr lang="en-US" sz="1000"/>
                        <a:t>40</a:t>
                      </a:r>
                    </a:p>
                  </a:txBody>
                  <a:tcPr/>
                </a:tc>
                <a:extLst>
                  <a:ext uri="{0D108BD9-81ED-4DB2-BD59-A6C34878D82A}">
                    <a16:rowId xmlns:a16="http://schemas.microsoft.com/office/drawing/2014/main" val="532319778"/>
                  </a:ext>
                </a:extLst>
              </a:tr>
              <a:tr h="370840">
                <a:tc>
                  <a:txBody>
                    <a:bodyPr/>
                    <a:lstStyle/>
                    <a:p>
                      <a:r>
                        <a:rPr lang="en-US" sz="1000"/>
                        <a:t>Post Likes</a:t>
                      </a:r>
                    </a:p>
                  </a:txBody>
                  <a:tcPr/>
                </a:tc>
                <a:tc>
                  <a:txBody>
                    <a:bodyPr/>
                    <a:lstStyle/>
                    <a:p>
                      <a:r>
                        <a:rPr lang="en-US" sz="1000"/>
                        <a:t>474</a:t>
                      </a:r>
                    </a:p>
                  </a:txBody>
                  <a:tcPr/>
                </a:tc>
                <a:extLst>
                  <a:ext uri="{0D108BD9-81ED-4DB2-BD59-A6C34878D82A}">
                    <a16:rowId xmlns:a16="http://schemas.microsoft.com/office/drawing/2014/main" val="3848114130"/>
                  </a:ext>
                </a:extLst>
              </a:tr>
              <a:tr h="370840">
                <a:tc>
                  <a:txBody>
                    <a:bodyPr/>
                    <a:lstStyle/>
                    <a:p>
                      <a:r>
                        <a:rPr lang="en-US" sz="1000"/>
                        <a:t>Post Reach</a:t>
                      </a:r>
                    </a:p>
                  </a:txBody>
                  <a:tcPr/>
                </a:tc>
                <a:tc>
                  <a:txBody>
                    <a:bodyPr/>
                    <a:lstStyle/>
                    <a:p>
                      <a:r>
                        <a:rPr lang="en-US" sz="1000"/>
                        <a:t>5021</a:t>
                      </a:r>
                    </a:p>
                  </a:txBody>
                  <a:tcPr/>
                </a:tc>
                <a:extLst>
                  <a:ext uri="{0D108BD9-81ED-4DB2-BD59-A6C34878D82A}">
                    <a16:rowId xmlns:a16="http://schemas.microsoft.com/office/drawing/2014/main" val="1921975759"/>
                  </a:ext>
                </a:extLst>
              </a:tr>
              <a:tr h="370840">
                <a:tc>
                  <a:txBody>
                    <a:bodyPr/>
                    <a:lstStyle/>
                    <a:p>
                      <a:r>
                        <a:rPr lang="en-US" sz="1000"/>
                        <a:t>Posts This Week</a:t>
                      </a:r>
                    </a:p>
                  </a:txBody>
                  <a:tcPr/>
                </a:tc>
                <a:tc>
                  <a:txBody>
                    <a:bodyPr/>
                    <a:lstStyle/>
                    <a:p>
                      <a:r>
                        <a:rPr lang="en-US" sz="1000"/>
                        <a:t>8</a:t>
                      </a:r>
                    </a:p>
                  </a:txBody>
                  <a:tcPr/>
                </a:tc>
                <a:extLst>
                  <a:ext uri="{0D108BD9-81ED-4DB2-BD59-A6C34878D82A}">
                    <a16:rowId xmlns:a16="http://schemas.microsoft.com/office/drawing/2014/main" val="2017487195"/>
                  </a:ext>
                </a:extLst>
              </a:tr>
              <a:tr h="370840">
                <a:tc>
                  <a:txBody>
                    <a:bodyPr/>
                    <a:lstStyle/>
                    <a:p>
                      <a:r>
                        <a:rPr lang="en-US" sz="1000" b="1"/>
                        <a:t>Summary</a:t>
                      </a:r>
                    </a:p>
                  </a:txBody>
                  <a:tcPr/>
                </a:tc>
                <a:tc>
                  <a:txBody>
                    <a:bodyPr/>
                    <a:lstStyle/>
                    <a:p>
                      <a:endParaRPr lang="en-US" sz="1000" b="1"/>
                    </a:p>
                  </a:txBody>
                  <a:tcPr/>
                </a:tc>
                <a:extLst>
                  <a:ext uri="{0D108BD9-81ED-4DB2-BD59-A6C34878D82A}">
                    <a16:rowId xmlns:a16="http://schemas.microsoft.com/office/drawing/2014/main" val="1331626955"/>
                  </a:ext>
                </a:extLst>
              </a:tr>
            </a:tbl>
          </a:graphicData>
        </a:graphic>
      </p:graphicFrame>
      <p:sp>
        <p:nvSpPr>
          <p:cNvPr id="4" name="Text Placeholder 3">
            <a:extLst>
              <a:ext uri="{FF2B5EF4-FFF2-40B4-BE49-F238E27FC236}">
                <a16:creationId xmlns:a16="http://schemas.microsoft.com/office/drawing/2014/main" id="{47F2CF28-56B0-47DE-9D5E-73B9B1D1A403}"/>
              </a:ext>
            </a:extLst>
          </p:cNvPr>
          <p:cNvSpPr>
            <a:spLocks noGrp="1"/>
          </p:cNvSpPr>
          <p:nvPr>
            <p:ph type="body" sz="quarter" idx="14"/>
          </p:nvPr>
        </p:nvSpPr>
        <p:spPr/>
        <p:txBody>
          <a:bodyPr/>
          <a:lstStyle/>
          <a:p>
            <a:r>
              <a:rPr lang="en-US"/>
              <a:t>08/06/2018 - 08/12/2018</a:t>
            </a:r>
          </a:p>
        </p:txBody>
      </p:sp>
    </p:spTree>
    <p:extLst>
      <p:ext uri="{BB962C8B-B14F-4D97-AF65-F5344CB8AC3E}">
        <p14:creationId xmlns:p14="http://schemas.microsoft.com/office/powerpoint/2010/main" val="19614703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776350-9F4B-4C70-B958-89936E3784A2}"/>
              </a:ext>
            </a:extLst>
          </p:cNvPr>
          <p:cNvSpPr>
            <a:spLocks noGrp="1"/>
          </p:cNvSpPr>
          <p:nvPr>
            <p:ph type="title"/>
          </p:nvPr>
        </p:nvSpPr>
        <p:spPr/>
        <p:txBody>
          <a:bodyPr/>
          <a:lstStyle/>
          <a:p>
            <a:r>
              <a:rPr lang="en-US"/>
              <a:t>Instagram Posts Table | TCOL</a:t>
            </a:r>
          </a:p>
        </p:txBody>
      </p:sp>
      <p:graphicFrame>
        <p:nvGraphicFramePr>
          <p:cNvPr id="5" name="Table Placeholder 4">
            <a:extLst>
              <a:ext uri="{FF2B5EF4-FFF2-40B4-BE49-F238E27FC236}">
                <a16:creationId xmlns:a16="http://schemas.microsoft.com/office/drawing/2014/main" id="{B3FFECB7-DC43-49C6-ADC0-AF6BC29219FB}"/>
              </a:ext>
            </a:extLst>
          </p:cNvPr>
          <p:cNvGraphicFramePr>
            <a:graphicFrameLocks noGrp="1"/>
          </p:cNvGraphicFramePr>
          <p:nvPr>
            <p:ph type="tbl" sz="quarter" idx="13"/>
            <p:extLst>
              <p:ext uri="{D42A27DB-BD31-4B8C-83A1-F6EECF244321}">
                <p14:modId xmlns:p14="http://schemas.microsoft.com/office/powerpoint/2010/main" val="6882731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996185345"/>
                    </a:ext>
                  </a:extLst>
                </a:gridCol>
                <a:gridCol w="987552">
                  <a:extLst>
                    <a:ext uri="{9D8B030D-6E8A-4147-A177-3AD203B41FA5}">
                      <a16:colId xmlns:a16="http://schemas.microsoft.com/office/drawing/2014/main" val="2452034099"/>
                    </a:ext>
                  </a:extLst>
                </a:gridCol>
                <a:gridCol w="987552">
                  <a:extLst>
                    <a:ext uri="{9D8B030D-6E8A-4147-A177-3AD203B41FA5}">
                      <a16:colId xmlns:a16="http://schemas.microsoft.com/office/drawing/2014/main" val="2141879419"/>
                    </a:ext>
                  </a:extLst>
                </a:gridCol>
                <a:gridCol w="987552">
                  <a:extLst>
                    <a:ext uri="{9D8B030D-6E8A-4147-A177-3AD203B41FA5}">
                      <a16:colId xmlns:a16="http://schemas.microsoft.com/office/drawing/2014/main" val="201805731"/>
                    </a:ext>
                  </a:extLst>
                </a:gridCol>
                <a:gridCol w="987552">
                  <a:extLst>
                    <a:ext uri="{9D8B030D-6E8A-4147-A177-3AD203B41FA5}">
                      <a16:colId xmlns:a16="http://schemas.microsoft.com/office/drawing/2014/main" val="3115677144"/>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3116100404"/>
                  </a:ext>
                </a:extLst>
              </a:tr>
              <a:tr h="370840">
                <a:tc>
                  <a:txBody>
                    <a:bodyPr/>
                    <a:lstStyle/>
                    <a:p>
                      <a:r>
                        <a:rPr lang="en-US" sz="1000" b="1"/>
                        <a:t>thecityoflougheed - 2018-08-12 11:10:49 </a:t>
                      </a:r>
                      <a:r>
                        <a:rPr lang="en-US" sz="1000"/>
                        <a:t>
 Fish and chips. An iconic duo. Come get it today from 11:30AM - 2PM. 🍍We also recommend you try the pineapple fritters - you can thank us later! 📷 @flyingfishnchipper</a:t>
                      </a:r>
                    </a:p>
                  </a:txBody>
                  <a:tcPr/>
                </a:tc>
                <a:tc>
                  <a:txBody>
                    <a:bodyPr/>
                    <a:lstStyle/>
                    <a:p>
                      <a:r>
                        <a:rPr lang="en-US" sz="1000"/>
                        <a:t>61</a:t>
                      </a:r>
                    </a:p>
                  </a:txBody>
                  <a:tcPr/>
                </a:tc>
                <a:tc>
                  <a:txBody>
                    <a:bodyPr/>
                    <a:lstStyle/>
                    <a:p>
                      <a:r>
                        <a:rPr lang="en-US" sz="1000"/>
                        <a:t>2</a:t>
                      </a:r>
                    </a:p>
                  </a:txBody>
                  <a:tcPr/>
                </a:tc>
                <a:tc>
                  <a:txBody>
                    <a:bodyPr/>
                    <a:lstStyle/>
                    <a:p>
                      <a:r>
                        <a:rPr lang="en-US" sz="1000"/>
                        <a:t>5.2456 %</a:t>
                      </a:r>
                    </a:p>
                  </a:txBody>
                  <a:tcPr/>
                </a:tc>
                <a:tc>
                  <a:txBody>
                    <a:bodyPr/>
                    <a:lstStyle/>
                    <a:p>
                      <a:r>
                        <a:rPr lang="en-US" sz="1000"/>
                        <a:t>Image</a:t>
                      </a:r>
                    </a:p>
                  </a:txBody>
                  <a:tcPr/>
                </a:tc>
                <a:extLst>
                  <a:ext uri="{0D108BD9-81ED-4DB2-BD59-A6C34878D82A}">
                    <a16:rowId xmlns:a16="http://schemas.microsoft.com/office/drawing/2014/main" val="328599205"/>
                  </a:ext>
                </a:extLst>
              </a:tr>
              <a:tr h="370840">
                <a:tc>
                  <a:txBody>
                    <a:bodyPr/>
                    <a:lstStyle/>
                    <a:p>
                      <a:r>
                        <a:rPr lang="en-US" sz="1000" b="1"/>
                        <a:t>thecityoflougheed - 2018-08-11 19:08:21 </a:t>
                      </a:r>
                      <a:r>
                        <a:rPr lang="en-US" sz="1000"/>
                        <a:t>
 Cheers to the weekend! We can’t wait for @brewersrow to be serving up beers at our August 25 Block Party - see you there!</a:t>
                      </a:r>
                    </a:p>
                  </a:txBody>
                  <a:tcPr/>
                </a:tc>
                <a:tc>
                  <a:txBody>
                    <a:bodyPr/>
                    <a:lstStyle/>
                    <a:p>
                      <a:r>
                        <a:rPr lang="en-US" sz="1000"/>
                        <a:t>64</a:t>
                      </a:r>
                    </a:p>
                  </a:txBody>
                  <a:tcPr/>
                </a:tc>
                <a:tc>
                  <a:txBody>
                    <a:bodyPr/>
                    <a:lstStyle/>
                    <a:p>
                      <a:r>
                        <a:rPr lang="en-US" sz="1000"/>
                        <a:t>5</a:t>
                      </a:r>
                    </a:p>
                  </a:txBody>
                  <a:tcPr/>
                </a:tc>
                <a:tc>
                  <a:txBody>
                    <a:bodyPr/>
                    <a:lstStyle/>
                    <a:p>
                      <a:r>
                        <a:rPr lang="en-US" sz="1000"/>
                        <a:t>5.7452 %</a:t>
                      </a:r>
                    </a:p>
                  </a:txBody>
                  <a:tcPr/>
                </a:tc>
                <a:tc>
                  <a:txBody>
                    <a:bodyPr/>
                    <a:lstStyle/>
                    <a:p>
                      <a:r>
                        <a:rPr lang="en-US" sz="1000"/>
                        <a:t>Image</a:t>
                      </a:r>
                    </a:p>
                  </a:txBody>
                  <a:tcPr/>
                </a:tc>
                <a:extLst>
                  <a:ext uri="{0D108BD9-81ED-4DB2-BD59-A6C34878D82A}">
                    <a16:rowId xmlns:a16="http://schemas.microsoft.com/office/drawing/2014/main" val="761027137"/>
                  </a:ext>
                </a:extLst>
              </a:tr>
              <a:tr h="370840">
                <a:tc>
                  <a:txBody>
                    <a:bodyPr/>
                    <a:lstStyle/>
                    <a:p>
                      <a:r>
                        <a:rPr lang="en-US" sz="1000" b="1"/>
                        <a:t>thecityoflougheed - 2018-08-10 11:36:56 </a:t>
                      </a:r>
                      <a:r>
                        <a:rPr lang="en-US" sz="1000"/>
                        <a:t>
 Haven’t you always wanted to love where you live? Come join us at our presentation centre to chat about the real estate opportunities evolving at #TheCityofLougheed.</a:t>
                      </a:r>
                    </a:p>
                  </a:txBody>
                  <a:tcPr/>
                </a:tc>
                <a:tc>
                  <a:txBody>
                    <a:bodyPr/>
                    <a:lstStyle/>
                    <a:p>
                      <a:r>
                        <a:rPr lang="en-US" sz="1000"/>
                        <a:t>44</a:t>
                      </a:r>
                    </a:p>
                  </a:txBody>
                  <a:tcPr/>
                </a:tc>
                <a:tc>
                  <a:txBody>
                    <a:bodyPr/>
                    <a:lstStyle/>
                    <a:p>
                      <a:r>
                        <a:rPr lang="en-US" sz="1000"/>
                        <a:t>2</a:t>
                      </a:r>
                    </a:p>
                  </a:txBody>
                  <a:tcPr/>
                </a:tc>
                <a:tc>
                  <a:txBody>
                    <a:bodyPr/>
                    <a:lstStyle/>
                    <a:p>
                      <a:r>
                        <a:rPr lang="en-US" sz="1000"/>
                        <a:t>3.8301 %</a:t>
                      </a:r>
                    </a:p>
                  </a:txBody>
                  <a:tcPr/>
                </a:tc>
                <a:tc>
                  <a:txBody>
                    <a:bodyPr/>
                    <a:lstStyle/>
                    <a:p>
                      <a:r>
                        <a:rPr lang="en-US" sz="1000"/>
                        <a:t>Image</a:t>
                      </a:r>
                    </a:p>
                  </a:txBody>
                  <a:tcPr/>
                </a:tc>
                <a:extLst>
                  <a:ext uri="{0D108BD9-81ED-4DB2-BD59-A6C34878D82A}">
                    <a16:rowId xmlns:a16="http://schemas.microsoft.com/office/drawing/2014/main" val="3376655783"/>
                  </a:ext>
                </a:extLst>
              </a:tr>
              <a:tr h="370840">
                <a:tc>
                  <a:txBody>
                    <a:bodyPr/>
                    <a:lstStyle/>
                    <a:p>
                      <a:r>
                        <a:rPr lang="en-US" sz="1000" b="1"/>
                        <a:t>thecityoflougheed - 2018-08-09 11:27:34 </a:t>
                      </a:r>
                      <a:r>
                        <a:rPr lang="en-US" sz="1000"/>
                        <a:t>
 Millennium Line. 
Expo Line. 
Evergreen Extension. 
Where to?</a:t>
                      </a:r>
                    </a:p>
                  </a:txBody>
                  <a:tcPr/>
                </a:tc>
                <a:tc>
                  <a:txBody>
                    <a:bodyPr/>
                    <a:lstStyle/>
                    <a:p>
                      <a:r>
                        <a:rPr lang="en-US" sz="1000"/>
                        <a:t>63</a:t>
                      </a:r>
                    </a:p>
                  </a:txBody>
                  <a:tcPr/>
                </a:tc>
                <a:tc>
                  <a:txBody>
                    <a:bodyPr/>
                    <a:lstStyle/>
                    <a:p>
                      <a:r>
                        <a:rPr lang="en-US" sz="1000"/>
                        <a:t>9</a:t>
                      </a:r>
                    </a:p>
                  </a:txBody>
                  <a:tcPr/>
                </a:tc>
                <a:tc>
                  <a:txBody>
                    <a:bodyPr/>
                    <a:lstStyle/>
                    <a:p>
                      <a:r>
                        <a:rPr lang="en-US" sz="1000"/>
                        <a:t>6.0000 %</a:t>
                      </a:r>
                    </a:p>
                  </a:txBody>
                  <a:tcPr/>
                </a:tc>
                <a:tc>
                  <a:txBody>
                    <a:bodyPr/>
                    <a:lstStyle/>
                    <a:p>
                      <a:r>
                        <a:rPr lang="en-US" sz="1000"/>
                        <a:t>Image</a:t>
                      </a:r>
                    </a:p>
                  </a:txBody>
                  <a:tcPr/>
                </a:tc>
                <a:extLst>
                  <a:ext uri="{0D108BD9-81ED-4DB2-BD59-A6C34878D82A}">
                    <a16:rowId xmlns:a16="http://schemas.microsoft.com/office/drawing/2014/main" val="820365403"/>
                  </a:ext>
                </a:extLst>
              </a:tr>
              <a:tr h="370840">
                <a:tc>
                  <a:txBody>
                    <a:bodyPr/>
                    <a:lstStyle/>
                    <a:p>
                      <a:r>
                        <a:rPr lang="en-US" sz="1000" b="1"/>
                        <a:t>thecityoflougheed - 2018-08-08 12:03:00 </a:t>
                      </a:r>
                      <a:r>
                        <a:rPr lang="en-US" sz="1000"/>
                        <a:t>
 Ain’t no party like a Block Party // Join us on Saturday, August 25 for food trucks, beer by @brewersrow, live music from @sideoneband and family activities! Link in bio for event details.</a:t>
                      </a:r>
                    </a:p>
                  </a:txBody>
                  <a:tcPr/>
                </a:tc>
                <a:tc>
                  <a:txBody>
                    <a:bodyPr/>
                    <a:lstStyle/>
                    <a:p>
                      <a:r>
                        <a:rPr lang="en-US" sz="1000"/>
                        <a:t>65</a:t>
                      </a:r>
                    </a:p>
                  </a:txBody>
                  <a:tcPr/>
                </a:tc>
                <a:tc>
                  <a:txBody>
                    <a:bodyPr/>
                    <a:lstStyle/>
                    <a:p>
                      <a:r>
                        <a:rPr lang="en-US" sz="1000"/>
                        <a:t>3</a:t>
                      </a:r>
                    </a:p>
                  </a:txBody>
                  <a:tcPr/>
                </a:tc>
                <a:tc>
                  <a:txBody>
                    <a:bodyPr/>
                    <a:lstStyle/>
                    <a:p>
                      <a:r>
                        <a:rPr lang="en-US" sz="1000"/>
                        <a:t>5.6714 %</a:t>
                      </a:r>
                    </a:p>
                  </a:txBody>
                  <a:tcPr/>
                </a:tc>
                <a:tc>
                  <a:txBody>
                    <a:bodyPr/>
                    <a:lstStyle/>
                    <a:p>
                      <a:r>
                        <a:rPr lang="en-US" sz="1000"/>
                        <a:t>Image</a:t>
                      </a:r>
                    </a:p>
                  </a:txBody>
                  <a:tcPr/>
                </a:tc>
                <a:extLst>
                  <a:ext uri="{0D108BD9-81ED-4DB2-BD59-A6C34878D82A}">
                    <a16:rowId xmlns:a16="http://schemas.microsoft.com/office/drawing/2014/main" val="3106201346"/>
                  </a:ext>
                </a:extLst>
              </a:tr>
            </a:tbl>
          </a:graphicData>
        </a:graphic>
      </p:graphicFrame>
      <p:sp>
        <p:nvSpPr>
          <p:cNvPr id="4" name="Text Placeholder 3">
            <a:extLst>
              <a:ext uri="{FF2B5EF4-FFF2-40B4-BE49-F238E27FC236}">
                <a16:creationId xmlns:a16="http://schemas.microsoft.com/office/drawing/2014/main" id="{58F49C94-7902-428A-B87F-16C345B8C1DC}"/>
              </a:ext>
            </a:extLst>
          </p:cNvPr>
          <p:cNvSpPr>
            <a:spLocks noGrp="1"/>
          </p:cNvSpPr>
          <p:nvPr>
            <p:ph type="body" sz="quarter" idx="14"/>
          </p:nvPr>
        </p:nvSpPr>
        <p:spPr/>
        <p:txBody>
          <a:bodyPr/>
          <a:lstStyle/>
          <a:p>
            <a:r>
              <a:rPr lang="en-US"/>
              <a:t>08/06/2018 - 08/12/2018</a:t>
            </a:r>
          </a:p>
        </p:txBody>
      </p:sp>
    </p:spTree>
    <p:extLst>
      <p:ext uri="{BB962C8B-B14F-4D97-AF65-F5344CB8AC3E}">
        <p14:creationId xmlns:p14="http://schemas.microsoft.com/office/powerpoint/2010/main" val="18011922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6A5D6-165C-4F44-923D-A1050FE41CE7}"/>
              </a:ext>
            </a:extLst>
          </p:cNvPr>
          <p:cNvSpPr>
            <a:spLocks noGrp="1"/>
          </p:cNvSpPr>
          <p:nvPr>
            <p:ph type="title"/>
          </p:nvPr>
        </p:nvSpPr>
        <p:spPr/>
        <p:txBody>
          <a:bodyPr/>
          <a:lstStyle/>
          <a:p>
            <a:r>
              <a:rPr lang="en-US"/>
              <a:t>Followers (Instagram) | TCOL</a:t>
            </a:r>
          </a:p>
        </p:txBody>
      </p:sp>
      <p:graphicFrame>
        <p:nvGraphicFramePr>
          <p:cNvPr id="6" name="Chart Placeholder 5">
            <a:extLst>
              <a:ext uri="{FF2B5EF4-FFF2-40B4-BE49-F238E27FC236}">
                <a16:creationId xmlns:a16="http://schemas.microsoft.com/office/drawing/2014/main" id="{22F1B81F-7C8B-4361-B105-7DD77E4FD37B}"/>
              </a:ext>
            </a:extLst>
          </p:cNvPr>
          <p:cNvGraphicFramePr>
            <a:graphicFrameLocks noGrp="1"/>
          </p:cNvGraphicFramePr>
          <p:nvPr>
            <p:ph type="chart" sz="quarter" idx="13"/>
            <p:extLst>
              <p:ext uri="{D42A27DB-BD31-4B8C-83A1-F6EECF244321}">
                <p14:modId xmlns:p14="http://schemas.microsoft.com/office/powerpoint/2010/main" val="28137695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EEC94D1-0F99-402A-8BED-B47630CAD436}"/>
              </a:ext>
            </a:extLst>
          </p:cNvPr>
          <p:cNvSpPr>
            <a:spLocks noGrp="1"/>
          </p:cNvSpPr>
          <p:nvPr>
            <p:ph type="body" sz="quarter" idx="14"/>
          </p:nvPr>
        </p:nvSpPr>
        <p:spPr/>
        <p:txBody>
          <a:bodyPr/>
          <a:lstStyle/>
          <a:p>
            <a:r>
              <a:rPr lang="en-US"/>
              <a:t>08/06/2018 - 08/12/2018</a:t>
            </a:r>
          </a:p>
        </p:txBody>
      </p:sp>
      <p:sp>
        <p:nvSpPr>
          <p:cNvPr id="5" name="Footer Placeholder 4">
            <a:extLst>
              <a:ext uri="{FF2B5EF4-FFF2-40B4-BE49-F238E27FC236}">
                <a16:creationId xmlns:a16="http://schemas.microsoft.com/office/drawing/2014/main" id="{58F8E4DC-A7E4-4CDB-B443-113F5E5F69E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124393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E14756-6CE5-44FC-96B1-11304FF87FA5}"/>
              </a:ext>
            </a:extLst>
          </p:cNvPr>
          <p:cNvSpPr>
            <a:spLocks noGrp="1"/>
          </p:cNvSpPr>
          <p:nvPr>
            <p:ph type="title"/>
          </p:nvPr>
        </p:nvSpPr>
        <p:spPr/>
        <p:txBody>
          <a:bodyPr/>
          <a:lstStyle/>
          <a:p>
            <a:r>
              <a:rPr lang="en-US"/>
              <a:t>Twitter Weekly | TCOL</a:t>
            </a:r>
          </a:p>
        </p:txBody>
      </p:sp>
      <p:graphicFrame>
        <p:nvGraphicFramePr>
          <p:cNvPr id="5" name="Table Placeholder 4">
            <a:extLst>
              <a:ext uri="{FF2B5EF4-FFF2-40B4-BE49-F238E27FC236}">
                <a16:creationId xmlns:a16="http://schemas.microsoft.com/office/drawing/2014/main" id="{2C08B269-DD12-4915-9377-0A7E9626F339}"/>
              </a:ext>
            </a:extLst>
          </p:cNvPr>
          <p:cNvGraphicFramePr>
            <a:graphicFrameLocks noGrp="1"/>
          </p:cNvGraphicFramePr>
          <p:nvPr>
            <p:ph type="tbl" sz="quarter" idx="13"/>
            <p:extLst>
              <p:ext uri="{D42A27DB-BD31-4B8C-83A1-F6EECF244321}">
                <p14:modId xmlns:p14="http://schemas.microsoft.com/office/powerpoint/2010/main" val="9397376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169433531"/>
                    </a:ext>
                  </a:extLst>
                </a:gridCol>
                <a:gridCol w="3291840">
                  <a:extLst>
                    <a:ext uri="{9D8B030D-6E8A-4147-A177-3AD203B41FA5}">
                      <a16:colId xmlns:a16="http://schemas.microsoft.com/office/drawing/2014/main" val="4261730595"/>
                    </a:ext>
                  </a:extLst>
                </a:gridCol>
              </a:tblGrid>
              <a:tr h="370840">
                <a:tc>
                  <a:txBody>
                    <a:bodyPr/>
                    <a:lstStyle/>
                    <a:p>
                      <a:r>
                        <a:rPr lang="en-US" sz="1000"/>
                        <a:t>Metric</a:t>
                      </a:r>
                    </a:p>
                  </a:txBody>
                  <a:tcPr/>
                </a:tc>
                <a:tc>
                  <a:txBody>
                    <a:bodyPr/>
                    <a:lstStyle/>
                    <a:p>
                      <a:r>
                        <a:rPr lang="en-US" sz="1000"/>
                        <a:t>Value</a:t>
                      </a:r>
                    </a:p>
                  </a:txBody>
                  <a:tcPr/>
                </a:tc>
                <a:extLst>
                  <a:ext uri="{0D108BD9-81ED-4DB2-BD59-A6C34878D82A}">
                    <a16:rowId xmlns:a16="http://schemas.microsoft.com/office/drawing/2014/main" val="1022227737"/>
                  </a:ext>
                </a:extLst>
              </a:tr>
              <a:tr h="370840">
                <a:tc>
                  <a:txBody>
                    <a:bodyPr/>
                    <a:lstStyle/>
                    <a:p>
                      <a:r>
                        <a:rPr lang="en-US" sz="1000"/>
                        <a:t>Follower Count</a:t>
                      </a:r>
                    </a:p>
                  </a:txBody>
                  <a:tcPr/>
                </a:tc>
                <a:tc>
                  <a:txBody>
                    <a:bodyPr/>
                    <a:lstStyle/>
                    <a:p>
                      <a:r>
                        <a:rPr lang="en-US" sz="1000"/>
                        <a:t>759</a:t>
                      </a:r>
                    </a:p>
                  </a:txBody>
                  <a:tcPr/>
                </a:tc>
                <a:extLst>
                  <a:ext uri="{0D108BD9-81ED-4DB2-BD59-A6C34878D82A}">
                    <a16:rowId xmlns:a16="http://schemas.microsoft.com/office/drawing/2014/main" val="1053236336"/>
                  </a:ext>
                </a:extLst>
              </a:tr>
              <a:tr h="370840">
                <a:tc>
                  <a:txBody>
                    <a:bodyPr/>
                    <a:lstStyle/>
                    <a:p>
                      <a:r>
                        <a:rPr lang="en-US" sz="1000"/>
                        <a:t>Tweet Count</a:t>
                      </a:r>
                    </a:p>
                  </a:txBody>
                  <a:tcPr/>
                </a:tc>
                <a:tc>
                  <a:txBody>
                    <a:bodyPr/>
                    <a:lstStyle/>
                    <a:p>
                      <a:r>
                        <a:rPr lang="en-US" sz="1000"/>
                        <a:t>5</a:t>
                      </a:r>
                    </a:p>
                  </a:txBody>
                  <a:tcPr/>
                </a:tc>
                <a:extLst>
                  <a:ext uri="{0D108BD9-81ED-4DB2-BD59-A6C34878D82A}">
                    <a16:rowId xmlns:a16="http://schemas.microsoft.com/office/drawing/2014/main" val="967174072"/>
                  </a:ext>
                </a:extLst>
              </a:tr>
              <a:tr h="370840">
                <a:tc>
                  <a:txBody>
                    <a:bodyPr/>
                    <a:lstStyle/>
                    <a:p>
                      <a:r>
                        <a:rPr lang="en-US" sz="1000"/>
                        <a:t>Tweet Favourites</a:t>
                      </a:r>
                    </a:p>
                  </a:txBody>
                  <a:tcPr/>
                </a:tc>
                <a:tc>
                  <a:txBody>
                    <a:bodyPr/>
                    <a:lstStyle/>
                    <a:p>
                      <a:r>
                        <a:rPr lang="en-US" sz="1000"/>
                        <a:t>1</a:t>
                      </a:r>
                    </a:p>
                  </a:txBody>
                  <a:tcPr/>
                </a:tc>
                <a:extLst>
                  <a:ext uri="{0D108BD9-81ED-4DB2-BD59-A6C34878D82A}">
                    <a16:rowId xmlns:a16="http://schemas.microsoft.com/office/drawing/2014/main" val="2346908015"/>
                  </a:ext>
                </a:extLst>
              </a:tr>
              <a:tr h="370840">
                <a:tc>
                  <a:txBody>
                    <a:bodyPr/>
                    <a:lstStyle/>
                    <a:p>
                      <a:r>
                        <a:rPr lang="en-US" sz="1000"/>
                        <a:t>Tweet Replies</a:t>
                      </a:r>
                    </a:p>
                  </a:txBody>
                  <a:tcPr/>
                </a:tc>
                <a:tc>
                  <a:txBody>
                    <a:bodyPr/>
                    <a:lstStyle/>
                    <a:p>
                      <a:r>
                        <a:rPr lang="en-US" sz="1000"/>
                        <a:t>0</a:t>
                      </a:r>
                    </a:p>
                  </a:txBody>
                  <a:tcPr/>
                </a:tc>
                <a:extLst>
                  <a:ext uri="{0D108BD9-81ED-4DB2-BD59-A6C34878D82A}">
                    <a16:rowId xmlns:a16="http://schemas.microsoft.com/office/drawing/2014/main" val="276784482"/>
                  </a:ext>
                </a:extLst>
              </a:tr>
              <a:tr h="370840">
                <a:tc>
                  <a:txBody>
                    <a:bodyPr/>
                    <a:lstStyle/>
                    <a:p>
                      <a:r>
                        <a:rPr lang="en-US" sz="1000"/>
                        <a:t>Tweet Retweets</a:t>
                      </a:r>
                    </a:p>
                  </a:txBody>
                  <a:tcPr/>
                </a:tc>
                <a:tc>
                  <a:txBody>
                    <a:bodyPr/>
                    <a:lstStyle/>
                    <a:p>
                      <a:r>
                        <a:rPr lang="en-US" sz="1000"/>
                        <a:t>2</a:t>
                      </a:r>
                    </a:p>
                  </a:txBody>
                  <a:tcPr/>
                </a:tc>
                <a:extLst>
                  <a:ext uri="{0D108BD9-81ED-4DB2-BD59-A6C34878D82A}">
                    <a16:rowId xmlns:a16="http://schemas.microsoft.com/office/drawing/2014/main" val="655091879"/>
                  </a:ext>
                </a:extLst>
              </a:tr>
              <a:tr h="370840">
                <a:tc>
                  <a:txBody>
                    <a:bodyPr/>
                    <a:lstStyle/>
                    <a:p>
                      <a:r>
                        <a:rPr lang="en-US" sz="1000" b="1"/>
                        <a:t>Summary</a:t>
                      </a:r>
                    </a:p>
                  </a:txBody>
                  <a:tcPr/>
                </a:tc>
                <a:tc>
                  <a:txBody>
                    <a:bodyPr/>
                    <a:lstStyle/>
                    <a:p>
                      <a:endParaRPr lang="en-US" sz="1000" b="1"/>
                    </a:p>
                  </a:txBody>
                  <a:tcPr/>
                </a:tc>
                <a:extLst>
                  <a:ext uri="{0D108BD9-81ED-4DB2-BD59-A6C34878D82A}">
                    <a16:rowId xmlns:a16="http://schemas.microsoft.com/office/drawing/2014/main" val="1698443842"/>
                  </a:ext>
                </a:extLst>
              </a:tr>
            </a:tbl>
          </a:graphicData>
        </a:graphic>
      </p:graphicFrame>
      <p:sp>
        <p:nvSpPr>
          <p:cNvPr id="4" name="Text Placeholder 3">
            <a:extLst>
              <a:ext uri="{FF2B5EF4-FFF2-40B4-BE49-F238E27FC236}">
                <a16:creationId xmlns:a16="http://schemas.microsoft.com/office/drawing/2014/main" id="{ADCA983D-B282-42BE-BAD8-CA3BA5470F02}"/>
              </a:ext>
            </a:extLst>
          </p:cNvPr>
          <p:cNvSpPr>
            <a:spLocks noGrp="1"/>
          </p:cNvSpPr>
          <p:nvPr>
            <p:ph type="body" sz="quarter" idx="14"/>
          </p:nvPr>
        </p:nvSpPr>
        <p:spPr/>
        <p:txBody>
          <a:bodyPr/>
          <a:lstStyle/>
          <a:p>
            <a:r>
              <a:rPr lang="en-US"/>
              <a:t>08/06/2018 - 08/12/2018</a:t>
            </a:r>
          </a:p>
        </p:txBody>
      </p:sp>
    </p:spTree>
    <p:extLst>
      <p:ext uri="{BB962C8B-B14F-4D97-AF65-F5344CB8AC3E}">
        <p14:creationId xmlns:p14="http://schemas.microsoft.com/office/powerpoint/2010/main" val="42795381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1A8AD3-222A-4685-AF6B-649C81C1F6E5}"/>
              </a:ext>
            </a:extLst>
          </p:cNvPr>
          <p:cNvSpPr>
            <a:spLocks noGrp="1"/>
          </p:cNvSpPr>
          <p:nvPr>
            <p:ph type="title"/>
          </p:nvPr>
        </p:nvSpPr>
        <p:spPr/>
        <p:txBody>
          <a:bodyPr/>
          <a:lstStyle/>
          <a:p>
            <a:r>
              <a:rPr lang="en-US"/>
              <a:t>Followers (Twitter) | TCOL</a:t>
            </a:r>
          </a:p>
        </p:txBody>
      </p:sp>
      <p:graphicFrame>
        <p:nvGraphicFramePr>
          <p:cNvPr id="6" name="Chart Placeholder 5">
            <a:extLst>
              <a:ext uri="{FF2B5EF4-FFF2-40B4-BE49-F238E27FC236}">
                <a16:creationId xmlns:a16="http://schemas.microsoft.com/office/drawing/2014/main" id="{73F3B7F0-001F-4C54-8206-1FC311D8F0C9}"/>
              </a:ext>
            </a:extLst>
          </p:cNvPr>
          <p:cNvGraphicFramePr>
            <a:graphicFrameLocks noGrp="1"/>
          </p:cNvGraphicFramePr>
          <p:nvPr>
            <p:ph type="chart" sz="quarter" idx="13"/>
            <p:extLst>
              <p:ext uri="{D42A27DB-BD31-4B8C-83A1-F6EECF244321}">
                <p14:modId xmlns:p14="http://schemas.microsoft.com/office/powerpoint/2010/main" val="25592233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B75CFC1-EAE9-400B-BDB2-D1581B7DF376}"/>
              </a:ext>
            </a:extLst>
          </p:cNvPr>
          <p:cNvSpPr>
            <a:spLocks noGrp="1"/>
          </p:cNvSpPr>
          <p:nvPr>
            <p:ph type="body" sz="quarter" idx="14"/>
          </p:nvPr>
        </p:nvSpPr>
        <p:spPr/>
        <p:txBody>
          <a:bodyPr/>
          <a:lstStyle/>
          <a:p>
            <a:r>
              <a:rPr lang="en-US"/>
              <a:t>08/06/2018 - 08/12/2018</a:t>
            </a:r>
          </a:p>
        </p:txBody>
      </p:sp>
      <p:sp>
        <p:nvSpPr>
          <p:cNvPr id="5" name="Footer Placeholder 4">
            <a:extLst>
              <a:ext uri="{FF2B5EF4-FFF2-40B4-BE49-F238E27FC236}">
                <a16:creationId xmlns:a16="http://schemas.microsoft.com/office/drawing/2014/main" id="{8DE35E4F-D3AE-440A-A2EF-69316DC0965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0481399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287</Words>
  <Application>Microsoft Office PowerPoint</Application>
  <PresentationFormat>On-screen Show (4:3)</PresentationFormat>
  <Paragraphs>137</Paragraphs>
  <Slides>12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quintly_template</vt:lpstr>
      <vt:lpstr>Weekly Report for TCOL</vt:lpstr>
      <vt:lpstr>Followers (Full) | TCOL</vt:lpstr>
      <vt:lpstr>Facebook Weekly | TCOL</vt:lpstr>
      <vt:lpstr>Facebook Posts Table | TCOL</vt:lpstr>
      <vt:lpstr>Followers (Facebook) | TCOL</vt:lpstr>
      <vt:lpstr>Organic + Paid Reach (Facebook) | TCOL</vt:lpstr>
      <vt:lpstr>Facebook Reach | TCOL</vt:lpstr>
      <vt:lpstr>Instagram Weekly | TCOL</vt:lpstr>
      <vt:lpstr>Instagram Posts Table | TCOL</vt:lpstr>
      <vt:lpstr>Followers (Instagram) | TCOL</vt:lpstr>
      <vt:lpstr>Twitter Weekly | TCOL</vt:lpstr>
      <vt:lpstr>Followers (Twitter) | TCOL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Weekly Report for TCOL</dc:title>
  <dc:creator>Administrator</dc:creator>
  <cp:lastModifiedBy>Administrator</cp:lastModifiedBy>
  <cp:revision>1</cp:revision>
  <dcterms:created xsi:type="dcterms:W3CDTF">2018-08-13T22:24:46Z</dcterms:created>
  <dcterms:modified xsi:type="dcterms:W3CDTF">2018-08-13T22:25:06Z</dcterms:modified>
</cp:coreProperties>
</file>