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4232</c:v>
                </c:pt>
                <c:pt idx="1">
                  <c:v>4235</c:v>
                </c:pt>
                <c:pt idx="2">
                  <c:v>4245</c:v>
                </c:pt>
                <c:pt idx="3">
                  <c:v>4251</c:v>
                </c:pt>
                <c:pt idx="4">
                  <c:v>4256</c:v>
                </c:pt>
                <c:pt idx="5">
                  <c:v>4258</c:v>
                </c:pt>
                <c:pt idx="6">
                  <c:v>4261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B3-4528-9153-6CE42A9F4D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3379</c:v>
                </c:pt>
                <c:pt idx="1">
                  <c:v>3378</c:v>
                </c:pt>
                <c:pt idx="2">
                  <c:v>3382</c:v>
                </c:pt>
                <c:pt idx="3">
                  <c:v>3380</c:v>
                </c:pt>
                <c:pt idx="4">
                  <c:v>3379</c:v>
                </c:pt>
                <c:pt idx="5">
                  <c:v>3375</c:v>
                </c:pt>
                <c:pt idx="6">
                  <c:v>3377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B3-4528-9153-6CE42A9F4D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2351</c:v>
                </c:pt>
                <c:pt idx="1">
                  <c:v>2351</c:v>
                </c:pt>
                <c:pt idx="2">
                  <c:v>2350</c:v>
                </c:pt>
                <c:pt idx="3">
                  <c:v>2351</c:v>
                </c:pt>
                <c:pt idx="4">
                  <c:v>2351</c:v>
                </c:pt>
                <c:pt idx="5">
                  <c:v>2351</c:v>
                </c:pt>
                <c:pt idx="6">
                  <c:v>2352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B3-4528-9153-6CE42A9F4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87200"/>
        <c:axId val="283184904"/>
      </c:lineChart>
      <c:dateAx>
        <c:axId val="28318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4904"/>
        <c:crosses val="autoZero"/>
        <c:auto val="1"/>
        <c:lblOffset val="100"/>
        <c:baseTimeUnit val="days"/>
      </c:dateAx>
      <c:valAx>
        <c:axId val="28318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4232</c:v>
                </c:pt>
                <c:pt idx="1">
                  <c:v>4235</c:v>
                </c:pt>
                <c:pt idx="2">
                  <c:v>4245</c:v>
                </c:pt>
                <c:pt idx="3">
                  <c:v>4251</c:v>
                </c:pt>
                <c:pt idx="4">
                  <c:v>4256</c:v>
                </c:pt>
                <c:pt idx="5">
                  <c:v>4258</c:v>
                </c:pt>
                <c:pt idx="6">
                  <c:v>4261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F-47B0-B631-178458D0D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62296"/>
        <c:axId val="284963280"/>
      </c:lineChart>
      <c:dateAx>
        <c:axId val="28496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3280"/>
        <c:crosses val="autoZero"/>
        <c:auto val="1"/>
        <c:lblOffset val="100"/>
        <c:baseTimeUnit val="days"/>
      </c:dateAx>
      <c:valAx>
        <c:axId val="28496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119</c:v>
                </c:pt>
                <c:pt idx="1">
                  <c:v>268</c:v>
                </c:pt>
                <c:pt idx="2">
                  <c:v>1656</c:v>
                </c:pt>
                <c:pt idx="3">
                  <c:v>610</c:v>
                </c:pt>
                <c:pt idx="4">
                  <c:v>369</c:v>
                </c:pt>
                <c:pt idx="5">
                  <c:v>232</c:v>
                </c:pt>
                <c:pt idx="6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2-4A5C-90C9-BFC9738B33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12627</c:v>
                </c:pt>
                <c:pt idx="1">
                  <c:v>11384</c:v>
                </c:pt>
                <c:pt idx="2">
                  <c:v>11325</c:v>
                </c:pt>
                <c:pt idx="3">
                  <c:v>11950</c:v>
                </c:pt>
                <c:pt idx="4">
                  <c:v>12740</c:v>
                </c:pt>
                <c:pt idx="5">
                  <c:v>12352</c:v>
                </c:pt>
                <c:pt idx="6">
                  <c:v>13789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92-4A5C-90C9-BFC9738B3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256496"/>
        <c:axId val="351260760"/>
      </c:areaChart>
      <c:dateAx>
        <c:axId val="3512564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60760"/>
        <c:crosses val="autoZero"/>
        <c:auto val="1"/>
        <c:lblOffset val="100"/>
        <c:baseTimeUnit val="days"/>
      </c:dateAx>
      <c:valAx>
        <c:axId val="35126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56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Pacific Institute of Culinary Arts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10990</c:v>
                </c:pt>
                <c:pt idx="1">
                  <c:v>9969</c:v>
                </c:pt>
                <c:pt idx="2">
                  <c:v>10661</c:v>
                </c:pt>
                <c:pt idx="3">
                  <c:v>10987</c:v>
                </c:pt>
                <c:pt idx="4">
                  <c:v>11635</c:v>
                </c:pt>
                <c:pt idx="5">
                  <c:v>11157</c:v>
                </c:pt>
                <c:pt idx="6">
                  <c:v>11872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B-4918-A195-CADF98925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210600"/>
        <c:axId val="352209288"/>
      </c:lineChart>
      <c:dateAx>
        <c:axId val="35221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09288"/>
        <c:crosses val="autoZero"/>
        <c:auto val="1"/>
        <c:lblOffset val="100"/>
        <c:baseTimeUnit val="days"/>
      </c:dateAx>
      <c:valAx>
        <c:axId val="35220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1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3379</c:v>
                </c:pt>
                <c:pt idx="1">
                  <c:v>3378</c:v>
                </c:pt>
                <c:pt idx="2">
                  <c:v>3382</c:v>
                </c:pt>
                <c:pt idx="3">
                  <c:v>3380</c:v>
                </c:pt>
                <c:pt idx="4">
                  <c:v>3379</c:v>
                </c:pt>
                <c:pt idx="5">
                  <c:v>3375</c:v>
                </c:pt>
                <c:pt idx="6">
                  <c:v>3377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6-496D-8DD5-404C3258E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91104"/>
        <c:axId val="344589792"/>
      </c:lineChart>
      <c:dateAx>
        <c:axId val="34459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89792"/>
        <c:crosses val="autoZero"/>
        <c:auto val="1"/>
        <c:lblOffset val="100"/>
        <c:baseTimeUnit val="days"/>
      </c:dateAx>
      <c:valAx>
        <c:axId val="34458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2351</c:v>
                </c:pt>
                <c:pt idx="1">
                  <c:v>2351</c:v>
                </c:pt>
                <c:pt idx="2">
                  <c:v>2350</c:v>
                </c:pt>
                <c:pt idx="3">
                  <c:v>2351</c:v>
                </c:pt>
                <c:pt idx="4">
                  <c:v>2351</c:v>
                </c:pt>
                <c:pt idx="5">
                  <c:v>2351</c:v>
                </c:pt>
                <c:pt idx="6">
                  <c:v>2352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D-4987-B0BC-DB38A26FC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961968"/>
        <c:axId val="353953768"/>
      </c:lineChart>
      <c:dateAx>
        <c:axId val="35396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53768"/>
        <c:crosses val="autoZero"/>
        <c:auto val="1"/>
        <c:lblOffset val="100"/>
        <c:baseTimeUnit val="days"/>
      </c:dateAx>
      <c:valAx>
        <c:axId val="35395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6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FF88-8281-4689-8075-56D220AAF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PICA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C50808-C9B6-4EED-BFB7-8DEC53349D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3001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9E922-7A51-4EAC-ABFF-106D3D8F5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F5AC2-BCC5-40BE-95B8-C55286672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761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9C366-A2F2-416C-8BBD-D94B51625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3D110-6FF5-4725-BA67-B5CFC264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156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937B-72DB-4C34-9E4F-4D347BE4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PICA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90468-68CA-4A6F-A25D-42B3C610E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763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0659690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18055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4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2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8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1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6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5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25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7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78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0BB0A-1DB7-4051-9902-8A41A49BE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58455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41CFB-33C2-400D-850E-6F6640BD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PICA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5C96E2-7E00-4D55-BAD4-BE3766447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95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11899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263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98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331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924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927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50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Pacific Institute of Culinary Arts - 2018-08-08 15:30:00 </a:t>
                      </a:r>
                      <a:r>
                        <a:rPr lang="en-US" sz="1000"/>
                        <a:t> 
 Chef. Food Writer. Stylist. Discover the many career paths that are possible with a professional culinary education. Join us for our hands-on, interactive Information Workshop on Wednesday, August 15th from 6:30PM-8:30PM and learn why @picachef is consistently named “Vancouver Best Professional Culinary School”. RSVP at the link: http://ow.ly/aBCA30lko9e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77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69655-DE5F-4F48-802A-AACA7292A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30325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9B1F-5FB5-4D75-9980-E0775682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F37EB-9601-4476-A577-2D3D434E8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912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A8B88-54F7-4678-BE01-673FAEE90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82935-E2B7-4DC5-9406-9C3B72653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0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B0160-3220-49DE-8844-8BE2F678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6941B-9195-4B3F-8D95-6BC5C8ECCD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696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AB70D-1B03-49AE-B3E0-C66DCFB19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0EE39-F44D-4EF1-981F-E803D17B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786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1E7F8-12FE-412B-B419-7545318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E893B-FB50-4428-8499-D3F57DB8E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6623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C1AF3-CC17-46AB-B96E-7730CB3D7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38FFB-3E92-4DBF-95E5-A8A60549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60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6D039-461A-43C6-ADCB-AF088A5EC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PICA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0D78C-FF7F-4383-9ECE-ECE03694D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822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1144636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38431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1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44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87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46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2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83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61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5691B-1172-49A1-A321-40BF05941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411023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CD84-DD99-4D41-80EA-47B7D2D90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AE2BE-4253-4354-BDC3-9941178E4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857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7820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3396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9229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5592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2092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9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picachef - 2018-08-09 15:06:35 </a:t>
                      </a:r>
                      <a:r>
                        <a:rPr lang="en-US" sz="1000"/>
                        <a:t>
 Eat well and do good! We’re pleased to announce our partnership with @mealshare. For every pasta dish ordered at our student-run Bistro 101, the Mealshare Aid Society will provide one healthy meal to a local child or youth in need. The pasta creations by our culinary students changes up regularly so come and visit us often!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3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picachef - 2018-08-08 15:33:33 </a:t>
                      </a:r>
                      <a:r>
                        <a:rPr lang="en-US" sz="1000"/>
                        <a:t>
 Chef. Food Writer. Stylist. Discover the many career paths that are possible with a professional culinary education. Join us for our hands-on, interactive Information Workshop on Wednesday, August 15th from 6:30PM-8:30PM and learn why @picachef is consistently named “Vancouver Best Professional Culinary School”. See link in bio to RSVP. #CulinaryPassion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2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06A99-36CF-4916-BE14-D7527A6DB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31141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F79D-4A94-4BEA-8B69-77C61C13F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9DD66-8E45-44F8-9893-C9B4B09F5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332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DC8AD-0673-4765-8EDE-69D8517F7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E342-E17C-412A-BADA-A2CFAF54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233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A841-F4AB-4859-BFC8-8B89B184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PICA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A6977-7D4A-409D-9043-C46B7AFC5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19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9362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0316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7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1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22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0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51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3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84AD-732E-4F0E-A442-29C6B53FE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8833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40D0A-BEAD-4F1A-B49D-C83831E9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7570A0-E8F3-42A7-A9D7-194B24435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292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01866-9644-445F-AA38-D231361D8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25B81-0BA7-4527-9EBD-3886BFCAC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01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223</Words>
  <Application>Microsoft Office PowerPoint</Application>
  <PresentationFormat>On-screen Show (4:3)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Weekly Report for PICA</vt:lpstr>
      <vt:lpstr>Followers (Full) | PICA</vt:lpstr>
      <vt:lpstr>Facebook Weekly | PICA</vt:lpstr>
      <vt:lpstr>Facebook Posts Table | PICA</vt:lpstr>
      <vt:lpstr>Followers (Facebook) | PICA</vt:lpstr>
      <vt:lpstr>Organic + Paid Reach (Facebook) | PICA</vt:lpstr>
      <vt:lpstr>Facebook Reach | PICA</vt:lpstr>
      <vt:lpstr>Instagram Weekly | PICA</vt:lpstr>
      <vt:lpstr>Instagram Posts Table | PICA</vt:lpstr>
      <vt:lpstr>Followers (Instagram) | PICA</vt:lpstr>
      <vt:lpstr>Twitter Weekly | PICA</vt:lpstr>
      <vt:lpstr>Followers (Twitter) | PICA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PICA</dc:title>
  <dc:creator>Administrator</dc:creator>
  <cp:lastModifiedBy>Administrator</cp:lastModifiedBy>
  <cp:revision>1</cp:revision>
  <dcterms:created xsi:type="dcterms:W3CDTF">2018-08-13T22:20:29Z</dcterms:created>
  <dcterms:modified xsi:type="dcterms:W3CDTF">2018-08-13T22:20:48Z</dcterms:modified>
</cp:coreProperties>
</file>