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2952</c:v>
                </c:pt>
                <c:pt idx="1">
                  <c:v>2953</c:v>
                </c:pt>
                <c:pt idx="2">
                  <c:v>2953</c:v>
                </c:pt>
                <c:pt idx="3">
                  <c:v>2953</c:v>
                </c:pt>
                <c:pt idx="4">
                  <c:v>2953</c:v>
                </c:pt>
                <c:pt idx="5">
                  <c:v>2954</c:v>
                </c:pt>
                <c:pt idx="6">
                  <c:v>2954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3C-4142-A36C-2C5180F47B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2873</c:v>
                </c:pt>
                <c:pt idx="1">
                  <c:v>2868</c:v>
                </c:pt>
                <c:pt idx="2">
                  <c:v>2871</c:v>
                </c:pt>
                <c:pt idx="3">
                  <c:v>2865</c:v>
                </c:pt>
                <c:pt idx="4">
                  <c:v>2863</c:v>
                </c:pt>
                <c:pt idx="5">
                  <c:v>2869</c:v>
                </c:pt>
                <c:pt idx="6">
                  <c:v>2868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3C-4142-A36C-2C5180F47B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3645</c:v>
                </c:pt>
                <c:pt idx="1">
                  <c:v>3645</c:v>
                </c:pt>
                <c:pt idx="2">
                  <c:v>3645</c:v>
                </c:pt>
                <c:pt idx="3">
                  <c:v>3645</c:v>
                </c:pt>
                <c:pt idx="4">
                  <c:v>3644</c:v>
                </c:pt>
                <c:pt idx="5">
                  <c:v>3644</c:v>
                </c:pt>
                <c:pt idx="6">
                  <c:v>3644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33C-4142-A36C-2C5180F47B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942680"/>
        <c:axId val="165939072"/>
      </c:lineChart>
      <c:dateAx>
        <c:axId val="165942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39072"/>
        <c:crosses val="autoZero"/>
        <c:auto val="1"/>
        <c:lblOffset val="100"/>
        <c:baseTimeUnit val="days"/>
      </c:dateAx>
      <c:valAx>
        <c:axId val="16593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4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2952</c:v>
                </c:pt>
                <c:pt idx="1">
                  <c:v>2953</c:v>
                </c:pt>
                <c:pt idx="2">
                  <c:v>2953</c:v>
                </c:pt>
                <c:pt idx="3">
                  <c:v>2953</c:v>
                </c:pt>
                <c:pt idx="4">
                  <c:v>2953</c:v>
                </c:pt>
                <c:pt idx="5">
                  <c:v>2954</c:v>
                </c:pt>
                <c:pt idx="6">
                  <c:v>2954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1B-4BD9-883B-4C5A53A97F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945184"/>
        <c:axId val="341944200"/>
      </c:lineChart>
      <c:dateAx>
        <c:axId val="341945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44200"/>
        <c:crosses val="autoZero"/>
        <c:auto val="1"/>
        <c:lblOffset val="100"/>
        <c:baseTimeUnit val="days"/>
      </c:dateAx>
      <c:valAx>
        <c:axId val="34194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4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1106</c:v>
                </c:pt>
                <c:pt idx="1">
                  <c:v>1587</c:v>
                </c:pt>
                <c:pt idx="2">
                  <c:v>1818</c:v>
                </c:pt>
                <c:pt idx="3">
                  <c:v>856</c:v>
                </c:pt>
                <c:pt idx="4">
                  <c:v>565</c:v>
                </c:pt>
                <c:pt idx="5">
                  <c:v>722</c:v>
                </c:pt>
                <c:pt idx="6">
                  <c:v>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9F-4AFC-BA17-DD2F7833DE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239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2493</c:v>
                </c:pt>
                <c:pt idx="5">
                  <c:v>2483</c:v>
                </c:pt>
                <c:pt idx="6">
                  <c:v>2675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9F-4AFC-BA17-DD2F7833D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5970992"/>
        <c:axId val="345972632"/>
      </c:areaChart>
      <c:dateAx>
        <c:axId val="34597099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72632"/>
        <c:crosses val="autoZero"/>
        <c:auto val="1"/>
        <c:lblOffset val="100"/>
        <c:baseTimeUnit val="days"/>
      </c:dateAx>
      <c:valAx>
        <c:axId val="34597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709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by Jean-Georges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706</c:v>
                </c:pt>
                <c:pt idx="1">
                  <c:v>573</c:v>
                </c:pt>
                <c:pt idx="2">
                  <c:v>857</c:v>
                </c:pt>
                <c:pt idx="3">
                  <c:v>513</c:v>
                </c:pt>
                <c:pt idx="4">
                  <c:v>2723</c:v>
                </c:pt>
                <c:pt idx="5">
                  <c:v>2637</c:v>
                </c:pt>
                <c:pt idx="6">
                  <c:v>3117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FC-4D97-BD76-87256A305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977552"/>
        <c:axId val="345971320"/>
      </c:lineChart>
      <c:dateAx>
        <c:axId val="345977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71320"/>
        <c:crosses val="autoZero"/>
        <c:auto val="1"/>
        <c:lblOffset val="100"/>
        <c:baseTimeUnit val="days"/>
      </c:dateAx>
      <c:valAx>
        <c:axId val="34597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7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2873</c:v>
                </c:pt>
                <c:pt idx="1">
                  <c:v>2868</c:v>
                </c:pt>
                <c:pt idx="2">
                  <c:v>2871</c:v>
                </c:pt>
                <c:pt idx="3">
                  <c:v>2865</c:v>
                </c:pt>
                <c:pt idx="4">
                  <c:v>2863</c:v>
                </c:pt>
                <c:pt idx="5">
                  <c:v>2869</c:v>
                </c:pt>
                <c:pt idx="6">
                  <c:v>2868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8E-4292-9463-7286ACD6A4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833936"/>
        <c:axId val="350834920"/>
      </c:lineChart>
      <c:dateAx>
        <c:axId val="350833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834920"/>
        <c:crosses val="autoZero"/>
        <c:auto val="1"/>
        <c:lblOffset val="100"/>
        <c:baseTimeUnit val="days"/>
      </c:dateAx>
      <c:valAx>
        <c:axId val="35083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83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3645</c:v>
                </c:pt>
                <c:pt idx="1">
                  <c:v>3645</c:v>
                </c:pt>
                <c:pt idx="2">
                  <c:v>3645</c:v>
                </c:pt>
                <c:pt idx="3">
                  <c:v>3645</c:v>
                </c:pt>
                <c:pt idx="4">
                  <c:v>3644</c:v>
                </c:pt>
                <c:pt idx="5">
                  <c:v>3644</c:v>
                </c:pt>
                <c:pt idx="6">
                  <c:v>3644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F9-4D77-B150-F11920D05B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808824"/>
        <c:axId val="353818992"/>
      </c:lineChart>
      <c:dateAx>
        <c:axId val="353808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18992"/>
        <c:crosses val="autoZero"/>
        <c:auto val="1"/>
        <c:lblOffset val="100"/>
        <c:baseTimeUnit val="days"/>
      </c:dateAx>
      <c:valAx>
        <c:axId val="35381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0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50BBF-CE77-47EB-ADB1-E5085BDA7A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Weekly Report for Market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896AA3-40D4-4AEF-AA4B-68C31B97D6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3862918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C1F4F-1108-45FC-A523-F17B46566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8C2CD2-A6AF-40B5-ADA1-A96C9DAADE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4640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34063-E62F-4725-93E5-E60E3A142C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EB09C-C2F5-4839-A3A6-1F1BD8BB3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1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CA1B-3364-4774-A0E3-3907E4735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Weekly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56D2C1-083D-4BD1-86AE-EBA6688D85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1085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7251344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740034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361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53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50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130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17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94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48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70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2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4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681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89CC8-F43A-44FB-99B2-258E1F7819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3435569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ED1DC-C6F3-42D1-A450-234B906C4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Table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FE693E-5573-4AD2-9224-27A69F910C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6616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9921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5962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2921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6841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4015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1119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55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- 2018-08-08 13:14:08 </a:t>
                      </a:r>
                      <a:r>
                        <a:rPr lang="en-US" sz="1000"/>
                        <a:t> 
 Summer salad cravings are in full effect. Thankfully, the Roasted Cashew Salad is available for lunch and dinner every day.  http://ow.ly/YxvN30lkjE8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84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- 2018-08-06 11:00:01 </a:t>
                      </a:r>
                      <a:r>
                        <a:rPr lang="en-US" sz="1000"/>
                        <a:t> 
 Long weekends can only mean one thing - brunch! Celebrate your extra day of rest with Steak Frites for brunch from our Belle Provence Brunch menu. http://ow.ly/ZPFK30lg5E0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37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- 2018-08-09 16:40:00 </a:t>
                      </a:r>
                      <a:r>
                        <a:rPr lang="en-US" sz="1000"/>
                        <a:t> 
 Ahi Tuna Tartare: refreshing to the last bite on a hot summer day! What are you having for dinner tonight? http://ow.ly/n8Hg30llqXA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68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- 2018-08-12 10:50:00 </a:t>
                      </a:r>
                      <a:r>
                        <a:rPr lang="en-US" sz="1000"/>
                        <a:t> 
 Sunday, Brunch Day! 🥂 Catch up with friends over shareable bites from the Plateau de Ferme on our Belle Provence Brunch menu. http://ow.ly/5Za630lmpkf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849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052B2-57B1-4DE3-875B-63723A30B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194190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0BB07-31FC-4D0A-A638-FC4898B60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32153B-28F8-4C23-9EC4-96F56BCB1E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5758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35466-90D6-4D10-81F6-AEE78FC46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C207B-80A0-48F4-965B-7099DB876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470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02E1-C1B6-4978-932C-54BC00D9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CE58F7-D851-4B46-BBBB-759516D5EC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5047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5F649-E666-4C37-9270-72AF3A79BF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D7D39-9E82-4361-8EE1-7568BF08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061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0EB39-2BC5-4803-A830-41A52385E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EEBCD6-7785-4AD8-98CA-381CD62849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42696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837AA-48D7-473F-885B-26E288E342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357D7-8E4C-4939-B2B0-E92169701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352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994D-2B87-4C56-909B-9AFC50B5C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Weekly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541C1A-8E4B-4125-B4FD-AD48C2DB5F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3303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4342473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801084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754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948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68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59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11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9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714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43F5C-115C-45A1-B67E-558DA3389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2264063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3C83B-AF4B-42E1-A997-74DE09E3E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4EC267-3902-426C-AD2D-3B7EFC75BA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7713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090247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98146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47730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45287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7930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058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- 2018-08-12 12:23:38 </a:t>
                      </a:r>
                      <a:r>
                        <a:rPr lang="en-US" sz="1000"/>
                        <a:t>
 Sunday, Brunch Day! 🥂 Catch up with friends over shareable bites from the Plateau de Ferme on our Belle Provence Brunch menu.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954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- 2018-08-09 16:55:43 </a:t>
                      </a:r>
                      <a:r>
                        <a:rPr lang="en-US" sz="1000"/>
                        <a:t>
 Ahi Tuna Tartare: refreshing to the last bite on a hot summer day! What are you having for dinner tonight?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2.8621 %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097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- 2018-08-08 13:20:47 </a:t>
                      </a:r>
                      <a:r>
                        <a:rPr lang="en-US" sz="1000"/>
                        <a:t>
 Summer salad cravings are in full effect. Thankfully, the Roasted Cashew Salad is available for lunch and dinner every 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917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- 2018-08-06 12:14:32 </a:t>
                      </a:r>
                      <a:r>
                        <a:rPr lang="en-US" sz="1000"/>
                        <a:t>
 Long weekends can only mean one thing - brunch! Celebrate your extra day of rest with Steak Frites for brunch from our Belle Provence Brunch menu.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2.6453 %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464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C559A-4C2B-4032-AAB3-63ED8E7C9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212655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7FB5-C977-4E58-9B60-9E45B8DE9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4CD603-71C5-49DA-8872-50004824E9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4821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0C1D5-C408-4CBC-8B5A-48AC484101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69FF1-FC75-4B1A-8D2A-16E9DE9A0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639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2E263-8620-49AA-9F5C-008EA604D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Weekly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23AC97-47C3-4F1E-BA73-23975446FA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0552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5112498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546599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7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318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784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8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01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580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308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42521-D42D-4B6E-AC92-7CEA602C6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2152854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2E578-A570-4D29-9E26-827F2596F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5CACF0-76BD-4D65-AEDC-20B801FB5D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4875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78C7D-F7FA-462B-B827-36D9C69C6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D5C2C-E208-48BF-B871-5B4AF1901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771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286</Words>
  <Application>Microsoft Office PowerPoint</Application>
  <PresentationFormat>On-screen Show (4:3)</PresentationFormat>
  <Paragraphs>132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Weekly Report for Market</vt:lpstr>
      <vt:lpstr>Followers (Full) | Market</vt:lpstr>
      <vt:lpstr>Facebook Weekly | Market</vt:lpstr>
      <vt:lpstr>Facebook Posts Table | Market</vt:lpstr>
      <vt:lpstr>Followers (Facebook) | Market</vt:lpstr>
      <vt:lpstr>Organic + Paid Reach (Facebook) | Market</vt:lpstr>
      <vt:lpstr>Facebook Reach | Market</vt:lpstr>
      <vt:lpstr>Instagram Weekly | Market</vt:lpstr>
      <vt:lpstr>Instagram Posts Table | Market</vt:lpstr>
      <vt:lpstr>Followers (Instagram) | Market</vt:lpstr>
      <vt:lpstr>Twitter Weekly | Market</vt:lpstr>
      <vt:lpstr>Followers (Twitter) | Market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Report for Market</dc:title>
  <dc:creator>Administrator</dc:creator>
  <cp:lastModifiedBy>Administrator</cp:lastModifiedBy>
  <cp:revision>1</cp:revision>
  <dcterms:created xsi:type="dcterms:W3CDTF">2018-08-13T22:19:49Z</dcterms:created>
  <dcterms:modified xsi:type="dcterms:W3CDTF">2018-08-13T22:20:10Z</dcterms:modified>
</cp:coreProperties>
</file>