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123628</c:v>
                </c:pt>
                <c:pt idx="1">
                  <c:v>123633</c:v>
                </c:pt>
                <c:pt idx="2">
                  <c:v>123633</c:v>
                </c:pt>
                <c:pt idx="3">
                  <c:v>123622</c:v>
                </c:pt>
                <c:pt idx="4">
                  <c:v>123616</c:v>
                </c:pt>
                <c:pt idx="5">
                  <c:v>123601</c:v>
                </c:pt>
                <c:pt idx="6">
                  <c:v>123590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4-4003-9679-2D7AB23BBA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20949</c:v>
                </c:pt>
                <c:pt idx="1">
                  <c:v>20953</c:v>
                </c:pt>
                <c:pt idx="2">
                  <c:v>20948</c:v>
                </c:pt>
                <c:pt idx="3">
                  <c:v>20957</c:v>
                </c:pt>
                <c:pt idx="4">
                  <c:v>20963</c:v>
                </c:pt>
                <c:pt idx="5">
                  <c:v>20975</c:v>
                </c:pt>
                <c:pt idx="6">
                  <c:v>20980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94-4003-9679-2D7AB23BBA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26289</c:v>
                </c:pt>
                <c:pt idx="1">
                  <c:v>26286</c:v>
                </c:pt>
                <c:pt idx="2">
                  <c:v>26284</c:v>
                </c:pt>
                <c:pt idx="3">
                  <c:v>26282</c:v>
                </c:pt>
                <c:pt idx="4">
                  <c:v>26278</c:v>
                </c:pt>
                <c:pt idx="5">
                  <c:v>26281</c:v>
                </c:pt>
                <c:pt idx="6">
                  <c:v>26278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94-4003-9679-2D7AB23BB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698320"/>
        <c:axId val="361699632"/>
      </c:lineChart>
      <c:dateAx>
        <c:axId val="36169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99632"/>
        <c:crosses val="autoZero"/>
        <c:auto val="1"/>
        <c:lblOffset val="100"/>
        <c:baseTimeUnit val="days"/>
      </c:dateAx>
      <c:valAx>
        <c:axId val="36169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9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123628</c:v>
                </c:pt>
                <c:pt idx="1">
                  <c:v>123633</c:v>
                </c:pt>
                <c:pt idx="2">
                  <c:v>123633</c:v>
                </c:pt>
                <c:pt idx="3">
                  <c:v>123622</c:v>
                </c:pt>
                <c:pt idx="4">
                  <c:v>123616</c:v>
                </c:pt>
                <c:pt idx="5">
                  <c:v>123601</c:v>
                </c:pt>
                <c:pt idx="6">
                  <c:v>123590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B5-42B9-9065-10170668C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78728"/>
        <c:axId val="366679384"/>
      </c:lineChart>
      <c:dateAx>
        <c:axId val="36667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79384"/>
        <c:crosses val="autoZero"/>
        <c:auto val="1"/>
        <c:lblOffset val="100"/>
        <c:baseTimeUnit val="days"/>
      </c:dateAx>
      <c:valAx>
        <c:axId val="36667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7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8305</c:v>
                </c:pt>
                <c:pt idx="1">
                  <c:v>4215</c:v>
                </c:pt>
                <c:pt idx="2">
                  <c:v>1522</c:v>
                </c:pt>
                <c:pt idx="3">
                  <c:v>4813</c:v>
                </c:pt>
                <c:pt idx="4">
                  <c:v>11884</c:v>
                </c:pt>
                <c:pt idx="5">
                  <c:v>12085</c:v>
                </c:pt>
                <c:pt idx="6">
                  <c:v>3736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B-4FD5-9382-EA73CEF70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10009</c:v>
                </c:pt>
                <c:pt idx="1">
                  <c:v>10051</c:v>
                </c:pt>
                <c:pt idx="2">
                  <c:v>3459</c:v>
                </c:pt>
                <c:pt idx="3">
                  <c:v>8657</c:v>
                </c:pt>
                <c:pt idx="4">
                  <c:v>8051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6B-4FD5-9382-EA73CEF70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0629488"/>
        <c:axId val="370628504"/>
      </c:areaChart>
      <c:dateAx>
        <c:axId val="3706294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28504"/>
        <c:crosses val="autoZero"/>
        <c:auto val="1"/>
        <c:lblOffset val="100"/>
        <c:baseTimeUnit val="days"/>
      </c:dateAx>
      <c:valAx>
        <c:axId val="37062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294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14972</c:v>
                </c:pt>
                <c:pt idx="1">
                  <c:v>12517</c:v>
                </c:pt>
                <c:pt idx="2">
                  <c:v>4332</c:v>
                </c:pt>
                <c:pt idx="3">
                  <c:v>11918</c:v>
                </c:pt>
                <c:pt idx="4">
                  <c:v>16434</c:v>
                </c:pt>
                <c:pt idx="5">
                  <c:v>7712</c:v>
                </c:pt>
                <c:pt idx="6">
                  <c:v>2749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CB-4E5E-AAAE-23B393F48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35696"/>
        <c:axId val="292337008"/>
      </c:lineChart>
      <c:dateAx>
        <c:axId val="292335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7008"/>
        <c:crosses val="autoZero"/>
        <c:auto val="1"/>
        <c:lblOffset val="100"/>
        <c:baseTimeUnit val="days"/>
      </c:dateAx>
      <c:valAx>
        <c:axId val="29233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20949</c:v>
                </c:pt>
                <c:pt idx="1">
                  <c:v>20953</c:v>
                </c:pt>
                <c:pt idx="2">
                  <c:v>20948</c:v>
                </c:pt>
                <c:pt idx="3">
                  <c:v>20957</c:v>
                </c:pt>
                <c:pt idx="4">
                  <c:v>20963</c:v>
                </c:pt>
                <c:pt idx="5">
                  <c:v>20975</c:v>
                </c:pt>
                <c:pt idx="6">
                  <c:v>20980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31-4802-A67A-D865C56D1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388416"/>
        <c:axId val="371388744"/>
      </c:lineChart>
      <c:dateAx>
        <c:axId val="371388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88744"/>
        <c:crosses val="autoZero"/>
        <c:auto val="1"/>
        <c:lblOffset val="100"/>
        <c:baseTimeUnit val="days"/>
      </c:dateAx>
      <c:valAx>
        <c:axId val="37138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8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26289</c:v>
                </c:pt>
                <c:pt idx="1">
                  <c:v>26286</c:v>
                </c:pt>
                <c:pt idx="2">
                  <c:v>26284</c:v>
                </c:pt>
                <c:pt idx="3">
                  <c:v>26282</c:v>
                </c:pt>
                <c:pt idx="4">
                  <c:v>26278</c:v>
                </c:pt>
                <c:pt idx="5">
                  <c:v>26281</c:v>
                </c:pt>
                <c:pt idx="6">
                  <c:v>26278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9E-4126-9B08-5859CA7E6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634056"/>
        <c:axId val="373634712"/>
      </c:lineChart>
      <c:dateAx>
        <c:axId val="373634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634712"/>
        <c:crosses val="autoZero"/>
        <c:auto val="1"/>
        <c:lblOffset val="100"/>
        <c:baseTimeUnit val="days"/>
      </c:dateAx>
      <c:valAx>
        <c:axId val="37363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63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C765-8DD4-4720-83E3-4CC307AA71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D7862-21D6-48DD-A00A-76EFA1A39F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4269883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F6C74-2A2B-424A-8477-FE71ABD6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8D9823-FA30-48C5-B7AF-0D6CA8528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731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CF584-EE07-43FA-AB19-893CCFE90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B5259-804D-4B99-A11D-03AE1A77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80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D07C-36EB-45C8-8387-336F120A4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3C4C6-ED71-4190-9BA3-55162E732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524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8937896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2473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3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8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8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59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75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08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7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52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6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92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91279-A8C7-4B59-AFA3-9A0F7DAAC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642666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78B7-BD9E-4737-B40E-922CE1423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57BA17-6EEA-4014-80C5-59BC59F54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840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197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897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625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77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236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39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63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- 2018-07-30 16:03:26 </a:t>
                      </a:r>
                      <a:r>
                        <a:rPr lang="en-US" sz="1000"/>
                        <a:t> 
 Love is love is love 🌈 💜. Get ready for Pride, Vancouver! http://ow.ly/Hf5W30lbRnv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42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- 2018-08-03 14:00:01 </a:t>
                      </a:r>
                      <a:r>
                        <a:rPr lang="en-US" sz="1000"/>
                        <a:t> 
 Hop your way to the perfect chocolate-beer pairing for International Beer Day. Impress your beer tasting party guests with these 4 pairings: 
🍺Brown Ale &amp; 🍫 Sweet Georgia Browns
🍺 IPA &amp; 🍫Petit Chocolat
🍺Lager &amp; 🍫White Silk
🍺 Stout &amp; 🍫 Peru Single Origin with Cocoa Nibs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88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- 2018-08-02 11:01:04 </a:t>
                      </a:r>
                      <a:r>
                        <a:rPr lang="en-US" sz="1000"/>
                        <a:t> 
 How do you make an ice cream sandwich more Canadian 🇨🇦 🍦? You make it out of Canadian Maple Toffee. Happy National Ice Cream Sandwich Day! Make one today: https://www.purdys.com/recipes/english-toffee-ice-cream-sandwich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- 2018-08-04 09:45:00 </a:t>
                      </a:r>
                      <a:r>
                        <a:rPr lang="en-US" sz="1000"/>
                        <a:t> 
 Show off your pride and let your love EXPLODE with a Rainbow Explosion Bar 🌈! http://ow.ly/Hgu130lg4kY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629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BE1C8-32F4-47AA-9910-897128CD9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310153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A75C-DCDA-4C36-8A70-CB02D7CB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FBDDAF-3A01-41BA-AB99-5A1993CF6B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9225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AF91D-68B1-43B3-8F9B-C3B223AFB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81469-AEB1-45AC-851C-1B2EC8133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68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95B1B-46EA-43DA-8E9C-676303A8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8A6EEC-4C71-4F78-8A30-BCFD263D15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790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4D119-D22C-4E56-A07B-F52F29397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93C5B-4FF0-4640-98DC-F023399F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54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5F58-F38D-4DA4-8641-087A27BBF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077C83-295C-417B-BCDB-B098E11CEE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2443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ADBAF-19A9-4C28-822F-A1183CCC8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D49DA-2572-4AEF-8C4A-C48658AA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17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48CD6-02F8-41D2-AEF1-6BF134EA0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2CA56-5E5C-46F1-97E5-20622BDDA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6495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8985678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18447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0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3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20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9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3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003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8FCF6-C732-4C10-A390-2BC36710C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3736342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D0459-4AEF-46CE-A952-B2F24CAD7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B2C59-E305-46E4-857E-741745AE23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803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82594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12833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6785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3954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8842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4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- 2018-08-03 14:01:25 </a:t>
                      </a:r>
                      <a:r>
                        <a:rPr lang="en-US" sz="1000"/>
                        <a:t>
 Hop your way to the perfect chocolate-beer pairing for International Beer Day. Impress your beer tasting party guests with these 4 pairings.
.
🍺Brown Ale &amp; 🍫 Sweet Georgia Browns
🍺 IPA &amp; 🍫Petit Chocolat
🍺Lager &amp; 🍫White Silk
🍺 Stout &amp; 🍫 Peru Single Origin with Cocoa Nibs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67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- 2018-07-30 16:05:21 </a:t>
                      </a:r>
                      <a:r>
                        <a:rPr lang="en-US" sz="1000"/>
                        <a:t>
 Love is love is love 🌈 💜. Get ready for Pride, Vancouver!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2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- 2018-08-04 09:48:44 </a:t>
                      </a:r>
                      <a:r>
                        <a:rPr lang="en-US" sz="1000"/>
                        <a:t>
 Show off your pride and let your love EXPLODE with a Rainbow Explosion Bar 🌈!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33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- 2018-08-02 11:27:27 </a:t>
                      </a:r>
                      <a:r>
                        <a:rPr lang="en-US" sz="1000"/>
                        <a:t>
 How do you make an ice cream sandwich more Canadian 🇨🇦 🍦? You make it out of Canadian Maple Toffee. Happy #NationalIceCreamSandwichDay!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00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F1C30-36BB-4009-B3C4-A54438C2B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492081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E8739-3A7C-4F13-8273-F82A20409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51EC95-9E34-4134-B64A-1946325240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1496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474AA-5444-47EE-9D9F-B3CC6440F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7329C-95F6-4852-8166-78A4B74B6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387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6F6E-880A-4DFD-9B7C-8D9CC519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Weekly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DA647-2C8E-4577-B149-6498DD8C96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491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2473763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355848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0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19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93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7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83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90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108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9B41D-91C1-49F6-A8DF-2EC3B0943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1195390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19156-7C7E-49BA-9D16-536995757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35043-1048-4A97-A469-C04B5E2CF5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226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8F19E-EA5E-4209-965F-A7A34FF7A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11771-1646-4243-BD40-1F99C072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04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Weekly Report for Purdys</vt:lpstr>
      <vt:lpstr>Followers (Full) | Purdys</vt:lpstr>
      <vt:lpstr>Facebook Weekly | Purdys</vt:lpstr>
      <vt:lpstr>Facebook Posts Table | Purdys</vt:lpstr>
      <vt:lpstr>Followers (Facebook) | Purdys</vt:lpstr>
      <vt:lpstr>Organic + Paid Reach (Facebook) | Purdys</vt:lpstr>
      <vt:lpstr>Facebook Reach | Purdys</vt:lpstr>
      <vt:lpstr>Instagram Weekly | Purdys</vt:lpstr>
      <vt:lpstr>Instagram Posts Table | Purdys</vt:lpstr>
      <vt:lpstr>Followers (Instagram) | Purdys</vt:lpstr>
      <vt:lpstr>Twitter Weekly | Purdys</vt:lpstr>
      <vt:lpstr>Followers (Twitter) | Purdys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Purdys</dc:title>
  <dc:creator>Administrator</dc:creator>
  <cp:lastModifiedBy>Administrator</cp:lastModifiedBy>
  <cp:revision>1</cp:revision>
  <dcterms:created xsi:type="dcterms:W3CDTF">2018-08-07T19:10:12Z</dcterms:created>
  <dcterms:modified xsi:type="dcterms:W3CDTF">2018-08-07T19:10:32Z</dcterms:modified>
</cp:coreProperties>
</file>