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2949</c:v>
                </c:pt>
                <c:pt idx="1">
                  <c:v>2950</c:v>
                </c:pt>
                <c:pt idx="2">
                  <c:v>2950</c:v>
                </c:pt>
                <c:pt idx="3">
                  <c:v>2950</c:v>
                </c:pt>
                <c:pt idx="4">
                  <c:v>2952</c:v>
                </c:pt>
                <c:pt idx="5">
                  <c:v>2952</c:v>
                </c:pt>
                <c:pt idx="6">
                  <c:v>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5-4B66-8986-864B5E9E29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2881</c:v>
                </c:pt>
                <c:pt idx="1">
                  <c:v>2876</c:v>
                </c:pt>
                <c:pt idx="2">
                  <c:v>2876</c:v>
                </c:pt>
                <c:pt idx="3">
                  <c:v>2877</c:v>
                </c:pt>
                <c:pt idx="4">
                  <c:v>2877</c:v>
                </c:pt>
                <c:pt idx="5">
                  <c:v>2874</c:v>
                </c:pt>
                <c:pt idx="6">
                  <c:v>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E5-4B66-8986-864B5E9E29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3648</c:v>
                </c:pt>
                <c:pt idx="1">
                  <c:v>3648</c:v>
                </c:pt>
                <c:pt idx="2">
                  <c:v>3646</c:v>
                </c:pt>
                <c:pt idx="3">
                  <c:v>3645</c:v>
                </c:pt>
                <c:pt idx="4">
                  <c:v>3647</c:v>
                </c:pt>
                <c:pt idx="5">
                  <c:v>3646</c:v>
                </c:pt>
                <c:pt idx="6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E5-4B66-8986-864B5E9E29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89264"/>
        <c:axId val="275589920"/>
      </c:lineChart>
      <c:dateAx>
        <c:axId val="27558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9920"/>
        <c:crosses val="autoZero"/>
        <c:auto val="1"/>
        <c:lblOffset val="100"/>
        <c:baseTimeUnit val="days"/>
      </c:dateAx>
      <c:valAx>
        <c:axId val="27558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2949</c:v>
                </c:pt>
                <c:pt idx="1">
                  <c:v>2950</c:v>
                </c:pt>
                <c:pt idx="2">
                  <c:v>2950</c:v>
                </c:pt>
                <c:pt idx="3">
                  <c:v>2950</c:v>
                </c:pt>
                <c:pt idx="4">
                  <c:v>2952</c:v>
                </c:pt>
                <c:pt idx="5">
                  <c:v>2952</c:v>
                </c:pt>
                <c:pt idx="6">
                  <c:v>2952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F-4A25-A6BC-8DB8EEE10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86872"/>
        <c:axId val="354590480"/>
      </c:lineChart>
      <c:dateAx>
        <c:axId val="354586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90480"/>
        <c:crosses val="autoZero"/>
        <c:auto val="1"/>
        <c:lblOffset val="100"/>
        <c:baseTimeUnit val="days"/>
      </c:dateAx>
      <c:valAx>
        <c:axId val="35459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8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1286</c:v>
                </c:pt>
                <c:pt idx="1">
                  <c:v>424</c:v>
                </c:pt>
                <c:pt idx="2">
                  <c:v>1731</c:v>
                </c:pt>
                <c:pt idx="3">
                  <c:v>976</c:v>
                </c:pt>
                <c:pt idx="4">
                  <c:v>950</c:v>
                </c:pt>
                <c:pt idx="5">
                  <c:v>2038</c:v>
                </c:pt>
                <c:pt idx="6">
                  <c:v>2184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5C-4DBD-9D9F-BD85607B5A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2251</c:v>
                </c:pt>
                <c:pt idx="1">
                  <c:v>751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314</c:v>
                </c:pt>
                <c:pt idx="6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5C-4DBD-9D9F-BD85607B5A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131672"/>
        <c:axId val="279122160"/>
      </c:areaChart>
      <c:dateAx>
        <c:axId val="27913167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22160"/>
        <c:crosses val="autoZero"/>
        <c:auto val="1"/>
        <c:lblOffset val="100"/>
        <c:baseTimeUnit val="days"/>
      </c:dateAx>
      <c:valAx>
        <c:axId val="27912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316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by Jean-Georges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2896</c:v>
                </c:pt>
                <c:pt idx="1">
                  <c:v>1039</c:v>
                </c:pt>
                <c:pt idx="2">
                  <c:v>814</c:v>
                </c:pt>
                <c:pt idx="3">
                  <c:v>533</c:v>
                </c:pt>
                <c:pt idx="4">
                  <c:v>581</c:v>
                </c:pt>
                <c:pt idx="5">
                  <c:v>1282</c:v>
                </c:pt>
                <c:pt idx="6">
                  <c:v>1450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FE-43B1-ACFA-55C79C6F6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136592"/>
        <c:axId val="279134952"/>
      </c:lineChart>
      <c:dateAx>
        <c:axId val="27913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34952"/>
        <c:crosses val="autoZero"/>
        <c:auto val="1"/>
        <c:lblOffset val="100"/>
        <c:baseTimeUnit val="days"/>
      </c:dateAx>
      <c:valAx>
        <c:axId val="27913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13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2881</c:v>
                </c:pt>
                <c:pt idx="1">
                  <c:v>2876</c:v>
                </c:pt>
                <c:pt idx="2">
                  <c:v>2876</c:v>
                </c:pt>
                <c:pt idx="3">
                  <c:v>2877</c:v>
                </c:pt>
                <c:pt idx="4">
                  <c:v>2877</c:v>
                </c:pt>
                <c:pt idx="5">
                  <c:v>2874</c:v>
                </c:pt>
                <c:pt idx="6">
                  <c:v>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0F-4F2D-AA55-B8DF0DA13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03744"/>
        <c:axId val="279209320"/>
      </c:lineChart>
      <c:dateAx>
        <c:axId val="279203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09320"/>
        <c:crosses val="autoZero"/>
        <c:auto val="1"/>
        <c:lblOffset val="100"/>
        <c:baseTimeUnit val="days"/>
      </c:dateAx>
      <c:valAx>
        <c:axId val="27920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0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43311</c:v>
                </c:pt>
                <c:pt idx="1">
                  <c:v>43312</c:v>
                </c:pt>
                <c:pt idx="2">
                  <c:v>43313</c:v>
                </c:pt>
                <c:pt idx="3">
                  <c:v>43314</c:v>
                </c:pt>
                <c:pt idx="4">
                  <c:v>43315</c:v>
                </c:pt>
                <c:pt idx="5">
                  <c:v>43316</c:v>
                </c:pt>
                <c:pt idx="6">
                  <c:v>43317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3648</c:v>
                </c:pt>
                <c:pt idx="1">
                  <c:v>3648</c:v>
                </c:pt>
                <c:pt idx="2">
                  <c:v>3646</c:v>
                </c:pt>
                <c:pt idx="3">
                  <c:v>3645</c:v>
                </c:pt>
                <c:pt idx="4">
                  <c:v>3647</c:v>
                </c:pt>
                <c:pt idx="5">
                  <c:v>3646</c:v>
                </c:pt>
                <c:pt idx="6">
                  <c:v>3647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58-4906-94BD-E33AB2BFF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751592"/>
        <c:axId val="360741752"/>
      </c:lineChart>
      <c:dateAx>
        <c:axId val="36075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41752"/>
        <c:crosses val="autoZero"/>
        <c:auto val="1"/>
        <c:lblOffset val="100"/>
        <c:baseTimeUnit val="days"/>
      </c:dateAx>
      <c:valAx>
        <c:axId val="36074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75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B583B-AB04-4F9F-A223-E81F84BB4A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Weekly Report for Market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9CDD7-44A9-411D-B65D-5A6F599399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113342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67143-8960-4C41-99F7-2F6B6CDE7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3C6431-F336-4617-BBD5-39D0DB55A3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6394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54281-9ABC-41B9-9DA2-38B0157F9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9FBDD-AE10-43C3-B36A-A65331244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3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9277F-2B7F-4268-AECA-F87F856F0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4AFF1-DD68-4393-BF37-90BD43AD2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8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9812527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74678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67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7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04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77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73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82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08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0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0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477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A17D2-A6AD-4216-8CAB-A28608E21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2541680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1E4AC-A0E6-4A83-AADE-236AEC86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A6126-9BD4-4464-86AD-5A51BB380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9039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90157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362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935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3997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3108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046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98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- 2018-08-03 15:50:00 </a:t>
                      </a:r>
                      <a:r>
                        <a:rPr lang="en-US" sz="1000"/>
                        <a:t> 
 Find what makes you the happiest on our Belle Provence Brunch menu (available all long weekend, including BC Day). http://ow.ly/7D9T30lg5k2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33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- 2018-07-31 16:35:01 </a:t>
                      </a:r>
                      <a:r>
                        <a:rPr lang="en-US" sz="1000"/>
                        <a:t> 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06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- 2018-08-01 15:00:01 </a:t>
                      </a:r>
                      <a:r>
                        <a:rPr lang="en-US" sz="1000"/>
                        <a:t> 
 It's Apéro Hour (3-6PM)! Time to Spritz up your day with refreshing cocktails after a day of meetings and emails! http://ow.ly/EYoZ30le9UR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42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Market by Jean-Georges - 2018-08-05 13:00:01 </a:t>
                      </a:r>
                      <a:r>
                        <a:rPr lang="en-US" sz="1000"/>
                        <a:t> 
 All you need is wine and this Cherry Lane Farm Squash Blossom for a lovely Sunday. Join us for our five course Rooted in Nature Tasting Menu tonight. http://ow.ly/6KBQ30lg4Uk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828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D862-D56F-4DF7-9FC2-0C25C1C3D2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676701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1AB33-D16A-48EE-AC8F-8451F777D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651048-E399-4B9D-800C-58FD9CA761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794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00B75-966A-4085-A0D9-3792338352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062BE-6682-45A8-9078-BA9BC71B5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23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B50B1-7C56-4622-BE4C-AE5498FFA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ADF39D-1892-4310-8E2E-6D1764F362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3323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331C82-EC9E-4BD2-B4FC-AA087CA37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4946DB-975E-44BD-A483-346ADACD4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812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F420E-BD40-4F23-B477-C94431F4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9BDF4-CF02-4F42-999C-081CE30FE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3242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E8F53-4D39-4BB8-BC4A-BA6F8843D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0C3849-8FB2-435F-9AC8-481E7A2CF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964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E82C1-A171-4CE2-8D5E-74D46B653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1BBFCB-8A63-43ED-9C45-44B242E76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4983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0842540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768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9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26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0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08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50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91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1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DC829-24B9-4649-9BCA-05B794417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445935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B7821-B608-42FA-9CCF-ED70E5257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350C7C-BFC1-42E3-AA15-272D9A6621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4081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1F3DD-6E77-4FEA-A4DE-43E5A77BF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631904-663C-4BE0-86F1-203134F4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99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8B17B-8561-4762-B8CC-5FA85C32B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Top Five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6F720D-2FAB-41D4-8F5C-E18B39D7B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329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03186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6512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54294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45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8149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51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- 2018-08-05 16:53:27 </a:t>
                      </a:r>
                      <a:r>
                        <a:rPr lang="en-US" sz="1000"/>
                        <a:t>
 All you need is wine and this Cherry Lane Farm Squash Blossom for a lovely night. Join us for our five course Rooted in Nature Tasting Menu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7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- 2018-08-03 15:50:48 </a:t>
                      </a:r>
                      <a:r>
                        <a:rPr lang="en-US" sz="1000"/>
                        <a:t>
 Find what makes you the happiest on our Belle Provence Brunch menu (available all long weekend, including BC Day).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4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- 2018-08-01 15:34:07 </a:t>
                      </a:r>
                      <a:r>
                        <a:rPr lang="en-US" sz="1000"/>
                        <a:t>
 It's Apéro Hour (3-6PM)! Time to Spritz up your day with refreshing cocktails after a day of meetings and emails!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55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marketjg_van - 2018-07-31 16:37:31 </a:t>
                      </a:r>
                      <a:r>
                        <a:rPr lang="en-US" sz="1000"/>
                        <a:t>
 Beef up your day with the newly added Heritage Angus Beef Carpaccio on our summer Rooted in Nature tasting menu. Call 604-695-1115 to book a tasting tonight.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05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10002-9516-4BCA-9E5F-3D6536513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538369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033CD-A72A-401C-8B77-2CFCE01E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Market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685B8F-CD55-4ABD-A111-AD5CEFBE9E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837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9120044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4369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85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1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2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63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14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892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27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44C7B-5454-45F6-B3AC-AA1FB31321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</p:spTree>
    <p:extLst>
      <p:ext uri="{BB962C8B-B14F-4D97-AF65-F5344CB8AC3E}">
        <p14:creationId xmlns:p14="http://schemas.microsoft.com/office/powerpoint/2010/main" val="197794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1F0DD-58FE-410B-8534-562343E4A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C1923A-D0CA-47DC-A41C-7384690BC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3096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25A6E-163B-4B9A-8626-9327C79FC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07/30/2018 - 08/05/2018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D4FB4-9F47-48D6-8528-43FEA44FC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87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132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Weekly Report for Market</vt:lpstr>
      <vt:lpstr>Followers (Full) | Market</vt:lpstr>
      <vt:lpstr>Facebook Monthly | Market</vt:lpstr>
      <vt:lpstr>Facebook Posts Table | Top Five | Market</vt:lpstr>
      <vt:lpstr>Followers (Facebook) | Market</vt:lpstr>
      <vt:lpstr>Organic + Paid Reach (Facebook) | Market</vt:lpstr>
      <vt:lpstr>Facebook Reach | Market</vt:lpstr>
      <vt:lpstr>Instagram Monthly | Market</vt:lpstr>
      <vt:lpstr>Followers (Instagram) | Market</vt:lpstr>
      <vt:lpstr>Instagram Posts Table | Top Five | Market</vt:lpstr>
      <vt:lpstr>Twitter Monthly | Market</vt:lpstr>
      <vt:lpstr>Followers (Twitter) |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Report for Market</dc:title>
  <dc:creator>Administrator</dc:creator>
  <cp:lastModifiedBy>Administrator</cp:lastModifiedBy>
  <cp:revision>1</cp:revision>
  <dcterms:created xsi:type="dcterms:W3CDTF">2018-08-07T18:54:07Z</dcterms:created>
  <dcterms:modified xsi:type="dcterms:W3CDTF">2018-08-07T18:54:27Z</dcterms:modified>
</cp:coreProperties>
</file>