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2949</c:v>
                </c:pt>
                <c:pt idx="1">
                  <c:v>2950</c:v>
                </c:pt>
                <c:pt idx="2">
                  <c:v>2950</c:v>
                </c:pt>
                <c:pt idx="3">
                  <c:v>2950</c:v>
                </c:pt>
                <c:pt idx="4">
                  <c:v>2952</c:v>
                </c:pt>
                <c:pt idx="5">
                  <c:v>2952</c:v>
                </c:pt>
                <c:pt idx="6">
                  <c:v>2952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93-4F4C-B34C-D77CF808F7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2881</c:v>
                </c:pt>
                <c:pt idx="1">
                  <c:v>2876</c:v>
                </c:pt>
                <c:pt idx="2">
                  <c:v>2876</c:v>
                </c:pt>
                <c:pt idx="3">
                  <c:v>2877</c:v>
                </c:pt>
                <c:pt idx="4">
                  <c:v>2877</c:v>
                </c:pt>
                <c:pt idx="5">
                  <c:v>2874</c:v>
                </c:pt>
                <c:pt idx="6">
                  <c:v>2872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93-4F4C-B34C-D77CF808F7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3648</c:v>
                </c:pt>
                <c:pt idx="1">
                  <c:v>3648</c:v>
                </c:pt>
                <c:pt idx="2">
                  <c:v>3646</c:v>
                </c:pt>
                <c:pt idx="3">
                  <c:v>3645</c:v>
                </c:pt>
                <c:pt idx="4">
                  <c:v>3647</c:v>
                </c:pt>
                <c:pt idx="5">
                  <c:v>3646</c:v>
                </c:pt>
                <c:pt idx="6">
                  <c:v>3647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93-4F4C-B34C-D77CF808F7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245704"/>
        <c:axId val="173244064"/>
      </c:lineChart>
      <c:dateAx>
        <c:axId val="173245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44064"/>
        <c:crosses val="autoZero"/>
        <c:auto val="1"/>
        <c:lblOffset val="100"/>
        <c:baseTimeUnit val="days"/>
      </c:dateAx>
      <c:valAx>
        <c:axId val="17324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4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2949</c:v>
                </c:pt>
                <c:pt idx="1">
                  <c:v>2950</c:v>
                </c:pt>
                <c:pt idx="2">
                  <c:v>2950</c:v>
                </c:pt>
                <c:pt idx="3">
                  <c:v>2950</c:v>
                </c:pt>
                <c:pt idx="4">
                  <c:v>2952</c:v>
                </c:pt>
                <c:pt idx="5">
                  <c:v>2952</c:v>
                </c:pt>
                <c:pt idx="6">
                  <c:v>2952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25-4629-99FE-2A8A70BE28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64488"/>
        <c:axId val="157180168"/>
      </c:lineChart>
      <c:dateAx>
        <c:axId val="356964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80168"/>
        <c:crosses val="autoZero"/>
        <c:auto val="1"/>
        <c:lblOffset val="100"/>
        <c:baseTimeUnit val="days"/>
      </c:dateAx>
      <c:valAx>
        <c:axId val="157180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64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1286</c:v>
                </c:pt>
                <c:pt idx="1">
                  <c:v>424</c:v>
                </c:pt>
                <c:pt idx="2">
                  <c:v>1731</c:v>
                </c:pt>
                <c:pt idx="3">
                  <c:v>976</c:v>
                </c:pt>
                <c:pt idx="4">
                  <c:v>950</c:v>
                </c:pt>
                <c:pt idx="5">
                  <c:v>2038</c:v>
                </c:pt>
                <c:pt idx="6">
                  <c:v>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4-4C1E-9904-4005296E14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2251</c:v>
                </c:pt>
                <c:pt idx="1">
                  <c:v>751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314</c:v>
                </c:pt>
                <c:pt idx="6">
                  <c:v>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94-4C1E-9904-4005296E14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0277544"/>
        <c:axId val="360278200"/>
      </c:areaChart>
      <c:dateAx>
        <c:axId val="36027754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78200"/>
        <c:crosses val="autoZero"/>
        <c:auto val="1"/>
        <c:lblOffset val="100"/>
        <c:baseTimeUnit val="days"/>
      </c:dateAx>
      <c:valAx>
        <c:axId val="36027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775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by Jean-Georges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2896</c:v>
                </c:pt>
                <c:pt idx="1">
                  <c:v>1039</c:v>
                </c:pt>
                <c:pt idx="2">
                  <c:v>814</c:v>
                </c:pt>
                <c:pt idx="3">
                  <c:v>533</c:v>
                </c:pt>
                <c:pt idx="4">
                  <c:v>581</c:v>
                </c:pt>
                <c:pt idx="5">
                  <c:v>1282</c:v>
                </c:pt>
                <c:pt idx="6">
                  <c:v>1450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46-4F75-B1FF-8D0C7231DE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281808"/>
        <c:axId val="360287056"/>
      </c:lineChart>
      <c:dateAx>
        <c:axId val="36028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87056"/>
        <c:crosses val="autoZero"/>
        <c:auto val="1"/>
        <c:lblOffset val="100"/>
        <c:baseTimeUnit val="days"/>
      </c:dateAx>
      <c:valAx>
        <c:axId val="36028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8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2881</c:v>
                </c:pt>
                <c:pt idx="1">
                  <c:v>2876</c:v>
                </c:pt>
                <c:pt idx="2">
                  <c:v>2876</c:v>
                </c:pt>
                <c:pt idx="3">
                  <c:v>2877</c:v>
                </c:pt>
                <c:pt idx="4">
                  <c:v>2877</c:v>
                </c:pt>
                <c:pt idx="5">
                  <c:v>2874</c:v>
                </c:pt>
                <c:pt idx="6">
                  <c:v>2872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40-4992-90FA-43C887F94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162232"/>
        <c:axId val="359162560"/>
      </c:lineChart>
      <c:dateAx>
        <c:axId val="359162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62560"/>
        <c:crosses val="autoZero"/>
        <c:auto val="1"/>
        <c:lblOffset val="100"/>
        <c:baseTimeUnit val="days"/>
      </c:dateAx>
      <c:valAx>
        <c:axId val="359162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6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3648</c:v>
                </c:pt>
                <c:pt idx="1">
                  <c:v>3648</c:v>
                </c:pt>
                <c:pt idx="2">
                  <c:v>3646</c:v>
                </c:pt>
                <c:pt idx="3">
                  <c:v>3645</c:v>
                </c:pt>
                <c:pt idx="4">
                  <c:v>3647</c:v>
                </c:pt>
                <c:pt idx="5">
                  <c:v>3646</c:v>
                </c:pt>
                <c:pt idx="6">
                  <c:v>3647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A7-4141-957A-C86E97F4E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884512"/>
        <c:axId val="364883528"/>
      </c:lineChart>
      <c:dateAx>
        <c:axId val="364884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83528"/>
        <c:crosses val="autoZero"/>
        <c:auto val="1"/>
        <c:lblOffset val="100"/>
        <c:baseTimeUnit val="days"/>
      </c:dateAx>
      <c:valAx>
        <c:axId val="36488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488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4B190-D121-4485-829F-A267B39C5A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Report for Market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45B6FE-3B5C-4020-9E77-F3A01A4031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3681329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4D837-7617-415D-9A45-0873C4ECA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DC83BB-A31C-463A-82CD-FCB9E6AB31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6763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48A3E-203C-4A4E-B396-88A9601128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9EB42-9E97-4ABF-B9CE-E82B07A48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77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C751-A41F-463E-9ECA-D7CA8E166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19FEA1-6B02-4097-9117-3454DCA9C2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7226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7304396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65533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52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45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65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647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02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53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44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60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5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640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2AA38-BCB4-446A-B368-0CB0BC1B5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976919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232BE-4921-460D-8254-4F9422C52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Top Five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EE11AA-AE8E-453C-808C-36073138A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67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07829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264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095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1573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8580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869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23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- 2018-08-03 15:50:00 </a:t>
                      </a:r>
                      <a:r>
                        <a:rPr lang="en-US" sz="1000"/>
                        <a:t> 
 Find what makes you the happiest on our Belle Provence Brunch menu (available all long weekend, including BC Day). http://ow.ly/7D9T30lg5k2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13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- 2018-07-31 16:35:01 </a:t>
                      </a:r>
                      <a:r>
                        <a:rPr lang="en-US" sz="1000"/>
                        <a:t> 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00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- 2018-08-01 15:00:01 </a:t>
                      </a:r>
                      <a:r>
                        <a:rPr lang="en-US" sz="1000"/>
                        <a:t> 
 It's Apéro Hour (3-6PM)! Time to Spritz up your day with refreshing cocktails after a day of meetings and emails! http://ow.ly/EYoZ30le9UR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60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- 2018-08-05 13:00:01 </a:t>
                      </a:r>
                      <a:r>
                        <a:rPr lang="en-US" sz="1000"/>
                        <a:t> 
 All you need is wine and this Cherry Lane Farm Squash Blossom for a lovely Sunday. Join us for our five course Rooted in Nature Tasting Menu tonight. http://ow.ly/6KBQ30lg4Uk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66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B2013-1BB3-4CD8-BDD2-FCA7493BA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788006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FBA6E-0053-4C4E-9524-CE1FD02A1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C3F2A0-E0BE-4F4D-B872-102A833DF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1141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39D25-1E1D-4C2A-A9F0-906AB6D87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9286F-C2BD-4250-ACAB-2220A41B1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090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F84A5-95A1-48EE-8C1C-C7E523D64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145343-5054-40D0-B808-B0BB90CDB4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8773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2662E-3286-4FC3-8316-79F9BAF70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259D-1D00-4DED-94E4-62691D9DB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503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23B87-FEF4-4ED5-8FA5-E1ADEC9E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C324BD-9573-4E81-967A-30C0A00F1B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0966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8EC54-870C-4379-BEA3-3F33519FB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BC602-D1DE-45A1-8BFA-4870BC34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93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DF8ED-7386-4BCF-AAAE-9B3B2443A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71943-8FC0-4C8E-969D-89E2F4326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0618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6777676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7212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32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9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04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4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329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42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532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909B3-B603-4B42-B431-100D837AF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2005814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EB60-090A-4C4D-886B-BCEFC1819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2AE587-F386-4A19-BE6A-0208225595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6068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66EEC-87C7-4962-82F2-8F6AF3818D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640A1-59F6-459A-8E38-9F8467F6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356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5D0B8-3F9B-446E-BACD-9607F9D6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Top Five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2B3AC-34EE-495A-9EFC-620BF63CF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1311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655336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5722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3127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68038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8917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03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- 2018-08-05 16:53:27 </a:t>
                      </a:r>
                      <a:r>
                        <a:rPr lang="en-US" sz="1000"/>
                        <a:t>
 All you need is wine and this Cherry Lane Farm Squash Blossom for a lovely night. Join us for our five course Rooted in Nature Tasting Menu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32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- 2018-08-03 15:50:48 </a:t>
                      </a:r>
                      <a:r>
                        <a:rPr lang="en-US" sz="1000"/>
                        <a:t>
 Find what makes you the happiest on our Belle Provence Brunch menu (available all long weekend, including BC Day).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23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- 2018-08-01 15:34:07 </a:t>
                      </a:r>
                      <a:r>
                        <a:rPr lang="en-US" sz="1000"/>
                        <a:t>
 It's Apéro Hour (3-6PM)! Time to Spritz up your day with refreshing cocktails after a day of meetings and emails!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85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- 2018-07-31 16:37:31 </a:t>
                      </a:r>
                      <a:r>
                        <a:rPr lang="en-US" sz="1000"/>
                        <a:t>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160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3B9B9-5A43-49B9-909F-713A677C8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1930554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37AB9-49F4-405E-93D0-FCC2EC57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3A61A5-8A43-4723-A1AD-EC64DF584B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5179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9406139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20293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24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5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90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13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09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93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191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F9ABA-2081-4EB4-84F5-C745A0A51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354421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9DD46-7BE3-45C5-A20C-87EAC3937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63983-802A-463E-9D2A-4968F44D88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7747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9FF0B-DD53-45A8-A771-35F769DADA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9BD29-6C3E-44E5-8EA8-5D902A349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253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292</Words>
  <Application>Microsoft Office PowerPoint</Application>
  <PresentationFormat>On-screen Show (4:3)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Weekly Report for Market</vt:lpstr>
      <vt:lpstr>Followers (Full) | Market</vt:lpstr>
      <vt:lpstr>Facebook Monthly | Market</vt:lpstr>
      <vt:lpstr>Facebook Posts Table | Top Five | Market</vt:lpstr>
      <vt:lpstr>Followers (Facebook) | Market</vt:lpstr>
      <vt:lpstr>Organic + Paid Reach (Facebook) | Market</vt:lpstr>
      <vt:lpstr>Facebook Reach | Market</vt:lpstr>
      <vt:lpstr>Instagram Monthly | Market</vt:lpstr>
      <vt:lpstr>Followers (Instagram) | Market</vt:lpstr>
      <vt:lpstr>Instagram Posts Table | Top Five | Market</vt:lpstr>
      <vt:lpstr>Twitter Monthly | Market</vt:lpstr>
      <vt:lpstr>Followers (Twitter) | Market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Report for Market</dc:title>
  <dc:creator>Administrator</dc:creator>
  <cp:lastModifiedBy>Administrator</cp:lastModifiedBy>
  <cp:revision>1</cp:revision>
  <dcterms:created xsi:type="dcterms:W3CDTF">2018-08-07T18:53:10Z</dcterms:created>
  <dcterms:modified xsi:type="dcterms:W3CDTF">2018-08-07T18:53:30Z</dcterms:modified>
</cp:coreProperties>
</file>