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8" autoAdjust="0"/>
    <p:restoredTop sz="94692" autoAdjust="0"/>
  </p:normalViewPr>
  <p:slideViewPr>
    <p:cSldViewPr snapToGrid="0">
      <p:cViewPr varScale="1">
        <p:scale>
          <a:sx n="109" d="100"/>
          <a:sy n="109" d="100"/>
        </p:scale>
        <p:origin x="1416"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123700</c:v>
                </c:pt>
                <c:pt idx="1">
                  <c:v>123685</c:v>
                </c:pt>
                <c:pt idx="2">
                  <c:v>123684</c:v>
                </c:pt>
                <c:pt idx="3">
                  <c:v>123687</c:v>
                </c:pt>
                <c:pt idx="4">
                  <c:v>123682</c:v>
                </c:pt>
                <c:pt idx="5">
                  <c:v>123676</c:v>
                </c:pt>
                <c:pt idx="6">
                  <c:v>123686</c:v>
                </c:pt>
                <c:pt idx="7">
                  <c:v>123694</c:v>
                </c:pt>
                <c:pt idx="8">
                  <c:v>123695</c:v>
                </c:pt>
                <c:pt idx="9">
                  <c:v>123695</c:v>
                </c:pt>
                <c:pt idx="10">
                  <c:v>123701</c:v>
                </c:pt>
                <c:pt idx="11">
                  <c:v>123700</c:v>
                </c:pt>
                <c:pt idx="12">
                  <c:v>123691</c:v>
                </c:pt>
                <c:pt idx="13">
                  <c:v>123686</c:v>
                </c:pt>
                <c:pt idx="14">
                  <c:v>123675</c:v>
                </c:pt>
                <c:pt idx="15">
                  <c:v>123675</c:v>
                </c:pt>
                <c:pt idx="16">
                  <c:v>123673</c:v>
                </c:pt>
                <c:pt idx="17">
                  <c:v>123677</c:v>
                </c:pt>
                <c:pt idx="18">
                  <c:v>123671</c:v>
                </c:pt>
                <c:pt idx="19">
                  <c:v>123674</c:v>
                </c:pt>
                <c:pt idx="20">
                  <c:v>123670</c:v>
                </c:pt>
                <c:pt idx="21">
                  <c:v>123669</c:v>
                </c:pt>
                <c:pt idx="22">
                  <c:v>123665</c:v>
                </c:pt>
                <c:pt idx="23">
                  <c:v>123646</c:v>
                </c:pt>
                <c:pt idx="24">
                  <c:v>123645</c:v>
                </c:pt>
                <c:pt idx="25">
                  <c:v>123636</c:v>
                </c:pt>
                <c:pt idx="26">
                  <c:v>123638</c:v>
                </c:pt>
                <c:pt idx="27">
                  <c:v>123644</c:v>
                </c:pt>
                <c:pt idx="28">
                  <c:v>123634</c:v>
                </c:pt>
                <c:pt idx="29">
                  <c:v>123628</c:v>
                </c:pt>
                <c:pt idx="30">
                  <c:v>123633</c:v>
                </c:pt>
              </c:numCache>
            </c:numRef>
          </c:val>
          <c:smooth val="0"/>
          <c:extLst>
            <c:ext xmlns:c16="http://schemas.microsoft.com/office/drawing/2014/chart" uri="{C3380CC4-5D6E-409C-BE32-E72D297353CC}">
              <c16:uniqueId val="{00000000-EB85-40BC-B365-92D928CDA73B}"/>
            </c:ext>
          </c:extLst>
        </c:ser>
        <c:ser>
          <c:idx val="1"/>
          <c:order val="1"/>
          <c:tx>
            <c:strRef>
              <c:f>Sheet1!$C$1</c:f>
              <c:strCache>
                <c:ptCount val="1"/>
                <c:pt idx="0">
                  <c:v>Instagram Followers</c:v>
                </c:pt>
              </c:strCache>
            </c:strRef>
          </c:tx>
          <c:spPr>
            <a:ln w="28575" cap="rnd">
              <a:solidFill>
                <a:schemeClr val="accent2"/>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Sheet1!$C$2:$C$32</c:f>
              <c:numCache>
                <c:formatCode>General</c:formatCode>
                <c:ptCount val="31"/>
                <c:pt idx="0">
                  <c:v>20577</c:v>
                </c:pt>
                <c:pt idx="1">
                  <c:v>20575</c:v>
                </c:pt>
                <c:pt idx="2">
                  <c:v>20575</c:v>
                </c:pt>
                <c:pt idx="3">
                  <c:v>20580</c:v>
                </c:pt>
                <c:pt idx="4">
                  <c:v>20593</c:v>
                </c:pt>
                <c:pt idx="5">
                  <c:v>20607</c:v>
                </c:pt>
                <c:pt idx="6">
                  <c:v>20694</c:v>
                </c:pt>
                <c:pt idx="7">
                  <c:v>20739</c:v>
                </c:pt>
                <c:pt idx="8">
                  <c:v>20756</c:v>
                </c:pt>
                <c:pt idx="9">
                  <c:v>20762</c:v>
                </c:pt>
                <c:pt idx="10">
                  <c:v>20772</c:v>
                </c:pt>
                <c:pt idx="11">
                  <c:v>20774</c:v>
                </c:pt>
                <c:pt idx="12">
                  <c:v>20783</c:v>
                </c:pt>
                <c:pt idx="13">
                  <c:v>20784</c:v>
                </c:pt>
                <c:pt idx="14">
                  <c:v>20782</c:v>
                </c:pt>
                <c:pt idx="15">
                  <c:v>20774</c:v>
                </c:pt>
                <c:pt idx="16">
                  <c:v>20784</c:v>
                </c:pt>
                <c:pt idx="17">
                  <c:v>20785</c:v>
                </c:pt>
                <c:pt idx="18">
                  <c:v>20894</c:v>
                </c:pt>
                <c:pt idx="19">
                  <c:v>20930</c:v>
                </c:pt>
                <c:pt idx="20">
                  <c:v>20938</c:v>
                </c:pt>
                <c:pt idx="21">
                  <c:v>20929</c:v>
                </c:pt>
                <c:pt idx="22">
                  <c:v>20952</c:v>
                </c:pt>
                <c:pt idx="23">
                  <c:v>20953</c:v>
                </c:pt>
                <c:pt idx="24">
                  <c:v>20952</c:v>
                </c:pt>
                <c:pt idx="25">
                  <c:v>20958</c:v>
                </c:pt>
                <c:pt idx="26">
                  <c:v>20957</c:v>
                </c:pt>
                <c:pt idx="27">
                  <c:v>20958</c:v>
                </c:pt>
                <c:pt idx="28">
                  <c:v>20949</c:v>
                </c:pt>
                <c:pt idx="29">
                  <c:v>20949</c:v>
                </c:pt>
                <c:pt idx="30">
                  <c:v>20953</c:v>
                </c:pt>
              </c:numCache>
            </c:numRef>
          </c:val>
          <c:smooth val="0"/>
          <c:extLst>
            <c:ext xmlns:c16="http://schemas.microsoft.com/office/drawing/2014/chart" uri="{C3380CC4-5D6E-409C-BE32-E72D297353CC}">
              <c16:uniqueId val="{00000001-EB85-40BC-B365-92D928CDA73B}"/>
            </c:ext>
          </c:extLst>
        </c:ser>
        <c:ser>
          <c:idx val="2"/>
          <c:order val="2"/>
          <c:tx>
            <c:strRef>
              <c:f>Sheet1!$D$1</c:f>
              <c:strCache>
                <c:ptCount val="1"/>
                <c:pt idx="0">
                  <c:v>Twitter Followers</c:v>
                </c:pt>
              </c:strCache>
            </c:strRef>
          </c:tx>
          <c:spPr>
            <a:ln w="28575" cap="rnd">
              <a:solidFill>
                <a:schemeClr val="accent3"/>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Sheet1!$D$2:$D$32</c:f>
              <c:numCache>
                <c:formatCode>General</c:formatCode>
                <c:ptCount val="31"/>
                <c:pt idx="0">
                  <c:v>27019</c:v>
                </c:pt>
                <c:pt idx="1">
                  <c:v>27022</c:v>
                </c:pt>
                <c:pt idx="2">
                  <c:v>27020</c:v>
                </c:pt>
                <c:pt idx="3">
                  <c:v>27022</c:v>
                </c:pt>
                <c:pt idx="4">
                  <c:v>27023</c:v>
                </c:pt>
                <c:pt idx="5">
                  <c:v>27018</c:v>
                </c:pt>
                <c:pt idx="6">
                  <c:v>27024</c:v>
                </c:pt>
                <c:pt idx="7">
                  <c:v>27016</c:v>
                </c:pt>
                <c:pt idx="8">
                  <c:v>27014</c:v>
                </c:pt>
                <c:pt idx="9">
                  <c:v>27009</c:v>
                </c:pt>
                <c:pt idx="10">
                  <c:v>27002</c:v>
                </c:pt>
                <c:pt idx="11">
                  <c:v>26295</c:v>
                </c:pt>
                <c:pt idx="12">
                  <c:v>26293</c:v>
                </c:pt>
                <c:pt idx="13">
                  <c:v>26288</c:v>
                </c:pt>
                <c:pt idx="14">
                  <c:v>26289</c:v>
                </c:pt>
                <c:pt idx="15">
                  <c:v>26291</c:v>
                </c:pt>
                <c:pt idx="16">
                  <c:v>26283</c:v>
                </c:pt>
                <c:pt idx="17">
                  <c:v>26287</c:v>
                </c:pt>
                <c:pt idx="18">
                  <c:v>26285</c:v>
                </c:pt>
                <c:pt idx="19">
                  <c:v>26285</c:v>
                </c:pt>
                <c:pt idx="20">
                  <c:v>26284</c:v>
                </c:pt>
                <c:pt idx="21">
                  <c:v>26283</c:v>
                </c:pt>
                <c:pt idx="22">
                  <c:v>26282</c:v>
                </c:pt>
                <c:pt idx="23">
                  <c:v>26278</c:v>
                </c:pt>
                <c:pt idx="24">
                  <c:v>26279</c:v>
                </c:pt>
                <c:pt idx="25">
                  <c:v>26287</c:v>
                </c:pt>
                <c:pt idx="26">
                  <c:v>26291</c:v>
                </c:pt>
                <c:pt idx="27">
                  <c:v>26293</c:v>
                </c:pt>
                <c:pt idx="28">
                  <c:v>26290</c:v>
                </c:pt>
                <c:pt idx="29">
                  <c:v>26289</c:v>
                </c:pt>
                <c:pt idx="30">
                  <c:v>26286</c:v>
                </c:pt>
              </c:numCache>
            </c:numRef>
          </c:val>
          <c:smooth val="0"/>
          <c:extLst>
            <c:ext xmlns:c16="http://schemas.microsoft.com/office/drawing/2014/chart" uri="{C3380CC4-5D6E-409C-BE32-E72D297353CC}">
              <c16:uniqueId val="{00000002-EB85-40BC-B365-92D928CDA73B}"/>
            </c:ext>
          </c:extLst>
        </c:ser>
        <c:dLbls>
          <c:showLegendKey val="0"/>
          <c:showVal val="0"/>
          <c:showCatName val="0"/>
          <c:showSerName val="0"/>
          <c:showPercent val="0"/>
          <c:showBubbleSize val="0"/>
        </c:dLbls>
        <c:smooth val="0"/>
        <c:axId val="286421784"/>
        <c:axId val="286422112"/>
      </c:lineChart>
      <c:dateAx>
        <c:axId val="286421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422112"/>
        <c:crosses val="autoZero"/>
        <c:auto val="1"/>
        <c:lblOffset val="100"/>
        <c:baseTimeUnit val="days"/>
      </c:dateAx>
      <c:valAx>
        <c:axId val="286422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421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 Likes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123700</c:v>
                </c:pt>
                <c:pt idx="1">
                  <c:v>123685</c:v>
                </c:pt>
                <c:pt idx="2">
                  <c:v>123684</c:v>
                </c:pt>
                <c:pt idx="3">
                  <c:v>123687</c:v>
                </c:pt>
                <c:pt idx="4">
                  <c:v>123682</c:v>
                </c:pt>
                <c:pt idx="5">
                  <c:v>123676</c:v>
                </c:pt>
                <c:pt idx="6">
                  <c:v>123686</c:v>
                </c:pt>
                <c:pt idx="7">
                  <c:v>123694</c:v>
                </c:pt>
                <c:pt idx="8">
                  <c:v>123695</c:v>
                </c:pt>
                <c:pt idx="9">
                  <c:v>123695</c:v>
                </c:pt>
                <c:pt idx="10">
                  <c:v>123701</c:v>
                </c:pt>
                <c:pt idx="11">
                  <c:v>123700</c:v>
                </c:pt>
                <c:pt idx="12">
                  <c:v>123691</c:v>
                </c:pt>
                <c:pt idx="13">
                  <c:v>123686</c:v>
                </c:pt>
                <c:pt idx="14">
                  <c:v>123675</c:v>
                </c:pt>
                <c:pt idx="15">
                  <c:v>123675</c:v>
                </c:pt>
                <c:pt idx="16">
                  <c:v>123673</c:v>
                </c:pt>
                <c:pt idx="17">
                  <c:v>123677</c:v>
                </c:pt>
                <c:pt idx="18">
                  <c:v>123671</c:v>
                </c:pt>
                <c:pt idx="19">
                  <c:v>123674</c:v>
                </c:pt>
                <c:pt idx="20">
                  <c:v>123670</c:v>
                </c:pt>
                <c:pt idx="21">
                  <c:v>123669</c:v>
                </c:pt>
                <c:pt idx="22">
                  <c:v>123665</c:v>
                </c:pt>
                <c:pt idx="23">
                  <c:v>123646</c:v>
                </c:pt>
                <c:pt idx="24">
                  <c:v>123645</c:v>
                </c:pt>
                <c:pt idx="25">
                  <c:v>123636</c:v>
                </c:pt>
                <c:pt idx="26">
                  <c:v>123638</c:v>
                </c:pt>
                <c:pt idx="27">
                  <c:v>123644</c:v>
                </c:pt>
                <c:pt idx="28">
                  <c:v>123634</c:v>
                </c:pt>
                <c:pt idx="29">
                  <c:v>123628</c:v>
                </c:pt>
                <c:pt idx="30">
                  <c:v>123633</c:v>
                </c:pt>
              </c:numCache>
            </c:numRef>
          </c:val>
          <c:smooth val="0"/>
          <c:extLst>
            <c:ext xmlns:c16="http://schemas.microsoft.com/office/drawing/2014/chart" uri="{C3380CC4-5D6E-409C-BE32-E72D297353CC}">
              <c16:uniqueId val="{00000000-8127-475A-B3D1-DBF9D1499422}"/>
            </c:ext>
          </c:extLst>
        </c:ser>
        <c:dLbls>
          <c:showLegendKey val="0"/>
          <c:showVal val="0"/>
          <c:showCatName val="0"/>
          <c:showSerName val="0"/>
          <c:showPercent val="0"/>
          <c:showBubbleSize val="0"/>
        </c:dLbls>
        <c:smooth val="0"/>
        <c:axId val="369367512"/>
        <c:axId val="369368824"/>
      </c:lineChart>
      <c:dateAx>
        <c:axId val="369367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368824"/>
        <c:crosses val="autoZero"/>
        <c:auto val="1"/>
        <c:lblOffset val="100"/>
        <c:baseTimeUnit val="days"/>
      </c:dateAx>
      <c:valAx>
        <c:axId val="369368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367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cked"/>
        <c:varyColors val="0"/>
        <c:ser>
          <c:idx val="0"/>
          <c:order val="0"/>
          <c:tx>
            <c:strRef>
              <c:f>Sheet1!$B$1</c:f>
              <c:strCache>
                <c:ptCount val="1"/>
                <c:pt idx="0">
                  <c:v>Organic Impressions</c:v>
                </c:pt>
              </c:strCache>
            </c:strRef>
          </c:tx>
          <c:spPr>
            <a:solidFill>
              <a:schemeClr val="accent1"/>
            </a:solidFill>
            <a:ln>
              <a:noFill/>
            </a:ln>
            <a:effectLst/>
          </c:spP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15992</c:v>
                </c:pt>
                <c:pt idx="1">
                  <c:v>4909</c:v>
                </c:pt>
                <c:pt idx="2">
                  <c:v>12813</c:v>
                </c:pt>
                <c:pt idx="3">
                  <c:v>10898</c:v>
                </c:pt>
                <c:pt idx="4">
                  <c:v>7132</c:v>
                </c:pt>
                <c:pt idx="5">
                  <c:v>10060</c:v>
                </c:pt>
                <c:pt idx="6">
                  <c:v>23608</c:v>
                </c:pt>
                <c:pt idx="7">
                  <c:v>14742</c:v>
                </c:pt>
                <c:pt idx="8">
                  <c:v>10843</c:v>
                </c:pt>
                <c:pt idx="9">
                  <c:v>8448</c:v>
                </c:pt>
                <c:pt idx="10">
                  <c:v>8388</c:v>
                </c:pt>
                <c:pt idx="11">
                  <c:v>2852</c:v>
                </c:pt>
                <c:pt idx="12">
                  <c:v>3353</c:v>
                </c:pt>
                <c:pt idx="13">
                  <c:v>1434</c:v>
                </c:pt>
                <c:pt idx="14">
                  <c:v>10448</c:v>
                </c:pt>
                <c:pt idx="15">
                  <c:v>10976</c:v>
                </c:pt>
                <c:pt idx="16">
                  <c:v>9038</c:v>
                </c:pt>
                <c:pt idx="17">
                  <c:v>9581</c:v>
                </c:pt>
                <c:pt idx="18">
                  <c:v>9079</c:v>
                </c:pt>
                <c:pt idx="19">
                  <c:v>19749</c:v>
                </c:pt>
                <c:pt idx="20">
                  <c:v>16859</c:v>
                </c:pt>
                <c:pt idx="21">
                  <c:v>8251</c:v>
                </c:pt>
                <c:pt idx="22">
                  <c:v>21502</c:v>
                </c:pt>
                <c:pt idx="23">
                  <c:v>13316</c:v>
                </c:pt>
                <c:pt idx="24">
                  <c:v>3746</c:v>
                </c:pt>
                <c:pt idx="25">
                  <c:v>6932</c:v>
                </c:pt>
                <c:pt idx="26">
                  <c:v>8979</c:v>
                </c:pt>
                <c:pt idx="27">
                  <c:v>7681</c:v>
                </c:pt>
                <c:pt idx="28">
                  <c:v>10382</c:v>
                </c:pt>
                <c:pt idx="29">
                  <c:v>8305</c:v>
                </c:pt>
                <c:pt idx="30">
                  <c:v>4215</c:v>
                </c:pt>
              </c:numCache>
            </c:numRef>
          </c:val>
          <c:extLst>
            <c:ext xmlns:c16="http://schemas.microsoft.com/office/drawing/2014/chart" uri="{C3380CC4-5D6E-409C-BE32-E72D297353CC}">
              <c16:uniqueId val="{00000000-C894-4F0B-8516-3FAA940A0DD8}"/>
            </c:ext>
          </c:extLst>
        </c:ser>
        <c:ser>
          <c:idx val="1"/>
          <c:order val="1"/>
          <c:tx>
            <c:strRef>
              <c:f>Sheet1!$C$1</c:f>
              <c:strCache>
                <c:ptCount val="1"/>
                <c:pt idx="0">
                  <c:v>Paid Impressions</c:v>
                </c:pt>
              </c:strCache>
            </c:strRef>
          </c:tx>
          <c:spPr>
            <a:solidFill>
              <a:schemeClr val="accent2"/>
            </a:solidFill>
            <a:ln>
              <a:noFill/>
            </a:ln>
            <a:effectLst/>
          </c:spP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Sheet1!$C$2:$C$32</c:f>
              <c:numCache>
                <c:formatCode>General</c:formatCode>
                <c:ptCount val="31"/>
                <c:pt idx="0">
                  <c:v>5345</c:v>
                </c:pt>
                <c:pt idx="1">
                  <c:v>1532</c:v>
                </c:pt>
                <c:pt idx="2">
                  <c:v>3234</c:v>
                </c:pt>
                <c:pt idx="3">
                  <c:v>15603</c:v>
                </c:pt>
                <c:pt idx="4">
                  <c:v>9865</c:v>
                </c:pt>
                <c:pt idx="5">
                  <c:v>7230</c:v>
                </c:pt>
                <c:pt idx="6">
                  <c:v>31403</c:v>
                </c:pt>
                <c:pt idx="7">
                  <c:v>23599</c:v>
                </c:pt>
                <c:pt idx="8">
                  <c:v>8057</c:v>
                </c:pt>
                <c:pt idx="9">
                  <c:v>6873</c:v>
                </c:pt>
                <c:pt idx="10">
                  <c:v>7848</c:v>
                </c:pt>
                <c:pt idx="11">
                  <c:v>10203</c:v>
                </c:pt>
                <c:pt idx="12">
                  <c:v>7802</c:v>
                </c:pt>
                <c:pt idx="13">
                  <c:v>3417</c:v>
                </c:pt>
                <c:pt idx="14">
                  <c:v>0</c:v>
                </c:pt>
                <c:pt idx="15">
                  <c:v>0</c:v>
                </c:pt>
                <c:pt idx="16">
                  <c:v>1026</c:v>
                </c:pt>
                <c:pt idx="17">
                  <c:v>7170</c:v>
                </c:pt>
                <c:pt idx="18">
                  <c:v>15690</c:v>
                </c:pt>
                <c:pt idx="19">
                  <c:v>14995</c:v>
                </c:pt>
                <c:pt idx="20">
                  <c:v>9076</c:v>
                </c:pt>
                <c:pt idx="21">
                  <c:v>0</c:v>
                </c:pt>
                <c:pt idx="22">
                  <c:v>0</c:v>
                </c:pt>
                <c:pt idx="23">
                  <c:v>0</c:v>
                </c:pt>
                <c:pt idx="24">
                  <c:v>0</c:v>
                </c:pt>
                <c:pt idx="25">
                  <c:v>0</c:v>
                </c:pt>
                <c:pt idx="26">
                  <c:v>5060</c:v>
                </c:pt>
                <c:pt idx="27">
                  <c:v>6999</c:v>
                </c:pt>
                <c:pt idx="28">
                  <c:v>8852</c:v>
                </c:pt>
                <c:pt idx="29">
                  <c:v>10009</c:v>
                </c:pt>
                <c:pt idx="30">
                  <c:v>10051</c:v>
                </c:pt>
              </c:numCache>
            </c:numRef>
          </c:val>
          <c:extLst>
            <c:ext xmlns:c16="http://schemas.microsoft.com/office/drawing/2014/chart" uri="{C3380CC4-5D6E-409C-BE32-E72D297353CC}">
              <c16:uniqueId val="{00000001-C894-4F0B-8516-3FAA940A0DD8}"/>
            </c:ext>
          </c:extLst>
        </c:ser>
        <c:dLbls>
          <c:showLegendKey val="0"/>
          <c:showVal val="0"/>
          <c:showCatName val="0"/>
          <c:showSerName val="0"/>
          <c:showPercent val="0"/>
          <c:showBubbleSize val="0"/>
        </c:dLbls>
        <c:axId val="361979648"/>
        <c:axId val="359482424"/>
      </c:areaChart>
      <c:dateAx>
        <c:axId val="361979648"/>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482424"/>
        <c:crosses val="autoZero"/>
        <c:auto val="1"/>
        <c:lblOffset val="100"/>
        <c:baseTimeUnit val="days"/>
      </c:dateAx>
      <c:valAx>
        <c:axId val="359482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97964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Purdys Chocolatier</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15344</c:v>
                </c:pt>
                <c:pt idx="1">
                  <c:v>5180</c:v>
                </c:pt>
                <c:pt idx="2">
                  <c:v>10757</c:v>
                </c:pt>
                <c:pt idx="3">
                  <c:v>21944</c:v>
                </c:pt>
                <c:pt idx="4">
                  <c:v>13695</c:v>
                </c:pt>
                <c:pt idx="5">
                  <c:v>13211</c:v>
                </c:pt>
                <c:pt idx="6">
                  <c:v>44164</c:v>
                </c:pt>
                <c:pt idx="7">
                  <c:v>30877</c:v>
                </c:pt>
                <c:pt idx="8">
                  <c:v>14471</c:v>
                </c:pt>
                <c:pt idx="9">
                  <c:v>11521</c:v>
                </c:pt>
                <c:pt idx="10">
                  <c:v>13146</c:v>
                </c:pt>
                <c:pt idx="11">
                  <c:v>12115</c:v>
                </c:pt>
                <c:pt idx="12">
                  <c:v>9843</c:v>
                </c:pt>
                <c:pt idx="13">
                  <c:v>4496</c:v>
                </c:pt>
                <c:pt idx="14">
                  <c:v>8144</c:v>
                </c:pt>
                <c:pt idx="15">
                  <c:v>7688</c:v>
                </c:pt>
                <c:pt idx="16">
                  <c:v>7035</c:v>
                </c:pt>
                <c:pt idx="17">
                  <c:v>12876</c:v>
                </c:pt>
                <c:pt idx="18">
                  <c:v>20134</c:v>
                </c:pt>
                <c:pt idx="19">
                  <c:v>23534</c:v>
                </c:pt>
                <c:pt idx="20">
                  <c:v>17275</c:v>
                </c:pt>
                <c:pt idx="21">
                  <c:v>5359</c:v>
                </c:pt>
                <c:pt idx="22">
                  <c:v>9171</c:v>
                </c:pt>
                <c:pt idx="23">
                  <c:v>7470</c:v>
                </c:pt>
                <c:pt idx="24">
                  <c:v>2514</c:v>
                </c:pt>
                <c:pt idx="25">
                  <c:v>5038</c:v>
                </c:pt>
                <c:pt idx="26">
                  <c:v>10880</c:v>
                </c:pt>
                <c:pt idx="27">
                  <c:v>11645</c:v>
                </c:pt>
                <c:pt idx="28">
                  <c:v>14592</c:v>
                </c:pt>
                <c:pt idx="29">
                  <c:v>14972</c:v>
                </c:pt>
                <c:pt idx="30">
                  <c:v>12517</c:v>
                </c:pt>
              </c:numCache>
            </c:numRef>
          </c:val>
          <c:smooth val="0"/>
          <c:extLst>
            <c:ext xmlns:c16="http://schemas.microsoft.com/office/drawing/2014/chart" uri="{C3380CC4-5D6E-409C-BE32-E72D297353CC}">
              <c16:uniqueId val="{00000000-EE0D-48DF-900B-3FDBEDBA7E46}"/>
            </c:ext>
          </c:extLst>
        </c:ser>
        <c:dLbls>
          <c:showLegendKey val="0"/>
          <c:showVal val="0"/>
          <c:showCatName val="0"/>
          <c:showSerName val="0"/>
          <c:showPercent val="0"/>
          <c:showBubbleSize val="0"/>
        </c:dLbls>
        <c:smooth val="0"/>
        <c:axId val="359489640"/>
        <c:axId val="359485376"/>
      </c:lineChart>
      <c:dateAx>
        <c:axId val="359489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485376"/>
        <c:crosses val="autoZero"/>
        <c:auto val="1"/>
        <c:lblOffset val="100"/>
        <c:baseTimeUnit val="days"/>
      </c:dateAx>
      <c:valAx>
        <c:axId val="359485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489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Instagram Followers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20577</c:v>
                </c:pt>
                <c:pt idx="1">
                  <c:v>20575</c:v>
                </c:pt>
                <c:pt idx="2">
                  <c:v>20575</c:v>
                </c:pt>
                <c:pt idx="3">
                  <c:v>20580</c:v>
                </c:pt>
                <c:pt idx="4">
                  <c:v>20593</c:v>
                </c:pt>
                <c:pt idx="5">
                  <c:v>20607</c:v>
                </c:pt>
                <c:pt idx="6">
                  <c:v>20694</c:v>
                </c:pt>
                <c:pt idx="7">
                  <c:v>20739</c:v>
                </c:pt>
                <c:pt idx="8">
                  <c:v>20756</c:v>
                </c:pt>
                <c:pt idx="9">
                  <c:v>20762</c:v>
                </c:pt>
                <c:pt idx="10">
                  <c:v>20772</c:v>
                </c:pt>
                <c:pt idx="11">
                  <c:v>20774</c:v>
                </c:pt>
                <c:pt idx="12">
                  <c:v>20783</c:v>
                </c:pt>
                <c:pt idx="13">
                  <c:v>20784</c:v>
                </c:pt>
                <c:pt idx="14">
                  <c:v>20782</c:v>
                </c:pt>
                <c:pt idx="15">
                  <c:v>20774</c:v>
                </c:pt>
                <c:pt idx="16">
                  <c:v>20784</c:v>
                </c:pt>
                <c:pt idx="17">
                  <c:v>20785</c:v>
                </c:pt>
                <c:pt idx="18">
                  <c:v>20894</c:v>
                </c:pt>
                <c:pt idx="19">
                  <c:v>20930</c:v>
                </c:pt>
                <c:pt idx="20">
                  <c:v>20938</c:v>
                </c:pt>
                <c:pt idx="21">
                  <c:v>20929</c:v>
                </c:pt>
                <c:pt idx="22">
                  <c:v>20952</c:v>
                </c:pt>
                <c:pt idx="23">
                  <c:v>20953</c:v>
                </c:pt>
                <c:pt idx="24">
                  <c:v>20952</c:v>
                </c:pt>
                <c:pt idx="25">
                  <c:v>20958</c:v>
                </c:pt>
                <c:pt idx="26">
                  <c:v>20957</c:v>
                </c:pt>
                <c:pt idx="27">
                  <c:v>20958</c:v>
                </c:pt>
                <c:pt idx="28">
                  <c:v>20949</c:v>
                </c:pt>
                <c:pt idx="29">
                  <c:v>20949</c:v>
                </c:pt>
                <c:pt idx="30">
                  <c:v>20953</c:v>
                </c:pt>
              </c:numCache>
            </c:numRef>
          </c:val>
          <c:smooth val="0"/>
          <c:extLst>
            <c:ext xmlns:c16="http://schemas.microsoft.com/office/drawing/2014/chart" uri="{C3380CC4-5D6E-409C-BE32-E72D297353CC}">
              <c16:uniqueId val="{00000000-A464-450D-ADAC-C346543481D6}"/>
            </c:ext>
          </c:extLst>
        </c:ser>
        <c:dLbls>
          <c:showLegendKey val="0"/>
          <c:showVal val="0"/>
          <c:showCatName val="0"/>
          <c:showSerName val="0"/>
          <c:showPercent val="0"/>
          <c:showBubbleSize val="0"/>
        </c:dLbls>
        <c:smooth val="0"/>
        <c:axId val="359496200"/>
        <c:axId val="359497512"/>
      </c:lineChart>
      <c:dateAx>
        <c:axId val="359496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497512"/>
        <c:crosses val="autoZero"/>
        <c:auto val="1"/>
        <c:lblOffset val="100"/>
        <c:baseTimeUnit val="days"/>
      </c:dateAx>
      <c:valAx>
        <c:axId val="359497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496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Twitter Followers</c:v>
                </c:pt>
              </c:strCache>
            </c:strRef>
          </c:tx>
          <c:spPr>
            <a:ln w="28575" cap="rnd">
              <a:solidFill>
                <a:schemeClr val="accent1"/>
              </a:solidFill>
              <a:round/>
            </a:ln>
            <a:effectLst/>
          </c:spPr>
          <c:marker>
            <c:symbol val="none"/>
          </c:marker>
          <c:cat>
            <c:numRef>
              <c:f>Sheet1!$A$2:$A$32</c:f>
              <c:numCache>
                <c:formatCode>m/d/yyyy</c:formatCode>
                <c:ptCount val="31"/>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numCache>
            </c:numRef>
          </c:cat>
          <c:val>
            <c:numRef>
              <c:f>Sheet1!$B$2:$B$32</c:f>
              <c:numCache>
                <c:formatCode>General</c:formatCode>
                <c:ptCount val="31"/>
                <c:pt idx="0">
                  <c:v>27019</c:v>
                </c:pt>
                <c:pt idx="1">
                  <c:v>27022</c:v>
                </c:pt>
                <c:pt idx="2">
                  <c:v>27020</c:v>
                </c:pt>
                <c:pt idx="3">
                  <c:v>27022</c:v>
                </c:pt>
                <c:pt idx="4">
                  <c:v>27023</c:v>
                </c:pt>
                <c:pt idx="5">
                  <c:v>27018</c:v>
                </c:pt>
                <c:pt idx="6">
                  <c:v>27024</c:v>
                </c:pt>
                <c:pt idx="7">
                  <c:v>27016</c:v>
                </c:pt>
                <c:pt idx="8">
                  <c:v>27014</c:v>
                </c:pt>
                <c:pt idx="9">
                  <c:v>27009</c:v>
                </c:pt>
                <c:pt idx="10">
                  <c:v>27002</c:v>
                </c:pt>
                <c:pt idx="11">
                  <c:v>26295</c:v>
                </c:pt>
                <c:pt idx="12">
                  <c:v>26293</c:v>
                </c:pt>
                <c:pt idx="13">
                  <c:v>26288</c:v>
                </c:pt>
                <c:pt idx="14">
                  <c:v>26289</c:v>
                </c:pt>
                <c:pt idx="15">
                  <c:v>26291</c:v>
                </c:pt>
                <c:pt idx="16">
                  <c:v>26283</c:v>
                </c:pt>
                <c:pt idx="17">
                  <c:v>26287</c:v>
                </c:pt>
                <c:pt idx="18">
                  <c:v>26285</c:v>
                </c:pt>
                <c:pt idx="19">
                  <c:v>26285</c:v>
                </c:pt>
                <c:pt idx="20">
                  <c:v>26284</c:v>
                </c:pt>
                <c:pt idx="21">
                  <c:v>26283</c:v>
                </c:pt>
                <c:pt idx="22">
                  <c:v>26282</c:v>
                </c:pt>
                <c:pt idx="23">
                  <c:v>26278</c:v>
                </c:pt>
                <c:pt idx="24">
                  <c:v>26279</c:v>
                </c:pt>
                <c:pt idx="25">
                  <c:v>26287</c:v>
                </c:pt>
                <c:pt idx="26">
                  <c:v>26291</c:v>
                </c:pt>
                <c:pt idx="27">
                  <c:v>26293</c:v>
                </c:pt>
                <c:pt idx="28">
                  <c:v>26290</c:v>
                </c:pt>
                <c:pt idx="29">
                  <c:v>26289</c:v>
                </c:pt>
                <c:pt idx="30">
                  <c:v>26286</c:v>
                </c:pt>
              </c:numCache>
            </c:numRef>
          </c:val>
          <c:smooth val="0"/>
          <c:extLst>
            <c:ext xmlns:c16="http://schemas.microsoft.com/office/drawing/2014/chart" uri="{C3380CC4-5D6E-409C-BE32-E72D297353CC}">
              <c16:uniqueId val="{00000000-7C77-4B24-A7B7-C159E376B3D6}"/>
            </c:ext>
          </c:extLst>
        </c:ser>
        <c:dLbls>
          <c:showLegendKey val="0"/>
          <c:showVal val="0"/>
          <c:showCatName val="0"/>
          <c:showSerName val="0"/>
          <c:showPercent val="0"/>
          <c:showBubbleSize val="0"/>
        </c:dLbls>
        <c:smooth val="0"/>
        <c:axId val="406887408"/>
        <c:axId val="406884128"/>
      </c:lineChart>
      <c:dateAx>
        <c:axId val="406887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884128"/>
        <c:crosses val="autoZero"/>
        <c:auto val="1"/>
        <c:lblOffset val="100"/>
        <c:baseTimeUnit val="days"/>
      </c:dateAx>
      <c:valAx>
        <c:axId val="406884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887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FB349-E454-4895-B0CA-A5B612329D30}"/>
              </a:ext>
            </a:extLst>
          </p:cNvPr>
          <p:cNvSpPr>
            <a:spLocks noGrp="1"/>
          </p:cNvSpPr>
          <p:nvPr>
            <p:ph type="ctrTitle"/>
          </p:nvPr>
        </p:nvSpPr>
        <p:spPr/>
        <p:txBody>
          <a:bodyPr/>
          <a:lstStyle/>
          <a:p>
            <a:r>
              <a:rPr lang="en-US"/>
              <a:t>Monthly Report for Purdys</a:t>
            </a:r>
          </a:p>
        </p:txBody>
      </p:sp>
      <p:sp>
        <p:nvSpPr>
          <p:cNvPr id="3" name="Subtitle 2">
            <a:extLst>
              <a:ext uri="{FF2B5EF4-FFF2-40B4-BE49-F238E27FC236}">
                <a16:creationId xmlns:a16="http://schemas.microsoft.com/office/drawing/2014/main" id="{A3954F36-69C5-433B-A107-8F61314DD0BA}"/>
              </a:ext>
            </a:extLst>
          </p:cNvPr>
          <p:cNvSpPr>
            <a:spLocks noGrp="1"/>
          </p:cNvSpPr>
          <p:nvPr>
            <p:ph type="subTitle" idx="1"/>
          </p:nvPr>
        </p:nvSpPr>
        <p:spPr/>
        <p:txBody>
          <a:bodyPr/>
          <a:lstStyle/>
          <a:p>
            <a:r>
              <a:rPr lang="en-US"/>
              <a:t>Popcorn</a:t>
            </a:r>
          </a:p>
        </p:txBody>
      </p:sp>
    </p:spTree>
    <p:extLst>
      <p:ext uri="{BB962C8B-B14F-4D97-AF65-F5344CB8AC3E}">
        <p14:creationId xmlns:p14="http://schemas.microsoft.com/office/powerpoint/2010/main" val="9216780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844E3-6DAF-4D10-8910-4371DBE88ED0}"/>
              </a:ext>
            </a:extLst>
          </p:cNvPr>
          <p:cNvSpPr>
            <a:spLocks noGrp="1"/>
          </p:cNvSpPr>
          <p:nvPr>
            <p:ph type="title"/>
          </p:nvPr>
        </p:nvSpPr>
        <p:spPr/>
        <p:txBody>
          <a:bodyPr/>
          <a:lstStyle/>
          <a:p>
            <a:r>
              <a:rPr lang="en-US"/>
              <a:t>Followers (Full) | Purdys</a:t>
            </a:r>
          </a:p>
        </p:txBody>
      </p:sp>
      <p:graphicFrame>
        <p:nvGraphicFramePr>
          <p:cNvPr id="6" name="Chart Placeholder 5">
            <a:extLst>
              <a:ext uri="{FF2B5EF4-FFF2-40B4-BE49-F238E27FC236}">
                <a16:creationId xmlns:a16="http://schemas.microsoft.com/office/drawing/2014/main" id="{65420ECA-18B0-4E7C-A4BB-247DBB0E2D33}"/>
              </a:ext>
            </a:extLst>
          </p:cNvPr>
          <p:cNvGraphicFramePr>
            <a:graphicFrameLocks noGrp="1"/>
          </p:cNvGraphicFramePr>
          <p:nvPr>
            <p:ph type="chart" sz="quarter" idx="13"/>
            <p:extLst>
              <p:ext uri="{D42A27DB-BD31-4B8C-83A1-F6EECF244321}">
                <p14:modId xmlns:p14="http://schemas.microsoft.com/office/powerpoint/2010/main" val="27332919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29FC06-06A6-4C0B-A187-1FB04317F685}"/>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B4C568D0-D2E7-494C-95E6-6F1F98A774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21062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AD9FC-DE38-4B4C-ABA2-DAE66C086516}"/>
              </a:ext>
            </a:extLst>
          </p:cNvPr>
          <p:cNvSpPr>
            <a:spLocks noGrp="1"/>
          </p:cNvSpPr>
          <p:nvPr>
            <p:ph type="title"/>
          </p:nvPr>
        </p:nvSpPr>
        <p:spPr/>
        <p:txBody>
          <a:bodyPr/>
          <a:lstStyle/>
          <a:p>
            <a:r>
              <a:rPr lang="en-US"/>
              <a:t>Facebook Monthly | Purdys</a:t>
            </a:r>
          </a:p>
        </p:txBody>
      </p:sp>
      <p:graphicFrame>
        <p:nvGraphicFramePr>
          <p:cNvPr id="5" name="Table Placeholder 4">
            <a:extLst>
              <a:ext uri="{FF2B5EF4-FFF2-40B4-BE49-F238E27FC236}">
                <a16:creationId xmlns:a16="http://schemas.microsoft.com/office/drawing/2014/main" id="{4D76C1D8-5A45-49B6-9401-F1AC343E840D}"/>
              </a:ext>
            </a:extLst>
          </p:cNvPr>
          <p:cNvGraphicFramePr>
            <a:graphicFrameLocks noGrp="1"/>
          </p:cNvGraphicFramePr>
          <p:nvPr>
            <p:ph type="tbl" sz="quarter" idx="13"/>
            <p:extLst>
              <p:ext uri="{D42A27DB-BD31-4B8C-83A1-F6EECF244321}">
                <p14:modId xmlns:p14="http://schemas.microsoft.com/office/powerpoint/2010/main" val="1810181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21018339"/>
                    </a:ext>
                  </a:extLst>
                </a:gridCol>
                <a:gridCol w="3291840">
                  <a:extLst>
                    <a:ext uri="{9D8B030D-6E8A-4147-A177-3AD203B41FA5}">
                      <a16:colId xmlns:a16="http://schemas.microsoft.com/office/drawing/2014/main" val="2421577589"/>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1289621088"/>
                  </a:ext>
                </a:extLst>
              </a:tr>
              <a:tr h="370840">
                <a:tc>
                  <a:txBody>
                    <a:bodyPr/>
                    <a:lstStyle/>
                    <a:p>
                      <a:r>
                        <a:rPr lang="en-US" sz="1000"/>
                        <a:t>Click Throughs</a:t>
                      </a:r>
                    </a:p>
                  </a:txBody>
                  <a:tcPr/>
                </a:tc>
                <a:tc>
                  <a:txBody>
                    <a:bodyPr/>
                    <a:lstStyle/>
                    <a:p>
                      <a:r>
                        <a:rPr lang="en-US" sz="1000"/>
                        <a:t>459</a:t>
                      </a:r>
                    </a:p>
                  </a:txBody>
                  <a:tcPr/>
                </a:tc>
                <a:extLst>
                  <a:ext uri="{0D108BD9-81ED-4DB2-BD59-A6C34878D82A}">
                    <a16:rowId xmlns:a16="http://schemas.microsoft.com/office/drawing/2014/main" val="1591326618"/>
                  </a:ext>
                </a:extLst>
              </a:tr>
              <a:tr h="370840">
                <a:tc>
                  <a:txBody>
                    <a:bodyPr/>
                    <a:lstStyle/>
                    <a:p>
                      <a:r>
                        <a:rPr lang="en-US" sz="1000"/>
                        <a:t>Comments</a:t>
                      </a:r>
                    </a:p>
                  </a:txBody>
                  <a:tcPr/>
                </a:tc>
                <a:tc>
                  <a:txBody>
                    <a:bodyPr/>
                    <a:lstStyle/>
                    <a:p>
                      <a:r>
                        <a:rPr lang="en-US" sz="1000"/>
                        <a:t>1628</a:t>
                      </a:r>
                    </a:p>
                  </a:txBody>
                  <a:tcPr/>
                </a:tc>
                <a:extLst>
                  <a:ext uri="{0D108BD9-81ED-4DB2-BD59-A6C34878D82A}">
                    <a16:rowId xmlns:a16="http://schemas.microsoft.com/office/drawing/2014/main" val="4244242171"/>
                  </a:ext>
                </a:extLst>
              </a:tr>
              <a:tr h="370840">
                <a:tc>
                  <a:txBody>
                    <a:bodyPr/>
                    <a:lstStyle/>
                    <a:p>
                      <a:r>
                        <a:rPr lang="en-US" sz="1000"/>
                        <a:t>Engaged Users</a:t>
                      </a:r>
                    </a:p>
                  </a:txBody>
                  <a:tcPr/>
                </a:tc>
                <a:tc>
                  <a:txBody>
                    <a:bodyPr/>
                    <a:lstStyle/>
                    <a:p>
                      <a:r>
                        <a:rPr lang="en-US" sz="1000"/>
                        <a:t>9979</a:t>
                      </a:r>
                    </a:p>
                  </a:txBody>
                  <a:tcPr/>
                </a:tc>
                <a:extLst>
                  <a:ext uri="{0D108BD9-81ED-4DB2-BD59-A6C34878D82A}">
                    <a16:rowId xmlns:a16="http://schemas.microsoft.com/office/drawing/2014/main" val="4080201637"/>
                  </a:ext>
                </a:extLst>
              </a:tr>
              <a:tr h="370840">
                <a:tc>
                  <a:txBody>
                    <a:bodyPr/>
                    <a:lstStyle/>
                    <a:p>
                      <a:r>
                        <a:rPr lang="en-US" sz="1000"/>
                        <a:t>Organic Impressions</a:t>
                      </a:r>
                    </a:p>
                  </a:txBody>
                  <a:tcPr/>
                </a:tc>
                <a:tc>
                  <a:txBody>
                    <a:bodyPr/>
                    <a:lstStyle/>
                    <a:p>
                      <a:r>
                        <a:rPr lang="en-US" sz="1000"/>
                        <a:t>298519</a:t>
                      </a:r>
                    </a:p>
                  </a:txBody>
                  <a:tcPr/>
                </a:tc>
                <a:extLst>
                  <a:ext uri="{0D108BD9-81ED-4DB2-BD59-A6C34878D82A}">
                    <a16:rowId xmlns:a16="http://schemas.microsoft.com/office/drawing/2014/main" val="3931309023"/>
                  </a:ext>
                </a:extLst>
              </a:tr>
              <a:tr h="370840">
                <a:tc>
                  <a:txBody>
                    <a:bodyPr/>
                    <a:lstStyle/>
                    <a:p>
                      <a:r>
                        <a:rPr lang="en-US" sz="1000"/>
                        <a:t>Page Likes</a:t>
                      </a:r>
                    </a:p>
                  </a:txBody>
                  <a:tcPr/>
                </a:tc>
                <a:tc>
                  <a:txBody>
                    <a:bodyPr/>
                    <a:lstStyle/>
                    <a:p>
                      <a:r>
                        <a:rPr lang="en-US" sz="1000"/>
                        <a:t>123578</a:t>
                      </a:r>
                    </a:p>
                  </a:txBody>
                  <a:tcPr/>
                </a:tc>
                <a:extLst>
                  <a:ext uri="{0D108BD9-81ED-4DB2-BD59-A6C34878D82A}">
                    <a16:rowId xmlns:a16="http://schemas.microsoft.com/office/drawing/2014/main" val="1127024121"/>
                  </a:ext>
                </a:extLst>
              </a:tr>
              <a:tr h="370840">
                <a:tc>
                  <a:txBody>
                    <a:bodyPr/>
                    <a:lstStyle/>
                    <a:p>
                      <a:r>
                        <a:rPr lang="en-US" sz="1000"/>
                        <a:t>Paid Impressions</a:t>
                      </a:r>
                    </a:p>
                  </a:txBody>
                  <a:tcPr/>
                </a:tc>
                <a:tc>
                  <a:txBody>
                    <a:bodyPr/>
                    <a:lstStyle/>
                    <a:p>
                      <a:r>
                        <a:rPr lang="en-US" sz="1000"/>
                        <a:t>225594</a:t>
                      </a:r>
                    </a:p>
                  </a:txBody>
                  <a:tcPr/>
                </a:tc>
                <a:extLst>
                  <a:ext uri="{0D108BD9-81ED-4DB2-BD59-A6C34878D82A}">
                    <a16:rowId xmlns:a16="http://schemas.microsoft.com/office/drawing/2014/main" val="1642125045"/>
                  </a:ext>
                </a:extLst>
              </a:tr>
              <a:tr h="370840">
                <a:tc>
                  <a:txBody>
                    <a:bodyPr/>
                    <a:lstStyle/>
                    <a:p>
                      <a:r>
                        <a:rPr lang="en-US" sz="1000"/>
                        <a:t>Post Likes</a:t>
                      </a:r>
                    </a:p>
                  </a:txBody>
                  <a:tcPr/>
                </a:tc>
                <a:tc>
                  <a:txBody>
                    <a:bodyPr/>
                    <a:lstStyle/>
                    <a:p>
                      <a:r>
                        <a:rPr lang="en-US" sz="1000"/>
                        <a:t>5364</a:t>
                      </a:r>
                    </a:p>
                  </a:txBody>
                  <a:tcPr/>
                </a:tc>
                <a:extLst>
                  <a:ext uri="{0D108BD9-81ED-4DB2-BD59-A6C34878D82A}">
                    <a16:rowId xmlns:a16="http://schemas.microsoft.com/office/drawing/2014/main" val="2848940845"/>
                  </a:ext>
                </a:extLst>
              </a:tr>
              <a:tr h="370840">
                <a:tc>
                  <a:txBody>
                    <a:bodyPr/>
                    <a:lstStyle/>
                    <a:p>
                      <a:r>
                        <a:rPr lang="en-US" sz="1000"/>
                        <a:t>Posts</a:t>
                      </a:r>
                    </a:p>
                  </a:txBody>
                  <a:tcPr/>
                </a:tc>
                <a:tc>
                  <a:txBody>
                    <a:bodyPr/>
                    <a:lstStyle/>
                    <a:p>
                      <a:r>
                        <a:rPr lang="en-US" sz="1000"/>
                        <a:t>28</a:t>
                      </a:r>
                    </a:p>
                  </a:txBody>
                  <a:tcPr/>
                </a:tc>
                <a:extLst>
                  <a:ext uri="{0D108BD9-81ED-4DB2-BD59-A6C34878D82A}">
                    <a16:rowId xmlns:a16="http://schemas.microsoft.com/office/drawing/2014/main" val="2496888560"/>
                  </a:ext>
                </a:extLst>
              </a:tr>
              <a:tr h="370840">
                <a:tc>
                  <a:txBody>
                    <a:bodyPr/>
                    <a:lstStyle/>
                    <a:p>
                      <a:r>
                        <a:rPr lang="en-US" sz="1000"/>
                        <a:t>Shares</a:t>
                      </a:r>
                    </a:p>
                  </a:txBody>
                  <a:tcPr/>
                </a:tc>
                <a:tc>
                  <a:txBody>
                    <a:bodyPr/>
                    <a:lstStyle/>
                    <a:p>
                      <a:r>
                        <a:rPr lang="en-US" sz="1000"/>
                        <a:t>378</a:t>
                      </a:r>
                    </a:p>
                  </a:txBody>
                  <a:tcPr/>
                </a:tc>
                <a:extLst>
                  <a:ext uri="{0D108BD9-81ED-4DB2-BD59-A6C34878D82A}">
                    <a16:rowId xmlns:a16="http://schemas.microsoft.com/office/drawing/2014/main" val="1504534153"/>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3954272804"/>
                  </a:ext>
                </a:extLst>
              </a:tr>
            </a:tbl>
          </a:graphicData>
        </a:graphic>
      </p:graphicFrame>
      <p:sp>
        <p:nvSpPr>
          <p:cNvPr id="4" name="Text Placeholder 3">
            <a:extLst>
              <a:ext uri="{FF2B5EF4-FFF2-40B4-BE49-F238E27FC236}">
                <a16:creationId xmlns:a16="http://schemas.microsoft.com/office/drawing/2014/main" id="{A74C9E25-9130-4F9A-9817-FD949625268C}"/>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3255565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5CB25-562A-4053-A1D6-08E1054F7FAA}"/>
              </a:ext>
            </a:extLst>
          </p:cNvPr>
          <p:cNvSpPr>
            <a:spLocks noGrp="1"/>
          </p:cNvSpPr>
          <p:nvPr>
            <p:ph type="title"/>
          </p:nvPr>
        </p:nvSpPr>
        <p:spPr/>
        <p:txBody>
          <a:bodyPr/>
          <a:lstStyle/>
          <a:p>
            <a:r>
              <a:rPr lang="en-US"/>
              <a:t>Facebook Posts Table | Top Five | Purdys - 1 of 2</a:t>
            </a:r>
          </a:p>
        </p:txBody>
      </p:sp>
      <p:graphicFrame>
        <p:nvGraphicFramePr>
          <p:cNvPr id="5" name="Table Placeholder 4">
            <a:extLst>
              <a:ext uri="{FF2B5EF4-FFF2-40B4-BE49-F238E27FC236}">
                <a16:creationId xmlns:a16="http://schemas.microsoft.com/office/drawing/2014/main" id="{21578130-B93C-4B40-BCBB-9ADAE44A1F67}"/>
              </a:ext>
            </a:extLst>
          </p:cNvPr>
          <p:cNvGraphicFramePr>
            <a:graphicFrameLocks noGrp="1"/>
          </p:cNvGraphicFramePr>
          <p:nvPr>
            <p:ph type="tbl" sz="quarter" idx="13"/>
            <p:extLst>
              <p:ext uri="{D42A27DB-BD31-4B8C-83A1-F6EECF244321}">
                <p14:modId xmlns:p14="http://schemas.microsoft.com/office/powerpoint/2010/main" val="481034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973856006"/>
                    </a:ext>
                  </a:extLst>
                </a:gridCol>
                <a:gridCol w="822960">
                  <a:extLst>
                    <a:ext uri="{9D8B030D-6E8A-4147-A177-3AD203B41FA5}">
                      <a16:colId xmlns:a16="http://schemas.microsoft.com/office/drawing/2014/main" val="1670649690"/>
                    </a:ext>
                  </a:extLst>
                </a:gridCol>
                <a:gridCol w="822960">
                  <a:extLst>
                    <a:ext uri="{9D8B030D-6E8A-4147-A177-3AD203B41FA5}">
                      <a16:colId xmlns:a16="http://schemas.microsoft.com/office/drawing/2014/main" val="963598422"/>
                    </a:ext>
                  </a:extLst>
                </a:gridCol>
                <a:gridCol w="822960">
                  <a:extLst>
                    <a:ext uri="{9D8B030D-6E8A-4147-A177-3AD203B41FA5}">
                      <a16:colId xmlns:a16="http://schemas.microsoft.com/office/drawing/2014/main" val="3093452815"/>
                    </a:ext>
                  </a:extLst>
                </a:gridCol>
                <a:gridCol w="822960">
                  <a:extLst>
                    <a:ext uri="{9D8B030D-6E8A-4147-A177-3AD203B41FA5}">
                      <a16:colId xmlns:a16="http://schemas.microsoft.com/office/drawing/2014/main" val="3483228287"/>
                    </a:ext>
                  </a:extLst>
                </a:gridCol>
                <a:gridCol w="822960">
                  <a:extLst>
                    <a:ext uri="{9D8B030D-6E8A-4147-A177-3AD203B41FA5}">
                      <a16:colId xmlns:a16="http://schemas.microsoft.com/office/drawing/2014/main" val="3055161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8338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- 2018-07-07 09:35:00 </a:t>
                      </a:r>
                      <a:r>
                        <a:rPr kumimoji="0" lang="en-US" sz="1000" b="0" i="0" u="none" strike="noStrike" kern="1200" cap="none" spc="0" normalizeH="0" baseline="0" noProof="0">
                          <a:ln>
                            <a:noFill/>
                          </a:ln>
                          <a:solidFill>
                            <a:prstClr val="black"/>
                          </a:solidFill>
                          <a:effectLst/>
                          <a:uLnTx/>
                          <a:uFillTx/>
                          <a:latin typeface="+mn-lt"/>
                          <a:ea typeface="+mn-ea"/>
                          <a:cs typeface="+mn-cs"/>
                        </a:rPr>
                        <a:t> 
 [G I V E A W A Y] On a scale of 1 to 10 Hegehogs, how sweet is your World Chocolate Day? If it's anything less than a 10, we're here to spread the love and chocolate. To enter for a chance to win a box of Milk Chooclate Hedgehogs: 
(1) Like this post 
(2) Let us know in a comment how sweet your day is today! 
Giveaway ends July 8, 2018 at 11:59PM PST.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56880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- 2018-07-18 14:45:00 </a:t>
                      </a:r>
                      <a:r>
                        <a:rPr kumimoji="0" lang="en-US" sz="1000" b="0" i="0" u="none" strike="noStrike" kern="1200" cap="none" spc="0" normalizeH="0" baseline="0" noProof="0">
                          <a:ln>
                            <a:noFill/>
                          </a:ln>
                          <a:solidFill>
                            <a:prstClr val="black"/>
                          </a:solidFill>
                          <a:effectLst/>
                          <a:uLnTx/>
                          <a:uFillTx/>
                          <a:latin typeface="+mn-lt"/>
                          <a:ea typeface="+mn-ea"/>
                          <a:cs typeface="+mn-cs"/>
                        </a:rPr>
                        <a:t> 
 What's soft and chewy on the inside and decorated with red maple leaves on the outside 🍁? Brown Butter Maple Caramels! Sorry, we won't be sharing these with anyone but ourselves! http://ow.ly/86Ej30kVl8G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39725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- 2018-07-04 11:00:01 </a:t>
                      </a:r>
                      <a:r>
                        <a:rPr kumimoji="0" lang="en-US" sz="1000" b="0" i="0" u="none" strike="noStrike" kern="1200" cap="none" spc="0" normalizeH="0" baseline="0" noProof="0">
                          <a:ln>
                            <a:noFill/>
                          </a:ln>
                          <a:solidFill>
                            <a:prstClr val="black"/>
                          </a:solidFill>
                          <a:effectLst/>
                          <a:uLnTx/>
                          <a:uFillTx/>
                          <a:latin typeface="+mn-lt"/>
                          <a:ea typeface="+mn-ea"/>
                          <a:cs typeface="+mn-cs"/>
                        </a:rPr>
                        <a:t> 
 Be sweet and adventurous! Whether it's Coconut Mango Cream, Yuzu, Peanut Butter &amp; Jelly, or Matcha, each unique creation From The Chocolate Kitchen is anything but ordinary. Have you tried them all? http://ow.ly/ljih30kHkKW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89534685"/>
                  </a:ext>
                </a:extLst>
              </a:tr>
            </a:tbl>
          </a:graphicData>
        </a:graphic>
      </p:graphicFrame>
      <p:sp>
        <p:nvSpPr>
          <p:cNvPr id="4" name="Text Placeholder 3">
            <a:extLst>
              <a:ext uri="{FF2B5EF4-FFF2-40B4-BE49-F238E27FC236}">
                <a16:creationId xmlns:a16="http://schemas.microsoft.com/office/drawing/2014/main" id="{94A7639B-ADE2-4B03-AF66-4D704C31B3B8}"/>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165874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5533B-0C35-43C4-ACB6-B9AC504246E4}"/>
              </a:ext>
            </a:extLst>
          </p:cNvPr>
          <p:cNvSpPr>
            <a:spLocks noGrp="1"/>
          </p:cNvSpPr>
          <p:nvPr>
            <p:ph type="title"/>
          </p:nvPr>
        </p:nvSpPr>
        <p:spPr/>
        <p:txBody>
          <a:bodyPr/>
          <a:lstStyle/>
          <a:p>
            <a:r>
              <a:rPr lang="en-US"/>
              <a:t>Facebook Posts Table | Top Five | Purdys - 2 of 2</a:t>
            </a:r>
          </a:p>
        </p:txBody>
      </p:sp>
      <p:graphicFrame>
        <p:nvGraphicFramePr>
          <p:cNvPr id="5" name="Table Placeholder 4">
            <a:extLst>
              <a:ext uri="{FF2B5EF4-FFF2-40B4-BE49-F238E27FC236}">
                <a16:creationId xmlns:a16="http://schemas.microsoft.com/office/drawing/2014/main" id="{E3988EF6-89AB-4D29-AAA2-48B924DF29D0}"/>
              </a:ext>
            </a:extLst>
          </p:cNvPr>
          <p:cNvGraphicFramePr>
            <a:graphicFrameLocks noGrp="1"/>
          </p:cNvGraphicFramePr>
          <p:nvPr>
            <p:ph type="tbl" sz="quarter" idx="13"/>
            <p:extLst>
              <p:ext uri="{D42A27DB-BD31-4B8C-83A1-F6EECF244321}">
                <p14:modId xmlns:p14="http://schemas.microsoft.com/office/powerpoint/2010/main" val="670438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03246503"/>
                    </a:ext>
                  </a:extLst>
                </a:gridCol>
                <a:gridCol w="822960">
                  <a:extLst>
                    <a:ext uri="{9D8B030D-6E8A-4147-A177-3AD203B41FA5}">
                      <a16:colId xmlns:a16="http://schemas.microsoft.com/office/drawing/2014/main" val="158960090"/>
                    </a:ext>
                  </a:extLst>
                </a:gridCol>
                <a:gridCol w="822960">
                  <a:extLst>
                    <a:ext uri="{9D8B030D-6E8A-4147-A177-3AD203B41FA5}">
                      <a16:colId xmlns:a16="http://schemas.microsoft.com/office/drawing/2014/main" val="2719542276"/>
                    </a:ext>
                  </a:extLst>
                </a:gridCol>
                <a:gridCol w="822960">
                  <a:extLst>
                    <a:ext uri="{9D8B030D-6E8A-4147-A177-3AD203B41FA5}">
                      <a16:colId xmlns:a16="http://schemas.microsoft.com/office/drawing/2014/main" val="3670329392"/>
                    </a:ext>
                  </a:extLst>
                </a:gridCol>
                <a:gridCol w="822960">
                  <a:extLst>
                    <a:ext uri="{9D8B030D-6E8A-4147-A177-3AD203B41FA5}">
                      <a16:colId xmlns:a16="http://schemas.microsoft.com/office/drawing/2014/main" val="827510223"/>
                    </a:ext>
                  </a:extLst>
                </a:gridCol>
                <a:gridCol w="822960">
                  <a:extLst>
                    <a:ext uri="{9D8B030D-6E8A-4147-A177-3AD203B41FA5}">
                      <a16:colId xmlns:a16="http://schemas.microsoft.com/office/drawing/2014/main" val="3633962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2245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- 2018-07-06 09:05:00 </a:t>
                      </a:r>
                      <a:r>
                        <a:rPr kumimoji="0" lang="en-US" sz="1000" b="0" i="0" u="none" strike="noStrike" kern="1200" cap="none" spc="0" normalizeH="0" baseline="0" noProof="0">
                          <a:ln>
                            <a:noFill/>
                          </a:ln>
                          <a:solidFill>
                            <a:prstClr val="black"/>
                          </a:solidFill>
                          <a:effectLst/>
                          <a:uLnTx/>
                          <a:uFillTx/>
                          <a:latin typeface="+mn-lt"/>
                          <a:ea typeface="+mn-ea"/>
                          <a:cs typeface="+mn-cs"/>
                        </a:rPr>
                        <a:t> 
 Love me some Blueberry Buttermilk. Made with wild Ontario lowbush blueberries, we created this tart, creamy, LIMITED RELEASE chocolate to celebrate the opening of our CF Toronto Eaton Centre shop! Milk it while you can: http://ow.ly/cK7830kP1Jq
 — Products shown: Blueberry Buttermilk.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48043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Purdys Chocolatier - 2018-07-29 13:00:00 </a:t>
                      </a:r>
                      <a:r>
                        <a:rPr kumimoji="0" lang="en-US" sz="1000" b="0" i="0" u="none" strike="noStrike" kern="1200" cap="none" spc="0" normalizeH="0" baseline="0" noProof="0">
                          <a:ln>
                            <a:noFill/>
                          </a:ln>
                          <a:solidFill>
                            <a:prstClr val="black"/>
                          </a:solidFill>
                          <a:effectLst/>
                          <a:uLnTx/>
                          <a:uFillTx/>
                          <a:latin typeface="+mn-lt"/>
                          <a:ea typeface="+mn-ea"/>
                          <a:cs typeface="+mn-cs"/>
                        </a:rPr>
                        <a:t> 
 Joy, oh, joy! All your Purdys favourites are here to welcome your bundle of joy with lots of love and sweetness! 💜 http://ow.ly/oylH30l7hCs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33845543"/>
                  </a:ext>
                </a:extLst>
              </a:tr>
            </a:tbl>
          </a:graphicData>
        </a:graphic>
      </p:graphicFrame>
      <p:sp>
        <p:nvSpPr>
          <p:cNvPr id="4" name="Text Placeholder 3">
            <a:extLst>
              <a:ext uri="{FF2B5EF4-FFF2-40B4-BE49-F238E27FC236}">
                <a16:creationId xmlns:a16="http://schemas.microsoft.com/office/drawing/2014/main" id="{4C414617-C1BF-445F-8CF3-7406D15A7DFD}"/>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17917392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28B07-7F25-4FEC-8E77-5FB989D4F4CE}"/>
              </a:ext>
            </a:extLst>
          </p:cNvPr>
          <p:cNvSpPr>
            <a:spLocks noGrp="1"/>
          </p:cNvSpPr>
          <p:nvPr>
            <p:ph type="title"/>
          </p:nvPr>
        </p:nvSpPr>
        <p:spPr/>
        <p:txBody>
          <a:bodyPr/>
          <a:lstStyle/>
          <a:p>
            <a:r>
              <a:rPr lang="en-US"/>
              <a:t>Followers (Facebook) | Purdys</a:t>
            </a:r>
          </a:p>
        </p:txBody>
      </p:sp>
      <p:graphicFrame>
        <p:nvGraphicFramePr>
          <p:cNvPr id="6" name="Chart Placeholder 5">
            <a:extLst>
              <a:ext uri="{FF2B5EF4-FFF2-40B4-BE49-F238E27FC236}">
                <a16:creationId xmlns:a16="http://schemas.microsoft.com/office/drawing/2014/main" id="{98048C21-1CAF-49E2-91DB-E84ED38A33FE}"/>
              </a:ext>
            </a:extLst>
          </p:cNvPr>
          <p:cNvGraphicFramePr>
            <a:graphicFrameLocks noGrp="1"/>
          </p:cNvGraphicFramePr>
          <p:nvPr>
            <p:ph type="chart" sz="quarter" idx="13"/>
            <p:extLst>
              <p:ext uri="{D42A27DB-BD31-4B8C-83A1-F6EECF244321}">
                <p14:modId xmlns:p14="http://schemas.microsoft.com/office/powerpoint/2010/main" val="33183904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78EC10-445F-4925-8AFA-75E83532137A}"/>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F9DB5C79-8553-4EEE-8050-FA14BBE6B1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5610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E9FAFE-5442-4795-89CC-1E3668704771}"/>
              </a:ext>
            </a:extLst>
          </p:cNvPr>
          <p:cNvSpPr>
            <a:spLocks noGrp="1"/>
          </p:cNvSpPr>
          <p:nvPr>
            <p:ph type="title"/>
          </p:nvPr>
        </p:nvSpPr>
        <p:spPr/>
        <p:txBody>
          <a:bodyPr/>
          <a:lstStyle/>
          <a:p>
            <a:r>
              <a:rPr lang="en-US"/>
              <a:t>Organic + Paid Reach (Facebook) | Purdys</a:t>
            </a:r>
          </a:p>
        </p:txBody>
      </p:sp>
      <p:graphicFrame>
        <p:nvGraphicFramePr>
          <p:cNvPr id="6" name="Chart Placeholder 5">
            <a:extLst>
              <a:ext uri="{FF2B5EF4-FFF2-40B4-BE49-F238E27FC236}">
                <a16:creationId xmlns:a16="http://schemas.microsoft.com/office/drawing/2014/main" id="{19E02D55-C136-47B0-BBFA-59A70EDC1B55}"/>
              </a:ext>
            </a:extLst>
          </p:cNvPr>
          <p:cNvGraphicFramePr>
            <a:graphicFrameLocks noGrp="1"/>
          </p:cNvGraphicFramePr>
          <p:nvPr>
            <p:ph type="chart" sz="quarter" idx="13"/>
            <p:extLst>
              <p:ext uri="{D42A27DB-BD31-4B8C-83A1-F6EECF244321}">
                <p14:modId xmlns:p14="http://schemas.microsoft.com/office/powerpoint/2010/main" val="42420049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5AF17D3-6D19-43DE-AA7F-4DA6F7725E77}"/>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45E5304A-80CC-43BE-988B-0D5B586EF3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74198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1FE39-1EBA-427C-8778-C63F4453D9E4}"/>
              </a:ext>
            </a:extLst>
          </p:cNvPr>
          <p:cNvSpPr>
            <a:spLocks noGrp="1"/>
          </p:cNvSpPr>
          <p:nvPr>
            <p:ph type="title"/>
          </p:nvPr>
        </p:nvSpPr>
        <p:spPr/>
        <p:txBody>
          <a:bodyPr/>
          <a:lstStyle/>
          <a:p>
            <a:r>
              <a:rPr lang="en-US"/>
              <a:t>Facebook Reach | Purdys</a:t>
            </a:r>
          </a:p>
        </p:txBody>
      </p:sp>
      <p:graphicFrame>
        <p:nvGraphicFramePr>
          <p:cNvPr id="6" name="Chart Placeholder 5">
            <a:extLst>
              <a:ext uri="{FF2B5EF4-FFF2-40B4-BE49-F238E27FC236}">
                <a16:creationId xmlns:a16="http://schemas.microsoft.com/office/drawing/2014/main" id="{1CBCC577-5F07-4113-AE1F-AC6633820F73}"/>
              </a:ext>
            </a:extLst>
          </p:cNvPr>
          <p:cNvGraphicFramePr>
            <a:graphicFrameLocks noGrp="1"/>
          </p:cNvGraphicFramePr>
          <p:nvPr>
            <p:ph type="chart" sz="quarter" idx="13"/>
            <p:extLst>
              <p:ext uri="{D42A27DB-BD31-4B8C-83A1-F6EECF244321}">
                <p14:modId xmlns:p14="http://schemas.microsoft.com/office/powerpoint/2010/main" val="39078547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FF53F9-EA99-48D9-B928-BA4517444BD0}"/>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FC382E72-39D0-4BA0-B8B1-EC4536E5C6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2695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07BC2D-5B31-40DD-844A-DDB1A027E915}"/>
              </a:ext>
            </a:extLst>
          </p:cNvPr>
          <p:cNvSpPr>
            <a:spLocks noGrp="1"/>
          </p:cNvSpPr>
          <p:nvPr>
            <p:ph type="title"/>
          </p:nvPr>
        </p:nvSpPr>
        <p:spPr/>
        <p:txBody>
          <a:bodyPr/>
          <a:lstStyle/>
          <a:p>
            <a:r>
              <a:rPr lang="en-US"/>
              <a:t>Instagram Monthly | Purdys</a:t>
            </a:r>
          </a:p>
        </p:txBody>
      </p:sp>
      <p:graphicFrame>
        <p:nvGraphicFramePr>
          <p:cNvPr id="5" name="Table Placeholder 4">
            <a:extLst>
              <a:ext uri="{FF2B5EF4-FFF2-40B4-BE49-F238E27FC236}">
                <a16:creationId xmlns:a16="http://schemas.microsoft.com/office/drawing/2014/main" id="{5B0E5EF0-D693-43E0-BF87-0A1306D7C8B2}"/>
              </a:ext>
            </a:extLst>
          </p:cNvPr>
          <p:cNvGraphicFramePr>
            <a:graphicFrameLocks noGrp="1"/>
          </p:cNvGraphicFramePr>
          <p:nvPr>
            <p:ph type="tbl" sz="quarter" idx="13"/>
            <p:extLst>
              <p:ext uri="{D42A27DB-BD31-4B8C-83A1-F6EECF244321}">
                <p14:modId xmlns:p14="http://schemas.microsoft.com/office/powerpoint/2010/main" val="398970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915277490"/>
                    </a:ext>
                  </a:extLst>
                </a:gridCol>
                <a:gridCol w="3291840">
                  <a:extLst>
                    <a:ext uri="{9D8B030D-6E8A-4147-A177-3AD203B41FA5}">
                      <a16:colId xmlns:a16="http://schemas.microsoft.com/office/drawing/2014/main" val="2005449362"/>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1875475911"/>
                  </a:ext>
                </a:extLst>
              </a:tr>
              <a:tr h="370840">
                <a:tc>
                  <a:txBody>
                    <a:bodyPr/>
                    <a:lstStyle/>
                    <a:p>
                      <a:r>
                        <a:rPr lang="en-US" sz="1000"/>
                        <a:t>Follower Count</a:t>
                      </a:r>
                    </a:p>
                  </a:txBody>
                  <a:tcPr/>
                </a:tc>
                <a:tc>
                  <a:txBody>
                    <a:bodyPr/>
                    <a:lstStyle/>
                    <a:p>
                      <a:r>
                        <a:rPr lang="en-US" sz="1000"/>
                        <a:t>20953</a:t>
                      </a:r>
                    </a:p>
                  </a:txBody>
                  <a:tcPr/>
                </a:tc>
                <a:extLst>
                  <a:ext uri="{0D108BD9-81ED-4DB2-BD59-A6C34878D82A}">
                    <a16:rowId xmlns:a16="http://schemas.microsoft.com/office/drawing/2014/main" val="3928491761"/>
                  </a:ext>
                </a:extLst>
              </a:tr>
              <a:tr h="370840">
                <a:tc>
                  <a:txBody>
                    <a:bodyPr/>
                    <a:lstStyle/>
                    <a:p>
                      <a:r>
                        <a:rPr lang="en-US" sz="1000"/>
                        <a:t>Post Comments</a:t>
                      </a:r>
                    </a:p>
                  </a:txBody>
                  <a:tcPr/>
                </a:tc>
                <a:tc>
                  <a:txBody>
                    <a:bodyPr/>
                    <a:lstStyle/>
                    <a:p>
                      <a:r>
                        <a:rPr lang="en-US" sz="1000"/>
                        <a:t>1108</a:t>
                      </a:r>
                    </a:p>
                  </a:txBody>
                  <a:tcPr/>
                </a:tc>
                <a:extLst>
                  <a:ext uri="{0D108BD9-81ED-4DB2-BD59-A6C34878D82A}">
                    <a16:rowId xmlns:a16="http://schemas.microsoft.com/office/drawing/2014/main" val="460898323"/>
                  </a:ext>
                </a:extLst>
              </a:tr>
              <a:tr h="370840">
                <a:tc>
                  <a:txBody>
                    <a:bodyPr/>
                    <a:lstStyle/>
                    <a:p>
                      <a:r>
                        <a:rPr lang="en-US" sz="1000"/>
                        <a:t>Post Likes</a:t>
                      </a:r>
                    </a:p>
                  </a:txBody>
                  <a:tcPr/>
                </a:tc>
                <a:tc>
                  <a:txBody>
                    <a:bodyPr/>
                    <a:lstStyle/>
                    <a:p>
                      <a:r>
                        <a:rPr lang="en-US" sz="1000"/>
                        <a:t>7726</a:t>
                      </a:r>
                    </a:p>
                  </a:txBody>
                  <a:tcPr/>
                </a:tc>
                <a:extLst>
                  <a:ext uri="{0D108BD9-81ED-4DB2-BD59-A6C34878D82A}">
                    <a16:rowId xmlns:a16="http://schemas.microsoft.com/office/drawing/2014/main" val="1288477819"/>
                  </a:ext>
                </a:extLst>
              </a:tr>
              <a:tr h="370840">
                <a:tc>
                  <a:txBody>
                    <a:bodyPr/>
                    <a:lstStyle/>
                    <a:p>
                      <a:r>
                        <a:rPr lang="en-US" sz="1000"/>
                        <a:t>Post Reach</a:t>
                      </a:r>
                    </a:p>
                  </a:txBody>
                  <a:tcPr/>
                </a:tc>
                <a:tc>
                  <a:txBody>
                    <a:bodyPr/>
                    <a:lstStyle/>
                    <a:p>
                      <a:r>
                        <a:rPr lang="en-US" sz="1000"/>
                        <a:t>119805</a:t>
                      </a:r>
                    </a:p>
                  </a:txBody>
                  <a:tcPr/>
                </a:tc>
                <a:extLst>
                  <a:ext uri="{0D108BD9-81ED-4DB2-BD59-A6C34878D82A}">
                    <a16:rowId xmlns:a16="http://schemas.microsoft.com/office/drawing/2014/main" val="4099011039"/>
                  </a:ext>
                </a:extLst>
              </a:tr>
              <a:tr h="370840">
                <a:tc>
                  <a:txBody>
                    <a:bodyPr/>
                    <a:lstStyle/>
                    <a:p>
                      <a:r>
                        <a:rPr lang="en-US" sz="1000"/>
                        <a:t>Posts This Week</a:t>
                      </a:r>
                    </a:p>
                  </a:txBody>
                  <a:tcPr/>
                </a:tc>
                <a:tc>
                  <a:txBody>
                    <a:bodyPr/>
                    <a:lstStyle/>
                    <a:p>
                      <a:r>
                        <a:rPr lang="en-US" sz="1000"/>
                        <a:t>24</a:t>
                      </a:r>
                    </a:p>
                  </a:txBody>
                  <a:tcPr/>
                </a:tc>
                <a:extLst>
                  <a:ext uri="{0D108BD9-81ED-4DB2-BD59-A6C34878D82A}">
                    <a16:rowId xmlns:a16="http://schemas.microsoft.com/office/drawing/2014/main" val="1356256405"/>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403337043"/>
                  </a:ext>
                </a:extLst>
              </a:tr>
            </a:tbl>
          </a:graphicData>
        </a:graphic>
      </p:graphicFrame>
      <p:sp>
        <p:nvSpPr>
          <p:cNvPr id="4" name="Text Placeholder 3">
            <a:extLst>
              <a:ext uri="{FF2B5EF4-FFF2-40B4-BE49-F238E27FC236}">
                <a16:creationId xmlns:a16="http://schemas.microsoft.com/office/drawing/2014/main" id="{73D0CAEF-AAF9-465E-A5F2-7D0951B42624}"/>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60995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CA182-7B33-4B3B-AD7D-0FC5F1B6D375}"/>
              </a:ext>
            </a:extLst>
          </p:cNvPr>
          <p:cNvSpPr>
            <a:spLocks noGrp="1"/>
          </p:cNvSpPr>
          <p:nvPr>
            <p:ph type="title"/>
          </p:nvPr>
        </p:nvSpPr>
        <p:spPr/>
        <p:txBody>
          <a:bodyPr/>
          <a:lstStyle/>
          <a:p>
            <a:r>
              <a:rPr lang="en-US"/>
              <a:t>Followers (Instagram) | Purdys</a:t>
            </a:r>
          </a:p>
        </p:txBody>
      </p:sp>
      <p:graphicFrame>
        <p:nvGraphicFramePr>
          <p:cNvPr id="6" name="Chart Placeholder 5">
            <a:extLst>
              <a:ext uri="{FF2B5EF4-FFF2-40B4-BE49-F238E27FC236}">
                <a16:creationId xmlns:a16="http://schemas.microsoft.com/office/drawing/2014/main" id="{C99C6822-4823-4340-92E5-E8210457A088}"/>
              </a:ext>
            </a:extLst>
          </p:cNvPr>
          <p:cNvGraphicFramePr>
            <a:graphicFrameLocks noGrp="1"/>
          </p:cNvGraphicFramePr>
          <p:nvPr>
            <p:ph type="chart" sz="quarter" idx="13"/>
            <p:extLst>
              <p:ext uri="{D42A27DB-BD31-4B8C-83A1-F6EECF244321}">
                <p14:modId xmlns:p14="http://schemas.microsoft.com/office/powerpoint/2010/main" val="22848028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E5D992-99DA-4B96-A6F6-0CD759A88319}"/>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800316D3-B58C-4452-88C4-AFC8C08E97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48586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5CB7F-E808-4E75-8B1D-D4E41DB36C79}"/>
              </a:ext>
            </a:extLst>
          </p:cNvPr>
          <p:cNvSpPr>
            <a:spLocks noGrp="1"/>
          </p:cNvSpPr>
          <p:nvPr>
            <p:ph type="title"/>
          </p:nvPr>
        </p:nvSpPr>
        <p:spPr/>
        <p:txBody>
          <a:bodyPr/>
          <a:lstStyle/>
          <a:p>
            <a:r>
              <a:rPr lang="en-US"/>
              <a:t>Instagram Posts Table | Purdys</a:t>
            </a:r>
          </a:p>
        </p:txBody>
      </p:sp>
      <p:graphicFrame>
        <p:nvGraphicFramePr>
          <p:cNvPr id="5" name="Table Placeholder 4">
            <a:extLst>
              <a:ext uri="{FF2B5EF4-FFF2-40B4-BE49-F238E27FC236}">
                <a16:creationId xmlns:a16="http://schemas.microsoft.com/office/drawing/2014/main" id="{0F5FB941-2278-4568-8F18-9C68841AE1B1}"/>
              </a:ext>
            </a:extLst>
          </p:cNvPr>
          <p:cNvGraphicFramePr>
            <a:graphicFrameLocks noGrp="1"/>
          </p:cNvGraphicFramePr>
          <p:nvPr>
            <p:ph type="tbl" sz="quarter" idx="13"/>
            <p:extLst>
              <p:ext uri="{D42A27DB-BD31-4B8C-83A1-F6EECF244321}">
                <p14:modId xmlns:p14="http://schemas.microsoft.com/office/powerpoint/2010/main" val="874460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7344513"/>
                    </a:ext>
                  </a:extLst>
                </a:gridCol>
                <a:gridCol w="987552">
                  <a:extLst>
                    <a:ext uri="{9D8B030D-6E8A-4147-A177-3AD203B41FA5}">
                      <a16:colId xmlns:a16="http://schemas.microsoft.com/office/drawing/2014/main" val="1892667314"/>
                    </a:ext>
                  </a:extLst>
                </a:gridCol>
                <a:gridCol w="987552">
                  <a:extLst>
                    <a:ext uri="{9D8B030D-6E8A-4147-A177-3AD203B41FA5}">
                      <a16:colId xmlns:a16="http://schemas.microsoft.com/office/drawing/2014/main" val="2640661527"/>
                    </a:ext>
                  </a:extLst>
                </a:gridCol>
                <a:gridCol w="987552">
                  <a:extLst>
                    <a:ext uri="{9D8B030D-6E8A-4147-A177-3AD203B41FA5}">
                      <a16:colId xmlns:a16="http://schemas.microsoft.com/office/drawing/2014/main" val="675346158"/>
                    </a:ext>
                  </a:extLst>
                </a:gridCol>
                <a:gridCol w="987552">
                  <a:extLst>
                    <a:ext uri="{9D8B030D-6E8A-4147-A177-3AD203B41FA5}">
                      <a16:colId xmlns:a16="http://schemas.microsoft.com/office/drawing/2014/main" val="1500483616"/>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588460400"/>
                  </a:ext>
                </a:extLst>
              </a:tr>
              <a:tr h="370840">
                <a:tc>
                  <a:txBody>
                    <a:bodyPr/>
                    <a:lstStyle/>
                    <a:p>
                      <a:r>
                        <a:rPr lang="en-US" sz="1000" b="1"/>
                        <a:t>purdyschocolatier - 2018-07-07 09:53:50 </a:t>
                      </a:r>
                      <a:r>
                        <a:rPr lang="en-US" sz="1000"/>
                        <a:t>
 [G I V E A W A Y] On a scale of 1 to 10 Hedgehogs, how sweet is your World Chocolate Day? If it's anything less than a 10, we're here to spread the love and chocolate.
(1) Follow @purdyschocolatier
(2) Like this post
(3) Tag your 🍫buddy
Giveaway ends July 8, 2018 at 11:59PM PST.</a:t>
                      </a:r>
                    </a:p>
                  </a:txBody>
                  <a:tcPr/>
                </a:tc>
                <a:tc>
                  <a:txBody>
                    <a:bodyPr/>
                    <a:lstStyle/>
                    <a:p>
                      <a:r>
                        <a:rPr lang="en-US" sz="1000"/>
                        <a:t>846</a:t>
                      </a:r>
                    </a:p>
                  </a:txBody>
                  <a:tcPr/>
                </a:tc>
                <a:tc>
                  <a:txBody>
                    <a:bodyPr/>
                    <a:lstStyle/>
                    <a:p>
                      <a:r>
                        <a:rPr lang="en-US" sz="1000"/>
                        <a:t>850</a:t>
                      </a:r>
                    </a:p>
                  </a:txBody>
                  <a:tcPr/>
                </a:tc>
                <a:tc>
                  <a:txBody>
                    <a:bodyPr/>
                    <a:lstStyle/>
                    <a:p>
                      <a:r>
                        <a:rPr lang="en-US" sz="1000"/>
                        <a:t>8.1956 %</a:t>
                      </a:r>
                    </a:p>
                  </a:txBody>
                  <a:tcPr/>
                </a:tc>
                <a:tc>
                  <a:txBody>
                    <a:bodyPr/>
                    <a:lstStyle/>
                    <a:p>
                      <a:r>
                        <a:rPr lang="en-US" sz="1000"/>
                        <a:t>Video</a:t>
                      </a:r>
                    </a:p>
                  </a:txBody>
                  <a:tcPr/>
                </a:tc>
                <a:extLst>
                  <a:ext uri="{0D108BD9-81ED-4DB2-BD59-A6C34878D82A}">
                    <a16:rowId xmlns:a16="http://schemas.microsoft.com/office/drawing/2014/main" val="2951480946"/>
                  </a:ext>
                </a:extLst>
              </a:tr>
              <a:tr h="370840">
                <a:tc>
                  <a:txBody>
                    <a:bodyPr/>
                    <a:lstStyle/>
                    <a:p>
                      <a:r>
                        <a:rPr lang="en-US" sz="1000" b="1"/>
                        <a:t>purdyschocolatier - 2018-07-23 16:35:58 </a:t>
                      </a:r>
                      <a:r>
                        <a:rPr lang="en-US" sz="1000"/>
                        <a:t>
 Making Mondays better (and sweeter), one Sweet Georgia Brown at a time. #EveryoneHasaFavourite</a:t>
                      </a:r>
                    </a:p>
                  </a:txBody>
                  <a:tcPr/>
                </a:tc>
                <a:tc>
                  <a:txBody>
                    <a:bodyPr/>
                    <a:lstStyle/>
                    <a:p>
                      <a:r>
                        <a:rPr lang="en-US" sz="1000"/>
                        <a:t>623</a:t>
                      </a:r>
                    </a:p>
                  </a:txBody>
                  <a:tcPr/>
                </a:tc>
                <a:tc>
                  <a:txBody>
                    <a:bodyPr/>
                    <a:lstStyle/>
                    <a:p>
                      <a:r>
                        <a:rPr lang="en-US" sz="1000"/>
                        <a:t>14</a:t>
                      </a:r>
                    </a:p>
                  </a:txBody>
                  <a:tcPr/>
                </a:tc>
                <a:tc>
                  <a:txBody>
                    <a:bodyPr/>
                    <a:lstStyle/>
                    <a:p>
                      <a:r>
                        <a:rPr lang="en-US" sz="1000"/>
                        <a:t>3.0403 %</a:t>
                      </a:r>
                    </a:p>
                  </a:txBody>
                  <a:tcPr/>
                </a:tc>
                <a:tc>
                  <a:txBody>
                    <a:bodyPr/>
                    <a:lstStyle/>
                    <a:p>
                      <a:r>
                        <a:rPr lang="en-US" sz="1000"/>
                        <a:t>Image</a:t>
                      </a:r>
                    </a:p>
                  </a:txBody>
                  <a:tcPr/>
                </a:tc>
                <a:extLst>
                  <a:ext uri="{0D108BD9-81ED-4DB2-BD59-A6C34878D82A}">
                    <a16:rowId xmlns:a16="http://schemas.microsoft.com/office/drawing/2014/main" val="3512207121"/>
                  </a:ext>
                </a:extLst>
              </a:tr>
              <a:tr h="370840">
                <a:tc>
                  <a:txBody>
                    <a:bodyPr/>
                    <a:lstStyle/>
                    <a:p>
                      <a:r>
                        <a:rPr lang="en-US" sz="1000" b="1"/>
                        <a:t>purdyschocolatier - 2018-07-24 10:13:13 </a:t>
                      </a:r>
                      <a:r>
                        <a:rPr lang="en-US" sz="1000"/>
                        <a:t>
 Master the art of chocolate by tasting it 🎨! Fun fact: Each of the chocolates in the Canadian Escapes gift box is coated with naturally coloured cocoa butter, which gives them their gorgeous, shiny, glossy finish ✨. #OhPurdys</a:t>
                      </a:r>
                    </a:p>
                  </a:txBody>
                  <a:tcPr/>
                </a:tc>
                <a:tc>
                  <a:txBody>
                    <a:bodyPr/>
                    <a:lstStyle/>
                    <a:p>
                      <a:r>
                        <a:rPr lang="en-US" sz="1000"/>
                        <a:t>518</a:t>
                      </a:r>
                    </a:p>
                  </a:txBody>
                  <a:tcPr/>
                </a:tc>
                <a:tc>
                  <a:txBody>
                    <a:bodyPr/>
                    <a:lstStyle/>
                    <a:p>
                      <a:r>
                        <a:rPr lang="en-US" sz="1000"/>
                        <a:t>22</a:t>
                      </a:r>
                    </a:p>
                  </a:txBody>
                  <a:tcPr/>
                </a:tc>
                <a:tc>
                  <a:txBody>
                    <a:bodyPr/>
                    <a:lstStyle/>
                    <a:p>
                      <a:r>
                        <a:rPr lang="en-US" sz="1000"/>
                        <a:t>2.5772 %</a:t>
                      </a:r>
                    </a:p>
                  </a:txBody>
                  <a:tcPr/>
                </a:tc>
                <a:tc>
                  <a:txBody>
                    <a:bodyPr/>
                    <a:lstStyle/>
                    <a:p>
                      <a:r>
                        <a:rPr lang="en-US" sz="1000"/>
                        <a:t>Image</a:t>
                      </a:r>
                    </a:p>
                  </a:txBody>
                  <a:tcPr/>
                </a:tc>
                <a:extLst>
                  <a:ext uri="{0D108BD9-81ED-4DB2-BD59-A6C34878D82A}">
                    <a16:rowId xmlns:a16="http://schemas.microsoft.com/office/drawing/2014/main" val="2062979832"/>
                  </a:ext>
                </a:extLst>
              </a:tr>
              <a:tr h="370840">
                <a:tc>
                  <a:txBody>
                    <a:bodyPr/>
                    <a:lstStyle/>
                    <a:p>
                      <a:r>
                        <a:rPr lang="en-US" sz="1000" b="1"/>
                        <a:t>purdyschocolatier - 2018-07-01 09:22:51 </a:t>
                      </a:r>
                      <a:r>
                        <a:rPr lang="en-US" sz="1000"/>
                        <a:t>
 Oh Canada 🇨🇦, you had us at Maple Melties. Happy Canada Day! #OhPurdys</a:t>
                      </a:r>
                    </a:p>
                  </a:txBody>
                  <a:tcPr/>
                </a:tc>
                <a:tc>
                  <a:txBody>
                    <a:bodyPr/>
                    <a:lstStyle/>
                    <a:p>
                      <a:r>
                        <a:rPr lang="en-US" sz="1000"/>
                        <a:t>492</a:t>
                      </a:r>
                    </a:p>
                  </a:txBody>
                  <a:tcPr/>
                </a:tc>
                <a:tc>
                  <a:txBody>
                    <a:bodyPr/>
                    <a:lstStyle/>
                    <a:p>
                      <a:r>
                        <a:rPr lang="en-US" sz="1000"/>
                        <a:t>7</a:t>
                      </a:r>
                    </a:p>
                  </a:txBody>
                  <a:tcPr/>
                </a:tc>
                <a:tc>
                  <a:txBody>
                    <a:bodyPr/>
                    <a:lstStyle/>
                    <a:p>
                      <a:r>
                        <a:rPr lang="en-US" sz="1000"/>
                        <a:t>2.4250 %</a:t>
                      </a:r>
                    </a:p>
                  </a:txBody>
                  <a:tcPr/>
                </a:tc>
                <a:tc>
                  <a:txBody>
                    <a:bodyPr/>
                    <a:lstStyle/>
                    <a:p>
                      <a:r>
                        <a:rPr lang="en-US" sz="1000"/>
                        <a:t>Image</a:t>
                      </a:r>
                    </a:p>
                  </a:txBody>
                  <a:tcPr/>
                </a:tc>
                <a:extLst>
                  <a:ext uri="{0D108BD9-81ED-4DB2-BD59-A6C34878D82A}">
                    <a16:rowId xmlns:a16="http://schemas.microsoft.com/office/drawing/2014/main" val="1347240155"/>
                  </a:ext>
                </a:extLst>
              </a:tr>
              <a:tr h="370840">
                <a:tc>
                  <a:txBody>
                    <a:bodyPr/>
                    <a:lstStyle/>
                    <a:p>
                      <a:r>
                        <a:rPr lang="en-US" sz="1000" b="1"/>
                        <a:t>purdyschocolatier - 2018-07-18 14:53:02 </a:t>
                      </a:r>
                      <a:r>
                        <a:rPr lang="en-US" sz="1000"/>
                        <a:t>
 What's soft and chewy on the inside and decorated with red maple leaves on the outside 🍁? Brown Butter Maple Caramels! Sorry, we won't be sharing these with anyone but ourselves!</a:t>
                      </a:r>
                    </a:p>
                  </a:txBody>
                  <a:tcPr/>
                </a:tc>
                <a:tc>
                  <a:txBody>
                    <a:bodyPr/>
                    <a:lstStyle/>
                    <a:p>
                      <a:r>
                        <a:rPr lang="en-US" sz="1000"/>
                        <a:t>434</a:t>
                      </a:r>
                    </a:p>
                  </a:txBody>
                  <a:tcPr/>
                </a:tc>
                <a:tc>
                  <a:txBody>
                    <a:bodyPr/>
                    <a:lstStyle/>
                    <a:p>
                      <a:r>
                        <a:rPr lang="en-US" sz="1000"/>
                        <a:t>15</a:t>
                      </a:r>
                    </a:p>
                  </a:txBody>
                  <a:tcPr/>
                </a:tc>
                <a:tc>
                  <a:txBody>
                    <a:bodyPr/>
                    <a:lstStyle/>
                    <a:p>
                      <a:r>
                        <a:rPr lang="en-US" sz="1000"/>
                        <a:t>2.1602 %</a:t>
                      </a:r>
                    </a:p>
                  </a:txBody>
                  <a:tcPr/>
                </a:tc>
                <a:tc>
                  <a:txBody>
                    <a:bodyPr/>
                    <a:lstStyle/>
                    <a:p>
                      <a:r>
                        <a:rPr lang="en-US" sz="1000"/>
                        <a:t>Image</a:t>
                      </a:r>
                    </a:p>
                  </a:txBody>
                  <a:tcPr/>
                </a:tc>
                <a:extLst>
                  <a:ext uri="{0D108BD9-81ED-4DB2-BD59-A6C34878D82A}">
                    <a16:rowId xmlns:a16="http://schemas.microsoft.com/office/drawing/2014/main" val="365522201"/>
                  </a:ext>
                </a:extLst>
              </a:tr>
            </a:tbl>
          </a:graphicData>
        </a:graphic>
      </p:graphicFrame>
      <p:sp>
        <p:nvSpPr>
          <p:cNvPr id="4" name="Text Placeholder 3">
            <a:extLst>
              <a:ext uri="{FF2B5EF4-FFF2-40B4-BE49-F238E27FC236}">
                <a16:creationId xmlns:a16="http://schemas.microsoft.com/office/drawing/2014/main" id="{D37B0485-6502-4EB0-A664-D6B603C320BA}"/>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22903117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BA970-209E-4F4B-9FD1-2ED1A3B1A384}"/>
              </a:ext>
            </a:extLst>
          </p:cNvPr>
          <p:cNvSpPr>
            <a:spLocks noGrp="1"/>
          </p:cNvSpPr>
          <p:nvPr>
            <p:ph type="title"/>
          </p:nvPr>
        </p:nvSpPr>
        <p:spPr/>
        <p:txBody>
          <a:bodyPr/>
          <a:lstStyle/>
          <a:p>
            <a:r>
              <a:rPr lang="en-US"/>
              <a:t>Twitter Monthly | Purdys</a:t>
            </a:r>
          </a:p>
        </p:txBody>
      </p:sp>
      <p:graphicFrame>
        <p:nvGraphicFramePr>
          <p:cNvPr id="5" name="Table Placeholder 4">
            <a:extLst>
              <a:ext uri="{FF2B5EF4-FFF2-40B4-BE49-F238E27FC236}">
                <a16:creationId xmlns:a16="http://schemas.microsoft.com/office/drawing/2014/main" id="{86DA23C6-7C76-47B6-82A1-CF62054EDC71}"/>
              </a:ext>
            </a:extLst>
          </p:cNvPr>
          <p:cNvGraphicFramePr>
            <a:graphicFrameLocks noGrp="1"/>
          </p:cNvGraphicFramePr>
          <p:nvPr>
            <p:ph type="tbl" sz="quarter" idx="13"/>
            <p:extLst>
              <p:ext uri="{D42A27DB-BD31-4B8C-83A1-F6EECF244321}">
                <p14:modId xmlns:p14="http://schemas.microsoft.com/office/powerpoint/2010/main" val="12104719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500676228"/>
                    </a:ext>
                  </a:extLst>
                </a:gridCol>
                <a:gridCol w="3291840">
                  <a:extLst>
                    <a:ext uri="{9D8B030D-6E8A-4147-A177-3AD203B41FA5}">
                      <a16:colId xmlns:a16="http://schemas.microsoft.com/office/drawing/2014/main" val="3362087632"/>
                    </a:ext>
                  </a:extLst>
                </a:gridCol>
              </a:tblGrid>
              <a:tr h="370840">
                <a:tc>
                  <a:txBody>
                    <a:bodyPr/>
                    <a:lstStyle/>
                    <a:p>
                      <a:r>
                        <a:rPr lang="en-US" sz="1000"/>
                        <a:t>Metric</a:t>
                      </a:r>
                    </a:p>
                  </a:txBody>
                  <a:tcPr/>
                </a:tc>
                <a:tc>
                  <a:txBody>
                    <a:bodyPr/>
                    <a:lstStyle/>
                    <a:p>
                      <a:r>
                        <a:rPr lang="en-US" sz="1000"/>
                        <a:t>Value</a:t>
                      </a:r>
                    </a:p>
                  </a:txBody>
                  <a:tcPr/>
                </a:tc>
                <a:extLst>
                  <a:ext uri="{0D108BD9-81ED-4DB2-BD59-A6C34878D82A}">
                    <a16:rowId xmlns:a16="http://schemas.microsoft.com/office/drawing/2014/main" val="4064720696"/>
                  </a:ext>
                </a:extLst>
              </a:tr>
              <a:tr h="370840">
                <a:tc>
                  <a:txBody>
                    <a:bodyPr/>
                    <a:lstStyle/>
                    <a:p>
                      <a:r>
                        <a:rPr lang="en-US" sz="1000"/>
                        <a:t>Follower Count</a:t>
                      </a:r>
                    </a:p>
                  </a:txBody>
                  <a:tcPr/>
                </a:tc>
                <a:tc>
                  <a:txBody>
                    <a:bodyPr/>
                    <a:lstStyle/>
                    <a:p>
                      <a:r>
                        <a:rPr lang="en-US" sz="1000"/>
                        <a:t>26286</a:t>
                      </a:r>
                    </a:p>
                  </a:txBody>
                  <a:tcPr/>
                </a:tc>
                <a:extLst>
                  <a:ext uri="{0D108BD9-81ED-4DB2-BD59-A6C34878D82A}">
                    <a16:rowId xmlns:a16="http://schemas.microsoft.com/office/drawing/2014/main" val="208932560"/>
                  </a:ext>
                </a:extLst>
              </a:tr>
              <a:tr h="370840">
                <a:tc>
                  <a:txBody>
                    <a:bodyPr/>
                    <a:lstStyle/>
                    <a:p>
                      <a:r>
                        <a:rPr lang="en-US" sz="1000"/>
                        <a:t>Tweet Count</a:t>
                      </a:r>
                    </a:p>
                  </a:txBody>
                  <a:tcPr/>
                </a:tc>
                <a:tc>
                  <a:txBody>
                    <a:bodyPr/>
                    <a:lstStyle/>
                    <a:p>
                      <a:r>
                        <a:rPr lang="en-US" sz="1000"/>
                        <a:t>113</a:t>
                      </a:r>
                    </a:p>
                  </a:txBody>
                  <a:tcPr/>
                </a:tc>
                <a:extLst>
                  <a:ext uri="{0D108BD9-81ED-4DB2-BD59-A6C34878D82A}">
                    <a16:rowId xmlns:a16="http://schemas.microsoft.com/office/drawing/2014/main" val="2709583523"/>
                  </a:ext>
                </a:extLst>
              </a:tr>
              <a:tr h="370840">
                <a:tc>
                  <a:txBody>
                    <a:bodyPr/>
                    <a:lstStyle/>
                    <a:p>
                      <a:r>
                        <a:rPr lang="en-US" sz="1000"/>
                        <a:t>Tweet Favourites</a:t>
                      </a:r>
                    </a:p>
                  </a:txBody>
                  <a:tcPr/>
                </a:tc>
                <a:tc>
                  <a:txBody>
                    <a:bodyPr/>
                    <a:lstStyle/>
                    <a:p>
                      <a:r>
                        <a:rPr lang="en-US" sz="1000"/>
                        <a:t>669</a:t>
                      </a:r>
                    </a:p>
                  </a:txBody>
                  <a:tcPr/>
                </a:tc>
                <a:extLst>
                  <a:ext uri="{0D108BD9-81ED-4DB2-BD59-A6C34878D82A}">
                    <a16:rowId xmlns:a16="http://schemas.microsoft.com/office/drawing/2014/main" val="2613469145"/>
                  </a:ext>
                </a:extLst>
              </a:tr>
              <a:tr h="370840">
                <a:tc>
                  <a:txBody>
                    <a:bodyPr/>
                    <a:lstStyle/>
                    <a:p>
                      <a:r>
                        <a:rPr lang="en-US" sz="1000"/>
                        <a:t>Tweet Replies</a:t>
                      </a:r>
                    </a:p>
                  </a:txBody>
                  <a:tcPr/>
                </a:tc>
                <a:tc>
                  <a:txBody>
                    <a:bodyPr/>
                    <a:lstStyle/>
                    <a:p>
                      <a:r>
                        <a:rPr lang="en-US" sz="1000"/>
                        <a:t>66</a:t>
                      </a:r>
                    </a:p>
                  </a:txBody>
                  <a:tcPr/>
                </a:tc>
                <a:extLst>
                  <a:ext uri="{0D108BD9-81ED-4DB2-BD59-A6C34878D82A}">
                    <a16:rowId xmlns:a16="http://schemas.microsoft.com/office/drawing/2014/main" val="2810821193"/>
                  </a:ext>
                </a:extLst>
              </a:tr>
              <a:tr h="370840">
                <a:tc>
                  <a:txBody>
                    <a:bodyPr/>
                    <a:lstStyle/>
                    <a:p>
                      <a:r>
                        <a:rPr lang="en-US" sz="1000"/>
                        <a:t>Tweet Retweets</a:t>
                      </a:r>
                    </a:p>
                  </a:txBody>
                  <a:tcPr/>
                </a:tc>
                <a:tc>
                  <a:txBody>
                    <a:bodyPr/>
                    <a:lstStyle/>
                    <a:p>
                      <a:r>
                        <a:rPr lang="en-US" sz="1000"/>
                        <a:t>160</a:t>
                      </a:r>
                    </a:p>
                  </a:txBody>
                  <a:tcPr/>
                </a:tc>
                <a:extLst>
                  <a:ext uri="{0D108BD9-81ED-4DB2-BD59-A6C34878D82A}">
                    <a16:rowId xmlns:a16="http://schemas.microsoft.com/office/drawing/2014/main" val="3638916170"/>
                  </a:ext>
                </a:extLst>
              </a:tr>
              <a:tr h="370840">
                <a:tc>
                  <a:txBody>
                    <a:bodyPr/>
                    <a:lstStyle/>
                    <a:p>
                      <a:r>
                        <a:rPr lang="en-US" sz="1000" b="1"/>
                        <a:t>Summary</a:t>
                      </a:r>
                    </a:p>
                  </a:txBody>
                  <a:tcPr/>
                </a:tc>
                <a:tc>
                  <a:txBody>
                    <a:bodyPr/>
                    <a:lstStyle/>
                    <a:p>
                      <a:endParaRPr lang="en-US" sz="1000" b="1"/>
                    </a:p>
                  </a:txBody>
                  <a:tcPr/>
                </a:tc>
                <a:extLst>
                  <a:ext uri="{0D108BD9-81ED-4DB2-BD59-A6C34878D82A}">
                    <a16:rowId xmlns:a16="http://schemas.microsoft.com/office/drawing/2014/main" val="3600770400"/>
                  </a:ext>
                </a:extLst>
              </a:tr>
            </a:tbl>
          </a:graphicData>
        </a:graphic>
      </p:graphicFrame>
      <p:sp>
        <p:nvSpPr>
          <p:cNvPr id="4" name="Text Placeholder 3">
            <a:extLst>
              <a:ext uri="{FF2B5EF4-FFF2-40B4-BE49-F238E27FC236}">
                <a16:creationId xmlns:a16="http://schemas.microsoft.com/office/drawing/2014/main" id="{53FE2D68-C188-4B1A-88D9-6C2E7BC30C33}"/>
              </a:ext>
            </a:extLst>
          </p:cNvPr>
          <p:cNvSpPr>
            <a:spLocks noGrp="1"/>
          </p:cNvSpPr>
          <p:nvPr>
            <p:ph type="body" sz="quarter" idx="14"/>
          </p:nvPr>
        </p:nvSpPr>
        <p:spPr/>
        <p:txBody>
          <a:bodyPr/>
          <a:lstStyle/>
          <a:p>
            <a:r>
              <a:rPr lang="en-US"/>
              <a:t>07/01/2018 - 07/31/2018</a:t>
            </a:r>
          </a:p>
        </p:txBody>
      </p:sp>
    </p:spTree>
    <p:extLst>
      <p:ext uri="{BB962C8B-B14F-4D97-AF65-F5344CB8AC3E}">
        <p14:creationId xmlns:p14="http://schemas.microsoft.com/office/powerpoint/2010/main" val="40914428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FF954-EED1-40C2-9938-069EDFFAB0EF}"/>
              </a:ext>
            </a:extLst>
          </p:cNvPr>
          <p:cNvSpPr>
            <a:spLocks noGrp="1"/>
          </p:cNvSpPr>
          <p:nvPr>
            <p:ph type="title"/>
          </p:nvPr>
        </p:nvSpPr>
        <p:spPr/>
        <p:txBody>
          <a:bodyPr/>
          <a:lstStyle/>
          <a:p>
            <a:r>
              <a:rPr lang="en-US"/>
              <a:t>Followers (Twitter) | Purdys</a:t>
            </a:r>
          </a:p>
        </p:txBody>
      </p:sp>
      <p:graphicFrame>
        <p:nvGraphicFramePr>
          <p:cNvPr id="6" name="Chart Placeholder 5">
            <a:extLst>
              <a:ext uri="{FF2B5EF4-FFF2-40B4-BE49-F238E27FC236}">
                <a16:creationId xmlns:a16="http://schemas.microsoft.com/office/drawing/2014/main" id="{93904A32-DF8F-4148-A8E1-F45DE8DCD142}"/>
              </a:ext>
            </a:extLst>
          </p:cNvPr>
          <p:cNvGraphicFramePr>
            <a:graphicFrameLocks noGrp="1"/>
          </p:cNvGraphicFramePr>
          <p:nvPr>
            <p:ph type="chart" sz="quarter" idx="13"/>
            <p:extLst>
              <p:ext uri="{D42A27DB-BD31-4B8C-83A1-F6EECF244321}">
                <p14:modId xmlns:p14="http://schemas.microsoft.com/office/powerpoint/2010/main" val="27999563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983D6F-E802-45B3-9F63-C9E058D2541F}"/>
              </a:ext>
            </a:extLst>
          </p:cNvPr>
          <p:cNvSpPr>
            <a:spLocks noGrp="1"/>
          </p:cNvSpPr>
          <p:nvPr>
            <p:ph type="body" sz="quarter" idx="14"/>
          </p:nvPr>
        </p:nvSpPr>
        <p:spPr/>
        <p:txBody>
          <a:bodyPr/>
          <a:lstStyle/>
          <a:p>
            <a:r>
              <a:rPr lang="en-US"/>
              <a:t>07/01/2018 - 07/31/2018</a:t>
            </a:r>
          </a:p>
        </p:txBody>
      </p:sp>
      <p:sp>
        <p:nvSpPr>
          <p:cNvPr id="5" name="Footer Placeholder 4">
            <a:extLst>
              <a:ext uri="{FF2B5EF4-FFF2-40B4-BE49-F238E27FC236}">
                <a16:creationId xmlns:a16="http://schemas.microsoft.com/office/drawing/2014/main" id="{E634AADB-636B-4160-B9D8-86240B9E62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03033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323</Words>
  <Application>Microsoft Office PowerPoint</Application>
  <PresentationFormat>On-screen Show (4:3)</PresentationFormat>
  <Paragraphs>151</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Calibri</vt:lpstr>
      <vt:lpstr>Arial</vt:lpstr>
      <vt:lpstr>quintly_template</vt:lpstr>
      <vt:lpstr>Monthly Report for Purdys</vt:lpstr>
      <vt:lpstr>Followers (Full) | Purdys</vt:lpstr>
      <vt:lpstr>Facebook Monthly | Purdys</vt:lpstr>
      <vt:lpstr>Facebook Posts Table | Top Five | Purdys - 1 of 2</vt:lpstr>
      <vt:lpstr>Facebook Posts Table | Top Five | Purdys - 2 of 2</vt:lpstr>
      <vt:lpstr>Followers (Facebook) | Purdys</vt:lpstr>
      <vt:lpstr>Organic + Paid Reach (Facebook) | Purdys</vt:lpstr>
      <vt:lpstr>Facebook Reach | Purdys</vt:lpstr>
      <vt:lpstr>Instagram Monthly | Purdys</vt:lpstr>
      <vt:lpstr>Followers (Instagram) | Purdys</vt:lpstr>
      <vt:lpstr>Instagram Posts Table | Purdys</vt:lpstr>
      <vt:lpstr>Twitter Monthly | Purdys</vt:lpstr>
      <vt:lpstr>Followers (Twitter) | Purdys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Monthly Report for Purdys</dc:title>
  <dc:creator>Administrator</dc:creator>
  <cp:lastModifiedBy>Administrator</cp:lastModifiedBy>
  <cp:revision>1</cp:revision>
  <dcterms:created xsi:type="dcterms:W3CDTF">2018-08-07T18:45:30Z</dcterms:created>
  <dcterms:modified xsi:type="dcterms:W3CDTF">2018-08-07T18:45:52Z</dcterms:modified>
</cp:coreProperties>
</file>