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5">
                  <c:v>2935</c:v>
                </c:pt>
                <c:pt idx="26">
                  <c:v>2944</c:v>
                </c:pt>
                <c:pt idx="27">
                  <c:v>2946</c:v>
                </c:pt>
                <c:pt idx="28">
                  <c:v>2949</c:v>
                </c:pt>
                <c:pt idx="29">
                  <c:v>2949</c:v>
                </c:pt>
                <c:pt idx="30">
                  <c:v>2950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35-45C7-B947-14BAA182DD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5">
                  <c:v>2862</c:v>
                </c:pt>
                <c:pt idx="26">
                  <c:v>2870</c:v>
                </c:pt>
                <c:pt idx="27">
                  <c:v>2877</c:v>
                </c:pt>
                <c:pt idx="28">
                  <c:v>2882</c:v>
                </c:pt>
                <c:pt idx="29">
                  <c:v>2881</c:v>
                </c:pt>
                <c:pt idx="30">
                  <c:v>2876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35-45C7-B947-14BAA182DD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25">
                  <c:v>3633</c:v>
                </c:pt>
                <c:pt idx="26">
                  <c:v>3639</c:v>
                </c:pt>
                <c:pt idx="27">
                  <c:v>3642</c:v>
                </c:pt>
                <c:pt idx="28">
                  <c:v>3642</c:v>
                </c:pt>
                <c:pt idx="29">
                  <c:v>3648</c:v>
                </c:pt>
                <c:pt idx="30">
                  <c:v>3648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35-45C7-B947-14BAA182D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78488"/>
        <c:axId val="352478816"/>
      </c:lineChart>
      <c:dateAx>
        <c:axId val="35247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78816"/>
        <c:crosses val="autoZero"/>
        <c:auto val="1"/>
        <c:lblOffset val="100"/>
        <c:baseTimeUnit val="days"/>
      </c:dateAx>
      <c:valAx>
        <c:axId val="35247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7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5">
                  <c:v>2935</c:v>
                </c:pt>
                <c:pt idx="26">
                  <c:v>2944</c:v>
                </c:pt>
                <c:pt idx="27">
                  <c:v>2946</c:v>
                </c:pt>
                <c:pt idx="28">
                  <c:v>2949</c:v>
                </c:pt>
                <c:pt idx="29">
                  <c:v>2949</c:v>
                </c:pt>
                <c:pt idx="30">
                  <c:v>2950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BD-4DD0-9960-16B951D55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52344"/>
        <c:axId val="360758576"/>
      </c:lineChart>
      <c:dateAx>
        <c:axId val="36075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8576"/>
        <c:crosses val="autoZero"/>
        <c:auto val="1"/>
        <c:lblOffset val="100"/>
        <c:baseTimeUnit val="days"/>
      </c:dateAx>
      <c:valAx>
        <c:axId val="36075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1232</c:v>
                </c:pt>
                <c:pt idx="1">
                  <c:v>834</c:v>
                </c:pt>
                <c:pt idx="2">
                  <c:v>474</c:v>
                </c:pt>
                <c:pt idx="3">
                  <c:v>914</c:v>
                </c:pt>
                <c:pt idx="4">
                  <c:v>1374</c:v>
                </c:pt>
                <c:pt idx="5">
                  <c:v>894</c:v>
                </c:pt>
                <c:pt idx="6">
                  <c:v>1103</c:v>
                </c:pt>
                <c:pt idx="7">
                  <c:v>867</c:v>
                </c:pt>
                <c:pt idx="8">
                  <c:v>543</c:v>
                </c:pt>
                <c:pt idx="9">
                  <c:v>492</c:v>
                </c:pt>
                <c:pt idx="10">
                  <c:v>743</c:v>
                </c:pt>
                <c:pt idx="11">
                  <c:v>776</c:v>
                </c:pt>
                <c:pt idx="12">
                  <c:v>1010</c:v>
                </c:pt>
                <c:pt idx="13">
                  <c:v>1257</c:v>
                </c:pt>
                <c:pt idx="14">
                  <c:v>564</c:v>
                </c:pt>
                <c:pt idx="15">
                  <c:v>595</c:v>
                </c:pt>
                <c:pt idx="16">
                  <c:v>1994</c:v>
                </c:pt>
                <c:pt idx="17">
                  <c:v>798</c:v>
                </c:pt>
                <c:pt idx="18">
                  <c:v>1276</c:v>
                </c:pt>
                <c:pt idx="19">
                  <c:v>452</c:v>
                </c:pt>
                <c:pt idx="20">
                  <c:v>585</c:v>
                </c:pt>
                <c:pt idx="21">
                  <c:v>1268</c:v>
                </c:pt>
                <c:pt idx="22">
                  <c:v>1815</c:v>
                </c:pt>
                <c:pt idx="23">
                  <c:v>1666</c:v>
                </c:pt>
                <c:pt idx="24">
                  <c:v>1512</c:v>
                </c:pt>
                <c:pt idx="25">
                  <c:v>1072</c:v>
                </c:pt>
                <c:pt idx="26">
                  <c:v>778</c:v>
                </c:pt>
                <c:pt idx="27">
                  <c:v>1206</c:v>
                </c:pt>
                <c:pt idx="28">
                  <c:v>1639</c:v>
                </c:pt>
                <c:pt idx="29">
                  <c:v>1286</c:v>
                </c:pt>
                <c:pt idx="30">
                  <c:v>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B-4530-AD1B-F7B4771435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821</c:v>
                </c:pt>
                <c:pt idx="1">
                  <c:v>0</c:v>
                </c:pt>
                <c:pt idx="2">
                  <c:v>0</c:v>
                </c:pt>
                <c:pt idx="3">
                  <c:v>430</c:v>
                </c:pt>
                <c:pt idx="4">
                  <c:v>754</c:v>
                </c:pt>
                <c:pt idx="5">
                  <c:v>4524</c:v>
                </c:pt>
                <c:pt idx="6">
                  <c:v>4369</c:v>
                </c:pt>
                <c:pt idx="7">
                  <c:v>3393</c:v>
                </c:pt>
                <c:pt idx="8">
                  <c:v>2190</c:v>
                </c:pt>
                <c:pt idx="9">
                  <c:v>2816</c:v>
                </c:pt>
                <c:pt idx="10">
                  <c:v>3998</c:v>
                </c:pt>
                <c:pt idx="11">
                  <c:v>3604</c:v>
                </c:pt>
                <c:pt idx="12">
                  <c:v>3804</c:v>
                </c:pt>
                <c:pt idx="13">
                  <c:v>3448</c:v>
                </c:pt>
                <c:pt idx="14">
                  <c:v>3965</c:v>
                </c:pt>
                <c:pt idx="15">
                  <c:v>3732</c:v>
                </c:pt>
                <c:pt idx="16">
                  <c:v>2614</c:v>
                </c:pt>
                <c:pt idx="17">
                  <c:v>1956</c:v>
                </c:pt>
                <c:pt idx="18">
                  <c:v>2085</c:v>
                </c:pt>
                <c:pt idx="19">
                  <c:v>1415</c:v>
                </c:pt>
                <c:pt idx="20">
                  <c:v>699</c:v>
                </c:pt>
                <c:pt idx="21">
                  <c:v>369</c:v>
                </c:pt>
                <c:pt idx="22">
                  <c:v>0</c:v>
                </c:pt>
                <c:pt idx="23">
                  <c:v>3487</c:v>
                </c:pt>
                <c:pt idx="24">
                  <c:v>4713</c:v>
                </c:pt>
                <c:pt idx="25">
                  <c:v>3366</c:v>
                </c:pt>
                <c:pt idx="26">
                  <c:v>3710</c:v>
                </c:pt>
                <c:pt idx="27">
                  <c:v>2671</c:v>
                </c:pt>
                <c:pt idx="28">
                  <c:v>4018</c:v>
                </c:pt>
                <c:pt idx="29">
                  <c:v>2251</c:v>
                </c:pt>
                <c:pt idx="30">
                  <c:v>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BB-4530-AD1B-F7B477143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890904"/>
        <c:axId val="361895168"/>
      </c:areaChart>
      <c:dateAx>
        <c:axId val="3618909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95168"/>
        <c:crosses val="autoZero"/>
        <c:auto val="1"/>
        <c:lblOffset val="100"/>
        <c:baseTimeUnit val="days"/>
      </c:dateAx>
      <c:valAx>
        <c:axId val="36189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90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1483</c:v>
                </c:pt>
                <c:pt idx="1">
                  <c:v>468</c:v>
                </c:pt>
                <c:pt idx="2">
                  <c:v>287</c:v>
                </c:pt>
                <c:pt idx="3">
                  <c:v>893</c:v>
                </c:pt>
                <c:pt idx="4">
                  <c:v>1378</c:v>
                </c:pt>
                <c:pt idx="5">
                  <c:v>4714</c:v>
                </c:pt>
                <c:pt idx="6">
                  <c:v>4357</c:v>
                </c:pt>
                <c:pt idx="7">
                  <c:v>3795</c:v>
                </c:pt>
                <c:pt idx="8">
                  <c:v>2385</c:v>
                </c:pt>
                <c:pt idx="9">
                  <c:v>2827</c:v>
                </c:pt>
                <c:pt idx="10">
                  <c:v>4150</c:v>
                </c:pt>
                <c:pt idx="11">
                  <c:v>3860</c:v>
                </c:pt>
                <c:pt idx="12">
                  <c:v>4203</c:v>
                </c:pt>
                <c:pt idx="13">
                  <c:v>3961</c:v>
                </c:pt>
                <c:pt idx="14">
                  <c:v>4003</c:v>
                </c:pt>
                <c:pt idx="15">
                  <c:v>3732</c:v>
                </c:pt>
                <c:pt idx="16">
                  <c:v>3173</c:v>
                </c:pt>
                <c:pt idx="17">
                  <c:v>2279</c:v>
                </c:pt>
                <c:pt idx="18">
                  <c:v>2623</c:v>
                </c:pt>
                <c:pt idx="19">
                  <c:v>1612</c:v>
                </c:pt>
                <c:pt idx="20">
                  <c:v>1048</c:v>
                </c:pt>
                <c:pt idx="21">
                  <c:v>914</c:v>
                </c:pt>
                <c:pt idx="22">
                  <c:v>734</c:v>
                </c:pt>
                <c:pt idx="23">
                  <c:v>4061</c:v>
                </c:pt>
                <c:pt idx="24">
                  <c:v>5341</c:v>
                </c:pt>
                <c:pt idx="25">
                  <c:v>3834</c:v>
                </c:pt>
                <c:pt idx="26">
                  <c:v>3834</c:v>
                </c:pt>
                <c:pt idx="27">
                  <c:v>3201</c:v>
                </c:pt>
                <c:pt idx="28">
                  <c:v>4795</c:v>
                </c:pt>
                <c:pt idx="29">
                  <c:v>2896</c:v>
                </c:pt>
                <c:pt idx="30">
                  <c:v>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1F-4E76-9278-68EECF703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85792"/>
        <c:axId val="361094320"/>
      </c:lineChart>
      <c:dateAx>
        <c:axId val="36108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94320"/>
        <c:crosses val="autoZero"/>
        <c:auto val="1"/>
        <c:lblOffset val="100"/>
        <c:baseTimeUnit val="days"/>
      </c:dateAx>
      <c:valAx>
        <c:axId val="36109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8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5">
                  <c:v>2862</c:v>
                </c:pt>
                <c:pt idx="26">
                  <c:v>2870</c:v>
                </c:pt>
                <c:pt idx="27">
                  <c:v>2877</c:v>
                </c:pt>
                <c:pt idx="28">
                  <c:v>2882</c:v>
                </c:pt>
                <c:pt idx="29">
                  <c:v>2881</c:v>
                </c:pt>
                <c:pt idx="30">
                  <c:v>2876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23-4EFE-9D95-33D6A756A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98584"/>
        <c:axId val="361097600"/>
      </c:lineChart>
      <c:dateAx>
        <c:axId val="36109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97600"/>
        <c:crosses val="autoZero"/>
        <c:auto val="1"/>
        <c:lblOffset val="100"/>
        <c:baseTimeUnit val="days"/>
      </c:dateAx>
      <c:valAx>
        <c:axId val="36109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9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5">
                  <c:v>3633</c:v>
                </c:pt>
                <c:pt idx="26">
                  <c:v>3639</c:v>
                </c:pt>
                <c:pt idx="27">
                  <c:v>3642</c:v>
                </c:pt>
                <c:pt idx="28">
                  <c:v>3642</c:v>
                </c:pt>
                <c:pt idx="29">
                  <c:v>3648</c:v>
                </c:pt>
                <c:pt idx="30">
                  <c:v>3648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6A-44C9-A5D7-C62CEF472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554240"/>
        <c:axId val="365547680"/>
      </c:lineChart>
      <c:dateAx>
        <c:axId val="365554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547680"/>
        <c:crosses val="autoZero"/>
        <c:auto val="1"/>
        <c:lblOffset val="100"/>
        <c:baseTimeUnit val="days"/>
      </c:dateAx>
      <c:valAx>
        <c:axId val="36554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55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D706-D823-44EF-92E3-E7CC31A63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BFD45F-66B8-499E-AEAD-6464572E8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211615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E405-8DE8-4E9F-B529-988066CA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A333C-5310-4116-B913-B275F4886E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17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55DD7-AF26-4476-A8E0-B08F7CC31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75F3D-818E-4F44-BFAF-92BA86652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8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7A916-52A6-4E47-8682-C8454189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A1EF3-6461-4138-B2A0-3A4CF961A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201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693887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55403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9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0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9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1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1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2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3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860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F5604-0520-4CCA-A2D2-B4AC52981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1804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66BA-8349-49BB-961D-C7EFF3BE2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3BAC5-B8F2-4CAB-B14C-40F5E31F7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30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1760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082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393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605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01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0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- 2018-07-27 12:50:00 </a:t>
                      </a:r>
                      <a:r>
                        <a:rPr lang="en-US" sz="1000"/>
                        <a:t> 
 Get your tastebuds ready! Our very own Chef Ken Nakano will be serving Gyūtan, a Japanese-styled Grilled Beef with Yuzu Kosho, Sweet Onion, and Garlic Soy Sauce this Sunday at Brewery &amp; The Beast We can't wait to "meat"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0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- 2018-07-26 13:45:00 </a:t>
                      </a:r>
                      <a:r>
                        <a:rPr lang="en-US" sz="1000"/>
                        <a:t> 
 A midday getaway to Provence. Join us for a Pentanque or other Provençal-inspired cocktails during Apéro Hour everyday from 3-6pm. http://ow.ly/LnY230l8laR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7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- 2018-07-31 16:35:01 </a:t>
                      </a:r>
                      <a:r>
                        <a:rPr lang="en-US" sz="1000"/>
                        <a:t> 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4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- 2018-07-28 11:05:00 </a:t>
                      </a:r>
                      <a:r>
                        <a:rPr lang="en-US" sz="1000"/>
                        <a:t> 
 Same place, new experience. This summer, we transformed our terrace into a scene from the South of France. Have you brunched in Provence with us yet? http://ow.ly/Owq730l8mg3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2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- 2018-07-19 15:50:00 </a:t>
                      </a:r>
                      <a:r>
                        <a:rPr lang="en-US" sz="1000"/>
                        <a:t> 
 Ohhh! We're halfway there. And by half way, we mean we're more than half way through the week to #BrunchinProvence again this weekend. Which Belle Provence brunch dish will you be having this weekend? http://ow.ly/iEk730kT9Tl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60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DF323-C029-4360-A5B1-F1395B9D9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5779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3900-7EEE-4A55-986D-DA03ED5F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54ABB-96D6-421D-A00E-813B5CB5C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794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34BED-8A6E-4241-8D9D-A64006519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B5C9-C896-45A0-A9B3-EAA43FEA8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5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591B-8DC2-4B6C-9C7D-DAED39E6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36C2B-DAC9-4ED3-B593-FC99FD28C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839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60ECB-6CAD-4F6A-AD6B-98EA7B608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2C9D0-61D8-4B8F-A236-F3D2F814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4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479A-65A7-46A9-95CF-B16A6BBAD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66D5B0-1ED0-4AC3-BCDD-A50B3EFE60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2211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77F69-B81D-4F66-82DC-74F659FA4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2BC6F-3DE6-4371-9DEE-4E0B9872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038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4C44F-50BD-4B5F-9944-97BCCA5D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CF313-8691-406C-A077-8D8407DC6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054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431663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64270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8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5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10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7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833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AE037-5654-4B3D-B179-735F46633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49715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94AC0-1CEB-4BD0-8430-70B2B57F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072FE9-5D96-4D8B-B67D-4771ACF09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8595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497AA-D66F-4A79-86D8-EEF4F97A2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29473-6777-44BA-B600-49E16A0D3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41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9737-7B1B-47F6-8992-198AFFB89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0703F-6A23-40D1-8F47-0A3957CA2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954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6219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3197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3345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9647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4126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1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- 2018-07-31 16:37:31 </a:t>
                      </a:r>
                      <a:r>
                        <a:rPr lang="en-US" sz="1000"/>
                        <a:t>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9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- 2018-07-28 11:07:41 </a:t>
                      </a:r>
                      <a:r>
                        <a:rPr lang="en-US" sz="1000"/>
                        <a:t>
 Same place, new experience. This summer, we transformed our terrace into a scene from the South of France. Have you brunched in Provence with us yet?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3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- 2018-07-27 13:06:18 </a:t>
                      </a:r>
                      <a:r>
                        <a:rPr lang="en-US" sz="1000"/>
                        <a:t>
 Get your tastebuds ready! Our very own Chef Ken Nakano will be serving Gyūtan, a Japanese-styled Grilled Beef with Yuzu Kosho, Sweet Onion, and Garlic Soy Sauce this Sunday at @brewerythebeast. We can't wait to "meat" you at #MeatfestYVR!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9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- 2018-07-26 13:46:18 </a:t>
                      </a:r>
                      <a:r>
                        <a:rPr lang="en-US" sz="1000"/>
                        <a:t>
 A midday getaway to Provence. Join us for a Pentanque or other Provençal-inspired cocktails during Apéro Hour everyday from 3-6pm. See our link in bio for our Apéro Hour menu.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77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- 2018-07-25 16:49:04 </a:t>
                      </a:r>
                      <a:r>
                        <a:rPr lang="en-US" sz="1000"/>
                        <a:t>
 How to win on #WineWednesday? Pair the Haida Gwaii Sablefish from our Rooted in Nature tasting menu with a glass of Louis Latour Mâcon-Lugny "Les Genièvres" 2016. You'll thank us later.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23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BF398-2713-4408-9924-7AEA6E4C8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47494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BB96F-60F6-43AB-84F2-6E9971B39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429C5-9299-4300-B92A-A2F96709C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271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2244012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0769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1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3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29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72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26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61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A91DF-97E1-469F-A813-2BADF1BFA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47267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D2680-F82E-4527-9CAE-97C6E78C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FD996C-6D2B-417B-BDF3-A92B1701D0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3050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931F2-154E-423D-9F7D-3BE2A9046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AF01D-552A-456A-8BF2-42C6B728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39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Monthly Report for Market</vt:lpstr>
      <vt:lpstr>Followers (Full) | Market</vt:lpstr>
      <vt:lpstr>Facebook Monthly | Market</vt:lpstr>
      <vt:lpstr>Posts Table | Market</vt:lpstr>
      <vt:lpstr>Followers (Facebook) | Market</vt:lpstr>
      <vt:lpstr>Organic + Paid Reach (Facebook) | Market</vt:lpstr>
      <vt:lpstr>Facebook Reach | Market</vt:lpstr>
      <vt:lpstr>Instagram Monthly | Market</vt:lpstr>
      <vt:lpstr>Followers (Instagram) | Market</vt:lpstr>
      <vt:lpstr>Instagram Posts Table | Market</vt:lpstr>
      <vt:lpstr>Twitter Monthly | Market</vt:lpstr>
      <vt:lpstr>Followers (Twitter) |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for Market</dc:title>
  <dc:creator>Administrator</dc:creator>
  <cp:lastModifiedBy>Administrator</cp:lastModifiedBy>
  <cp:revision>1</cp:revision>
  <dcterms:created xsi:type="dcterms:W3CDTF">2018-08-07T16:54:11Z</dcterms:created>
  <dcterms:modified xsi:type="dcterms:W3CDTF">2018-08-07T16:54:33Z</dcterms:modified>
</cp:coreProperties>
</file>