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99C1-4DB3-854D-6B14134D5375}"/>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1-99C1-4DB3-854D-6B14134D5375}"/>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2-99C1-4DB3-854D-6B14134D5375}"/>
            </c:ext>
          </c:extLst>
        </c:ser>
        <c:dLbls>
          <c:showLegendKey val="0"/>
          <c:showVal val="0"/>
          <c:showCatName val="0"/>
          <c:showSerName val="0"/>
          <c:showPercent val="0"/>
          <c:showBubbleSize val="0"/>
        </c:dLbls>
        <c:smooth val="0"/>
        <c:axId val="175329000"/>
        <c:axId val="175327688"/>
      </c:lineChart>
      <c:dateAx>
        <c:axId val="17532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27688"/>
        <c:crosses val="autoZero"/>
        <c:auto val="1"/>
        <c:lblOffset val="100"/>
        <c:baseTimeUnit val="days"/>
      </c:dateAx>
      <c:valAx>
        <c:axId val="17532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2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BAB8-4D92-9DA3-037C0B8B4D30}"/>
            </c:ext>
          </c:extLst>
        </c:ser>
        <c:dLbls>
          <c:showLegendKey val="0"/>
          <c:showVal val="0"/>
          <c:showCatName val="0"/>
          <c:showSerName val="0"/>
          <c:showPercent val="0"/>
          <c:showBubbleSize val="0"/>
        </c:dLbls>
        <c:smooth val="0"/>
        <c:axId val="414963864"/>
        <c:axId val="414963208"/>
      </c:lineChart>
      <c:dateAx>
        <c:axId val="41496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3208"/>
        <c:crosses val="autoZero"/>
        <c:auto val="1"/>
        <c:lblOffset val="100"/>
        <c:baseTimeUnit val="days"/>
      </c:dateAx>
      <c:valAx>
        <c:axId val="41496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1232</c:v>
                </c:pt>
                <c:pt idx="1">
                  <c:v>834</c:v>
                </c:pt>
                <c:pt idx="2">
                  <c:v>474</c:v>
                </c:pt>
                <c:pt idx="3">
                  <c:v>914</c:v>
                </c:pt>
                <c:pt idx="4">
                  <c:v>1374</c:v>
                </c:pt>
                <c:pt idx="5">
                  <c:v>894</c:v>
                </c:pt>
                <c:pt idx="6">
                  <c:v>1103</c:v>
                </c:pt>
                <c:pt idx="7">
                  <c:v>867</c:v>
                </c:pt>
                <c:pt idx="8">
                  <c:v>543</c:v>
                </c:pt>
                <c:pt idx="9">
                  <c:v>492</c:v>
                </c:pt>
                <c:pt idx="10">
                  <c:v>743</c:v>
                </c:pt>
                <c:pt idx="11">
                  <c:v>776</c:v>
                </c:pt>
                <c:pt idx="12">
                  <c:v>1010</c:v>
                </c:pt>
                <c:pt idx="13">
                  <c:v>1257</c:v>
                </c:pt>
                <c:pt idx="14">
                  <c:v>564</c:v>
                </c:pt>
                <c:pt idx="15">
                  <c:v>595</c:v>
                </c:pt>
                <c:pt idx="16">
                  <c:v>1994</c:v>
                </c:pt>
                <c:pt idx="17">
                  <c:v>798</c:v>
                </c:pt>
                <c:pt idx="18">
                  <c:v>1276</c:v>
                </c:pt>
                <c:pt idx="19">
                  <c:v>452</c:v>
                </c:pt>
                <c:pt idx="20">
                  <c:v>585</c:v>
                </c:pt>
                <c:pt idx="21">
                  <c:v>1268</c:v>
                </c:pt>
                <c:pt idx="22">
                  <c:v>1815</c:v>
                </c:pt>
                <c:pt idx="23">
                  <c:v>1666</c:v>
                </c:pt>
                <c:pt idx="24">
                  <c:v>1512</c:v>
                </c:pt>
                <c:pt idx="25">
                  <c:v>1072</c:v>
                </c:pt>
                <c:pt idx="26">
                  <c:v>778</c:v>
                </c:pt>
                <c:pt idx="27">
                  <c:v>1206</c:v>
                </c:pt>
                <c:pt idx="28">
                  <c:v>1639</c:v>
                </c:pt>
                <c:pt idx="29">
                  <c:v>1286</c:v>
                </c:pt>
                <c:pt idx="30">
                  <c:v>424</c:v>
                </c:pt>
              </c:numCache>
            </c:numRef>
          </c:val>
          <c:extLst>
            <c:ext xmlns:c16="http://schemas.microsoft.com/office/drawing/2014/chart" uri="{C3380CC4-5D6E-409C-BE32-E72D297353CC}">
              <c16:uniqueId val="{00000000-7C72-4A84-B1DA-C7A977A6CC69}"/>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821</c:v>
                </c:pt>
                <c:pt idx="1">
                  <c:v>0</c:v>
                </c:pt>
                <c:pt idx="2">
                  <c:v>0</c:v>
                </c:pt>
                <c:pt idx="3">
                  <c:v>430</c:v>
                </c:pt>
                <c:pt idx="4">
                  <c:v>754</c:v>
                </c:pt>
                <c:pt idx="5">
                  <c:v>4524</c:v>
                </c:pt>
                <c:pt idx="6">
                  <c:v>4369</c:v>
                </c:pt>
                <c:pt idx="7">
                  <c:v>3393</c:v>
                </c:pt>
                <c:pt idx="8">
                  <c:v>2190</c:v>
                </c:pt>
                <c:pt idx="9">
                  <c:v>2816</c:v>
                </c:pt>
                <c:pt idx="10">
                  <c:v>3998</c:v>
                </c:pt>
                <c:pt idx="11">
                  <c:v>3604</c:v>
                </c:pt>
                <c:pt idx="12">
                  <c:v>3804</c:v>
                </c:pt>
                <c:pt idx="13">
                  <c:v>3448</c:v>
                </c:pt>
                <c:pt idx="14">
                  <c:v>3965</c:v>
                </c:pt>
                <c:pt idx="15">
                  <c:v>3732</c:v>
                </c:pt>
                <c:pt idx="16">
                  <c:v>2614</c:v>
                </c:pt>
                <c:pt idx="17">
                  <c:v>1956</c:v>
                </c:pt>
                <c:pt idx="18">
                  <c:v>2085</c:v>
                </c:pt>
                <c:pt idx="19">
                  <c:v>1415</c:v>
                </c:pt>
                <c:pt idx="20">
                  <c:v>699</c:v>
                </c:pt>
                <c:pt idx="21">
                  <c:v>369</c:v>
                </c:pt>
                <c:pt idx="22">
                  <c:v>0</c:v>
                </c:pt>
                <c:pt idx="23">
                  <c:v>3487</c:v>
                </c:pt>
                <c:pt idx="24">
                  <c:v>4713</c:v>
                </c:pt>
                <c:pt idx="25">
                  <c:v>3366</c:v>
                </c:pt>
                <c:pt idx="26">
                  <c:v>3710</c:v>
                </c:pt>
                <c:pt idx="27">
                  <c:v>2671</c:v>
                </c:pt>
                <c:pt idx="28">
                  <c:v>4018</c:v>
                </c:pt>
                <c:pt idx="29">
                  <c:v>2251</c:v>
                </c:pt>
                <c:pt idx="30">
                  <c:v>751</c:v>
                </c:pt>
              </c:numCache>
            </c:numRef>
          </c:val>
          <c:extLst>
            <c:ext xmlns:c16="http://schemas.microsoft.com/office/drawing/2014/chart" uri="{C3380CC4-5D6E-409C-BE32-E72D297353CC}">
              <c16:uniqueId val="{00000001-7C72-4A84-B1DA-C7A977A6CC69}"/>
            </c:ext>
          </c:extLst>
        </c:ser>
        <c:dLbls>
          <c:showLegendKey val="0"/>
          <c:showVal val="0"/>
          <c:showCatName val="0"/>
          <c:showSerName val="0"/>
          <c:showPercent val="0"/>
          <c:showBubbleSize val="0"/>
        </c:dLbls>
        <c:axId val="414985184"/>
        <c:axId val="414981904"/>
      </c:areaChart>
      <c:dateAx>
        <c:axId val="4149851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1904"/>
        <c:crosses val="autoZero"/>
        <c:auto val="1"/>
        <c:lblOffset val="100"/>
        <c:baseTimeUnit val="days"/>
      </c:dateAx>
      <c:valAx>
        <c:axId val="4149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51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Market by Jean-Georges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1483</c:v>
                </c:pt>
                <c:pt idx="1">
                  <c:v>468</c:v>
                </c:pt>
                <c:pt idx="2">
                  <c:v>287</c:v>
                </c:pt>
                <c:pt idx="3">
                  <c:v>893</c:v>
                </c:pt>
                <c:pt idx="4">
                  <c:v>1378</c:v>
                </c:pt>
                <c:pt idx="5">
                  <c:v>4714</c:v>
                </c:pt>
                <c:pt idx="6">
                  <c:v>4357</c:v>
                </c:pt>
                <c:pt idx="7">
                  <c:v>3795</c:v>
                </c:pt>
                <c:pt idx="8">
                  <c:v>2385</c:v>
                </c:pt>
                <c:pt idx="9">
                  <c:v>2827</c:v>
                </c:pt>
                <c:pt idx="10">
                  <c:v>4150</c:v>
                </c:pt>
                <c:pt idx="11">
                  <c:v>3860</c:v>
                </c:pt>
                <c:pt idx="12">
                  <c:v>4203</c:v>
                </c:pt>
                <c:pt idx="13">
                  <c:v>3961</c:v>
                </c:pt>
                <c:pt idx="14">
                  <c:v>4003</c:v>
                </c:pt>
                <c:pt idx="15">
                  <c:v>3732</c:v>
                </c:pt>
                <c:pt idx="16">
                  <c:v>3173</c:v>
                </c:pt>
                <c:pt idx="17">
                  <c:v>2279</c:v>
                </c:pt>
                <c:pt idx="18">
                  <c:v>2623</c:v>
                </c:pt>
                <c:pt idx="19">
                  <c:v>1612</c:v>
                </c:pt>
                <c:pt idx="20">
                  <c:v>1048</c:v>
                </c:pt>
                <c:pt idx="21">
                  <c:v>914</c:v>
                </c:pt>
                <c:pt idx="22">
                  <c:v>734</c:v>
                </c:pt>
                <c:pt idx="23">
                  <c:v>4061</c:v>
                </c:pt>
                <c:pt idx="24">
                  <c:v>5341</c:v>
                </c:pt>
                <c:pt idx="25">
                  <c:v>3834</c:v>
                </c:pt>
                <c:pt idx="26">
                  <c:v>3834</c:v>
                </c:pt>
                <c:pt idx="27">
                  <c:v>3201</c:v>
                </c:pt>
                <c:pt idx="28">
                  <c:v>4795</c:v>
                </c:pt>
                <c:pt idx="29">
                  <c:v>2896</c:v>
                </c:pt>
                <c:pt idx="30">
                  <c:v>1039</c:v>
                </c:pt>
              </c:numCache>
            </c:numRef>
          </c:val>
          <c:smooth val="0"/>
          <c:extLst>
            <c:ext xmlns:c16="http://schemas.microsoft.com/office/drawing/2014/chart" uri="{C3380CC4-5D6E-409C-BE32-E72D297353CC}">
              <c16:uniqueId val="{00000000-361A-4F29-81E0-1597623B1F6A}"/>
            </c:ext>
          </c:extLst>
        </c:ser>
        <c:dLbls>
          <c:showLegendKey val="0"/>
          <c:showVal val="0"/>
          <c:showCatName val="0"/>
          <c:showSerName val="0"/>
          <c:showPercent val="0"/>
          <c:showBubbleSize val="0"/>
        </c:dLbls>
        <c:smooth val="0"/>
        <c:axId val="414968784"/>
        <c:axId val="414977312"/>
      </c:lineChart>
      <c:dateAx>
        <c:axId val="41496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7312"/>
        <c:crosses val="autoZero"/>
        <c:auto val="1"/>
        <c:lblOffset val="100"/>
        <c:baseTimeUnit val="days"/>
      </c:dateAx>
      <c:valAx>
        <c:axId val="41497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0-B59F-42E7-AF48-9C111BB414BB}"/>
            </c:ext>
          </c:extLst>
        </c:ser>
        <c:dLbls>
          <c:showLegendKey val="0"/>
          <c:showVal val="0"/>
          <c:showCatName val="0"/>
          <c:showSerName val="0"/>
          <c:showPercent val="0"/>
          <c:showBubbleSize val="0"/>
        </c:dLbls>
        <c:smooth val="0"/>
        <c:axId val="414987808"/>
        <c:axId val="414985512"/>
      </c:lineChart>
      <c:dateAx>
        <c:axId val="41498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5512"/>
        <c:crosses val="autoZero"/>
        <c:auto val="1"/>
        <c:lblOffset val="100"/>
        <c:baseTimeUnit val="days"/>
      </c:dateAx>
      <c:valAx>
        <c:axId val="4149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0-D365-427F-B790-4F91FD1AD6E6}"/>
            </c:ext>
          </c:extLst>
        </c:ser>
        <c:dLbls>
          <c:showLegendKey val="0"/>
          <c:showVal val="0"/>
          <c:showCatName val="0"/>
          <c:showSerName val="0"/>
          <c:showPercent val="0"/>
          <c:showBubbleSize val="0"/>
        </c:dLbls>
        <c:smooth val="0"/>
        <c:axId val="416125656"/>
        <c:axId val="416121064"/>
      </c:lineChart>
      <c:dateAx>
        <c:axId val="41612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121064"/>
        <c:crosses val="autoZero"/>
        <c:auto val="1"/>
        <c:lblOffset val="100"/>
        <c:baseTimeUnit val="days"/>
      </c:dateAx>
      <c:valAx>
        <c:axId val="41612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12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D6621-2E4C-49E6-B420-E1B4F0CA9E5C}"/>
              </a:ext>
            </a:extLst>
          </p:cNvPr>
          <p:cNvSpPr>
            <a:spLocks noGrp="1"/>
          </p:cNvSpPr>
          <p:nvPr>
            <p:ph type="ctrTitle"/>
          </p:nvPr>
        </p:nvSpPr>
        <p:spPr/>
        <p:txBody>
          <a:bodyPr/>
          <a:lstStyle/>
          <a:p>
            <a:r>
              <a:rPr lang="en-US"/>
              <a:t>Monthly Report for Market</a:t>
            </a:r>
          </a:p>
        </p:txBody>
      </p:sp>
      <p:sp>
        <p:nvSpPr>
          <p:cNvPr id="3" name="Subtitle 2">
            <a:extLst>
              <a:ext uri="{FF2B5EF4-FFF2-40B4-BE49-F238E27FC236}">
                <a16:creationId xmlns:a16="http://schemas.microsoft.com/office/drawing/2014/main" id="{BEF1F423-E771-4DC5-B225-1399503DFBEE}"/>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3257064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BA5C6-FEE5-440E-8406-BCA38FF3789E}"/>
              </a:ext>
            </a:extLst>
          </p:cNvPr>
          <p:cNvSpPr>
            <a:spLocks noGrp="1"/>
          </p:cNvSpPr>
          <p:nvPr>
            <p:ph type="title"/>
          </p:nvPr>
        </p:nvSpPr>
        <p:spPr/>
        <p:txBody>
          <a:bodyPr/>
          <a:lstStyle/>
          <a:p>
            <a:r>
              <a:rPr lang="en-US"/>
              <a:t>Followers (Full) | Market</a:t>
            </a:r>
          </a:p>
        </p:txBody>
      </p:sp>
      <p:graphicFrame>
        <p:nvGraphicFramePr>
          <p:cNvPr id="6" name="Chart Placeholder 5">
            <a:extLst>
              <a:ext uri="{FF2B5EF4-FFF2-40B4-BE49-F238E27FC236}">
                <a16:creationId xmlns:a16="http://schemas.microsoft.com/office/drawing/2014/main" id="{DCDA345B-9CC3-4DBF-8125-93A64C1D039C}"/>
              </a:ext>
            </a:extLst>
          </p:cNvPr>
          <p:cNvGraphicFramePr>
            <a:graphicFrameLocks noGrp="1"/>
          </p:cNvGraphicFramePr>
          <p:nvPr>
            <p:ph type="chart" sz="quarter" idx="13"/>
            <p:extLst>
              <p:ext uri="{D42A27DB-BD31-4B8C-83A1-F6EECF244321}">
                <p14:modId xmlns:p14="http://schemas.microsoft.com/office/powerpoint/2010/main" val="510226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2AE5C-0EBD-4360-981C-21BC4945C49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0EB482E-AD57-4D0C-BEE6-095F3CE298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0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C5E6-C974-492A-BFC1-6D9C06B667A2}"/>
              </a:ext>
            </a:extLst>
          </p:cNvPr>
          <p:cNvSpPr>
            <a:spLocks noGrp="1"/>
          </p:cNvSpPr>
          <p:nvPr>
            <p:ph type="title"/>
          </p:nvPr>
        </p:nvSpPr>
        <p:spPr/>
        <p:txBody>
          <a:bodyPr/>
          <a:lstStyle/>
          <a:p>
            <a:r>
              <a:rPr lang="en-US"/>
              <a:t>Facebook Monthly | Market</a:t>
            </a:r>
          </a:p>
        </p:txBody>
      </p:sp>
      <p:graphicFrame>
        <p:nvGraphicFramePr>
          <p:cNvPr id="5" name="Table Placeholder 4">
            <a:extLst>
              <a:ext uri="{FF2B5EF4-FFF2-40B4-BE49-F238E27FC236}">
                <a16:creationId xmlns:a16="http://schemas.microsoft.com/office/drawing/2014/main" id="{D479CA6B-67A1-4759-BA2D-098D74043A92}"/>
              </a:ext>
            </a:extLst>
          </p:cNvPr>
          <p:cNvGraphicFramePr>
            <a:graphicFrameLocks noGrp="1"/>
          </p:cNvGraphicFramePr>
          <p:nvPr>
            <p:ph type="tbl" sz="quarter" idx="13"/>
            <p:extLst>
              <p:ext uri="{D42A27DB-BD31-4B8C-83A1-F6EECF244321}">
                <p14:modId xmlns:p14="http://schemas.microsoft.com/office/powerpoint/2010/main" val="314986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26416685"/>
                    </a:ext>
                  </a:extLst>
                </a:gridCol>
                <a:gridCol w="3291840">
                  <a:extLst>
                    <a:ext uri="{9D8B030D-6E8A-4147-A177-3AD203B41FA5}">
                      <a16:colId xmlns:a16="http://schemas.microsoft.com/office/drawing/2014/main" val="176042253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753707251"/>
                  </a:ext>
                </a:extLst>
              </a:tr>
              <a:tr h="370840">
                <a:tc>
                  <a:txBody>
                    <a:bodyPr/>
                    <a:lstStyle/>
                    <a:p>
                      <a:r>
                        <a:rPr lang="en-US" sz="1000"/>
                        <a:t>Click Throughs</a:t>
                      </a:r>
                    </a:p>
                  </a:txBody>
                  <a:tcPr/>
                </a:tc>
                <a:tc>
                  <a:txBody>
                    <a:bodyPr/>
                    <a:lstStyle/>
                    <a:p>
                      <a:r>
                        <a:rPr lang="en-US" sz="1000"/>
                        <a:t>31</a:t>
                      </a:r>
                    </a:p>
                  </a:txBody>
                  <a:tcPr/>
                </a:tc>
                <a:extLst>
                  <a:ext uri="{0D108BD9-81ED-4DB2-BD59-A6C34878D82A}">
                    <a16:rowId xmlns:a16="http://schemas.microsoft.com/office/drawing/2014/main" val="251402972"/>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603013841"/>
                  </a:ext>
                </a:extLst>
              </a:tr>
              <a:tr h="370840">
                <a:tc>
                  <a:txBody>
                    <a:bodyPr/>
                    <a:lstStyle/>
                    <a:p>
                      <a:r>
                        <a:rPr lang="en-US" sz="1000"/>
                        <a:t>Engaged Users</a:t>
                      </a:r>
                    </a:p>
                  </a:txBody>
                  <a:tcPr/>
                </a:tc>
                <a:tc>
                  <a:txBody>
                    <a:bodyPr/>
                    <a:lstStyle/>
                    <a:p>
                      <a:r>
                        <a:rPr lang="en-US" sz="1000"/>
                        <a:t>454</a:t>
                      </a:r>
                    </a:p>
                  </a:txBody>
                  <a:tcPr/>
                </a:tc>
                <a:extLst>
                  <a:ext uri="{0D108BD9-81ED-4DB2-BD59-A6C34878D82A}">
                    <a16:rowId xmlns:a16="http://schemas.microsoft.com/office/drawing/2014/main" val="2903943116"/>
                  </a:ext>
                </a:extLst>
              </a:tr>
              <a:tr h="370840">
                <a:tc>
                  <a:txBody>
                    <a:bodyPr/>
                    <a:lstStyle/>
                    <a:p>
                      <a:r>
                        <a:rPr lang="en-US" sz="1000"/>
                        <a:t>Organic Impressions</a:t>
                      </a:r>
                    </a:p>
                  </a:txBody>
                  <a:tcPr/>
                </a:tc>
                <a:tc>
                  <a:txBody>
                    <a:bodyPr/>
                    <a:lstStyle/>
                    <a:p>
                      <a:r>
                        <a:rPr lang="en-US" sz="1000"/>
                        <a:t>30211</a:t>
                      </a:r>
                    </a:p>
                  </a:txBody>
                  <a:tcPr/>
                </a:tc>
                <a:extLst>
                  <a:ext uri="{0D108BD9-81ED-4DB2-BD59-A6C34878D82A}">
                    <a16:rowId xmlns:a16="http://schemas.microsoft.com/office/drawing/2014/main" val="3173974965"/>
                  </a:ext>
                </a:extLst>
              </a:tr>
              <a:tr h="370840">
                <a:tc>
                  <a:txBody>
                    <a:bodyPr/>
                    <a:lstStyle/>
                    <a:p>
                      <a:r>
                        <a:rPr lang="en-US" sz="1000"/>
                        <a:t>Page Likes</a:t>
                      </a:r>
                    </a:p>
                  </a:txBody>
                  <a:tcPr/>
                </a:tc>
                <a:tc>
                  <a:txBody>
                    <a:bodyPr/>
                    <a:lstStyle/>
                    <a:p>
                      <a:r>
                        <a:rPr lang="en-US" sz="1000"/>
                        <a:t>2948</a:t>
                      </a:r>
                    </a:p>
                  </a:txBody>
                  <a:tcPr/>
                </a:tc>
                <a:extLst>
                  <a:ext uri="{0D108BD9-81ED-4DB2-BD59-A6C34878D82A}">
                    <a16:rowId xmlns:a16="http://schemas.microsoft.com/office/drawing/2014/main" val="535937302"/>
                  </a:ext>
                </a:extLst>
              </a:tr>
              <a:tr h="370840">
                <a:tc>
                  <a:txBody>
                    <a:bodyPr/>
                    <a:lstStyle/>
                    <a:p>
                      <a:r>
                        <a:rPr lang="en-US" sz="1000"/>
                        <a:t>Paid Impressions</a:t>
                      </a:r>
                    </a:p>
                  </a:txBody>
                  <a:tcPr/>
                </a:tc>
                <a:tc>
                  <a:txBody>
                    <a:bodyPr/>
                    <a:lstStyle/>
                    <a:p>
                      <a:r>
                        <a:rPr lang="en-US" sz="1000"/>
                        <a:t>75132</a:t>
                      </a:r>
                    </a:p>
                  </a:txBody>
                  <a:tcPr/>
                </a:tc>
                <a:extLst>
                  <a:ext uri="{0D108BD9-81ED-4DB2-BD59-A6C34878D82A}">
                    <a16:rowId xmlns:a16="http://schemas.microsoft.com/office/drawing/2014/main" val="1325835274"/>
                  </a:ext>
                </a:extLst>
              </a:tr>
              <a:tr h="370840">
                <a:tc>
                  <a:txBody>
                    <a:bodyPr/>
                    <a:lstStyle/>
                    <a:p>
                      <a:r>
                        <a:rPr lang="en-US" sz="1000"/>
                        <a:t>Post Likes</a:t>
                      </a:r>
                    </a:p>
                  </a:txBody>
                  <a:tcPr/>
                </a:tc>
                <a:tc>
                  <a:txBody>
                    <a:bodyPr/>
                    <a:lstStyle/>
                    <a:p>
                      <a:r>
                        <a:rPr lang="en-US" sz="1000"/>
                        <a:t>285</a:t>
                      </a:r>
                    </a:p>
                  </a:txBody>
                  <a:tcPr/>
                </a:tc>
                <a:extLst>
                  <a:ext uri="{0D108BD9-81ED-4DB2-BD59-A6C34878D82A}">
                    <a16:rowId xmlns:a16="http://schemas.microsoft.com/office/drawing/2014/main" val="3942684580"/>
                  </a:ext>
                </a:extLst>
              </a:tr>
              <a:tr h="370840">
                <a:tc>
                  <a:txBody>
                    <a:bodyPr/>
                    <a:lstStyle/>
                    <a:p>
                      <a:r>
                        <a:rPr lang="en-US" sz="1000"/>
                        <a:t>Posts</a:t>
                      </a:r>
                    </a:p>
                  </a:txBody>
                  <a:tcPr/>
                </a:tc>
                <a:tc>
                  <a:txBody>
                    <a:bodyPr/>
                    <a:lstStyle/>
                    <a:p>
                      <a:r>
                        <a:rPr lang="en-US" sz="1000"/>
                        <a:t>20</a:t>
                      </a:r>
                    </a:p>
                  </a:txBody>
                  <a:tcPr/>
                </a:tc>
                <a:extLst>
                  <a:ext uri="{0D108BD9-81ED-4DB2-BD59-A6C34878D82A}">
                    <a16:rowId xmlns:a16="http://schemas.microsoft.com/office/drawing/2014/main" val="1871771851"/>
                  </a:ext>
                </a:extLst>
              </a:tr>
              <a:tr h="370840">
                <a:tc>
                  <a:txBody>
                    <a:bodyPr/>
                    <a:lstStyle/>
                    <a:p>
                      <a:r>
                        <a:rPr lang="en-US" sz="1000"/>
                        <a:t>Shares</a:t>
                      </a:r>
                    </a:p>
                  </a:txBody>
                  <a:tcPr/>
                </a:tc>
                <a:tc>
                  <a:txBody>
                    <a:bodyPr/>
                    <a:lstStyle/>
                    <a:p>
                      <a:r>
                        <a:rPr lang="en-US" sz="1000"/>
                        <a:t>22</a:t>
                      </a:r>
                    </a:p>
                  </a:txBody>
                  <a:tcPr/>
                </a:tc>
                <a:extLst>
                  <a:ext uri="{0D108BD9-81ED-4DB2-BD59-A6C34878D82A}">
                    <a16:rowId xmlns:a16="http://schemas.microsoft.com/office/drawing/2014/main" val="58621377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4218983558"/>
                  </a:ext>
                </a:extLst>
              </a:tr>
            </a:tbl>
          </a:graphicData>
        </a:graphic>
      </p:graphicFrame>
      <p:sp>
        <p:nvSpPr>
          <p:cNvPr id="4" name="Text Placeholder 3">
            <a:extLst>
              <a:ext uri="{FF2B5EF4-FFF2-40B4-BE49-F238E27FC236}">
                <a16:creationId xmlns:a16="http://schemas.microsoft.com/office/drawing/2014/main" id="{FE4CADF2-AFDE-4628-AAD9-7413468B13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63431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7DBDF-570B-4327-9249-6D36414602DB}"/>
              </a:ext>
            </a:extLst>
          </p:cNvPr>
          <p:cNvSpPr>
            <a:spLocks noGrp="1"/>
          </p:cNvSpPr>
          <p:nvPr>
            <p:ph type="title"/>
          </p:nvPr>
        </p:nvSpPr>
        <p:spPr/>
        <p:txBody>
          <a:bodyPr/>
          <a:lstStyle/>
          <a:p>
            <a:r>
              <a:rPr lang="en-US"/>
              <a:t>Posts Table | Market - 1 of 3</a:t>
            </a:r>
          </a:p>
        </p:txBody>
      </p:sp>
      <p:graphicFrame>
        <p:nvGraphicFramePr>
          <p:cNvPr id="5" name="Table Placeholder 4">
            <a:extLst>
              <a:ext uri="{FF2B5EF4-FFF2-40B4-BE49-F238E27FC236}">
                <a16:creationId xmlns:a16="http://schemas.microsoft.com/office/drawing/2014/main" id="{6752C51B-BAEC-42DF-B461-A702539B4CEF}"/>
              </a:ext>
            </a:extLst>
          </p:cNvPr>
          <p:cNvGraphicFramePr>
            <a:graphicFrameLocks noGrp="1"/>
          </p:cNvGraphicFramePr>
          <p:nvPr>
            <p:ph type="tbl" sz="quarter" idx="13"/>
            <p:extLst>
              <p:ext uri="{D42A27DB-BD31-4B8C-83A1-F6EECF244321}">
                <p14:modId xmlns:p14="http://schemas.microsoft.com/office/powerpoint/2010/main" val="2595474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4589426"/>
                    </a:ext>
                  </a:extLst>
                </a:gridCol>
                <a:gridCol w="370332">
                  <a:extLst>
                    <a:ext uri="{9D8B030D-6E8A-4147-A177-3AD203B41FA5}">
                      <a16:colId xmlns:a16="http://schemas.microsoft.com/office/drawing/2014/main" val="3987308274"/>
                    </a:ext>
                  </a:extLst>
                </a:gridCol>
                <a:gridCol w="370332">
                  <a:extLst>
                    <a:ext uri="{9D8B030D-6E8A-4147-A177-3AD203B41FA5}">
                      <a16:colId xmlns:a16="http://schemas.microsoft.com/office/drawing/2014/main" val="433320317"/>
                    </a:ext>
                  </a:extLst>
                </a:gridCol>
                <a:gridCol w="370332">
                  <a:extLst>
                    <a:ext uri="{9D8B030D-6E8A-4147-A177-3AD203B41FA5}">
                      <a16:colId xmlns:a16="http://schemas.microsoft.com/office/drawing/2014/main" val="2667101193"/>
                    </a:ext>
                  </a:extLst>
                </a:gridCol>
                <a:gridCol w="329184">
                  <a:extLst>
                    <a:ext uri="{9D8B030D-6E8A-4147-A177-3AD203B41FA5}">
                      <a16:colId xmlns:a16="http://schemas.microsoft.com/office/drawing/2014/main" val="890819853"/>
                    </a:ext>
                  </a:extLst>
                </a:gridCol>
                <a:gridCol w="329184">
                  <a:extLst>
                    <a:ext uri="{9D8B030D-6E8A-4147-A177-3AD203B41FA5}">
                      <a16:colId xmlns:a16="http://schemas.microsoft.com/office/drawing/2014/main" val="375124212"/>
                    </a:ext>
                  </a:extLst>
                </a:gridCol>
                <a:gridCol w="329184">
                  <a:extLst>
                    <a:ext uri="{9D8B030D-6E8A-4147-A177-3AD203B41FA5}">
                      <a16:colId xmlns:a16="http://schemas.microsoft.com/office/drawing/2014/main" val="1998178668"/>
                    </a:ext>
                  </a:extLst>
                </a:gridCol>
                <a:gridCol w="329184">
                  <a:extLst>
                    <a:ext uri="{9D8B030D-6E8A-4147-A177-3AD203B41FA5}">
                      <a16:colId xmlns:a16="http://schemas.microsoft.com/office/drawing/2014/main" val="3459890562"/>
                    </a:ext>
                  </a:extLst>
                </a:gridCol>
                <a:gridCol w="329184">
                  <a:extLst>
                    <a:ext uri="{9D8B030D-6E8A-4147-A177-3AD203B41FA5}">
                      <a16:colId xmlns:a16="http://schemas.microsoft.com/office/drawing/2014/main" val="1967902835"/>
                    </a:ext>
                  </a:extLst>
                </a:gridCol>
                <a:gridCol w="329184">
                  <a:extLst>
                    <a:ext uri="{9D8B030D-6E8A-4147-A177-3AD203B41FA5}">
                      <a16:colId xmlns:a16="http://schemas.microsoft.com/office/drawing/2014/main" val="1343052721"/>
                    </a:ext>
                  </a:extLst>
                </a:gridCol>
                <a:gridCol w="329184">
                  <a:extLst>
                    <a:ext uri="{9D8B030D-6E8A-4147-A177-3AD203B41FA5}">
                      <a16:colId xmlns:a16="http://schemas.microsoft.com/office/drawing/2014/main" val="3962666566"/>
                    </a:ext>
                  </a:extLst>
                </a:gridCol>
                <a:gridCol w="329184">
                  <a:extLst>
                    <a:ext uri="{9D8B030D-6E8A-4147-A177-3AD203B41FA5}">
                      <a16:colId xmlns:a16="http://schemas.microsoft.com/office/drawing/2014/main" val="3593276954"/>
                    </a:ext>
                  </a:extLst>
                </a:gridCol>
                <a:gridCol w="329184">
                  <a:extLst>
                    <a:ext uri="{9D8B030D-6E8A-4147-A177-3AD203B41FA5}">
                      <a16:colId xmlns:a16="http://schemas.microsoft.com/office/drawing/2014/main" val="92053060"/>
                    </a:ext>
                  </a:extLst>
                </a:gridCol>
                <a:gridCol w="370332">
                  <a:extLst>
                    <a:ext uri="{9D8B030D-6E8A-4147-A177-3AD203B41FA5}">
                      <a16:colId xmlns:a16="http://schemas.microsoft.com/office/drawing/2014/main" val="1924568780"/>
                    </a:ext>
                  </a:extLst>
                </a:gridCol>
                <a:gridCol w="370332">
                  <a:extLst>
                    <a:ext uri="{9D8B030D-6E8A-4147-A177-3AD203B41FA5}">
                      <a16:colId xmlns:a16="http://schemas.microsoft.com/office/drawing/2014/main" val="3079383939"/>
                    </a:ext>
                  </a:extLst>
                </a:gridCol>
                <a:gridCol w="329184">
                  <a:extLst>
                    <a:ext uri="{9D8B030D-6E8A-4147-A177-3AD203B41FA5}">
                      <a16:colId xmlns:a16="http://schemas.microsoft.com/office/drawing/2014/main" val="1040458179"/>
                    </a:ext>
                  </a:extLst>
                </a:gridCol>
                <a:gridCol w="329184">
                  <a:extLst>
                    <a:ext uri="{9D8B030D-6E8A-4147-A177-3AD203B41FA5}">
                      <a16:colId xmlns:a16="http://schemas.microsoft.com/office/drawing/2014/main" val="3352619040"/>
                    </a:ext>
                  </a:extLst>
                </a:gridCol>
                <a:gridCol w="370332">
                  <a:extLst>
                    <a:ext uri="{9D8B030D-6E8A-4147-A177-3AD203B41FA5}">
                      <a16:colId xmlns:a16="http://schemas.microsoft.com/office/drawing/2014/main" val="358236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956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- 2018-07-04 12:45:00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http://ow.ly/F6ma30kNS09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239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- 2018-07-19 15:50:00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 http://ow.ly/iEk730kT9Tl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2823937"/>
                  </a:ext>
                </a:extLst>
              </a:tr>
            </a:tbl>
          </a:graphicData>
        </a:graphic>
      </p:graphicFrame>
      <p:sp>
        <p:nvSpPr>
          <p:cNvPr id="4" name="Text Placeholder 3">
            <a:extLst>
              <a:ext uri="{FF2B5EF4-FFF2-40B4-BE49-F238E27FC236}">
                <a16:creationId xmlns:a16="http://schemas.microsoft.com/office/drawing/2014/main" id="{9317D7D6-97EB-4046-ACA3-09B5DA56821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1094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6A7A8-0AD2-43FB-9EDB-5AA89D2CDB91}"/>
              </a:ext>
            </a:extLst>
          </p:cNvPr>
          <p:cNvSpPr>
            <a:spLocks noGrp="1"/>
          </p:cNvSpPr>
          <p:nvPr>
            <p:ph type="title"/>
          </p:nvPr>
        </p:nvSpPr>
        <p:spPr/>
        <p:txBody>
          <a:bodyPr/>
          <a:lstStyle/>
          <a:p>
            <a:r>
              <a:rPr lang="en-US"/>
              <a:t>Posts Table | Market - 2 of 3</a:t>
            </a:r>
          </a:p>
        </p:txBody>
      </p:sp>
      <p:graphicFrame>
        <p:nvGraphicFramePr>
          <p:cNvPr id="5" name="Table Placeholder 4">
            <a:extLst>
              <a:ext uri="{FF2B5EF4-FFF2-40B4-BE49-F238E27FC236}">
                <a16:creationId xmlns:a16="http://schemas.microsoft.com/office/drawing/2014/main" id="{89FE1031-018B-47BD-B12D-0B02E470A5E2}"/>
              </a:ext>
            </a:extLst>
          </p:cNvPr>
          <p:cNvGraphicFramePr>
            <a:graphicFrameLocks noGrp="1"/>
          </p:cNvGraphicFramePr>
          <p:nvPr>
            <p:ph type="tbl" sz="quarter" idx="13"/>
            <p:extLst>
              <p:ext uri="{D42A27DB-BD31-4B8C-83A1-F6EECF244321}">
                <p14:modId xmlns:p14="http://schemas.microsoft.com/office/powerpoint/2010/main" val="327676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9558736"/>
                    </a:ext>
                  </a:extLst>
                </a:gridCol>
                <a:gridCol w="370332">
                  <a:extLst>
                    <a:ext uri="{9D8B030D-6E8A-4147-A177-3AD203B41FA5}">
                      <a16:colId xmlns:a16="http://schemas.microsoft.com/office/drawing/2014/main" val="2798086701"/>
                    </a:ext>
                  </a:extLst>
                </a:gridCol>
                <a:gridCol w="370332">
                  <a:extLst>
                    <a:ext uri="{9D8B030D-6E8A-4147-A177-3AD203B41FA5}">
                      <a16:colId xmlns:a16="http://schemas.microsoft.com/office/drawing/2014/main" val="3486930556"/>
                    </a:ext>
                  </a:extLst>
                </a:gridCol>
                <a:gridCol w="370332">
                  <a:extLst>
                    <a:ext uri="{9D8B030D-6E8A-4147-A177-3AD203B41FA5}">
                      <a16:colId xmlns:a16="http://schemas.microsoft.com/office/drawing/2014/main" val="1358933980"/>
                    </a:ext>
                  </a:extLst>
                </a:gridCol>
                <a:gridCol w="329184">
                  <a:extLst>
                    <a:ext uri="{9D8B030D-6E8A-4147-A177-3AD203B41FA5}">
                      <a16:colId xmlns:a16="http://schemas.microsoft.com/office/drawing/2014/main" val="4215631911"/>
                    </a:ext>
                  </a:extLst>
                </a:gridCol>
                <a:gridCol w="329184">
                  <a:extLst>
                    <a:ext uri="{9D8B030D-6E8A-4147-A177-3AD203B41FA5}">
                      <a16:colId xmlns:a16="http://schemas.microsoft.com/office/drawing/2014/main" val="2666502674"/>
                    </a:ext>
                  </a:extLst>
                </a:gridCol>
                <a:gridCol w="329184">
                  <a:extLst>
                    <a:ext uri="{9D8B030D-6E8A-4147-A177-3AD203B41FA5}">
                      <a16:colId xmlns:a16="http://schemas.microsoft.com/office/drawing/2014/main" val="1950538064"/>
                    </a:ext>
                  </a:extLst>
                </a:gridCol>
                <a:gridCol w="329184">
                  <a:extLst>
                    <a:ext uri="{9D8B030D-6E8A-4147-A177-3AD203B41FA5}">
                      <a16:colId xmlns:a16="http://schemas.microsoft.com/office/drawing/2014/main" val="3410909350"/>
                    </a:ext>
                  </a:extLst>
                </a:gridCol>
                <a:gridCol w="329184">
                  <a:extLst>
                    <a:ext uri="{9D8B030D-6E8A-4147-A177-3AD203B41FA5}">
                      <a16:colId xmlns:a16="http://schemas.microsoft.com/office/drawing/2014/main" val="400100021"/>
                    </a:ext>
                  </a:extLst>
                </a:gridCol>
                <a:gridCol w="329184">
                  <a:extLst>
                    <a:ext uri="{9D8B030D-6E8A-4147-A177-3AD203B41FA5}">
                      <a16:colId xmlns:a16="http://schemas.microsoft.com/office/drawing/2014/main" val="2619817371"/>
                    </a:ext>
                  </a:extLst>
                </a:gridCol>
                <a:gridCol w="329184">
                  <a:extLst>
                    <a:ext uri="{9D8B030D-6E8A-4147-A177-3AD203B41FA5}">
                      <a16:colId xmlns:a16="http://schemas.microsoft.com/office/drawing/2014/main" val="4084654496"/>
                    </a:ext>
                  </a:extLst>
                </a:gridCol>
                <a:gridCol w="329184">
                  <a:extLst>
                    <a:ext uri="{9D8B030D-6E8A-4147-A177-3AD203B41FA5}">
                      <a16:colId xmlns:a16="http://schemas.microsoft.com/office/drawing/2014/main" val="460161270"/>
                    </a:ext>
                  </a:extLst>
                </a:gridCol>
                <a:gridCol w="329184">
                  <a:extLst>
                    <a:ext uri="{9D8B030D-6E8A-4147-A177-3AD203B41FA5}">
                      <a16:colId xmlns:a16="http://schemas.microsoft.com/office/drawing/2014/main" val="4237079928"/>
                    </a:ext>
                  </a:extLst>
                </a:gridCol>
                <a:gridCol w="370332">
                  <a:extLst>
                    <a:ext uri="{9D8B030D-6E8A-4147-A177-3AD203B41FA5}">
                      <a16:colId xmlns:a16="http://schemas.microsoft.com/office/drawing/2014/main" val="3647343350"/>
                    </a:ext>
                  </a:extLst>
                </a:gridCol>
                <a:gridCol w="370332">
                  <a:extLst>
                    <a:ext uri="{9D8B030D-6E8A-4147-A177-3AD203B41FA5}">
                      <a16:colId xmlns:a16="http://schemas.microsoft.com/office/drawing/2014/main" val="3171729296"/>
                    </a:ext>
                  </a:extLst>
                </a:gridCol>
                <a:gridCol w="329184">
                  <a:extLst>
                    <a:ext uri="{9D8B030D-6E8A-4147-A177-3AD203B41FA5}">
                      <a16:colId xmlns:a16="http://schemas.microsoft.com/office/drawing/2014/main" val="2705720146"/>
                    </a:ext>
                  </a:extLst>
                </a:gridCol>
                <a:gridCol w="329184">
                  <a:extLst>
                    <a:ext uri="{9D8B030D-6E8A-4147-A177-3AD203B41FA5}">
                      <a16:colId xmlns:a16="http://schemas.microsoft.com/office/drawing/2014/main" val="1234989256"/>
                    </a:ext>
                  </a:extLst>
                </a:gridCol>
                <a:gridCol w="370332">
                  <a:extLst>
                    <a:ext uri="{9D8B030D-6E8A-4147-A177-3AD203B41FA5}">
                      <a16:colId xmlns:a16="http://schemas.microsoft.com/office/drawing/2014/main" val="160806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299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- 2018-07-12 16:49:20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 http://ow.ly/c3hJ30kVNuf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20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- 2018-07-27 12:50:00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 &amp; The Beast We can't wait to "meat"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9787840"/>
                  </a:ext>
                </a:extLst>
              </a:tr>
            </a:tbl>
          </a:graphicData>
        </a:graphic>
      </p:graphicFrame>
      <p:sp>
        <p:nvSpPr>
          <p:cNvPr id="4" name="Text Placeholder 3">
            <a:extLst>
              <a:ext uri="{FF2B5EF4-FFF2-40B4-BE49-F238E27FC236}">
                <a16:creationId xmlns:a16="http://schemas.microsoft.com/office/drawing/2014/main" id="{377F83D0-6735-4C52-A30E-056DD101A8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33006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AF8D-55D0-4AA9-97D7-F63BA3C1EB09}"/>
              </a:ext>
            </a:extLst>
          </p:cNvPr>
          <p:cNvSpPr>
            <a:spLocks noGrp="1"/>
          </p:cNvSpPr>
          <p:nvPr>
            <p:ph type="title"/>
          </p:nvPr>
        </p:nvSpPr>
        <p:spPr/>
        <p:txBody>
          <a:bodyPr/>
          <a:lstStyle/>
          <a:p>
            <a:r>
              <a:rPr lang="en-US"/>
              <a:t>Posts Table | Market - 3 of 3</a:t>
            </a:r>
          </a:p>
        </p:txBody>
      </p:sp>
      <p:graphicFrame>
        <p:nvGraphicFramePr>
          <p:cNvPr id="5" name="Table Placeholder 4">
            <a:extLst>
              <a:ext uri="{FF2B5EF4-FFF2-40B4-BE49-F238E27FC236}">
                <a16:creationId xmlns:a16="http://schemas.microsoft.com/office/drawing/2014/main" id="{F1527B4B-E2BD-4326-A2BF-6C833646AB26}"/>
              </a:ext>
            </a:extLst>
          </p:cNvPr>
          <p:cNvGraphicFramePr>
            <a:graphicFrameLocks noGrp="1"/>
          </p:cNvGraphicFramePr>
          <p:nvPr>
            <p:ph type="tbl" sz="quarter" idx="13"/>
            <p:extLst>
              <p:ext uri="{D42A27DB-BD31-4B8C-83A1-F6EECF244321}">
                <p14:modId xmlns:p14="http://schemas.microsoft.com/office/powerpoint/2010/main" val="354940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586503"/>
                    </a:ext>
                  </a:extLst>
                </a:gridCol>
                <a:gridCol w="370332">
                  <a:extLst>
                    <a:ext uri="{9D8B030D-6E8A-4147-A177-3AD203B41FA5}">
                      <a16:colId xmlns:a16="http://schemas.microsoft.com/office/drawing/2014/main" val="2858766425"/>
                    </a:ext>
                  </a:extLst>
                </a:gridCol>
                <a:gridCol w="370332">
                  <a:extLst>
                    <a:ext uri="{9D8B030D-6E8A-4147-A177-3AD203B41FA5}">
                      <a16:colId xmlns:a16="http://schemas.microsoft.com/office/drawing/2014/main" val="3541121969"/>
                    </a:ext>
                  </a:extLst>
                </a:gridCol>
                <a:gridCol w="370332">
                  <a:extLst>
                    <a:ext uri="{9D8B030D-6E8A-4147-A177-3AD203B41FA5}">
                      <a16:colId xmlns:a16="http://schemas.microsoft.com/office/drawing/2014/main" val="179237854"/>
                    </a:ext>
                  </a:extLst>
                </a:gridCol>
                <a:gridCol w="329184">
                  <a:extLst>
                    <a:ext uri="{9D8B030D-6E8A-4147-A177-3AD203B41FA5}">
                      <a16:colId xmlns:a16="http://schemas.microsoft.com/office/drawing/2014/main" val="2570640722"/>
                    </a:ext>
                  </a:extLst>
                </a:gridCol>
                <a:gridCol w="329184">
                  <a:extLst>
                    <a:ext uri="{9D8B030D-6E8A-4147-A177-3AD203B41FA5}">
                      <a16:colId xmlns:a16="http://schemas.microsoft.com/office/drawing/2014/main" val="1112574172"/>
                    </a:ext>
                  </a:extLst>
                </a:gridCol>
                <a:gridCol w="329184">
                  <a:extLst>
                    <a:ext uri="{9D8B030D-6E8A-4147-A177-3AD203B41FA5}">
                      <a16:colId xmlns:a16="http://schemas.microsoft.com/office/drawing/2014/main" val="1705946151"/>
                    </a:ext>
                  </a:extLst>
                </a:gridCol>
                <a:gridCol w="329184">
                  <a:extLst>
                    <a:ext uri="{9D8B030D-6E8A-4147-A177-3AD203B41FA5}">
                      <a16:colId xmlns:a16="http://schemas.microsoft.com/office/drawing/2014/main" val="993794793"/>
                    </a:ext>
                  </a:extLst>
                </a:gridCol>
                <a:gridCol w="329184">
                  <a:extLst>
                    <a:ext uri="{9D8B030D-6E8A-4147-A177-3AD203B41FA5}">
                      <a16:colId xmlns:a16="http://schemas.microsoft.com/office/drawing/2014/main" val="3668472958"/>
                    </a:ext>
                  </a:extLst>
                </a:gridCol>
                <a:gridCol w="329184">
                  <a:extLst>
                    <a:ext uri="{9D8B030D-6E8A-4147-A177-3AD203B41FA5}">
                      <a16:colId xmlns:a16="http://schemas.microsoft.com/office/drawing/2014/main" val="2342848691"/>
                    </a:ext>
                  </a:extLst>
                </a:gridCol>
                <a:gridCol w="329184">
                  <a:extLst>
                    <a:ext uri="{9D8B030D-6E8A-4147-A177-3AD203B41FA5}">
                      <a16:colId xmlns:a16="http://schemas.microsoft.com/office/drawing/2014/main" val="1377312046"/>
                    </a:ext>
                  </a:extLst>
                </a:gridCol>
                <a:gridCol w="329184">
                  <a:extLst>
                    <a:ext uri="{9D8B030D-6E8A-4147-A177-3AD203B41FA5}">
                      <a16:colId xmlns:a16="http://schemas.microsoft.com/office/drawing/2014/main" val="1435613560"/>
                    </a:ext>
                  </a:extLst>
                </a:gridCol>
                <a:gridCol w="329184">
                  <a:extLst>
                    <a:ext uri="{9D8B030D-6E8A-4147-A177-3AD203B41FA5}">
                      <a16:colId xmlns:a16="http://schemas.microsoft.com/office/drawing/2014/main" val="4193229928"/>
                    </a:ext>
                  </a:extLst>
                </a:gridCol>
                <a:gridCol w="370332">
                  <a:extLst>
                    <a:ext uri="{9D8B030D-6E8A-4147-A177-3AD203B41FA5}">
                      <a16:colId xmlns:a16="http://schemas.microsoft.com/office/drawing/2014/main" val="1599091706"/>
                    </a:ext>
                  </a:extLst>
                </a:gridCol>
                <a:gridCol w="370332">
                  <a:extLst>
                    <a:ext uri="{9D8B030D-6E8A-4147-A177-3AD203B41FA5}">
                      <a16:colId xmlns:a16="http://schemas.microsoft.com/office/drawing/2014/main" val="665520947"/>
                    </a:ext>
                  </a:extLst>
                </a:gridCol>
                <a:gridCol w="329184">
                  <a:extLst>
                    <a:ext uri="{9D8B030D-6E8A-4147-A177-3AD203B41FA5}">
                      <a16:colId xmlns:a16="http://schemas.microsoft.com/office/drawing/2014/main" val="763693863"/>
                    </a:ext>
                  </a:extLst>
                </a:gridCol>
                <a:gridCol w="329184">
                  <a:extLst>
                    <a:ext uri="{9D8B030D-6E8A-4147-A177-3AD203B41FA5}">
                      <a16:colId xmlns:a16="http://schemas.microsoft.com/office/drawing/2014/main" val="661831320"/>
                    </a:ext>
                  </a:extLst>
                </a:gridCol>
                <a:gridCol w="370332">
                  <a:extLst>
                    <a:ext uri="{9D8B030D-6E8A-4147-A177-3AD203B41FA5}">
                      <a16:colId xmlns:a16="http://schemas.microsoft.com/office/drawing/2014/main" val="67306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216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- 2018-07-08 10:40:00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http://ow.ly/msuR30kPVjT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357964"/>
                  </a:ext>
                </a:extLst>
              </a:tr>
            </a:tbl>
          </a:graphicData>
        </a:graphic>
      </p:graphicFrame>
      <p:sp>
        <p:nvSpPr>
          <p:cNvPr id="4" name="Text Placeholder 3">
            <a:extLst>
              <a:ext uri="{FF2B5EF4-FFF2-40B4-BE49-F238E27FC236}">
                <a16:creationId xmlns:a16="http://schemas.microsoft.com/office/drawing/2014/main" id="{75D46C25-DECF-4E6E-85F9-462D7B6089B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9209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4C5CE-D4FB-41EE-9ED1-FC52E99C543D}"/>
              </a:ext>
            </a:extLst>
          </p:cNvPr>
          <p:cNvSpPr>
            <a:spLocks noGrp="1"/>
          </p:cNvSpPr>
          <p:nvPr>
            <p:ph type="title"/>
          </p:nvPr>
        </p:nvSpPr>
        <p:spPr/>
        <p:txBody>
          <a:bodyPr/>
          <a:lstStyle/>
          <a:p>
            <a:r>
              <a:rPr lang="en-US"/>
              <a:t>Followers (Facebook) | Market</a:t>
            </a:r>
          </a:p>
        </p:txBody>
      </p:sp>
      <p:graphicFrame>
        <p:nvGraphicFramePr>
          <p:cNvPr id="6" name="Chart Placeholder 5">
            <a:extLst>
              <a:ext uri="{FF2B5EF4-FFF2-40B4-BE49-F238E27FC236}">
                <a16:creationId xmlns:a16="http://schemas.microsoft.com/office/drawing/2014/main" id="{1624C688-854C-4979-93DF-7234760E1592}"/>
              </a:ext>
            </a:extLst>
          </p:cNvPr>
          <p:cNvGraphicFramePr>
            <a:graphicFrameLocks noGrp="1"/>
          </p:cNvGraphicFramePr>
          <p:nvPr>
            <p:ph type="chart" sz="quarter" idx="13"/>
            <p:extLst>
              <p:ext uri="{D42A27DB-BD31-4B8C-83A1-F6EECF244321}">
                <p14:modId xmlns:p14="http://schemas.microsoft.com/office/powerpoint/2010/main" val="3491044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AEAD0-491A-4672-A6CE-DF9C14B5501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27FDD4D-36AC-46F3-97DA-C19D98642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86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6A54-2334-476D-8826-FD815827135D}"/>
              </a:ext>
            </a:extLst>
          </p:cNvPr>
          <p:cNvSpPr>
            <a:spLocks noGrp="1"/>
          </p:cNvSpPr>
          <p:nvPr>
            <p:ph type="title"/>
          </p:nvPr>
        </p:nvSpPr>
        <p:spPr/>
        <p:txBody>
          <a:bodyPr/>
          <a:lstStyle/>
          <a:p>
            <a:r>
              <a:rPr lang="en-US"/>
              <a:t>Organic + Paid Reach (Facebook) | Market</a:t>
            </a:r>
          </a:p>
        </p:txBody>
      </p:sp>
      <p:graphicFrame>
        <p:nvGraphicFramePr>
          <p:cNvPr id="6" name="Chart Placeholder 5">
            <a:extLst>
              <a:ext uri="{FF2B5EF4-FFF2-40B4-BE49-F238E27FC236}">
                <a16:creationId xmlns:a16="http://schemas.microsoft.com/office/drawing/2014/main" id="{EEFDB657-329C-4228-9E3C-690E218B20D8}"/>
              </a:ext>
            </a:extLst>
          </p:cNvPr>
          <p:cNvGraphicFramePr>
            <a:graphicFrameLocks noGrp="1"/>
          </p:cNvGraphicFramePr>
          <p:nvPr>
            <p:ph type="chart" sz="quarter" idx="13"/>
            <p:extLst>
              <p:ext uri="{D42A27DB-BD31-4B8C-83A1-F6EECF244321}">
                <p14:modId xmlns:p14="http://schemas.microsoft.com/office/powerpoint/2010/main" val="4176191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2A12E-82E6-4D22-A359-C6E29287364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844FA51-A9A4-4164-9C32-57BE29E344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692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3D16-C4ED-4185-80EF-FA73D1A892E3}"/>
              </a:ext>
            </a:extLst>
          </p:cNvPr>
          <p:cNvSpPr>
            <a:spLocks noGrp="1"/>
          </p:cNvSpPr>
          <p:nvPr>
            <p:ph type="title"/>
          </p:nvPr>
        </p:nvSpPr>
        <p:spPr/>
        <p:txBody>
          <a:bodyPr/>
          <a:lstStyle/>
          <a:p>
            <a:r>
              <a:rPr lang="en-US"/>
              <a:t>Facebook Reach | Market</a:t>
            </a:r>
          </a:p>
        </p:txBody>
      </p:sp>
      <p:graphicFrame>
        <p:nvGraphicFramePr>
          <p:cNvPr id="6" name="Chart Placeholder 5">
            <a:extLst>
              <a:ext uri="{FF2B5EF4-FFF2-40B4-BE49-F238E27FC236}">
                <a16:creationId xmlns:a16="http://schemas.microsoft.com/office/drawing/2014/main" id="{B0711D8A-A7AF-425F-88E2-F24121DBE220}"/>
              </a:ext>
            </a:extLst>
          </p:cNvPr>
          <p:cNvGraphicFramePr>
            <a:graphicFrameLocks noGrp="1"/>
          </p:cNvGraphicFramePr>
          <p:nvPr>
            <p:ph type="chart" sz="quarter" idx="13"/>
            <p:extLst>
              <p:ext uri="{D42A27DB-BD31-4B8C-83A1-F6EECF244321}">
                <p14:modId xmlns:p14="http://schemas.microsoft.com/office/powerpoint/2010/main" val="1661228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320CF-CFA6-4A79-8541-85F6D864109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B1B9BCD-D39A-407F-B24A-97F7B6C79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155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9C62-89BB-4DB0-B09E-DA767E566E8A}"/>
              </a:ext>
            </a:extLst>
          </p:cNvPr>
          <p:cNvSpPr>
            <a:spLocks noGrp="1"/>
          </p:cNvSpPr>
          <p:nvPr>
            <p:ph type="title"/>
          </p:nvPr>
        </p:nvSpPr>
        <p:spPr/>
        <p:txBody>
          <a:bodyPr/>
          <a:lstStyle/>
          <a:p>
            <a:r>
              <a:rPr lang="en-US"/>
              <a:t>Instagram Monthly | Market</a:t>
            </a:r>
          </a:p>
        </p:txBody>
      </p:sp>
      <p:graphicFrame>
        <p:nvGraphicFramePr>
          <p:cNvPr id="5" name="Table Placeholder 4">
            <a:extLst>
              <a:ext uri="{FF2B5EF4-FFF2-40B4-BE49-F238E27FC236}">
                <a16:creationId xmlns:a16="http://schemas.microsoft.com/office/drawing/2014/main" id="{5C1BDAAF-E1F2-4F33-AA0D-555283DBB720}"/>
              </a:ext>
            </a:extLst>
          </p:cNvPr>
          <p:cNvGraphicFramePr>
            <a:graphicFrameLocks noGrp="1"/>
          </p:cNvGraphicFramePr>
          <p:nvPr>
            <p:ph type="tbl" sz="quarter" idx="13"/>
            <p:extLst>
              <p:ext uri="{D42A27DB-BD31-4B8C-83A1-F6EECF244321}">
                <p14:modId xmlns:p14="http://schemas.microsoft.com/office/powerpoint/2010/main" val="135566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5438634"/>
                    </a:ext>
                  </a:extLst>
                </a:gridCol>
                <a:gridCol w="3291840">
                  <a:extLst>
                    <a:ext uri="{9D8B030D-6E8A-4147-A177-3AD203B41FA5}">
                      <a16:colId xmlns:a16="http://schemas.microsoft.com/office/drawing/2014/main" val="157139430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957662729"/>
                  </a:ext>
                </a:extLst>
              </a:tr>
              <a:tr h="370840">
                <a:tc>
                  <a:txBody>
                    <a:bodyPr/>
                    <a:lstStyle/>
                    <a:p>
                      <a:r>
                        <a:rPr lang="en-US" sz="1000"/>
                        <a:t>Follower Count</a:t>
                      </a:r>
                    </a:p>
                  </a:txBody>
                  <a:tcPr/>
                </a:tc>
                <a:tc>
                  <a:txBody>
                    <a:bodyPr/>
                    <a:lstStyle/>
                    <a:p>
                      <a:r>
                        <a:rPr lang="en-US" sz="1000"/>
                        <a:t>2876</a:t>
                      </a:r>
                    </a:p>
                  </a:txBody>
                  <a:tcPr/>
                </a:tc>
                <a:extLst>
                  <a:ext uri="{0D108BD9-81ED-4DB2-BD59-A6C34878D82A}">
                    <a16:rowId xmlns:a16="http://schemas.microsoft.com/office/drawing/2014/main" val="2808396011"/>
                  </a:ext>
                </a:extLst>
              </a:tr>
              <a:tr h="370840">
                <a:tc>
                  <a:txBody>
                    <a:bodyPr/>
                    <a:lstStyle/>
                    <a:p>
                      <a:r>
                        <a:rPr lang="en-US" sz="1000"/>
                        <a:t>Post Comments</a:t>
                      </a:r>
                    </a:p>
                  </a:txBody>
                  <a:tcPr/>
                </a:tc>
                <a:tc>
                  <a:txBody>
                    <a:bodyPr/>
                    <a:lstStyle/>
                    <a:p>
                      <a:r>
                        <a:rPr lang="en-US" sz="1000"/>
                        <a:t>48</a:t>
                      </a:r>
                    </a:p>
                  </a:txBody>
                  <a:tcPr/>
                </a:tc>
                <a:extLst>
                  <a:ext uri="{0D108BD9-81ED-4DB2-BD59-A6C34878D82A}">
                    <a16:rowId xmlns:a16="http://schemas.microsoft.com/office/drawing/2014/main" val="4257032441"/>
                  </a:ext>
                </a:extLst>
              </a:tr>
              <a:tr h="370840">
                <a:tc>
                  <a:txBody>
                    <a:bodyPr/>
                    <a:lstStyle/>
                    <a:p>
                      <a:r>
                        <a:rPr lang="en-US" sz="1000"/>
                        <a:t>Post Likes</a:t>
                      </a:r>
                    </a:p>
                  </a:txBody>
                  <a:tcPr/>
                </a:tc>
                <a:tc>
                  <a:txBody>
                    <a:bodyPr/>
                    <a:lstStyle/>
                    <a:p>
                      <a:r>
                        <a:rPr lang="en-US" sz="1000"/>
                        <a:t>1914</a:t>
                      </a:r>
                    </a:p>
                  </a:txBody>
                  <a:tcPr/>
                </a:tc>
                <a:extLst>
                  <a:ext uri="{0D108BD9-81ED-4DB2-BD59-A6C34878D82A}">
                    <a16:rowId xmlns:a16="http://schemas.microsoft.com/office/drawing/2014/main" val="4215144376"/>
                  </a:ext>
                </a:extLst>
              </a:tr>
              <a:tr h="370840">
                <a:tc>
                  <a:txBody>
                    <a:bodyPr/>
                    <a:lstStyle/>
                    <a:p>
                      <a:r>
                        <a:rPr lang="en-US" sz="1000"/>
                        <a:t>Post Reach</a:t>
                      </a:r>
                    </a:p>
                  </a:txBody>
                  <a:tcPr/>
                </a:tc>
                <a:tc>
                  <a:txBody>
                    <a:bodyPr/>
                    <a:lstStyle/>
                    <a:p>
                      <a:r>
                        <a:rPr lang="en-US" sz="1000"/>
                        <a:t>13708</a:t>
                      </a:r>
                    </a:p>
                  </a:txBody>
                  <a:tcPr/>
                </a:tc>
                <a:extLst>
                  <a:ext uri="{0D108BD9-81ED-4DB2-BD59-A6C34878D82A}">
                    <a16:rowId xmlns:a16="http://schemas.microsoft.com/office/drawing/2014/main" val="119350096"/>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295227158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977451752"/>
                  </a:ext>
                </a:extLst>
              </a:tr>
            </a:tbl>
          </a:graphicData>
        </a:graphic>
      </p:graphicFrame>
      <p:sp>
        <p:nvSpPr>
          <p:cNvPr id="4" name="Text Placeholder 3">
            <a:extLst>
              <a:ext uri="{FF2B5EF4-FFF2-40B4-BE49-F238E27FC236}">
                <a16:creationId xmlns:a16="http://schemas.microsoft.com/office/drawing/2014/main" id="{282CB1A5-366E-40D1-A19D-62B9BC691BF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88479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077AF-F13B-4DD9-8D85-F921815C4010}"/>
              </a:ext>
            </a:extLst>
          </p:cNvPr>
          <p:cNvSpPr>
            <a:spLocks noGrp="1"/>
          </p:cNvSpPr>
          <p:nvPr>
            <p:ph type="title"/>
          </p:nvPr>
        </p:nvSpPr>
        <p:spPr/>
        <p:txBody>
          <a:bodyPr/>
          <a:lstStyle/>
          <a:p>
            <a:r>
              <a:rPr lang="en-US"/>
              <a:t>Followers (Instagram) | Market</a:t>
            </a:r>
          </a:p>
        </p:txBody>
      </p:sp>
      <p:graphicFrame>
        <p:nvGraphicFramePr>
          <p:cNvPr id="6" name="Chart Placeholder 5">
            <a:extLst>
              <a:ext uri="{FF2B5EF4-FFF2-40B4-BE49-F238E27FC236}">
                <a16:creationId xmlns:a16="http://schemas.microsoft.com/office/drawing/2014/main" id="{796B586D-BEC7-49F2-9E4D-735E19E4E35B}"/>
              </a:ext>
            </a:extLst>
          </p:cNvPr>
          <p:cNvGraphicFramePr>
            <a:graphicFrameLocks noGrp="1"/>
          </p:cNvGraphicFramePr>
          <p:nvPr>
            <p:ph type="chart" sz="quarter" idx="13"/>
            <p:extLst>
              <p:ext uri="{D42A27DB-BD31-4B8C-83A1-F6EECF244321}">
                <p14:modId xmlns:p14="http://schemas.microsoft.com/office/powerpoint/2010/main" val="4224273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9079C-9095-4C8E-A8FC-ADA07D85291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2793AAE-E027-4429-90FC-0BCE8CA79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036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7E23-82A8-4426-9F23-8A9C64F1AD03}"/>
              </a:ext>
            </a:extLst>
          </p:cNvPr>
          <p:cNvSpPr>
            <a:spLocks noGrp="1"/>
          </p:cNvSpPr>
          <p:nvPr>
            <p:ph type="title"/>
          </p:nvPr>
        </p:nvSpPr>
        <p:spPr/>
        <p:txBody>
          <a:bodyPr/>
          <a:lstStyle/>
          <a:p>
            <a:r>
              <a:rPr lang="en-US"/>
              <a:t>Instagram Posts Table | Market</a:t>
            </a:r>
          </a:p>
        </p:txBody>
      </p:sp>
      <p:graphicFrame>
        <p:nvGraphicFramePr>
          <p:cNvPr id="5" name="Table Placeholder 4">
            <a:extLst>
              <a:ext uri="{FF2B5EF4-FFF2-40B4-BE49-F238E27FC236}">
                <a16:creationId xmlns:a16="http://schemas.microsoft.com/office/drawing/2014/main" id="{A1368498-32DD-41BC-A96F-66EA62B06B35}"/>
              </a:ext>
            </a:extLst>
          </p:cNvPr>
          <p:cNvGraphicFramePr>
            <a:graphicFrameLocks noGrp="1"/>
          </p:cNvGraphicFramePr>
          <p:nvPr>
            <p:ph type="tbl" sz="quarter" idx="13"/>
            <p:extLst>
              <p:ext uri="{D42A27DB-BD31-4B8C-83A1-F6EECF244321}">
                <p14:modId xmlns:p14="http://schemas.microsoft.com/office/powerpoint/2010/main" val="2803435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5360897"/>
                    </a:ext>
                  </a:extLst>
                </a:gridCol>
                <a:gridCol w="987552">
                  <a:extLst>
                    <a:ext uri="{9D8B030D-6E8A-4147-A177-3AD203B41FA5}">
                      <a16:colId xmlns:a16="http://schemas.microsoft.com/office/drawing/2014/main" val="3778765427"/>
                    </a:ext>
                  </a:extLst>
                </a:gridCol>
                <a:gridCol w="987552">
                  <a:extLst>
                    <a:ext uri="{9D8B030D-6E8A-4147-A177-3AD203B41FA5}">
                      <a16:colId xmlns:a16="http://schemas.microsoft.com/office/drawing/2014/main" val="1049560385"/>
                    </a:ext>
                  </a:extLst>
                </a:gridCol>
                <a:gridCol w="987552">
                  <a:extLst>
                    <a:ext uri="{9D8B030D-6E8A-4147-A177-3AD203B41FA5}">
                      <a16:colId xmlns:a16="http://schemas.microsoft.com/office/drawing/2014/main" val="2688674778"/>
                    </a:ext>
                  </a:extLst>
                </a:gridCol>
                <a:gridCol w="987552">
                  <a:extLst>
                    <a:ext uri="{9D8B030D-6E8A-4147-A177-3AD203B41FA5}">
                      <a16:colId xmlns:a16="http://schemas.microsoft.com/office/drawing/2014/main" val="80149941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749283415"/>
                  </a:ext>
                </a:extLst>
              </a:tr>
              <a:tr h="370840">
                <a:tc>
                  <a:txBody>
                    <a:bodyPr/>
                    <a:lstStyle/>
                    <a:p>
                      <a:r>
                        <a:rPr lang="en-US" sz="1000" b="1"/>
                        <a:t>marketjg_van - 2018-07-31 16:37:31 </a:t>
                      </a:r>
                      <a:r>
                        <a:rPr lang="en-US" sz="1000"/>
                        <a:t>
 Beef up your day with the newly added Heritage Angus Beef Carpaccio on our summer Rooted in Nature tasting menu. Call 604-695-1115 to book a tasting tonight.</a:t>
                      </a:r>
                    </a:p>
                  </a:txBody>
                  <a:tcPr/>
                </a:tc>
                <a:tc>
                  <a:txBody>
                    <a:bodyPr/>
                    <a:lstStyle/>
                    <a:p>
                      <a:r>
                        <a:rPr lang="en-US" sz="1000"/>
                        <a:t>66</a:t>
                      </a:r>
                    </a:p>
                  </a:txBody>
                  <a:tcPr/>
                </a:tc>
                <a:tc>
                  <a:txBody>
                    <a:bodyPr/>
                    <a:lstStyle/>
                    <a:p>
                      <a:r>
                        <a:rPr lang="en-US" sz="1000"/>
                        <a:t>1</a:t>
                      </a:r>
                    </a:p>
                  </a:txBody>
                  <a:tcPr/>
                </a:tc>
                <a:tc>
                  <a:txBody>
                    <a:bodyPr/>
                    <a:lstStyle/>
                    <a:p>
                      <a:r>
                        <a:rPr lang="en-US" sz="1000"/>
                        <a:t>2.3296 %</a:t>
                      </a:r>
                    </a:p>
                  </a:txBody>
                  <a:tcPr/>
                </a:tc>
                <a:tc>
                  <a:txBody>
                    <a:bodyPr/>
                    <a:lstStyle/>
                    <a:p>
                      <a:r>
                        <a:rPr lang="en-US" sz="1000"/>
                        <a:t>Image</a:t>
                      </a:r>
                    </a:p>
                  </a:txBody>
                  <a:tcPr/>
                </a:tc>
                <a:extLst>
                  <a:ext uri="{0D108BD9-81ED-4DB2-BD59-A6C34878D82A}">
                    <a16:rowId xmlns:a16="http://schemas.microsoft.com/office/drawing/2014/main" val="3506337487"/>
                  </a:ext>
                </a:extLst>
              </a:tr>
              <a:tr h="370840">
                <a:tc>
                  <a:txBody>
                    <a:bodyPr/>
                    <a:lstStyle/>
                    <a:p>
                      <a:r>
                        <a:rPr lang="en-US" sz="1000" b="1"/>
                        <a:t>marketjg_van - 2018-07-28 11:07:41 </a:t>
                      </a:r>
                      <a:r>
                        <a:rPr lang="en-US" sz="1000"/>
                        <a:t>
 Same place, new experience. This summer, we transformed our terrace into a scene from the South of France. Have you brunched in Provence with us yet?</a:t>
                      </a:r>
                    </a:p>
                  </a:txBody>
                  <a:tcPr/>
                </a:tc>
                <a:tc>
                  <a:txBody>
                    <a:bodyPr/>
                    <a:lstStyle/>
                    <a:p>
                      <a:r>
                        <a:rPr lang="en-US" sz="1000"/>
                        <a:t>100</a:t>
                      </a:r>
                    </a:p>
                  </a:txBody>
                  <a:tcPr/>
                </a:tc>
                <a:tc>
                  <a:txBody>
                    <a:bodyPr/>
                    <a:lstStyle/>
                    <a:p>
                      <a:r>
                        <a:rPr lang="en-US" sz="1000"/>
                        <a:t>1</a:t>
                      </a:r>
                    </a:p>
                  </a:txBody>
                  <a:tcPr/>
                </a:tc>
                <a:tc>
                  <a:txBody>
                    <a:bodyPr/>
                    <a:lstStyle/>
                    <a:p>
                      <a:r>
                        <a:rPr lang="en-US" sz="1000"/>
                        <a:t>3.5106 %</a:t>
                      </a:r>
                    </a:p>
                  </a:txBody>
                  <a:tcPr/>
                </a:tc>
                <a:tc>
                  <a:txBody>
                    <a:bodyPr/>
                    <a:lstStyle/>
                    <a:p>
                      <a:r>
                        <a:rPr lang="en-US" sz="1000"/>
                        <a:t>Image</a:t>
                      </a:r>
                    </a:p>
                  </a:txBody>
                  <a:tcPr/>
                </a:tc>
                <a:extLst>
                  <a:ext uri="{0D108BD9-81ED-4DB2-BD59-A6C34878D82A}">
                    <a16:rowId xmlns:a16="http://schemas.microsoft.com/office/drawing/2014/main" val="528027208"/>
                  </a:ext>
                </a:extLst>
              </a:tr>
              <a:tr h="370840">
                <a:tc>
                  <a:txBody>
                    <a:bodyPr/>
                    <a:lstStyle/>
                    <a:p>
                      <a:r>
                        <a:rPr lang="en-US" sz="1000" b="1"/>
                        <a:t>marketjg_van - 2018-07-27 13:06:18 </a:t>
                      </a:r>
                      <a:r>
                        <a:rPr lang="en-US" sz="1000"/>
                        <a:t>
 Get your tastebuds ready! Our very own Chef Ken Nakano will be serving Gyūtan, a Japanese-styled Grilled Beef with Yuzu Kosho, Sweet Onion, and Garlic Soy Sauce this Sunday at @brewerythebeast. We can't wait to "meat" you at #MeatfestYVR!</a:t>
                      </a:r>
                    </a:p>
                  </a:txBody>
                  <a:tcPr/>
                </a:tc>
                <a:tc>
                  <a:txBody>
                    <a:bodyPr/>
                    <a:lstStyle/>
                    <a:p>
                      <a:r>
                        <a:rPr lang="en-US" sz="1000"/>
                        <a:t>113</a:t>
                      </a:r>
                    </a:p>
                  </a:txBody>
                  <a:tcPr/>
                </a:tc>
                <a:tc>
                  <a:txBody>
                    <a:bodyPr/>
                    <a:lstStyle/>
                    <a:p>
                      <a:r>
                        <a:rPr lang="en-US" sz="1000"/>
                        <a:t>3</a:t>
                      </a:r>
                    </a:p>
                  </a:txBody>
                  <a:tcPr/>
                </a:tc>
                <a:tc>
                  <a:txBody>
                    <a:bodyPr/>
                    <a:lstStyle/>
                    <a:p>
                      <a:r>
                        <a:rPr lang="en-US" sz="1000"/>
                        <a:t>4.0418 %</a:t>
                      </a:r>
                    </a:p>
                  </a:txBody>
                  <a:tcPr/>
                </a:tc>
                <a:tc>
                  <a:txBody>
                    <a:bodyPr/>
                    <a:lstStyle/>
                    <a:p>
                      <a:r>
                        <a:rPr lang="en-US" sz="1000"/>
                        <a:t>Image</a:t>
                      </a:r>
                    </a:p>
                  </a:txBody>
                  <a:tcPr/>
                </a:tc>
                <a:extLst>
                  <a:ext uri="{0D108BD9-81ED-4DB2-BD59-A6C34878D82A}">
                    <a16:rowId xmlns:a16="http://schemas.microsoft.com/office/drawing/2014/main" val="836103787"/>
                  </a:ext>
                </a:extLst>
              </a:tr>
              <a:tr h="370840">
                <a:tc>
                  <a:txBody>
                    <a:bodyPr/>
                    <a:lstStyle/>
                    <a:p>
                      <a:r>
                        <a:rPr lang="en-US" sz="1000" b="1"/>
                        <a:t>marketjg_van - 2018-07-26 13:46:18 </a:t>
                      </a:r>
                      <a:r>
                        <a:rPr lang="en-US" sz="1000"/>
                        <a:t>
 A midday getaway to Provence. Join us for a Pentanque or other Provençal-inspired cocktails during Apéro Hour everyday from 3-6pm. See our link in bio for our Apéro Hour menu.</a:t>
                      </a:r>
                    </a:p>
                  </a:txBody>
                  <a:tcPr/>
                </a:tc>
                <a:tc>
                  <a:txBody>
                    <a:bodyPr/>
                    <a:lstStyle/>
                    <a:p>
                      <a:r>
                        <a:rPr lang="en-US" sz="1000"/>
                        <a:t>84</a:t>
                      </a:r>
                    </a:p>
                  </a:txBody>
                  <a:tcPr/>
                </a:tc>
                <a:tc>
                  <a:txBody>
                    <a:bodyPr/>
                    <a:lstStyle/>
                    <a:p>
                      <a:r>
                        <a:rPr lang="en-US" sz="1000"/>
                        <a:t>5</a:t>
                      </a:r>
                    </a:p>
                  </a:txBody>
                  <a:tcPr/>
                </a:tc>
                <a:tc>
                  <a:txBody>
                    <a:bodyPr/>
                    <a:lstStyle/>
                    <a:p>
                      <a:r>
                        <a:rPr lang="en-US" sz="1000"/>
                        <a:t>3.1097 %</a:t>
                      </a:r>
                    </a:p>
                  </a:txBody>
                  <a:tcPr/>
                </a:tc>
                <a:tc>
                  <a:txBody>
                    <a:bodyPr/>
                    <a:lstStyle/>
                    <a:p>
                      <a:r>
                        <a:rPr lang="en-US" sz="1000"/>
                        <a:t>Image</a:t>
                      </a:r>
                    </a:p>
                  </a:txBody>
                  <a:tcPr/>
                </a:tc>
                <a:extLst>
                  <a:ext uri="{0D108BD9-81ED-4DB2-BD59-A6C34878D82A}">
                    <a16:rowId xmlns:a16="http://schemas.microsoft.com/office/drawing/2014/main" val="3990649475"/>
                  </a:ext>
                </a:extLst>
              </a:tr>
              <a:tr h="370840">
                <a:tc>
                  <a:txBody>
                    <a:bodyPr/>
                    <a:lstStyle/>
                    <a:p>
                      <a:r>
                        <a:rPr lang="en-US" sz="1000" b="1"/>
                        <a:t>marketjg_van - 2018-07-25 16:49:04 </a:t>
                      </a:r>
                      <a:r>
                        <a:rPr lang="en-US" sz="1000"/>
                        <a:t>
 How to win on #WineWednesday? Pair the Haida Gwaii Sablefish from our Rooted in Nature tasting menu with a glass of Louis Latour Mâcon-Lugny "Les Genièvres" 2016. You'll thank us later.</a:t>
                      </a:r>
                    </a:p>
                  </a:txBody>
                  <a:tcPr/>
                </a:tc>
                <a:tc>
                  <a:txBody>
                    <a:bodyPr/>
                    <a:lstStyle/>
                    <a:p>
                      <a:r>
                        <a:rPr lang="en-US" sz="1000"/>
                        <a:t>68</a:t>
                      </a:r>
                    </a:p>
                  </a:txBody>
                  <a:tcPr/>
                </a:tc>
                <a:tc>
                  <a:txBody>
                    <a:bodyPr/>
                    <a:lstStyle/>
                    <a:p>
                      <a:r>
                        <a:rPr lang="en-US" sz="1000"/>
                        <a:t>3</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651562869"/>
                  </a:ext>
                </a:extLst>
              </a:tr>
            </a:tbl>
          </a:graphicData>
        </a:graphic>
      </p:graphicFrame>
      <p:sp>
        <p:nvSpPr>
          <p:cNvPr id="4" name="Text Placeholder 3">
            <a:extLst>
              <a:ext uri="{FF2B5EF4-FFF2-40B4-BE49-F238E27FC236}">
                <a16:creationId xmlns:a16="http://schemas.microsoft.com/office/drawing/2014/main" id="{DDBCE8F5-5365-4437-BF92-BC3B2012FE3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69429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F240-9711-469F-AD6C-10588EBEDF3A}"/>
              </a:ext>
            </a:extLst>
          </p:cNvPr>
          <p:cNvSpPr>
            <a:spLocks noGrp="1"/>
          </p:cNvSpPr>
          <p:nvPr>
            <p:ph type="title"/>
          </p:nvPr>
        </p:nvSpPr>
        <p:spPr/>
        <p:txBody>
          <a:bodyPr/>
          <a:lstStyle/>
          <a:p>
            <a:r>
              <a:rPr lang="en-US"/>
              <a:t>Twitter Monthly | Market</a:t>
            </a:r>
          </a:p>
        </p:txBody>
      </p:sp>
      <p:graphicFrame>
        <p:nvGraphicFramePr>
          <p:cNvPr id="5" name="Table Placeholder 4">
            <a:extLst>
              <a:ext uri="{FF2B5EF4-FFF2-40B4-BE49-F238E27FC236}">
                <a16:creationId xmlns:a16="http://schemas.microsoft.com/office/drawing/2014/main" id="{C42E6678-5D3B-4D80-B02A-26F758752024}"/>
              </a:ext>
            </a:extLst>
          </p:cNvPr>
          <p:cNvGraphicFramePr>
            <a:graphicFrameLocks noGrp="1"/>
          </p:cNvGraphicFramePr>
          <p:nvPr>
            <p:ph type="tbl" sz="quarter" idx="13"/>
            <p:extLst>
              <p:ext uri="{D42A27DB-BD31-4B8C-83A1-F6EECF244321}">
                <p14:modId xmlns:p14="http://schemas.microsoft.com/office/powerpoint/2010/main" val="305368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3817344"/>
                    </a:ext>
                  </a:extLst>
                </a:gridCol>
                <a:gridCol w="3291840">
                  <a:extLst>
                    <a:ext uri="{9D8B030D-6E8A-4147-A177-3AD203B41FA5}">
                      <a16:colId xmlns:a16="http://schemas.microsoft.com/office/drawing/2014/main" val="32856680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25464797"/>
                  </a:ext>
                </a:extLst>
              </a:tr>
              <a:tr h="370840">
                <a:tc>
                  <a:txBody>
                    <a:bodyPr/>
                    <a:lstStyle/>
                    <a:p>
                      <a:r>
                        <a:rPr lang="en-US" sz="1000"/>
                        <a:t>Follower Count</a:t>
                      </a:r>
                    </a:p>
                  </a:txBody>
                  <a:tcPr/>
                </a:tc>
                <a:tc>
                  <a:txBody>
                    <a:bodyPr/>
                    <a:lstStyle/>
                    <a:p>
                      <a:r>
                        <a:rPr lang="en-US" sz="1000"/>
                        <a:t>3648</a:t>
                      </a:r>
                    </a:p>
                  </a:txBody>
                  <a:tcPr/>
                </a:tc>
                <a:extLst>
                  <a:ext uri="{0D108BD9-81ED-4DB2-BD59-A6C34878D82A}">
                    <a16:rowId xmlns:a16="http://schemas.microsoft.com/office/drawing/2014/main" val="744944285"/>
                  </a:ext>
                </a:extLst>
              </a:tr>
              <a:tr h="370840">
                <a:tc>
                  <a:txBody>
                    <a:bodyPr/>
                    <a:lstStyle/>
                    <a:p>
                      <a:r>
                        <a:rPr lang="en-US" sz="1000"/>
                        <a:t>Tweet Count</a:t>
                      </a:r>
                    </a:p>
                  </a:txBody>
                  <a:tcPr/>
                </a:tc>
                <a:tc>
                  <a:txBody>
                    <a:bodyPr/>
                    <a:lstStyle/>
                    <a:p>
                      <a:r>
                        <a:rPr lang="en-US" sz="1000"/>
                        <a:t>24</a:t>
                      </a:r>
                    </a:p>
                  </a:txBody>
                  <a:tcPr/>
                </a:tc>
                <a:extLst>
                  <a:ext uri="{0D108BD9-81ED-4DB2-BD59-A6C34878D82A}">
                    <a16:rowId xmlns:a16="http://schemas.microsoft.com/office/drawing/2014/main" val="1689113322"/>
                  </a:ext>
                </a:extLst>
              </a:tr>
              <a:tr h="370840">
                <a:tc>
                  <a:txBody>
                    <a:bodyPr/>
                    <a:lstStyle/>
                    <a:p>
                      <a:r>
                        <a:rPr lang="en-US" sz="1000"/>
                        <a:t>Tweet Favourites</a:t>
                      </a:r>
                    </a:p>
                  </a:txBody>
                  <a:tcPr/>
                </a:tc>
                <a:tc>
                  <a:txBody>
                    <a:bodyPr/>
                    <a:lstStyle/>
                    <a:p>
                      <a:r>
                        <a:rPr lang="en-US" sz="1000"/>
                        <a:t>16</a:t>
                      </a:r>
                    </a:p>
                  </a:txBody>
                  <a:tcPr/>
                </a:tc>
                <a:extLst>
                  <a:ext uri="{0D108BD9-81ED-4DB2-BD59-A6C34878D82A}">
                    <a16:rowId xmlns:a16="http://schemas.microsoft.com/office/drawing/2014/main" val="868355468"/>
                  </a:ext>
                </a:extLst>
              </a:tr>
              <a:tr h="370840">
                <a:tc>
                  <a:txBody>
                    <a:bodyPr/>
                    <a:lstStyle/>
                    <a:p>
                      <a:r>
                        <a:rPr lang="en-US" sz="1000"/>
                        <a:t>Tweet Replies</a:t>
                      </a:r>
                    </a:p>
                  </a:txBody>
                  <a:tcPr/>
                </a:tc>
                <a:tc>
                  <a:txBody>
                    <a:bodyPr/>
                    <a:lstStyle/>
                    <a:p>
                      <a:r>
                        <a:rPr lang="en-US" sz="1000"/>
                        <a:t>1</a:t>
                      </a:r>
                    </a:p>
                  </a:txBody>
                  <a:tcPr/>
                </a:tc>
                <a:extLst>
                  <a:ext uri="{0D108BD9-81ED-4DB2-BD59-A6C34878D82A}">
                    <a16:rowId xmlns:a16="http://schemas.microsoft.com/office/drawing/2014/main" val="363851299"/>
                  </a:ext>
                </a:extLst>
              </a:tr>
              <a:tr h="370840">
                <a:tc>
                  <a:txBody>
                    <a:bodyPr/>
                    <a:lstStyle/>
                    <a:p>
                      <a:r>
                        <a:rPr lang="en-US" sz="1000"/>
                        <a:t>Tweet Retweets</a:t>
                      </a:r>
                    </a:p>
                  </a:txBody>
                  <a:tcPr/>
                </a:tc>
                <a:tc>
                  <a:txBody>
                    <a:bodyPr/>
                    <a:lstStyle/>
                    <a:p>
                      <a:r>
                        <a:rPr lang="en-US" sz="1000"/>
                        <a:t>8</a:t>
                      </a:r>
                    </a:p>
                  </a:txBody>
                  <a:tcPr/>
                </a:tc>
                <a:extLst>
                  <a:ext uri="{0D108BD9-81ED-4DB2-BD59-A6C34878D82A}">
                    <a16:rowId xmlns:a16="http://schemas.microsoft.com/office/drawing/2014/main" val="44810860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730071351"/>
                  </a:ext>
                </a:extLst>
              </a:tr>
            </a:tbl>
          </a:graphicData>
        </a:graphic>
      </p:graphicFrame>
      <p:sp>
        <p:nvSpPr>
          <p:cNvPr id="4" name="Text Placeholder 3">
            <a:extLst>
              <a:ext uri="{FF2B5EF4-FFF2-40B4-BE49-F238E27FC236}">
                <a16:creationId xmlns:a16="http://schemas.microsoft.com/office/drawing/2014/main" id="{28E0CECA-E4FD-49DE-9649-1274DC1956A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55575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CDEE5-F307-430C-8B57-65EA7882FF2C}"/>
              </a:ext>
            </a:extLst>
          </p:cNvPr>
          <p:cNvSpPr>
            <a:spLocks noGrp="1"/>
          </p:cNvSpPr>
          <p:nvPr>
            <p:ph type="title"/>
          </p:nvPr>
        </p:nvSpPr>
        <p:spPr/>
        <p:txBody>
          <a:bodyPr/>
          <a:lstStyle/>
          <a:p>
            <a:r>
              <a:rPr lang="en-US"/>
              <a:t>Followers (Twitter) | Market</a:t>
            </a:r>
          </a:p>
        </p:txBody>
      </p:sp>
      <p:graphicFrame>
        <p:nvGraphicFramePr>
          <p:cNvPr id="6" name="Chart Placeholder 5">
            <a:extLst>
              <a:ext uri="{FF2B5EF4-FFF2-40B4-BE49-F238E27FC236}">
                <a16:creationId xmlns:a16="http://schemas.microsoft.com/office/drawing/2014/main" id="{EEFD5D94-86F7-4574-9956-F51658C634E6}"/>
              </a:ext>
            </a:extLst>
          </p:cNvPr>
          <p:cNvGraphicFramePr>
            <a:graphicFrameLocks noGrp="1"/>
          </p:cNvGraphicFramePr>
          <p:nvPr>
            <p:ph type="chart" sz="quarter" idx="13"/>
            <p:extLst>
              <p:ext uri="{D42A27DB-BD31-4B8C-83A1-F6EECF244321}">
                <p14:modId xmlns:p14="http://schemas.microsoft.com/office/powerpoint/2010/main" val="432156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76A7B-9D4F-42D9-B875-26EDA0FC9F7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AB9F33C-39FF-4C07-A13C-CE84D6304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1459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476</Words>
  <Application>Microsoft Office PowerPoint</Application>
  <PresentationFormat>On-screen Show (4:3)</PresentationFormat>
  <Paragraphs>255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Report for Market</vt:lpstr>
      <vt:lpstr>Followers (Full) | Market</vt:lpstr>
      <vt:lpstr>Facebook Monthly | Market</vt:lpstr>
      <vt:lpstr>Posts Table | Market - 1 of 3</vt:lpstr>
      <vt:lpstr>Posts Table | Market - 2 of 3</vt:lpstr>
      <vt:lpstr>Posts Table | Market - 3 of 3</vt:lpstr>
      <vt:lpstr>Followers (Facebook) | Market</vt:lpstr>
      <vt:lpstr>Organic + Paid Reach (Facebook) | Market</vt:lpstr>
      <vt:lpstr>Facebook Reach | Market</vt:lpstr>
      <vt:lpstr>Instagram Monthly | Market</vt:lpstr>
      <vt:lpstr>Followers (Instagram) | Market</vt:lpstr>
      <vt:lpstr>Instagram Posts Table | Market</vt:lpstr>
      <vt:lpstr>Twitter Monthly | Market</vt:lpstr>
      <vt:lpstr>Followers (Twitter) |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Market</dc:title>
  <dc:creator>Administrator</dc:creator>
  <cp:lastModifiedBy>Administrator</cp:lastModifiedBy>
  <cp:revision>1</cp:revision>
  <dcterms:created xsi:type="dcterms:W3CDTF">2018-08-01T20:42:10Z</dcterms:created>
  <dcterms:modified xsi:type="dcterms:W3CDTF">2018-08-01T20:42:36Z</dcterms:modified>
</cp:coreProperties>
</file>