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2935</c:v>
                </c:pt>
                <c:pt idx="26">
                  <c:v>2944</c:v>
                </c:pt>
                <c:pt idx="27">
                  <c:v>2946</c:v>
                </c:pt>
                <c:pt idx="28">
                  <c:v>2949</c:v>
                </c:pt>
                <c:pt idx="29">
                  <c:v>2949</c:v>
                </c:pt>
                <c:pt idx="30">
                  <c:v>2950</c:v>
                </c:pt>
              </c:numCache>
            </c:numRef>
          </c:val>
          <c:smooth val="0"/>
          <c:extLst>
            <c:ext xmlns:c16="http://schemas.microsoft.com/office/drawing/2014/chart" uri="{C3380CC4-5D6E-409C-BE32-E72D297353CC}">
              <c16:uniqueId val="{00000000-61B3-4A6C-85B5-67155CB417A1}"/>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25">
                  <c:v>2862</c:v>
                </c:pt>
                <c:pt idx="26">
                  <c:v>2870</c:v>
                </c:pt>
                <c:pt idx="27">
                  <c:v>2877</c:v>
                </c:pt>
                <c:pt idx="28">
                  <c:v>2882</c:v>
                </c:pt>
                <c:pt idx="29">
                  <c:v>2881</c:v>
                </c:pt>
                <c:pt idx="30">
                  <c:v>2876</c:v>
                </c:pt>
              </c:numCache>
            </c:numRef>
          </c:val>
          <c:smooth val="0"/>
          <c:extLst>
            <c:ext xmlns:c16="http://schemas.microsoft.com/office/drawing/2014/chart" uri="{C3380CC4-5D6E-409C-BE32-E72D297353CC}">
              <c16:uniqueId val="{00000001-61B3-4A6C-85B5-67155CB417A1}"/>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Sheet1!$D$2:$D$32</c:f>
              <c:numCache>
                <c:formatCode>General</c:formatCode>
                <c:ptCount val="31"/>
                <c:pt idx="25">
                  <c:v>3633</c:v>
                </c:pt>
                <c:pt idx="26">
                  <c:v>3639</c:v>
                </c:pt>
                <c:pt idx="27">
                  <c:v>3642</c:v>
                </c:pt>
                <c:pt idx="28">
                  <c:v>3642</c:v>
                </c:pt>
                <c:pt idx="29">
                  <c:v>3648</c:v>
                </c:pt>
                <c:pt idx="30">
                  <c:v>3648</c:v>
                </c:pt>
              </c:numCache>
            </c:numRef>
          </c:val>
          <c:smooth val="0"/>
          <c:extLst>
            <c:ext xmlns:c16="http://schemas.microsoft.com/office/drawing/2014/chart" uri="{C3380CC4-5D6E-409C-BE32-E72D297353CC}">
              <c16:uniqueId val="{00000002-61B3-4A6C-85B5-67155CB417A1}"/>
            </c:ext>
          </c:extLst>
        </c:ser>
        <c:dLbls>
          <c:showLegendKey val="0"/>
          <c:showVal val="0"/>
          <c:showCatName val="0"/>
          <c:showSerName val="0"/>
          <c:showPercent val="0"/>
          <c:showBubbleSize val="0"/>
        </c:dLbls>
        <c:smooth val="0"/>
        <c:axId val="351098848"/>
        <c:axId val="288436512"/>
      </c:lineChart>
      <c:dateAx>
        <c:axId val="351098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36512"/>
        <c:crosses val="autoZero"/>
        <c:auto val="1"/>
        <c:lblOffset val="100"/>
        <c:baseTimeUnit val="days"/>
      </c:dateAx>
      <c:valAx>
        <c:axId val="28843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9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2935</c:v>
                </c:pt>
                <c:pt idx="26">
                  <c:v>2944</c:v>
                </c:pt>
                <c:pt idx="27">
                  <c:v>2946</c:v>
                </c:pt>
                <c:pt idx="28">
                  <c:v>2949</c:v>
                </c:pt>
                <c:pt idx="29">
                  <c:v>2949</c:v>
                </c:pt>
                <c:pt idx="30">
                  <c:v>2950</c:v>
                </c:pt>
              </c:numCache>
            </c:numRef>
          </c:val>
          <c:smooth val="0"/>
          <c:extLst>
            <c:ext xmlns:c16="http://schemas.microsoft.com/office/drawing/2014/chart" uri="{C3380CC4-5D6E-409C-BE32-E72D297353CC}">
              <c16:uniqueId val="{00000000-EFBF-4314-A965-7D59B71E7194}"/>
            </c:ext>
          </c:extLst>
        </c:ser>
        <c:dLbls>
          <c:showLegendKey val="0"/>
          <c:showVal val="0"/>
          <c:showCatName val="0"/>
          <c:showSerName val="0"/>
          <c:showPercent val="0"/>
          <c:showBubbleSize val="0"/>
        </c:dLbls>
        <c:smooth val="0"/>
        <c:axId val="425565648"/>
        <c:axId val="416556784"/>
      </c:lineChart>
      <c:dateAx>
        <c:axId val="425565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556784"/>
        <c:crosses val="autoZero"/>
        <c:auto val="1"/>
        <c:lblOffset val="100"/>
        <c:baseTimeUnit val="days"/>
      </c:dateAx>
      <c:valAx>
        <c:axId val="41655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56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1232</c:v>
                </c:pt>
                <c:pt idx="1">
                  <c:v>834</c:v>
                </c:pt>
                <c:pt idx="2">
                  <c:v>474</c:v>
                </c:pt>
                <c:pt idx="3">
                  <c:v>914</c:v>
                </c:pt>
                <c:pt idx="4">
                  <c:v>1374</c:v>
                </c:pt>
                <c:pt idx="5">
                  <c:v>894</c:v>
                </c:pt>
                <c:pt idx="6">
                  <c:v>1103</c:v>
                </c:pt>
                <c:pt idx="7">
                  <c:v>867</c:v>
                </c:pt>
                <c:pt idx="8">
                  <c:v>543</c:v>
                </c:pt>
                <c:pt idx="9">
                  <c:v>492</c:v>
                </c:pt>
                <c:pt idx="10">
                  <c:v>743</c:v>
                </c:pt>
                <c:pt idx="11">
                  <c:v>776</c:v>
                </c:pt>
                <c:pt idx="12">
                  <c:v>1010</c:v>
                </c:pt>
                <c:pt idx="13">
                  <c:v>1257</c:v>
                </c:pt>
                <c:pt idx="14">
                  <c:v>564</c:v>
                </c:pt>
                <c:pt idx="15">
                  <c:v>595</c:v>
                </c:pt>
                <c:pt idx="16">
                  <c:v>1994</c:v>
                </c:pt>
                <c:pt idx="17">
                  <c:v>798</c:v>
                </c:pt>
                <c:pt idx="18">
                  <c:v>1276</c:v>
                </c:pt>
                <c:pt idx="19">
                  <c:v>452</c:v>
                </c:pt>
                <c:pt idx="20">
                  <c:v>585</c:v>
                </c:pt>
                <c:pt idx="21">
                  <c:v>1268</c:v>
                </c:pt>
                <c:pt idx="22">
                  <c:v>1815</c:v>
                </c:pt>
                <c:pt idx="23">
                  <c:v>1666</c:v>
                </c:pt>
                <c:pt idx="24">
                  <c:v>1512</c:v>
                </c:pt>
                <c:pt idx="25">
                  <c:v>1072</c:v>
                </c:pt>
                <c:pt idx="26">
                  <c:v>778</c:v>
                </c:pt>
                <c:pt idx="27">
                  <c:v>1206</c:v>
                </c:pt>
                <c:pt idx="28">
                  <c:v>1639</c:v>
                </c:pt>
                <c:pt idx="29">
                  <c:v>1286</c:v>
                </c:pt>
                <c:pt idx="30">
                  <c:v>424</c:v>
                </c:pt>
              </c:numCache>
            </c:numRef>
          </c:val>
          <c:extLst>
            <c:ext xmlns:c16="http://schemas.microsoft.com/office/drawing/2014/chart" uri="{C3380CC4-5D6E-409C-BE32-E72D297353CC}">
              <c16:uniqueId val="{00000000-22D2-44C4-B3D2-FA9C7AE30D3E}"/>
            </c:ext>
          </c:extLst>
        </c:ser>
        <c:ser>
          <c:idx val="1"/>
          <c:order val="1"/>
          <c:tx>
            <c:strRef>
              <c:f>Sheet1!$C$1</c:f>
              <c:strCache>
                <c:ptCount val="1"/>
                <c:pt idx="0">
                  <c:v>Paid Impressions</c:v>
                </c:pt>
              </c:strCache>
            </c:strRef>
          </c:tx>
          <c:spPr>
            <a:solidFill>
              <a:schemeClr val="accent2"/>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821</c:v>
                </c:pt>
                <c:pt idx="1">
                  <c:v>0</c:v>
                </c:pt>
                <c:pt idx="2">
                  <c:v>0</c:v>
                </c:pt>
                <c:pt idx="3">
                  <c:v>430</c:v>
                </c:pt>
                <c:pt idx="4">
                  <c:v>754</c:v>
                </c:pt>
                <c:pt idx="5">
                  <c:v>4524</c:v>
                </c:pt>
                <c:pt idx="6">
                  <c:v>4369</c:v>
                </c:pt>
                <c:pt idx="7">
                  <c:v>3393</c:v>
                </c:pt>
                <c:pt idx="8">
                  <c:v>2190</c:v>
                </c:pt>
                <c:pt idx="9">
                  <c:v>2816</c:v>
                </c:pt>
                <c:pt idx="10">
                  <c:v>3998</c:v>
                </c:pt>
                <c:pt idx="11">
                  <c:v>3604</c:v>
                </c:pt>
                <c:pt idx="12">
                  <c:v>3804</c:v>
                </c:pt>
                <c:pt idx="13">
                  <c:v>3448</c:v>
                </c:pt>
                <c:pt idx="14">
                  <c:v>3965</c:v>
                </c:pt>
                <c:pt idx="15">
                  <c:v>3732</c:v>
                </c:pt>
                <c:pt idx="16">
                  <c:v>2614</c:v>
                </c:pt>
                <c:pt idx="17">
                  <c:v>1956</c:v>
                </c:pt>
                <c:pt idx="18">
                  <c:v>2085</c:v>
                </c:pt>
                <c:pt idx="19">
                  <c:v>1415</c:v>
                </c:pt>
                <c:pt idx="20">
                  <c:v>699</c:v>
                </c:pt>
                <c:pt idx="21">
                  <c:v>369</c:v>
                </c:pt>
                <c:pt idx="22">
                  <c:v>0</c:v>
                </c:pt>
                <c:pt idx="23">
                  <c:v>3487</c:v>
                </c:pt>
                <c:pt idx="24">
                  <c:v>4713</c:v>
                </c:pt>
                <c:pt idx="25">
                  <c:v>3366</c:v>
                </c:pt>
                <c:pt idx="26">
                  <c:v>3710</c:v>
                </c:pt>
                <c:pt idx="27">
                  <c:v>2671</c:v>
                </c:pt>
                <c:pt idx="28">
                  <c:v>4018</c:v>
                </c:pt>
                <c:pt idx="29">
                  <c:v>2251</c:v>
                </c:pt>
                <c:pt idx="30">
                  <c:v>751</c:v>
                </c:pt>
              </c:numCache>
            </c:numRef>
          </c:val>
          <c:extLst>
            <c:ext xmlns:c16="http://schemas.microsoft.com/office/drawing/2014/chart" uri="{C3380CC4-5D6E-409C-BE32-E72D297353CC}">
              <c16:uniqueId val="{00000001-22D2-44C4-B3D2-FA9C7AE30D3E}"/>
            </c:ext>
          </c:extLst>
        </c:ser>
        <c:dLbls>
          <c:showLegendKey val="0"/>
          <c:showVal val="0"/>
          <c:showCatName val="0"/>
          <c:showSerName val="0"/>
          <c:showPercent val="0"/>
          <c:showBubbleSize val="0"/>
        </c:dLbls>
        <c:axId val="430529160"/>
        <c:axId val="430534408"/>
      </c:areaChart>
      <c:dateAx>
        <c:axId val="43052916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534408"/>
        <c:crosses val="autoZero"/>
        <c:auto val="1"/>
        <c:lblOffset val="100"/>
        <c:baseTimeUnit val="days"/>
      </c:dateAx>
      <c:valAx>
        <c:axId val="43053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52916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Market by Jean-Georges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1483</c:v>
                </c:pt>
                <c:pt idx="1">
                  <c:v>468</c:v>
                </c:pt>
                <c:pt idx="2">
                  <c:v>287</c:v>
                </c:pt>
                <c:pt idx="3">
                  <c:v>893</c:v>
                </c:pt>
                <c:pt idx="4">
                  <c:v>1378</c:v>
                </c:pt>
                <c:pt idx="5">
                  <c:v>4714</c:v>
                </c:pt>
                <c:pt idx="6">
                  <c:v>4357</c:v>
                </c:pt>
                <c:pt idx="7">
                  <c:v>3795</c:v>
                </c:pt>
                <c:pt idx="8">
                  <c:v>2385</c:v>
                </c:pt>
                <c:pt idx="9">
                  <c:v>2827</c:v>
                </c:pt>
                <c:pt idx="10">
                  <c:v>4150</c:v>
                </c:pt>
                <c:pt idx="11">
                  <c:v>3860</c:v>
                </c:pt>
                <c:pt idx="12">
                  <c:v>4203</c:v>
                </c:pt>
                <c:pt idx="13">
                  <c:v>3961</c:v>
                </c:pt>
                <c:pt idx="14">
                  <c:v>4003</c:v>
                </c:pt>
                <c:pt idx="15">
                  <c:v>3732</c:v>
                </c:pt>
                <c:pt idx="16">
                  <c:v>3173</c:v>
                </c:pt>
                <c:pt idx="17">
                  <c:v>2279</c:v>
                </c:pt>
                <c:pt idx="18">
                  <c:v>2623</c:v>
                </c:pt>
                <c:pt idx="19">
                  <c:v>1612</c:v>
                </c:pt>
                <c:pt idx="20">
                  <c:v>1048</c:v>
                </c:pt>
                <c:pt idx="21">
                  <c:v>914</c:v>
                </c:pt>
                <c:pt idx="22">
                  <c:v>734</c:v>
                </c:pt>
                <c:pt idx="23">
                  <c:v>4061</c:v>
                </c:pt>
                <c:pt idx="24">
                  <c:v>5341</c:v>
                </c:pt>
                <c:pt idx="25">
                  <c:v>3834</c:v>
                </c:pt>
                <c:pt idx="26">
                  <c:v>3834</c:v>
                </c:pt>
                <c:pt idx="27">
                  <c:v>3201</c:v>
                </c:pt>
                <c:pt idx="28">
                  <c:v>4795</c:v>
                </c:pt>
                <c:pt idx="29">
                  <c:v>2896</c:v>
                </c:pt>
                <c:pt idx="30">
                  <c:v>1039</c:v>
                </c:pt>
              </c:numCache>
            </c:numRef>
          </c:val>
          <c:smooth val="0"/>
          <c:extLst>
            <c:ext xmlns:c16="http://schemas.microsoft.com/office/drawing/2014/chart" uri="{C3380CC4-5D6E-409C-BE32-E72D297353CC}">
              <c16:uniqueId val="{00000000-F9CA-48FB-9F44-0F864DBEA012}"/>
            </c:ext>
          </c:extLst>
        </c:ser>
        <c:dLbls>
          <c:showLegendKey val="0"/>
          <c:showVal val="0"/>
          <c:showCatName val="0"/>
          <c:showSerName val="0"/>
          <c:showPercent val="0"/>
          <c:showBubbleSize val="0"/>
        </c:dLbls>
        <c:smooth val="0"/>
        <c:axId val="430536048"/>
        <c:axId val="430529488"/>
      </c:lineChart>
      <c:dateAx>
        <c:axId val="430536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529488"/>
        <c:crosses val="autoZero"/>
        <c:auto val="1"/>
        <c:lblOffset val="100"/>
        <c:baseTimeUnit val="days"/>
      </c:dateAx>
      <c:valAx>
        <c:axId val="43052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53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2862</c:v>
                </c:pt>
                <c:pt idx="26">
                  <c:v>2870</c:v>
                </c:pt>
                <c:pt idx="27">
                  <c:v>2877</c:v>
                </c:pt>
                <c:pt idx="28">
                  <c:v>2882</c:v>
                </c:pt>
                <c:pt idx="29">
                  <c:v>2881</c:v>
                </c:pt>
                <c:pt idx="30">
                  <c:v>2876</c:v>
                </c:pt>
              </c:numCache>
            </c:numRef>
          </c:val>
          <c:smooth val="0"/>
          <c:extLst>
            <c:ext xmlns:c16="http://schemas.microsoft.com/office/drawing/2014/chart" uri="{C3380CC4-5D6E-409C-BE32-E72D297353CC}">
              <c16:uniqueId val="{00000000-7FF9-4C59-ACDD-5F4EAAE1D02A}"/>
            </c:ext>
          </c:extLst>
        </c:ser>
        <c:dLbls>
          <c:showLegendKey val="0"/>
          <c:showVal val="0"/>
          <c:showCatName val="0"/>
          <c:showSerName val="0"/>
          <c:showPercent val="0"/>
          <c:showBubbleSize val="0"/>
        </c:dLbls>
        <c:smooth val="0"/>
        <c:axId val="430544248"/>
        <c:axId val="430544904"/>
      </c:lineChart>
      <c:dateAx>
        <c:axId val="430544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544904"/>
        <c:crosses val="autoZero"/>
        <c:auto val="1"/>
        <c:lblOffset val="100"/>
        <c:baseTimeUnit val="days"/>
      </c:dateAx>
      <c:valAx>
        <c:axId val="43054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54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25">
                  <c:v>3633</c:v>
                </c:pt>
                <c:pt idx="26">
                  <c:v>3639</c:v>
                </c:pt>
                <c:pt idx="27">
                  <c:v>3642</c:v>
                </c:pt>
                <c:pt idx="28">
                  <c:v>3642</c:v>
                </c:pt>
                <c:pt idx="29">
                  <c:v>3648</c:v>
                </c:pt>
                <c:pt idx="30">
                  <c:v>3648</c:v>
                </c:pt>
              </c:numCache>
            </c:numRef>
          </c:val>
          <c:smooth val="0"/>
          <c:extLst>
            <c:ext xmlns:c16="http://schemas.microsoft.com/office/drawing/2014/chart" uri="{C3380CC4-5D6E-409C-BE32-E72D297353CC}">
              <c16:uniqueId val="{00000000-94EB-4F04-9BF9-8FD204C4C9CA}"/>
            </c:ext>
          </c:extLst>
        </c:ser>
        <c:dLbls>
          <c:showLegendKey val="0"/>
          <c:showVal val="0"/>
          <c:showCatName val="0"/>
          <c:showSerName val="0"/>
          <c:showPercent val="0"/>
          <c:showBubbleSize val="0"/>
        </c:dLbls>
        <c:smooth val="0"/>
        <c:axId val="425283824"/>
        <c:axId val="425284152"/>
      </c:lineChart>
      <c:dateAx>
        <c:axId val="425283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84152"/>
        <c:crosses val="autoZero"/>
        <c:auto val="1"/>
        <c:lblOffset val="100"/>
        <c:baseTimeUnit val="days"/>
      </c:dateAx>
      <c:valAx>
        <c:axId val="42528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8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37F93-6A1B-4174-8018-BBCA7A21E148}"/>
              </a:ext>
            </a:extLst>
          </p:cNvPr>
          <p:cNvSpPr>
            <a:spLocks noGrp="1"/>
          </p:cNvSpPr>
          <p:nvPr>
            <p:ph type="ctrTitle"/>
          </p:nvPr>
        </p:nvSpPr>
        <p:spPr/>
        <p:txBody>
          <a:bodyPr/>
          <a:lstStyle/>
          <a:p>
            <a:r>
              <a:rPr lang="en-US"/>
              <a:t>Monthly Report for Market</a:t>
            </a:r>
          </a:p>
        </p:txBody>
      </p:sp>
      <p:sp>
        <p:nvSpPr>
          <p:cNvPr id="3" name="Subtitle 2">
            <a:extLst>
              <a:ext uri="{FF2B5EF4-FFF2-40B4-BE49-F238E27FC236}">
                <a16:creationId xmlns:a16="http://schemas.microsoft.com/office/drawing/2014/main" id="{2DFE1293-E518-4BD1-8A67-4582282F47BC}"/>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1796673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A6CF6-B9D6-4A31-9609-BA168E459956}"/>
              </a:ext>
            </a:extLst>
          </p:cNvPr>
          <p:cNvSpPr>
            <a:spLocks noGrp="1"/>
          </p:cNvSpPr>
          <p:nvPr>
            <p:ph type="title"/>
          </p:nvPr>
        </p:nvSpPr>
        <p:spPr/>
        <p:txBody>
          <a:bodyPr/>
          <a:lstStyle/>
          <a:p>
            <a:r>
              <a:rPr lang="en-US"/>
              <a:t>Followers (Full) | Market</a:t>
            </a:r>
          </a:p>
        </p:txBody>
      </p:sp>
      <p:graphicFrame>
        <p:nvGraphicFramePr>
          <p:cNvPr id="6" name="Chart Placeholder 5">
            <a:extLst>
              <a:ext uri="{FF2B5EF4-FFF2-40B4-BE49-F238E27FC236}">
                <a16:creationId xmlns:a16="http://schemas.microsoft.com/office/drawing/2014/main" id="{72EDE0B1-FB9D-42D3-8C6F-391D5BB7BF42}"/>
              </a:ext>
            </a:extLst>
          </p:cNvPr>
          <p:cNvGraphicFramePr>
            <a:graphicFrameLocks noGrp="1"/>
          </p:cNvGraphicFramePr>
          <p:nvPr>
            <p:ph type="chart" sz="quarter" idx="13"/>
            <p:extLst>
              <p:ext uri="{D42A27DB-BD31-4B8C-83A1-F6EECF244321}">
                <p14:modId xmlns:p14="http://schemas.microsoft.com/office/powerpoint/2010/main" val="139024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0FA87A-A4AD-4B41-B381-5ECBA544C8B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84D5623-B945-4065-825C-63A9A0DEAA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1151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9C6EC-4D01-499C-8E27-71CE01E3B75E}"/>
              </a:ext>
            </a:extLst>
          </p:cNvPr>
          <p:cNvSpPr>
            <a:spLocks noGrp="1"/>
          </p:cNvSpPr>
          <p:nvPr>
            <p:ph type="title"/>
          </p:nvPr>
        </p:nvSpPr>
        <p:spPr/>
        <p:txBody>
          <a:bodyPr/>
          <a:lstStyle/>
          <a:p>
            <a:r>
              <a:rPr lang="en-US"/>
              <a:t>Facebook Monthly | Market</a:t>
            </a:r>
          </a:p>
        </p:txBody>
      </p:sp>
      <p:graphicFrame>
        <p:nvGraphicFramePr>
          <p:cNvPr id="5" name="Table Placeholder 4">
            <a:extLst>
              <a:ext uri="{FF2B5EF4-FFF2-40B4-BE49-F238E27FC236}">
                <a16:creationId xmlns:a16="http://schemas.microsoft.com/office/drawing/2014/main" id="{98957B8B-C58F-433E-AAC9-3D8D14070EBE}"/>
              </a:ext>
            </a:extLst>
          </p:cNvPr>
          <p:cNvGraphicFramePr>
            <a:graphicFrameLocks noGrp="1"/>
          </p:cNvGraphicFramePr>
          <p:nvPr>
            <p:ph type="tbl" sz="quarter" idx="13"/>
            <p:extLst>
              <p:ext uri="{D42A27DB-BD31-4B8C-83A1-F6EECF244321}">
                <p14:modId xmlns:p14="http://schemas.microsoft.com/office/powerpoint/2010/main" val="2800355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43639730"/>
                    </a:ext>
                  </a:extLst>
                </a:gridCol>
                <a:gridCol w="3291840">
                  <a:extLst>
                    <a:ext uri="{9D8B030D-6E8A-4147-A177-3AD203B41FA5}">
                      <a16:colId xmlns:a16="http://schemas.microsoft.com/office/drawing/2014/main" val="3439711058"/>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816012524"/>
                  </a:ext>
                </a:extLst>
              </a:tr>
              <a:tr h="370840">
                <a:tc>
                  <a:txBody>
                    <a:bodyPr/>
                    <a:lstStyle/>
                    <a:p>
                      <a:r>
                        <a:rPr lang="en-US" sz="1000"/>
                        <a:t>Click Throughs</a:t>
                      </a:r>
                    </a:p>
                  </a:txBody>
                  <a:tcPr/>
                </a:tc>
                <a:tc>
                  <a:txBody>
                    <a:bodyPr/>
                    <a:lstStyle/>
                    <a:p>
                      <a:r>
                        <a:rPr lang="en-US" sz="1000"/>
                        <a:t>31</a:t>
                      </a:r>
                    </a:p>
                  </a:txBody>
                  <a:tcPr/>
                </a:tc>
                <a:extLst>
                  <a:ext uri="{0D108BD9-81ED-4DB2-BD59-A6C34878D82A}">
                    <a16:rowId xmlns:a16="http://schemas.microsoft.com/office/drawing/2014/main" val="1260558190"/>
                  </a:ext>
                </a:extLst>
              </a:tr>
              <a:tr h="370840">
                <a:tc>
                  <a:txBody>
                    <a:bodyPr/>
                    <a:lstStyle/>
                    <a:p>
                      <a:r>
                        <a:rPr lang="en-US" sz="1000"/>
                        <a:t>Comments</a:t>
                      </a:r>
                    </a:p>
                  </a:txBody>
                  <a:tcPr/>
                </a:tc>
                <a:tc>
                  <a:txBody>
                    <a:bodyPr/>
                    <a:lstStyle/>
                    <a:p>
                      <a:r>
                        <a:rPr lang="en-US" sz="1000"/>
                        <a:t>11</a:t>
                      </a:r>
                    </a:p>
                  </a:txBody>
                  <a:tcPr/>
                </a:tc>
                <a:extLst>
                  <a:ext uri="{0D108BD9-81ED-4DB2-BD59-A6C34878D82A}">
                    <a16:rowId xmlns:a16="http://schemas.microsoft.com/office/drawing/2014/main" val="2680899746"/>
                  </a:ext>
                </a:extLst>
              </a:tr>
              <a:tr h="370840">
                <a:tc>
                  <a:txBody>
                    <a:bodyPr/>
                    <a:lstStyle/>
                    <a:p>
                      <a:r>
                        <a:rPr lang="en-US" sz="1000"/>
                        <a:t>Engaged Users</a:t>
                      </a:r>
                    </a:p>
                  </a:txBody>
                  <a:tcPr/>
                </a:tc>
                <a:tc>
                  <a:txBody>
                    <a:bodyPr/>
                    <a:lstStyle/>
                    <a:p>
                      <a:r>
                        <a:rPr lang="en-US" sz="1000"/>
                        <a:t>454</a:t>
                      </a:r>
                    </a:p>
                  </a:txBody>
                  <a:tcPr/>
                </a:tc>
                <a:extLst>
                  <a:ext uri="{0D108BD9-81ED-4DB2-BD59-A6C34878D82A}">
                    <a16:rowId xmlns:a16="http://schemas.microsoft.com/office/drawing/2014/main" val="2671283089"/>
                  </a:ext>
                </a:extLst>
              </a:tr>
              <a:tr h="370840">
                <a:tc>
                  <a:txBody>
                    <a:bodyPr/>
                    <a:lstStyle/>
                    <a:p>
                      <a:r>
                        <a:rPr lang="en-US" sz="1000"/>
                        <a:t>Organic Impressions</a:t>
                      </a:r>
                    </a:p>
                  </a:txBody>
                  <a:tcPr/>
                </a:tc>
                <a:tc>
                  <a:txBody>
                    <a:bodyPr/>
                    <a:lstStyle/>
                    <a:p>
                      <a:r>
                        <a:rPr lang="en-US" sz="1000"/>
                        <a:t>30211</a:t>
                      </a:r>
                    </a:p>
                  </a:txBody>
                  <a:tcPr/>
                </a:tc>
                <a:extLst>
                  <a:ext uri="{0D108BD9-81ED-4DB2-BD59-A6C34878D82A}">
                    <a16:rowId xmlns:a16="http://schemas.microsoft.com/office/drawing/2014/main" val="1507024683"/>
                  </a:ext>
                </a:extLst>
              </a:tr>
              <a:tr h="370840">
                <a:tc>
                  <a:txBody>
                    <a:bodyPr/>
                    <a:lstStyle/>
                    <a:p>
                      <a:r>
                        <a:rPr lang="en-US" sz="1000"/>
                        <a:t>Page Likes</a:t>
                      </a:r>
                    </a:p>
                  </a:txBody>
                  <a:tcPr/>
                </a:tc>
                <a:tc>
                  <a:txBody>
                    <a:bodyPr/>
                    <a:lstStyle/>
                    <a:p>
                      <a:r>
                        <a:rPr lang="en-US" sz="1000"/>
                        <a:t>2948</a:t>
                      </a:r>
                    </a:p>
                  </a:txBody>
                  <a:tcPr/>
                </a:tc>
                <a:extLst>
                  <a:ext uri="{0D108BD9-81ED-4DB2-BD59-A6C34878D82A}">
                    <a16:rowId xmlns:a16="http://schemas.microsoft.com/office/drawing/2014/main" val="4201887169"/>
                  </a:ext>
                </a:extLst>
              </a:tr>
              <a:tr h="370840">
                <a:tc>
                  <a:txBody>
                    <a:bodyPr/>
                    <a:lstStyle/>
                    <a:p>
                      <a:r>
                        <a:rPr lang="en-US" sz="1000"/>
                        <a:t>Paid Impressions</a:t>
                      </a:r>
                    </a:p>
                  </a:txBody>
                  <a:tcPr/>
                </a:tc>
                <a:tc>
                  <a:txBody>
                    <a:bodyPr/>
                    <a:lstStyle/>
                    <a:p>
                      <a:r>
                        <a:rPr lang="en-US" sz="1000"/>
                        <a:t>75132</a:t>
                      </a:r>
                    </a:p>
                  </a:txBody>
                  <a:tcPr/>
                </a:tc>
                <a:extLst>
                  <a:ext uri="{0D108BD9-81ED-4DB2-BD59-A6C34878D82A}">
                    <a16:rowId xmlns:a16="http://schemas.microsoft.com/office/drawing/2014/main" val="1818952061"/>
                  </a:ext>
                </a:extLst>
              </a:tr>
              <a:tr h="370840">
                <a:tc>
                  <a:txBody>
                    <a:bodyPr/>
                    <a:lstStyle/>
                    <a:p>
                      <a:r>
                        <a:rPr lang="en-US" sz="1000"/>
                        <a:t>Post Likes</a:t>
                      </a:r>
                    </a:p>
                  </a:txBody>
                  <a:tcPr/>
                </a:tc>
                <a:tc>
                  <a:txBody>
                    <a:bodyPr/>
                    <a:lstStyle/>
                    <a:p>
                      <a:r>
                        <a:rPr lang="en-US" sz="1000"/>
                        <a:t>285</a:t>
                      </a:r>
                    </a:p>
                  </a:txBody>
                  <a:tcPr/>
                </a:tc>
                <a:extLst>
                  <a:ext uri="{0D108BD9-81ED-4DB2-BD59-A6C34878D82A}">
                    <a16:rowId xmlns:a16="http://schemas.microsoft.com/office/drawing/2014/main" val="3501909296"/>
                  </a:ext>
                </a:extLst>
              </a:tr>
              <a:tr h="370840">
                <a:tc>
                  <a:txBody>
                    <a:bodyPr/>
                    <a:lstStyle/>
                    <a:p>
                      <a:r>
                        <a:rPr lang="en-US" sz="1000"/>
                        <a:t>Posts</a:t>
                      </a:r>
                    </a:p>
                  </a:txBody>
                  <a:tcPr/>
                </a:tc>
                <a:tc>
                  <a:txBody>
                    <a:bodyPr/>
                    <a:lstStyle/>
                    <a:p>
                      <a:r>
                        <a:rPr lang="en-US" sz="1000"/>
                        <a:t>20</a:t>
                      </a:r>
                    </a:p>
                  </a:txBody>
                  <a:tcPr/>
                </a:tc>
                <a:extLst>
                  <a:ext uri="{0D108BD9-81ED-4DB2-BD59-A6C34878D82A}">
                    <a16:rowId xmlns:a16="http://schemas.microsoft.com/office/drawing/2014/main" val="4069796812"/>
                  </a:ext>
                </a:extLst>
              </a:tr>
              <a:tr h="370840">
                <a:tc>
                  <a:txBody>
                    <a:bodyPr/>
                    <a:lstStyle/>
                    <a:p>
                      <a:r>
                        <a:rPr lang="en-US" sz="1000"/>
                        <a:t>Shares</a:t>
                      </a:r>
                    </a:p>
                  </a:txBody>
                  <a:tcPr/>
                </a:tc>
                <a:tc>
                  <a:txBody>
                    <a:bodyPr/>
                    <a:lstStyle/>
                    <a:p>
                      <a:r>
                        <a:rPr lang="en-US" sz="1000"/>
                        <a:t>22</a:t>
                      </a:r>
                    </a:p>
                  </a:txBody>
                  <a:tcPr/>
                </a:tc>
                <a:extLst>
                  <a:ext uri="{0D108BD9-81ED-4DB2-BD59-A6C34878D82A}">
                    <a16:rowId xmlns:a16="http://schemas.microsoft.com/office/drawing/2014/main" val="529710332"/>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2115882510"/>
                  </a:ext>
                </a:extLst>
              </a:tr>
            </a:tbl>
          </a:graphicData>
        </a:graphic>
      </p:graphicFrame>
      <p:sp>
        <p:nvSpPr>
          <p:cNvPr id="4" name="Text Placeholder 3">
            <a:extLst>
              <a:ext uri="{FF2B5EF4-FFF2-40B4-BE49-F238E27FC236}">
                <a16:creationId xmlns:a16="http://schemas.microsoft.com/office/drawing/2014/main" id="{D22F47E5-0C6D-46C1-BA41-94AA235BFAD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69115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32EED-D01F-4DCA-8930-3290BE6B1D8C}"/>
              </a:ext>
            </a:extLst>
          </p:cNvPr>
          <p:cNvSpPr>
            <a:spLocks noGrp="1"/>
          </p:cNvSpPr>
          <p:nvPr>
            <p:ph type="title"/>
          </p:nvPr>
        </p:nvSpPr>
        <p:spPr/>
        <p:txBody>
          <a:bodyPr/>
          <a:lstStyle/>
          <a:p>
            <a:r>
              <a:rPr lang="en-US"/>
              <a:t>Posts Table | Market - 1 of 3</a:t>
            </a:r>
          </a:p>
        </p:txBody>
      </p:sp>
      <p:graphicFrame>
        <p:nvGraphicFramePr>
          <p:cNvPr id="5" name="Table Placeholder 4">
            <a:extLst>
              <a:ext uri="{FF2B5EF4-FFF2-40B4-BE49-F238E27FC236}">
                <a16:creationId xmlns:a16="http://schemas.microsoft.com/office/drawing/2014/main" id="{EED74416-C0A0-4BF3-9EC1-2496B970CFC8}"/>
              </a:ext>
            </a:extLst>
          </p:cNvPr>
          <p:cNvGraphicFramePr>
            <a:graphicFrameLocks noGrp="1"/>
          </p:cNvGraphicFramePr>
          <p:nvPr>
            <p:ph type="tbl" sz="quarter" idx="13"/>
            <p:extLst>
              <p:ext uri="{D42A27DB-BD31-4B8C-83A1-F6EECF244321}">
                <p14:modId xmlns:p14="http://schemas.microsoft.com/office/powerpoint/2010/main" val="1194443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779127"/>
                    </a:ext>
                  </a:extLst>
                </a:gridCol>
                <a:gridCol w="370332">
                  <a:extLst>
                    <a:ext uri="{9D8B030D-6E8A-4147-A177-3AD203B41FA5}">
                      <a16:colId xmlns:a16="http://schemas.microsoft.com/office/drawing/2014/main" val="1143396830"/>
                    </a:ext>
                  </a:extLst>
                </a:gridCol>
                <a:gridCol w="370332">
                  <a:extLst>
                    <a:ext uri="{9D8B030D-6E8A-4147-A177-3AD203B41FA5}">
                      <a16:colId xmlns:a16="http://schemas.microsoft.com/office/drawing/2014/main" val="1716381813"/>
                    </a:ext>
                  </a:extLst>
                </a:gridCol>
                <a:gridCol w="370332">
                  <a:extLst>
                    <a:ext uri="{9D8B030D-6E8A-4147-A177-3AD203B41FA5}">
                      <a16:colId xmlns:a16="http://schemas.microsoft.com/office/drawing/2014/main" val="4094856320"/>
                    </a:ext>
                  </a:extLst>
                </a:gridCol>
                <a:gridCol w="329184">
                  <a:extLst>
                    <a:ext uri="{9D8B030D-6E8A-4147-A177-3AD203B41FA5}">
                      <a16:colId xmlns:a16="http://schemas.microsoft.com/office/drawing/2014/main" val="3333552875"/>
                    </a:ext>
                  </a:extLst>
                </a:gridCol>
                <a:gridCol w="329184">
                  <a:extLst>
                    <a:ext uri="{9D8B030D-6E8A-4147-A177-3AD203B41FA5}">
                      <a16:colId xmlns:a16="http://schemas.microsoft.com/office/drawing/2014/main" val="3744188894"/>
                    </a:ext>
                  </a:extLst>
                </a:gridCol>
                <a:gridCol w="329184">
                  <a:extLst>
                    <a:ext uri="{9D8B030D-6E8A-4147-A177-3AD203B41FA5}">
                      <a16:colId xmlns:a16="http://schemas.microsoft.com/office/drawing/2014/main" val="1639946116"/>
                    </a:ext>
                  </a:extLst>
                </a:gridCol>
                <a:gridCol w="329184">
                  <a:extLst>
                    <a:ext uri="{9D8B030D-6E8A-4147-A177-3AD203B41FA5}">
                      <a16:colId xmlns:a16="http://schemas.microsoft.com/office/drawing/2014/main" val="1791153515"/>
                    </a:ext>
                  </a:extLst>
                </a:gridCol>
                <a:gridCol w="329184">
                  <a:extLst>
                    <a:ext uri="{9D8B030D-6E8A-4147-A177-3AD203B41FA5}">
                      <a16:colId xmlns:a16="http://schemas.microsoft.com/office/drawing/2014/main" val="2922765151"/>
                    </a:ext>
                  </a:extLst>
                </a:gridCol>
                <a:gridCol w="329184">
                  <a:extLst>
                    <a:ext uri="{9D8B030D-6E8A-4147-A177-3AD203B41FA5}">
                      <a16:colId xmlns:a16="http://schemas.microsoft.com/office/drawing/2014/main" val="1019512184"/>
                    </a:ext>
                  </a:extLst>
                </a:gridCol>
                <a:gridCol w="329184">
                  <a:extLst>
                    <a:ext uri="{9D8B030D-6E8A-4147-A177-3AD203B41FA5}">
                      <a16:colId xmlns:a16="http://schemas.microsoft.com/office/drawing/2014/main" val="1653730038"/>
                    </a:ext>
                  </a:extLst>
                </a:gridCol>
                <a:gridCol w="329184">
                  <a:extLst>
                    <a:ext uri="{9D8B030D-6E8A-4147-A177-3AD203B41FA5}">
                      <a16:colId xmlns:a16="http://schemas.microsoft.com/office/drawing/2014/main" val="3274140396"/>
                    </a:ext>
                  </a:extLst>
                </a:gridCol>
                <a:gridCol w="329184">
                  <a:extLst>
                    <a:ext uri="{9D8B030D-6E8A-4147-A177-3AD203B41FA5}">
                      <a16:colId xmlns:a16="http://schemas.microsoft.com/office/drawing/2014/main" val="1350457359"/>
                    </a:ext>
                  </a:extLst>
                </a:gridCol>
                <a:gridCol w="370332">
                  <a:extLst>
                    <a:ext uri="{9D8B030D-6E8A-4147-A177-3AD203B41FA5}">
                      <a16:colId xmlns:a16="http://schemas.microsoft.com/office/drawing/2014/main" val="3935028047"/>
                    </a:ext>
                  </a:extLst>
                </a:gridCol>
                <a:gridCol w="370332">
                  <a:extLst>
                    <a:ext uri="{9D8B030D-6E8A-4147-A177-3AD203B41FA5}">
                      <a16:colId xmlns:a16="http://schemas.microsoft.com/office/drawing/2014/main" val="3952077693"/>
                    </a:ext>
                  </a:extLst>
                </a:gridCol>
                <a:gridCol w="329184">
                  <a:extLst>
                    <a:ext uri="{9D8B030D-6E8A-4147-A177-3AD203B41FA5}">
                      <a16:colId xmlns:a16="http://schemas.microsoft.com/office/drawing/2014/main" val="3156745984"/>
                    </a:ext>
                  </a:extLst>
                </a:gridCol>
                <a:gridCol w="329184">
                  <a:extLst>
                    <a:ext uri="{9D8B030D-6E8A-4147-A177-3AD203B41FA5}">
                      <a16:colId xmlns:a16="http://schemas.microsoft.com/office/drawing/2014/main" val="3964462363"/>
                    </a:ext>
                  </a:extLst>
                </a:gridCol>
                <a:gridCol w="370332">
                  <a:extLst>
                    <a:ext uri="{9D8B030D-6E8A-4147-A177-3AD203B41FA5}">
                      <a16:colId xmlns:a16="http://schemas.microsoft.com/office/drawing/2014/main" val="3250597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6503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- 2018-07-04 12:45:00 </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flavours of the West Coast, our Buffalo Burrata with Grilled BC Stone Fruit is here to make an impression. Taste the West Coast with this month's Rooted in Nature menu: http://ow.ly/F6ma30kNS09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65154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- 2018-07-19 15:50:00 </a:t>
                      </a:r>
                      <a:r>
                        <a:rPr kumimoji="0" lang="en-US" sz="1000" b="0" i="0" u="none" strike="noStrike" kern="1200" cap="none" spc="0" normalizeH="0" baseline="0" noProof="0">
                          <a:ln>
                            <a:noFill/>
                          </a:ln>
                          <a:solidFill>
                            <a:prstClr val="black"/>
                          </a:solidFill>
                          <a:effectLst/>
                          <a:uLnTx/>
                          <a:uFillTx/>
                          <a:latin typeface="+mn-lt"/>
                          <a:ea typeface="+mn-ea"/>
                          <a:cs typeface="+mn-cs"/>
                        </a:rPr>
                        <a:t> 
 Ohhh! We're halfway there. And by half way, we mean we're more than half way through the week to #BrunchinProvence again this weekend. Which Belle Provence brunch dish will you be having this weekend? http://ow.ly/iEk730kT9Tl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6137987"/>
                  </a:ext>
                </a:extLst>
              </a:tr>
            </a:tbl>
          </a:graphicData>
        </a:graphic>
      </p:graphicFrame>
      <p:sp>
        <p:nvSpPr>
          <p:cNvPr id="4" name="Text Placeholder 3">
            <a:extLst>
              <a:ext uri="{FF2B5EF4-FFF2-40B4-BE49-F238E27FC236}">
                <a16:creationId xmlns:a16="http://schemas.microsoft.com/office/drawing/2014/main" id="{6F2C7AE2-8221-47A8-9807-6E56B01EDE7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38309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21B59-3E0B-41DD-8D86-4FF919A53135}"/>
              </a:ext>
            </a:extLst>
          </p:cNvPr>
          <p:cNvSpPr>
            <a:spLocks noGrp="1"/>
          </p:cNvSpPr>
          <p:nvPr>
            <p:ph type="title"/>
          </p:nvPr>
        </p:nvSpPr>
        <p:spPr/>
        <p:txBody>
          <a:bodyPr/>
          <a:lstStyle/>
          <a:p>
            <a:r>
              <a:rPr lang="en-US"/>
              <a:t>Posts Table | Market - 2 of 3</a:t>
            </a:r>
          </a:p>
        </p:txBody>
      </p:sp>
      <p:graphicFrame>
        <p:nvGraphicFramePr>
          <p:cNvPr id="5" name="Table Placeholder 4">
            <a:extLst>
              <a:ext uri="{FF2B5EF4-FFF2-40B4-BE49-F238E27FC236}">
                <a16:creationId xmlns:a16="http://schemas.microsoft.com/office/drawing/2014/main" id="{B9531994-F3EF-4F75-B88A-BBEE56487349}"/>
              </a:ext>
            </a:extLst>
          </p:cNvPr>
          <p:cNvGraphicFramePr>
            <a:graphicFrameLocks noGrp="1"/>
          </p:cNvGraphicFramePr>
          <p:nvPr>
            <p:ph type="tbl" sz="quarter" idx="13"/>
            <p:extLst>
              <p:ext uri="{D42A27DB-BD31-4B8C-83A1-F6EECF244321}">
                <p14:modId xmlns:p14="http://schemas.microsoft.com/office/powerpoint/2010/main" val="1538765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71947188"/>
                    </a:ext>
                  </a:extLst>
                </a:gridCol>
                <a:gridCol w="370332">
                  <a:extLst>
                    <a:ext uri="{9D8B030D-6E8A-4147-A177-3AD203B41FA5}">
                      <a16:colId xmlns:a16="http://schemas.microsoft.com/office/drawing/2014/main" val="1194741545"/>
                    </a:ext>
                  </a:extLst>
                </a:gridCol>
                <a:gridCol w="370332">
                  <a:extLst>
                    <a:ext uri="{9D8B030D-6E8A-4147-A177-3AD203B41FA5}">
                      <a16:colId xmlns:a16="http://schemas.microsoft.com/office/drawing/2014/main" val="3181552291"/>
                    </a:ext>
                  </a:extLst>
                </a:gridCol>
                <a:gridCol w="370332">
                  <a:extLst>
                    <a:ext uri="{9D8B030D-6E8A-4147-A177-3AD203B41FA5}">
                      <a16:colId xmlns:a16="http://schemas.microsoft.com/office/drawing/2014/main" val="2553877830"/>
                    </a:ext>
                  </a:extLst>
                </a:gridCol>
                <a:gridCol w="329184">
                  <a:extLst>
                    <a:ext uri="{9D8B030D-6E8A-4147-A177-3AD203B41FA5}">
                      <a16:colId xmlns:a16="http://schemas.microsoft.com/office/drawing/2014/main" val="2166327036"/>
                    </a:ext>
                  </a:extLst>
                </a:gridCol>
                <a:gridCol w="329184">
                  <a:extLst>
                    <a:ext uri="{9D8B030D-6E8A-4147-A177-3AD203B41FA5}">
                      <a16:colId xmlns:a16="http://schemas.microsoft.com/office/drawing/2014/main" val="4047893537"/>
                    </a:ext>
                  </a:extLst>
                </a:gridCol>
                <a:gridCol w="329184">
                  <a:extLst>
                    <a:ext uri="{9D8B030D-6E8A-4147-A177-3AD203B41FA5}">
                      <a16:colId xmlns:a16="http://schemas.microsoft.com/office/drawing/2014/main" val="2172393048"/>
                    </a:ext>
                  </a:extLst>
                </a:gridCol>
                <a:gridCol w="329184">
                  <a:extLst>
                    <a:ext uri="{9D8B030D-6E8A-4147-A177-3AD203B41FA5}">
                      <a16:colId xmlns:a16="http://schemas.microsoft.com/office/drawing/2014/main" val="2440702504"/>
                    </a:ext>
                  </a:extLst>
                </a:gridCol>
                <a:gridCol w="329184">
                  <a:extLst>
                    <a:ext uri="{9D8B030D-6E8A-4147-A177-3AD203B41FA5}">
                      <a16:colId xmlns:a16="http://schemas.microsoft.com/office/drawing/2014/main" val="3794445895"/>
                    </a:ext>
                  </a:extLst>
                </a:gridCol>
                <a:gridCol w="329184">
                  <a:extLst>
                    <a:ext uri="{9D8B030D-6E8A-4147-A177-3AD203B41FA5}">
                      <a16:colId xmlns:a16="http://schemas.microsoft.com/office/drawing/2014/main" val="1089598675"/>
                    </a:ext>
                  </a:extLst>
                </a:gridCol>
                <a:gridCol w="329184">
                  <a:extLst>
                    <a:ext uri="{9D8B030D-6E8A-4147-A177-3AD203B41FA5}">
                      <a16:colId xmlns:a16="http://schemas.microsoft.com/office/drawing/2014/main" val="223085351"/>
                    </a:ext>
                  </a:extLst>
                </a:gridCol>
                <a:gridCol w="329184">
                  <a:extLst>
                    <a:ext uri="{9D8B030D-6E8A-4147-A177-3AD203B41FA5}">
                      <a16:colId xmlns:a16="http://schemas.microsoft.com/office/drawing/2014/main" val="4250866375"/>
                    </a:ext>
                  </a:extLst>
                </a:gridCol>
                <a:gridCol w="329184">
                  <a:extLst>
                    <a:ext uri="{9D8B030D-6E8A-4147-A177-3AD203B41FA5}">
                      <a16:colId xmlns:a16="http://schemas.microsoft.com/office/drawing/2014/main" val="3286711713"/>
                    </a:ext>
                  </a:extLst>
                </a:gridCol>
                <a:gridCol w="370332">
                  <a:extLst>
                    <a:ext uri="{9D8B030D-6E8A-4147-A177-3AD203B41FA5}">
                      <a16:colId xmlns:a16="http://schemas.microsoft.com/office/drawing/2014/main" val="1359212"/>
                    </a:ext>
                  </a:extLst>
                </a:gridCol>
                <a:gridCol w="370332">
                  <a:extLst>
                    <a:ext uri="{9D8B030D-6E8A-4147-A177-3AD203B41FA5}">
                      <a16:colId xmlns:a16="http://schemas.microsoft.com/office/drawing/2014/main" val="801032045"/>
                    </a:ext>
                  </a:extLst>
                </a:gridCol>
                <a:gridCol w="329184">
                  <a:extLst>
                    <a:ext uri="{9D8B030D-6E8A-4147-A177-3AD203B41FA5}">
                      <a16:colId xmlns:a16="http://schemas.microsoft.com/office/drawing/2014/main" val="90809931"/>
                    </a:ext>
                  </a:extLst>
                </a:gridCol>
                <a:gridCol w="329184">
                  <a:extLst>
                    <a:ext uri="{9D8B030D-6E8A-4147-A177-3AD203B41FA5}">
                      <a16:colId xmlns:a16="http://schemas.microsoft.com/office/drawing/2014/main" val="1990488782"/>
                    </a:ext>
                  </a:extLst>
                </a:gridCol>
                <a:gridCol w="370332">
                  <a:extLst>
                    <a:ext uri="{9D8B030D-6E8A-4147-A177-3AD203B41FA5}">
                      <a16:colId xmlns:a16="http://schemas.microsoft.com/office/drawing/2014/main" val="123364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196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- 2018-07-12 16:49:20 </a:t>
                      </a:r>
                      <a:r>
                        <a:rPr kumimoji="0" lang="en-US" sz="1000" b="0" i="0" u="none" strike="noStrike" kern="1200" cap="none" spc="0" normalizeH="0" baseline="0" noProof="0">
                          <a:ln>
                            <a:noFill/>
                          </a:ln>
                          <a:solidFill>
                            <a:prstClr val="black"/>
                          </a:solidFill>
                          <a:effectLst/>
                          <a:uLnTx/>
                          <a:uFillTx/>
                          <a:latin typeface="+mn-lt"/>
                          <a:ea typeface="+mn-ea"/>
                          <a:cs typeface="+mn-cs"/>
                        </a:rPr>
                        <a:t> 
 Summer is looking fresh and tasty with our Haida Gwaii Sablefish. Find it on our July Rooted in Nature menu. http://ow.ly/c3hJ30kVNuf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9505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- 2018-07-27 12:50:00 </a:t>
                      </a:r>
                      <a:r>
                        <a:rPr kumimoji="0" lang="en-US" sz="1000" b="0" i="0" u="none" strike="noStrike" kern="1200" cap="none" spc="0" normalizeH="0" baseline="0" noProof="0">
                          <a:ln>
                            <a:noFill/>
                          </a:ln>
                          <a:solidFill>
                            <a:prstClr val="black"/>
                          </a:solidFill>
                          <a:effectLst/>
                          <a:uLnTx/>
                          <a:uFillTx/>
                          <a:latin typeface="+mn-lt"/>
                          <a:ea typeface="+mn-ea"/>
                          <a:cs typeface="+mn-cs"/>
                        </a:rPr>
                        <a:t> 
 Get your tastebuds ready! Our very own Chef Ken Nakano will be serving Gyūtan, a Japanese-styled Grilled Beef with Yuzu Kosho, Sweet Onion, and Garlic Soy Sauce this Sunday at Brewery &amp; The Beast We can't wait to "meat"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9725286"/>
                  </a:ext>
                </a:extLst>
              </a:tr>
            </a:tbl>
          </a:graphicData>
        </a:graphic>
      </p:graphicFrame>
      <p:sp>
        <p:nvSpPr>
          <p:cNvPr id="4" name="Text Placeholder 3">
            <a:extLst>
              <a:ext uri="{FF2B5EF4-FFF2-40B4-BE49-F238E27FC236}">
                <a16:creationId xmlns:a16="http://schemas.microsoft.com/office/drawing/2014/main" id="{7EF4DFC9-7356-4E4A-B3BF-4FE687438BA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86889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014CB-4E40-4D90-988F-865BF491C869}"/>
              </a:ext>
            </a:extLst>
          </p:cNvPr>
          <p:cNvSpPr>
            <a:spLocks noGrp="1"/>
          </p:cNvSpPr>
          <p:nvPr>
            <p:ph type="title"/>
          </p:nvPr>
        </p:nvSpPr>
        <p:spPr/>
        <p:txBody>
          <a:bodyPr/>
          <a:lstStyle/>
          <a:p>
            <a:r>
              <a:rPr lang="en-US"/>
              <a:t>Posts Table | Market - 3 of 3</a:t>
            </a:r>
          </a:p>
        </p:txBody>
      </p:sp>
      <p:graphicFrame>
        <p:nvGraphicFramePr>
          <p:cNvPr id="5" name="Table Placeholder 4">
            <a:extLst>
              <a:ext uri="{FF2B5EF4-FFF2-40B4-BE49-F238E27FC236}">
                <a16:creationId xmlns:a16="http://schemas.microsoft.com/office/drawing/2014/main" id="{77188536-F2F6-4428-9533-246997E3345E}"/>
              </a:ext>
            </a:extLst>
          </p:cNvPr>
          <p:cNvGraphicFramePr>
            <a:graphicFrameLocks noGrp="1"/>
          </p:cNvGraphicFramePr>
          <p:nvPr>
            <p:ph type="tbl" sz="quarter" idx="13"/>
            <p:extLst>
              <p:ext uri="{D42A27DB-BD31-4B8C-83A1-F6EECF244321}">
                <p14:modId xmlns:p14="http://schemas.microsoft.com/office/powerpoint/2010/main" val="179602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9508306"/>
                    </a:ext>
                  </a:extLst>
                </a:gridCol>
                <a:gridCol w="370332">
                  <a:extLst>
                    <a:ext uri="{9D8B030D-6E8A-4147-A177-3AD203B41FA5}">
                      <a16:colId xmlns:a16="http://schemas.microsoft.com/office/drawing/2014/main" val="965184088"/>
                    </a:ext>
                  </a:extLst>
                </a:gridCol>
                <a:gridCol w="370332">
                  <a:extLst>
                    <a:ext uri="{9D8B030D-6E8A-4147-A177-3AD203B41FA5}">
                      <a16:colId xmlns:a16="http://schemas.microsoft.com/office/drawing/2014/main" val="1222128920"/>
                    </a:ext>
                  </a:extLst>
                </a:gridCol>
                <a:gridCol w="370332">
                  <a:extLst>
                    <a:ext uri="{9D8B030D-6E8A-4147-A177-3AD203B41FA5}">
                      <a16:colId xmlns:a16="http://schemas.microsoft.com/office/drawing/2014/main" val="497754965"/>
                    </a:ext>
                  </a:extLst>
                </a:gridCol>
                <a:gridCol w="329184">
                  <a:extLst>
                    <a:ext uri="{9D8B030D-6E8A-4147-A177-3AD203B41FA5}">
                      <a16:colId xmlns:a16="http://schemas.microsoft.com/office/drawing/2014/main" val="2179767071"/>
                    </a:ext>
                  </a:extLst>
                </a:gridCol>
                <a:gridCol w="329184">
                  <a:extLst>
                    <a:ext uri="{9D8B030D-6E8A-4147-A177-3AD203B41FA5}">
                      <a16:colId xmlns:a16="http://schemas.microsoft.com/office/drawing/2014/main" val="3133239025"/>
                    </a:ext>
                  </a:extLst>
                </a:gridCol>
                <a:gridCol w="329184">
                  <a:extLst>
                    <a:ext uri="{9D8B030D-6E8A-4147-A177-3AD203B41FA5}">
                      <a16:colId xmlns:a16="http://schemas.microsoft.com/office/drawing/2014/main" val="2090990111"/>
                    </a:ext>
                  </a:extLst>
                </a:gridCol>
                <a:gridCol w="329184">
                  <a:extLst>
                    <a:ext uri="{9D8B030D-6E8A-4147-A177-3AD203B41FA5}">
                      <a16:colId xmlns:a16="http://schemas.microsoft.com/office/drawing/2014/main" val="3476837396"/>
                    </a:ext>
                  </a:extLst>
                </a:gridCol>
                <a:gridCol w="329184">
                  <a:extLst>
                    <a:ext uri="{9D8B030D-6E8A-4147-A177-3AD203B41FA5}">
                      <a16:colId xmlns:a16="http://schemas.microsoft.com/office/drawing/2014/main" val="3928840307"/>
                    </a:ext>
                  </a:extLst>
                </a:gridCol>
                <a:gridCol w="329184">
                  <a:extLst>
                    <a:ext uri="{9D8B030D-6E8A-4147-A177-3AD203B41FA5}">
                      <a16:colId xmlns:a16="http://schemas.microsoft.com/office/drawing/2014/main" val="2422203892"/>
                    </a:ext>
                  </a:extLst>
                </a:gridCol>
                <a:gridCol w="329184">
                  <a:extLst>
                    <a:ext uri="{9D8B030D-6E8A-4147-A177-3AD203B41FA5}">
                      <a16:colId xmlns:a16="http://schemas.microsoft.com/office/drawing/2014/main" val="3956854546"/>
                    </a:ext>
                  </a:extLst>
                </a:gridCol>
                <a:gridCol w="329184">
                  <a:extLst>
                    <a:ext uri="{9D8B030D-6E8A-4147-A177-3AD203B41FA5}">
                      <a16:colId xmlns:a16="http://schemas.microsoft.com/office/drawing/2014/main" val="4148589479"/>
                    </a:ext>
                  </a:extLst>
                </a:gridCol>
                <a:gridCol w="329184">
                  <a:extLst>
                    <a:ext uri="{9D8B030D-6E8A-4147-A177-3AD203B41FA5}">
                      <a16:colId xmlns:a16="http://schemas.microsoft.com/office/drawing/2014/main" val="3476522271"/>
                    </a:ext>
                  </a:extLst>
                </a:gridCol>
                <a:gridCol w="370332">
                  <a:extLst>
                    <a:ext uri="{9D8B030D-6E8A-4147-A177-3AD203B41FA5}">
                      <a16:colId xmlns:a16="http://schemas.microsoft.com/office/drawing/2014/main" val="3538846180"/>
                    </a:ext>
                  </a:extLst>
                </a:gridCol>
                <a:gridCol w="370332">
                  <a:extLst>
                    <a:ext uri="{9D8B030D-6E8A-4147-A177-3AD203B41FA5}">
                      <a16:colId xmlns:a16="http://schemas.microsoft.com/office/drawing/2014/main" val="2096249314"/>
                    </a:ext>
                  </a:extLst>
                </a:gridCol>
                <a:gridCol w="329184">
                  <a:extLst>
                    <a:ext uri="{9D8B030D-6E8A-4147-A177-3AD203B41FA5}">
                      <a16:colId xmlns:a16="http://schemas.microsoft.com/office/drawing/2014/main" val="4247517074"/>
                    </a:ext>
                  </a:extLst>
                </a:gridCol>
                <a:gridCol w="329184">
                  <a:extLst>
                    <a:ext uri="{9D8B030D-6E8A-4147-A177-3AD203B41FA5}">
                      <a16:colId xmlns:a16="http://schemas.microsoft.com/office/drawing/2014/main" val="307212853"/>
                    </a:ext>
                  </a:extLst>
                </a:gridCol>
                <a:gridCol w="370332">
                  <a:extLst>
                    <a:ext uri="{9D8B030D-6E8A-4147-A177-3AD203B41FA5}">
                      <a16:colId xmlns:a16="http://schemas.microsoft.com/office/drawing/2014/main" val="461973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689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Market by Jean-Georges - 2018-07-08 10:40:00 </a:t>
                      </a:r>
                      <a:r>
                        <a:rPr kumimoji="0" lang="en-US" sz="1000" b="0" i="0" u="none" strike="noStrike" kern="1200" cap="none" spc="0" normalizeH="0" baseline="0" noProof="0">
                          <a:ln>
                            <a:noFill/>
                          </a:ln>
                          <a:solidFill>
                            <a:prstClr val="black"/>
                          </a:solidFill>
                          <a:effectLst/>
                          <a:uLnTx/>
                          <a:uFillTx/>
                          <a:latin typeface="+mn-lt"/>
                          <a:ea typeface="+mn-ea"/>
                          <a:cs typeface="+mn-cs"/>
                        </a:rPr>
                        <a:t> 
 Friends that brunch (and picnic) together, stay together. Call a friend and experience the Picnic en Provence together this weekend. http://ow.ly/msuR30kPVjT #BrunchinProvence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3019494"/>
                  </a:ext>
                </a:extLst>
              </a:tr>
            </a:tbl>
          </a:graphicData>
        </a:graphic>
      </p:graphicFrame>
      <p:sp>
        <p:nvSpPr>
          <p:cNvPr id="4" name="Text Placeholder 3">
            <a:extLst>
              <a:ext uri="{FF2B5EF4-FFF2-40B4-BE49-F238E27FC236}">
                <a16:creationId xmlns:a16="http://schemas.microsoft.com/office/drawing/2014/main" id="{231F98AE-690A-4A9C-A249-222727FDB06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388784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78B9B-8CDE-48D1-86CF-40A5A9DA5140}"/>
              </a:ext>
            </a:extLst>
          </p:cNvPr>
          <p:cNvSpPr>
            <a:spLocks noGrp="1"/>
          </p:cNvSpPr>
          <p:nvPr>
            <p:ph type="title"/>
          </p:nvPr>
        </p:nvSpPr>
        <p:spPr/>
        <p:txBody>
          <a:bodyPr/>
          <a:lstStyle/>
          <a:p>
            <a:r>
              <a:rPr lang="en-US"/>
              <a:t>Followers (Facebook) | Market</a:t>
            </a:r>
          </a:p>
        </p:txBody>
      </p:sp>
      <p:graphicFrame>
        <p:nvGraphicFramePr>
          <p:cNvPr id="6" name="Chart Placeholder 5">
            <a:extLst>
              <a:ext uri="{FF2B5EF4-FFF2-40B4-BE49-F238E27FC236}">
                <a16:creationId xmlns:a16="http://schemas.microsoft.com/office/drawing/2014/main" id="{4D0AFA63-CFC3-4C95-8D6B-D94D1683D4A5}"/>
              </a:ext>
            </a:extLst>
          </p:cNvPr>
          <p:cNvGraphicFramePr>
            <a:graphicFrameLocks noGrp="1"/>
          </p:cNvGraphicFramePr>
          <p:nvPr>
            <p:ph type="chart" sz="quarter" idx="13"/>
            <p:extLst>
              <p:ext uri="{D42A27DB-BD31-4B8C-83A1-F6EECF244321}">
                <p14:modId xmlns:p14="http://schemas.microsoft.com/office/powerpoint/2010/main" val="182625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6B77E5-A1F4-4FA2-94A0-F117F3173C0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1C3DF78-5D58-45AA-8F60-FBB36EF033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594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5F58E-0B22-4106-B359-91D37B3D1E18}"/>
              </a:ext>
            </a:extLst>
          </p:cNvPr>
          <p:cNvSpPr>
            <a:spLocks noGrp="1"/>
          </p:cNvSpPr>
          <p:nvPr>
            <p:ph type="title"/>
          </p:nvPr>
        </p:nvSpPr>
        <p:spPr/>
        <p:txBody>
          <a:bodyPr/>
          <a:lstStyle/>
          <a:p>
            <a:r>
              <a:rPr lang="en-US"/>
              <a:t>Organic + Paid Reach (Facebook) | Market</a:t>
            </a:r>
          </a:p>
        </p:txBody>
      </p:sp>
      <p:graphicFrame>
        <p:nvGraphicFramePr>
          <p:cNvPr id="6" name="Chart Placeholder 5">
            <a:extLst>
              <a:ext uri="{FF2B5EF4-FFF2-40B4-BE49-F238E27FC236}">
                <a16:creationId xmlns:a16="http://schemas.microsoft.com/office/drawing/2014/main" id="{D786DD2F-1E1B-4B3E-A910-137C8B9C7459}"/>
              </a:ext>
            </a:extLst>
          </p:cNvPr>
          <p:cNvGraphicFramePr>
            <a:graphicFrameLocks noGrp="1"/>
          </p:cNvGraphicFramePr>
          <p:nvPr>
            <p:ph type="chart" sz="quarter" idx="13"/>
            <p:extLst>
              <p:ext uri="{D42A27DB-BD31-4B8C-83A1-F6EECF244321}">
                <p14:modId xmlns:p14="http://schemas.microsoft.com/office/powerpoint/2010/main" val="1780516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E6225F-FF9C-4588-B4E0-F108359ECDF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E1349B8C-6691-4B01-B66E-245D30C5EB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9622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65CA8-2009-490C-A797-627531BA6BAF}"/>
              </a:ext>
            </a:extLst>
          </p:cNvPr>
          <p:cNvSpPr>
            <a:spLocks noGrp="1"/>
          </p:cNvSpPr>
          <p:nvPr>
            <p:ph type="title"/>
          </p:nvPr>
        </p:nvSpPr>
        <p:spPr/>
        <p:txBody>
          <a:bodyPr/>
          <a:lstStyle/>
          <a:p>
            <a:r>
              <a:rPr lang="en-US"/>
              <a:t>Facebook Reach | Market</a:t>
            </a:r>
          </a:p>
        </p:txBody>
      </p:sp>
      <p:graphicFrame>
        <p:nvGraphicFramePr>
          <p:cNvPr id="6" name="Chart Placeholder 5">
            <a:extLst>
              <a:ext uri="{FF2B5EF4-FFF2-40B4-BE49-F238E27FC236}">
                <a16:creationId xmlns:a16="http://schemas.microsoft.com/office/drawing/2014/main" id="{412C6858-3965-4B57-9A1F-3B4E9B818E3A}"/>
              </a:ext>
            </a:extLst>
          </p:cNvPr>
          <p:cNvGraphicFramePr>
            <a:graphicFrameLocks noGrp="1"/>
          </p:cNvGraphicFramePr>
          <p:nvPr>
            <p:ph type="chart" sz="quarter" idx="13"/>
            <p:extLst>
              <p:ext uri="{D42A27DB-BD31-4B8C-83A1-F6EECF244321}">
                <p14:modId xmlns:p14="http://schemas.microsoft.com/office/powerpoint/2010/main" val="2459211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C6DB05-C45A-4530-BC48-3AF39C35BD9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956859F-3CF1-408E-80A5-EEBA532EB2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3314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DE196-F151-4CDB-BC27-81F2A0562701}"/>
              </a:ext>
            </a:extLst>
          </p:cNvPr>
          <p:cNvSpPr>
            <a:spLocks noGrp="1"/>
          </p:cNvSpPr>
          <p:nvPr>
            <p:ph type="title"/>
          </p:nvPr>
        </p:nvSpPr>
        <p:spPr/>
        <p:txBody>
          <a:bodyPr/>
          <a:lstStyle/>
          <a:p>
            <a:r>
              <a:rPr lang="en-US"/>
              <a:t>Instagram Monthly | Market</a:t>
            </a:r>
          </a:p>
        </p:txBody>
      </p:sp>
      <p:graphicFrame>
        <p:nvGraphicFramePr>
          <p:cNvPr id="5" name="Table Placeholder 4">
            <a:extLst>
              <a:ext uri="{FF2B5EF4-FFF2-40B4-BE49-F238E27FC236}">
                <a16:creationId xmlns:a16="http://schemas.microsoft.com/office/drawing/2014/main" id="{87CBB6E5-1FEE-4B8D-9FE4-05B27F78D61A}"/>
              </a:ext>
            </a:extLst>
          </p:cNvPr>
          <p:cNvGraphicFramePr>
            <a:graphicFrameLocks noGrp="1"/>
          </p:cNvGraphicFramePr>
          <p:nvPr>
            <p:ph type="tbl" sz="quarter" idx="13"/>
            <p:extLst>
              <p:ext uri="{D42A27DB-BD31-4B8C-83A1-F6EECF244321}">
                <p14:modId xmlns:p14="http://schemas.microsoft.com/office/powerpoint/2010/main" val="214186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91424786"/>
                    </a:ext>
                  </a:extLst>
                </a:gridCol>
                <a:gridCol w="3291840">
                  <a:extLst>
                    <a:ext uri="{9D8B030D-6E8A-4147-A177-3AD203B41FA5}">
                      <a16:colId xmlns:a16="http://schemas.microsoft.com/office/drawing/2014/main" val="1944892254"/>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133643398"/>
                  </a:ext>
                </a:extLst>
              </a:tr>
              <a:tr h="370840">
                <a:tc>
                  <a:txBody>
                    <a:bodyPr/>
                    <a:lstStyle/>
                    <a:p>
                      <a:r>
                        <a:rPr lang="en-US" sz="1000"/>
                        <a:t>Follower Count</a:t>
                      </a:r>
                    </a:p>
                  </a:txBody>
                  <a:tcPr/>
                </a:tc>
                <a:tc>
                  <a:txBody>
                    <a:bodyPr/>
                    <a:lstStyle/>
                    <a:p>
                      <a:r>
                        <a:rPr lang="en-US" sz="1000"/>
                        <a:t>2876</a:t>
                      </a:r>
                    </a:p>
                  </a:txBody>
                  <a:tcPr/>
                </a:tc>
                <a:extLst>
                  <a:ext uri="{0D108BD9-81ED-4DB2-BD59-A6C34878D82A}">
                    <a16:rowId xmlns:a16="http://schemas.microsoft.com/office/drawing/2014/main" val="1323009353"/>
                  </a:ext>
                </a:extLst>
              </a:tr>
              <a:tr h="370840">
                <a:tc>
                  <a:txBody>
                    <a:bodyPr/>
                    <a:lstStyle/>
                    <a:p>
                      <a:r>
                        <a:rPr lang="en-US" sz="1000"/>
                        <a:t>Post Comments</a:t>
                      </a:r>
                    </a:p>
                  </a:txBody>
                  <a:tcPr/>
                </a:tc>
                <a:tc>
                  <a:txBody>
                    <a:bodyPr/>
                    <a:lstStyle/>
                    <a:p>
                      <a:r>
                        <a:rPr lang="en-US" sz="1000"/>
                        <a:t>48</a:t>
                      </a:r>
                    </a:p>
                  </a:txBody>
                  <a:tcPr/>
                </a:tc>
                <a:extLst>
                  <a:ext uri="{0D108BD9-81ED-4DB2-BD59-A6C34878D82A}">
                    <a16:rowId xmlns:a16="http://schemas.microsoft.com/office/drawing/2014/main" val="2302267018"/>
                  </a:ext>
                </a:extLst>
              </a:tr>
              <a:tr h="370840">
                <a:tc>
                  <a:txBody>
                    <a:bodyPr/>
                    <a:lstStyle/>
                    <a:p>
                      <a:r>
                        <a:rPr lang="en-US" sz="1000"/>
                        <a:t>Post Likes</a:t>
                      </a:r>
                    </a:p>
                  </a:txBody>
                  <a:tcPr/>
                </a:tc>
                <a:tc>
                  <a:txBody>
                    <a:bodyPr/>
                    <a:lstStyle/>
                    <a:p>
                      <a:r>
                        <a:rPr lang="en-US" sz="1000"/>
                        <a:t>1914</a:t>
                      </a:r>
                    </a:p>
                  </a:txBody>
                  <a:tcPr/>
                </a:tc>
                <a:extLst>
                  <a:ext uri="{0D108BD9-81ED-4DB2-BD59-A6C34878D82A}">
                    <a16:rowId xmlns:a16="http://schemas.microsoft.com/office/drawing/2014/main" val="315968758"/>
                  </a:ext>
                </a:extLst>
              </a:tr>
              <a:tr h="370840">
                <a:tc>
                  <a:txBody>
                    <a:bodyPr/>
                    <a:lstStyle/>
                    <a:p>
                      <a:r>
                        <a:rPr lang="en-US" sz="1000"/>
                        <a:t>Post Reach</a:t>
                      </a:r>
                    </a:p>
                  </a:txBody>
                  <a:tcPr/>
                </a:tc>
                <a:tc>
                  <a:txBody>
                    <a:bodyPr/>
                    <a:lstStyle/>
                    <a:p>
                      <a:r>
                        <a:rPr lang="en-US" sz="1000"/>
                        <a:t>13708</a:t>
                      </a:r>
                    </a:p>
                  </a:txBody>
                  <a:tcPr/>
                </a:tc>
                <a:extLst>
                  <a:ext uri="{0D108BD9-81ED-4DB2-BD59-A6C34878D82A}">
                    <a16:rowId xmlns:a16="http://schemas.microsoft.com/office/drawing/2014/main" val="4288180718"/>
                  </a:ext>
                </a:extLst>
              </a:tr>
              <a:tr h="370840">
                <a:tc>
                  <a:txBody>
                    <a:bodyPr/>
                    <a:lstStyle/>
                    <a:p>
                      <a:r>
                        <a:rPr lang="en-US" sz="1000"/>
                        <a:t>Posts This Week</a:t>
                      </a:r>
                    </a:p>
                  </a:txBody>
                  <a:tcPr/>
                </a:tc>
                <a:tc>
                  <a:txBody>
                    <a:bodyPr/>
                    <a:lstStyle/>
                    <a:p>
                      <a:r>
                        <a:rPr lang="en-US" sz="1000"/>
                        <a:t>n/a</a:t>
                      </a:r>
                    </a:p>
                  </a:txBody>
                  <a:tcPr/>
                </a:tc>
                <a:extLst>
                  <a:ext uri="{0D108BD9-81ED-4DB2-BD59-A6C34878D82A}">
                    <a16:rowId xmlns:a16="http://schemas.microsoft.com/office/drawing/2014/main" val="3532109310"/>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354788596"/>
                  </a:ext>
                </a:extLst>
              </a:tr>
            </a:tbl>
          </a:graphicData>
        </a:graphic>
      </p:graphicFrame>
      <p:sp>
        <p:nvSpPr>
          <p:cNvPr id="4" name="Text Placeholder 3">
            <a:extLst>
              <a:ext uri="{FF2B5EF4-FFF2-40B4-BE49-F238E27FC236}">
                <a16:creationId xmlns:a16="http://schemas.microsoft.com/office/drawing/2014/main" id="{67955A01-8FAB-4DE1-8690-97321974C3B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84147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FFECE-04A4-4225-9851-B3D29E3BAF44}"/>
              </a:ext>
            </a:extLst>
          </p:cNvPr>
          <p:cNvSpPr>
            <a:spLocks noGrp="1"/>
          </p:cNvSpPr>
          <p:nvPr>
            <p:ph type="title"/>
          </p:nvPr>
        </p:nvSpPr>
        <p:spPr/>
        <p:txBody>
          <a:bodyPr/>
          <a:lstStyle/>
          <a:p>
            <a:r>
              <a:rPr lang="en-US"/>
              <a:t>Followers (Instagram) | Market</a:t>
            </a:r>
          </a:p>
        </p:txBody>
      </p:sp>
      <p:graphicFrame>
        <p:nvGraphicFramePr>
          <p:cNvPr id="6" name="Chart Placeholder 5">
            <a:extLst>
              <a:ext uri="{FF2B5EF4-FFF2-40B4-BE49-F238E27FC236}">
                <a16:creationId xmlns:a16="http://schemas.microsoft.com/office/drawing/2014/main" id="{B68BFD62-9A1B-4084-8B05-00B8CDB19DA9}"/>
              </a:ext>
            </a:extLst>
          </p:cNvPr>
          <p:cNvGraphicFramePr>
            <a:graphicFrameLocks noGrp="1"/>
          </p:cNvGraphicFramePr>
          <p:nvPr>
            <p:ph type="chart" sz="quarter" idx="13"/>
            <p:extLst>
              <p:ext uri="{D42A27DB-BD31-4B8C-83A1-F6EECF244321}">
                <p14:modId xmlns:p14="http://schemas.microsoft.com/office/powerpoint/2010/main" val="3848256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509B45-7D5F-4AED-BA52-FAC465565D2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E5733A2-D3FC-4C8F-9A51-F872E28685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3501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0EEAF-83A5-45CB-8177-6A10F4010541}"/>
              </a:ext>
            </a:extLst>
          </p:cNvPr>
          <p:cNvSpPr>
            <a:spLocks noGrp="1"/>
          </p:cNvSpPr>
          <p:nvPr>
            <p:ph type="title"/>
          </p:nvPr>
        </p:nvSpPr>
        <p:spPr/>
        <p:txBody>
          <a:bodyPr/>
          <a:lstStyle/>
          <a:p>
            <a:r>
              <a:rPr lang="en-US"/>
              <a:t>Instagram Posts Table | Market</a:t>
            </a:r>
          </a:p>
        </p:txBody>
      </p:sp>
      <p:graphicFrame>
        <p:nvGraphicFramePr>
          <p:cNvPr id="5" name="Table Placeholder 4">
            <a:extLst>
              <a:ext uri="{FF2B5EF4-FFF2-40B4-BE49-F238E27FC236}">
                <a16:creationId xmlns:a16="http://schemas.microsoft.com/office/drawing/2014/main" id="{67E993A4-1859-4E98-9695-D36ADEF6EEAE}"/>
              </a:ext>
            </a:extLst>
          </p:cNvPr>
          <p:cNvGraphicFramePr>
            <a:graphicFrameLocks noGrp="1"/>
          </p:cNvGraphicFramePr>
          <p:nvPr>
            <p:ph type="tbl" sz="quarter" idx="13"/>
            <p:extLst>
              <p:ext uri="{D42A27DB-BD31-4B8C-83A1-F6EECF244321}">
                <p14:modId xmlns:p14="http://schemas.microsoft.com/office/powerpoint/2010/main" val="307128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70356999"/>
                    </a:ext>
                  </a:extLst>
                </a:gridCol>
                <a:gridCol w="987552">
                  <a:extLst>
                    <a:ext uri="{9D8B030D-6E8A-4147-A177-3AD203B41FA5}">
                      <a16:colId xmlns:a16="http://schemas.microsoft.com/office/drawing/2014/main" val="667740144"/>
                    </a:ext>
                  </a:extLst>
                </a:gridCol>
                <a:gridCol w="987552">
                  <a:extLst>
                    <a:ext uri="{9D8B030D-6E8A-4147-A177-3AD203B41FA5}">
                      <a16:colId xmlns:a16="http://schemas.microsoft.com/office/drawing/2014/main" val="2458385193"/>
                    </a:ext>
                  </a:extLst>
                </a:gridCol>
                <a:gridCol w="987552">
                  <a:extLst>
                    <a:ext uri="{9D8B030D-6E8A-4147-A177-3AD203B41FA5}">
                      <a16:colId xmlns:a16="http://schemas.microsoft.com/office/drawing/2014/main" val="1733399816"/>
                    </a:ext>
                  </a:extLst>
                </a:gridCol>
                <a:gridCol w="987552">
                  <a:extLst>
                    <a:ext uri="{9D8B030D-6E8A-4147-A177-3AD203B41FA5}">
                      <a16:colId xmlns:a16="http://schemas.microsoft.com/office/drawing/2014/main" val="270158773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54284272"/>
                  </a:ext>
                </a:extLst>
              </a:tr>
              <a:tr h="370840">
                <a:tc>
                  <a:txBody>
                    <a:bodyPr/>
                    <a:lstStyle/>
                    <a:p>
                      <a:r>
                        <a:rPr lang="en-US" sz="1000" b="1"/>
                        <a:t>marketjg_van - 2018-07-31 16:37:31 </a:t>
                      </a:r>
                      <a:r>
                        <a:rPr lang="en-US" sz="1000"/>
                        <a:t>
 Beef up your day with the newly added Heritage Angus Beef Carpaccio on our summer Rooted in Nature tasting menu. Call 604-695-1115 to book a tasting tonight.</a:t>
                      </a:r>
                    </a:p>
                  </a:txBody>
                  <a:tcPr/>
                </a:tc>
                <a:tc>
                  <a:txBody>
                    <a:bodyPr/>
                    <a:lstStyle/>
                    <a:p>
                      <a:r>
                        <a:rPr lang="en-US" sz="1000"/>
                        <a:t>66</a:t>
                      </a:r>
                    </a:p>
                  </a:txBody>
                  <a:tcPr/>
                </a:tc>
                <a:tc>
                  <a:txBody>
                    <a:bodyPr/>
                    <a:lstStyle/>
                    <a:p>
                      <a:r>
                        <a:rPr lang="en-US" sz="1000"/>
                        <a:t>1</a:t>
                      </a:r>
                    </a:p>
                  </a:txBody>
                  <a:tcPr/>
                </a:tc>
                <a:tc>
                  <a:txBody>
                    <a:bodyPr/>
                    <a:lstStyle/>
                    <a:p>
                      <a:r>
                        <a:rPr lang="en-US" sz="1000"/>
                        <a:t>2.3296 %</a:t>
                      </a:r>
                    </a:p>
                  </a:txBody>
                  <a:tcPr/>
                </a:tc>
                <a:tc>
                  <a:txBody>
                    <a:bodyPr/>
                    <a:lstStyle/>
                    <a:p>
                      <a:r>
                        <a:rPr lang="en-US" sz="1000"/>
                        <a:t>Image</a:t>
                      </a:r>
                    </a:p>
                  </a:txBody>
                  <a:tcPr/>
                </a:tc>
                <a:extLst>
                  <a:ext uri="{0D108BD9-81ED-4DB2-BD59-A6C34878D82A}">
                    <a16:rowId xmlns:a16="http://schemas.microsoft.com/office/drawing/2014/main" val="2654862288"/>
                  </a:ext>
                </a:extLst>
              </a:tr>
              <a:tr h="370840">
                <a:tc>
                  <a:txBody>
                    <a:bodyPr/>
                    <a:lstStyle/>
                    <a:p>
                      <a:r>
                        <a:rPr lang="en-US" sz="1000" b="1"/>
                        <a:t>marketjg_van - 2018-07-28 11:07:41 </a:t>
                      </a:r>
                      <a:r>
                        <a:rPr lang="en-US" sz="1000"/>
                        <a:t>
 Same place, new experience. This summer, we transformed our terrace into a scene from the South of France. Have you brunched in Provence with us yet?</a:t>
                      </a:r>
                    </a:p>
                  </a:txBody>
                  <a:tcPr/>
                </a:tc>
                <a:tc>
                  <a:txBody>
                    <a:bodyPr/>
                    <a:lstStyle/>
                    <a:p>
                      <a:r>
                        <a:rPr lang="en-US" sz="1000"/>
                        <a:t>100</a:t>
                      </a:r>
                    </a:p>
                  </a:txBody>
                  <a:tcPr/>
                </a:tc>
                <a:tc>
                  <a:txBody>
                    <a:bodyPr/>
                    <a:lstStyle/>
                    <a:p>
                      <a:r>
                        <a:rPr lang="en-US" sz="1000"/>
                        <a:t>1</a:t>
                      </a:r>
                    </a:p>
                  </a:txBody>
                  <a:tcPr/>
                </a:tc>
                <a:tc>
                  <a:txBody>
                    <a:bodyPr/>
                    <a:lstStyle/>
                    <a:p>
                      <a:r>
                        <a:rPr lang="en-US" sz="1000"/>
                        <a:t>3.5106 %</a:t>
                      </a:r>
                    </a:p>
                  </a:txBody>
                  <a:tcPr/>
                </a:tc>
                <a:tc>
                  <a:txBody>
                    <a:bodyPr/>
                    <a:lstStyle/>
                    <a:p>
                      <a:r>
                        <a:rPr lang="en-US" sz="1000"/>
                        <a:t>Image</a:t>
                      </a:r>
                    </a:p>
                  </a:txBody>
                  <a:tcPr/>
                </a:tc>
                <a:extLst>
                  <a:ext uri="{0D108BD9-81ED-4DB2-BD59-A6C34878D82A}">
                    <a16:rowId xmlns:a16="http://schemas.microsoft.com/office/drawing/2014/main" val="3250177937"/>
                  </a:ext>
                </a:extLst>
              </a:tr>
              <a:tr h="370840">
                <a:tc>
                  <a:txBody>
                    <a:bodyPr/>
                    <a:lstStyle/>
                    <a:p>
                      <a:r>
                        <a:rPr lang="en-US" sz="1000" b="1"/>
                        <a:t>marketjg_van - 2018-07-27 13:06:18 </a:t>
                      </a:r>
                      <a:r>
                        <a:rPr lang="en-US" sz="1000"/>
                        <a:t>
 Get your tastebuds ready! Our very own Chef Ken Nakano will be serving Gyūtan, a Japanese-styled Grilled Beef with Yuzu Kosho, Sweet Onion, and Garlic Soy Sauce this Sunday at @brewerythebeast. We can't wait to "meat" you at #MeatfestYVR!</a:t>
                      </a:r>
                    </a:p>
                  </a:txBody>
                  <a:tcPr/>
                </a:tc>
                <a:tc>
                  <a:txBody>
                    <a:bodyPr/>
                    <a:lstStyle/>
                    <a:p>
                      <a:r>
                        <a:rPr lang="en-US" sz="1000"/>
                        <a:t>113</a:t>
                      </a:r>
                    </a:p>
                  </a:txBody>
                  <a:tcPr/>
                </a:tc>
                <a:tc>
                  <a:txBody>
                    <a:bodyPr/>
                    <a:lstStyle/>
                    <a:p>
                      <a:r>
                        <a:rPr lang="en-US" sz="1000"/>
                        <a:t>3</a:t>
                      </a:r>
                    </a:p>
                  </a:txBody>
                  <a:tcPr/>
                </a:tc>
                <a:tc>
                  <a:txBody>
                    <a:bodyPr/>
                    <a:lstStyle/>
                    <a:p>
                      <a:r>
                        <a:rPr lang="en-US" sz="1000"/>
                        <a:t>4.0418 %</a:t>
                      </a:r>
                    </a:p>
                  </a:txBody>
                  <a:tcPr/>
                </a:tc>
                <a:tc>
                  <a:txBody>
                    <a:bodyPr/>
                    <a:lstStyle/>
                    <a:p>
                      <a:r>
                        <a:rPr lang="en-US" sz="1000"/>
                        <a:t>Image</a:t>
                      </a:r>
                    </a:p>
                  </a:txBody>
                  <a:tcPr/>
                </a:tc>
                <a:extLst>
                  <a:ext uri="{0D108BD9-81ED-4DB2-BD59-A6C34878D82A}">
                    <a16:rowId xmlns:a16="http://schemas.microsoft.com/office/drawing/2014/main" val="3696805953"/>
                  </a:ext>
                </a:extLst>
              </a:tr>
              <a:tr h="370840">
                <a:tc>
                  <a:txBody>
                    <a:bodyPr/>
                    <a:lstStyle/>
                    <a:p>
                      <a:r>
                        <a:rPr lang="en-US" sz="1000" b="1"/>
                        <a:t>marketjg_van - 2018-07-26 13:46:18 </a:t>
                      </a:r>
                      <a:r>
                        <a:rPr lang="en-US" sz="1000"/>
                        <a:t>
 A midday getaway to Provence. Join us for a Pentanque or other Provençal-inspired cocktails during Apéro Hour everyday from 3-6pm. See our link in bio for our Apéro Hour menu.</a:t>
                      </a:r>
                    </a:p>
                  </a:txBody>
                  <a:tcPr/>
                </a:tc>
                <a:tc>
                  <a:txBody>
                    <a:bodyPr/>
                    <a:lstStyle/>
                    <a:p>
                      <a:r>
                        <a:rPr lang="en-US" sz="1000"/>
                        <a:t>84</a:t>
                      </a:r>
                    </a:p>
                  </a:txBody>
                  <a:tcPr/>
                </a:tc>
                <a:tc>
                  <a:txBody>
                    <a:bodyPr/>
                    <a:lstStyle/>
                    <a:p>
                      <a:r>
                        <a:rPr lang="en-US" sz="1000"/>
                        <a:t>5</a:t>
                      </a:r>
                    </a:p>
                  </a:txBody>
                  <a:tcPr/>
                </a:tc>
                <a:tc>
                  <a:txBody>
                    <a:bodyPr/>
                    <a:lstStyle/>
                    <a:p>
                      <a:r>
                        <a:rPr lang="en-US" sz="1000"/>
                        <a:t>3.1097 %</a:t>
                      </a:r>
                    </a:p>
                  </a:txBody>
                  <a:tcPr/>
                </a:tc>
                <a:tc>
                  <a:txBody>
                    <a:bodyPr/>
                    <a:lstStyle/>
                    <a:p>
                      <a:r>
                        <a:rPr lang="en-US" sz="1000"/>
                        <a:t>Image</a:t>
                      </a:r>
                    </a:p>
                  </a:txBody>
                  <a:tcPr/>
                </a:tc>
                <a:extLst>
                  <a:ext uri="{0D108BD9-81ED-4DB2-BD59-A6C34878D82A}">
                    <a16:rowId xmlns:a16="http://schemas.microsoft.com/office/drawing/2014/main" val="471217954"/>
                  </a:ext>
                </a:extLst>
              </a:tr>
              <a:tr h="370840">
                <a:tc>
                  <a:txBody>
                    <a:bodyPr/>
                    <a:lstStyle/>
                    <a:p>
                      <a:r>
                        <a:rPr lang="en-US" sz="1000" b="1"/>
                        <a:t>marketjg_van - 2018-07-25 16:49:04 </a:t>
                      </a:r>
                      <a:r>
                        <a:rPr lang="en-US" sz="1000"/>
                        <a:t>
 How to win on #WineWednesday? Pair the Haida Gwaii Sablefish from our Rooted in Nature tasting menu with a glass of Louis Latour Mâcon-Lugny "Les Genièvres" 2016. You'll thank us later.</a:t>
                      </a:r>
                    </a:p>
                  </a:txBody>
                  <a:tcPr/>
                </a:tc>
                <a:tc>
                  <a:txBody>
                    <a:bodyPr/>
                    <a:lstStyle/>
                    <a:p>
                      <a:r>
                        <a:rPr lang="en-US" sz="1000"/>
                        <a:t>68</a:t>
                      </a:r>
                    </a:p>
                  </a:txBody>
                  <a:tcPr/>
                </a:tc>
                <a:tc>
                  <a:txBody>
                    <a:bodyPr/>
                    <a:lstStyle/>
                    <a:p>
                      <a:r>
                        <a:rPr lang="en-US" sz="1000"/>
                        <a:t>3</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3868371292"/>
                  </a:ext>
                </a:extLst>
              </a:tr>
            </a:tbl>
          </a:graphicData>
        </a:graphic>
      </p:graphicFrame>
      <p:sp>
        <p:nvSpPr>
          <p:cNvPr id="4" name="Text Placeholder 3">
            <a:extLst>
              <a:ext uri="{FF2B5EF4-FFF2-40B4-BE49-F238E27FC236}">
                <a16:creationId xmlns:a16="http://schemas.microsoft.com/office/drawing/2014/main" id="{00666BA7-6591-4D43-9306-44F3CFEBBA4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058762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AF22E-AEE1-465D-BDAD-2C60762CFC29}"/>
              </a:ext>
            </a:extLst>
          </p:cNvPr>
          <p:cNvSpPr>
            <a:spLocks noGrp="1"/>
          </p:cNvSpPr>
          <p:nvPr>
            <p:ph type="title"/>
          </p:nvPr>
        </p:nvSpPr>
        <p:spPr/>
        <p:txBody>
          <a:bodyPr/>
          <a:lstStyle/>
          <a:p>
            <a:r>
              <a:rPr lang="en-US"/>
              <a:t>Twitter Monthly | Market</a:t>
            </a:r>
          </a:p>
        </p:txBody>
      </p:sp>
      <p:graphicFrame>
        <p:nvGraphicFramePr>
          <p:cNvPr id="5" name="Table Placeholder 4">
            <a:extLst>
              <a:ext uri="{FF2B5EF4-FFF2-40B4-BE49-F238E27FC236}">
                <a16:creationId xmlns:a16="http://schemas.microsoft.com/office/drawing/2014/main" id="{563D5E0D-D85B-431A-8DDD-81B50C4CA69B}"/>
              </a:ext>
            </a:extLst>
          </p:cNvPr>
          <p:cNvGraphicFramePr>
            <a:graphicFrameLocks noGrp="1"/>
          </p:cNvGraphicFramePr>
          <p:nvPr>
            <p:ph type="tbl" sz="quarter" idx="13"/>
            <p:extLst>
              <p:ext uri="{D42A27DB-BD31-4B8C-83A1-F6EECF244321}">
                <p14:modId xmlns:p14="http://schemas.microsoft.com/office/powerpoint/2010/main" val="3863084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1439425"/>
                    </a:ext>
                  </a:extLst>
                </a:gridCol>
                <a:gridCol w="3291840">
                  <a:extLst>
                    <a:ext uri="{9D8B030D-6E8A-4147-A177-3AD203B41FA5}">
                      <a16:colId xmlns:a16="http://schemas.microsoft.com/office/drawing/2014/main" val="1276677420"/>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408821043"/>
                  </a:ext>
                </a:extLst>
              </a:tr>
              <a:tr h="370840">
                <a:tc>
                  <a:txBody>
                    <a:bodyPr/>
                    <a:lstStyle/>
                    <a:p>
                      <a:r>
                        <a:rPr lang="en-US" sz="1000"/>
                        <a:t>Follower Count</a:t>
                      </a:r>
                    </a:p>
                  </a:txBody>
                  <a:tcPr/>
                </a:tc>
                <a:tc>
                  <a:txBody>
                    <a:bodyPr/>
                    <a:lstStyle/>
                    <a:p>
                      <a:r>
                        <a:rPr lang="en-US" sz="1000"/>
                        <a:t>3648</a:t>
                      </a:r>
                    </a:p>
                  </a:txBody>
                  <a:tcPr/>
                </a:tc>
                <a:extLst>
                  <a:ext uri="{0D108BD9-81ED-4DB2-BD59-A6C34878D82A}">
                    <a16:rowId xmlns:a16="http://schemas.microsoft.com/office/drawing/2014/main" val="2283709404"/>
                  </a:ext>
                </a:extLst>
              </a:tr>
              <a:tr h="370840">
                <a:tc>
                  <a:txBody>
                    <a:bodyPr/>
                    <a:lstStyle/>
                    <a:p>
                      <a:r>
                        <a:rPr lang="en-US" sz="1000"/>
                        <a:t>Tweet Count</a:t>
                      </a:r>
                    </a:p>
                  </a:txBody>
                  <a:tcPr/>
                </a:tc>
                <a:tc>
                  <a:txBody>
                    <a:bodyPr/>
                    <a:lstStyle/>
                    <a:p>
                      <a:r>
                        <a:rPr lang="en-US" sz="1000"/>
                        <a:t>24</a:t>
                      </a:r>
                    </a:p>
                  </a:txBody>
                  <a:tcPr/>
                </a:tc>
                <a:extLst>
                  <a:ext uri="{0D108BD9-81ED-4DB2-BD59-A6C34878D82A}">
                    <a16:rowId xmlns:a16="http://schemas.microsoft.com/office/drawing/2014/main" val="4091726006"/>
                  </a:ext>
                </a:extLst>
              </a:tr>
              <a:tr h="370840">
                <a:tc>
                  <a:txBody>
                    <a:bodyPr/>
                    <a:lstStyle/>
                    <a:p>
                      <a:r>
                        <a:rPr lang="en-US" sz="1000"/>
                        <a:t>Tweet Favourites</a:t>
                      </a:r>
                    </a:p>
                  </a:txBody>
                  <a:tcPr/>
                </a:tc>
                <a:tc>
                  <a:txBody>
                    <a:bodyPr/>
                    <a:lstStyle/>
                    <a:p>
                      <a:r>
                        <a:rPr lang="en-US" sz="1000"/>
                        <a:t>16</a:t>
                      </a:r>
                    </a:p>
                  </a:txBody>
                  <a:tcPr/>
                </a:tc>
                <a:extLst>
                  <a:ext uri="{0D108BD9-81ED-4DB2-BD59-A6C34878D82A}">
                    <a16:rowId xmlns:a16="http://schemas.microsoft.com/office/drawing/2014/main" val="2910405295"/>
                  </a:ext>
                </a:extLst>
              </a:tr>
              <a:tr h="370840">
                <a:tc>
                  <a:txBody>
                    <a:bodyPr/>
                    <a:lstStyle/>
                    <a:p>
                      <a:r>
                        <a:rPr lang="en-US" sz="1000"/>
                        <a:t>Tweet Replies</a:t>
                      </a:r>
                    </a:p>
                  </a:txBody>
                  <a:tcPr/>
                </a:tc>
                <a:tc>
                  <a:txBody>
                    <a:bodyPr/>
                    <a:lstStyle/>
                    <a:p>
                      <a:r>
                        <a:rPr lang="en-US" sz="1000"/>
                        <a:t>1</a:t>
                      </a:r>
                    </a:p>
                  </a:txBody>
                  <a:tcPr/>
                </a:tc>
                <a:extLst>
                  <a:ext uri="{0D108BD9-81ED-4DB2-BD59-A6C34878D82A}">
                    <a16:rowId xmlns:a16="http://schemas.microsoft.com/office/drawing/2014/main" val="4202480114"/>
                  </a:ext>
                </a:extLst>
              </a:tr>
              <a:tr h="370840">
                <a:tc>
                  <a:txBody>
                    <a:bodyPr/>
                    <a:lstStyle/>
                    <a:p>
                      <a:r>
                        <a:rPr lang="en-US" sz="1000"/>
                        <a:t>Tweet Retweets</a:t>
                      </a:r>
                    </a:p>
                  </a:txBody>
                  <a:tcPr/>
                </a:tc>
                <a:tc>
                  <a:txBody>
                    <a:bodyPr/>
                    <a:lstStyle/>
                    <a:p>
                      <a:r>
                        <a:rPr lang="en-US" sz="1000"/>
                        <a:t>8</a:t>
                      </a:r>
                    </a:p>
                  </a:txBody>
                  <a:tcPr/>
                </a:tc>
                <a:extLst>
                  <a:ext uri="{0D108BD9-81ED-4DB2-BD59-A6C34878D82A}">
                    <a16:rowId xmlns:a16="http://schemas.microsoft.com/office/drawing/2014/main" val="1197545762"/>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4059257775"/>
                  </a:ext>
                </a:extLst>
              </a:tr>
            </a:tbl>
          </a:graphicData>
        </a:graphic>
      </p:graphicFrame>
      <p:sp>
        <p:nvSpPr>
          <p:cNvPr id="4" name="Text Placeholder 3">
            <a:extLst>
              <a:ext uri="{FF2B5EF4-FFF2-40B4-BE49-F238E27FC236}">
                <a16:creationId xmlns:a16="http://schemas.microsoft.com/office/drawing/2014/main" id="{5D926491-8F8D-4350-86A8-7DBFEB120F8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20434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53E8D-C449-4505-A6B9-F3239F5CFED7}"/>
              </a:ext>
            </a:extLst>
          </p:cNvPr>
          <p:cNvSpPr>
            <a:spLocks noGrp="1"/>
          </p:cNvSpPr>
          <p:nvPr>
            <p:ph type="title"/>
          </p:nvPr>
        </p:nvSpPr>
        <p:spPr/>
        <p:txBody>
          <a:bodyPr/>
          <a:lstStyle/>
          <a:p>
            <a:r>
              <a:rPr lang="en-US"/>
              <a:t>Followers (Twitter) | Market</a:t>
            </a:r>
          </a:p>
        </p:txBody>
      </p:sp>
      <p:graphicFrame>
        <p:nvGraphicFramePr>
          <p:cNvPr id="6" name="Chart Placeholder 5">
            <a:extLst>
              <a:ext uri="{FF2B5EF4-FFF2-40B4-BE49-F238E27FC236}">
                <a16:creationId xmlns:a16="http://schemas.microsoft.com/office/drawing/2014/main" id="{6057735F-7CD8-4ABE-8898-949BEF5E4D5A}"/>
              </a:ext>
            </a:extLst>
          </p:cNvPr>
          <p:cNvGraphicFramePr>
            <a:graphicFrameLocks noGrp="1"/>
          </p:cNvGraphicFramePr>
          <p:nvPr>
            <p:ph type="chart" sz="quarter" idx="13"/>
            <p:extLst>
              <p:ext uri="{D42A27DB-BD31-4B8C-83A1-F6EECF244321}">
                <p14:modId xmlns:p14="http://schemas.microsoft.com/office/powerpoint/2010/main" val="3554362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CB7C37-CF9B-42E0-AFB1-AE75D2D5748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2E9AEE8-1927-4941-A626-D6FC1BF31E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28884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476</Words>
  <Application>Microsoft Office PowerPoint</Application>
  <PresentationFormat>On-screen Show (4:3)</PresentationFormat>
  <Paragraphs>255</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Monthly Report for Market</vt:lpstr>
      <vt:lpstr>Followers (Full) | Market</vt:lpstr>
      <vt:lpstr>Facebook Monthly | Market</vt:lpstr>
      <vt:lpstr>Posts Table | Market - 1 of 3</vt:lpstr>
      <vt:lpstr>Posts Table | Market - 2 of 3</vt:lpstr>
      <vt:lpstr>Posts Table | Market - 3 of 3</vt:lpstr>
      <vt:lpstr>Followers (Facebook) | Market</vt:lpstr>
      <vt:lpstr>Organic + Paid Reach (Facebook) | Market</vt:lpstr>
      <vt:lpstr>Facebook Reach | Market</vt:lpstr>
      <vt:lpstr>Instagram Monthly | Market</vt:lpstr>
      <vt:lpstr>Followers (Instagram) | Market</vt:lpstr>
      <vt:lpstr>Instagram Posts Table | Market</vt:lpstr>
      <vt:lpstr>Twitter Monthly | Market</vt:lpstr>
      <vt:lpstr>Followers (Twitter) | Market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Market</dc:title>
  <dc:creator>Administrator</dc:creator>
  <cp:lastModifiedBy>Administrator</cp:lastModifiedBy>
  <cp:revision>1</cp:revision>
  <dcterms:created xsi:type="dcterms:W3CDTF">2018-08-01T20:38:33Z</dcterms:created>
  <dcterms:modified xsi:type="dcterms:W3CDTF">2018-08-01T20:38:59Z</dcterms:modified>
</cp:coreProperties>
</file>