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123700</c:v>
                </c:pt>
                <c:pt idx="1">
                  <c:v>123685</c:v>
                </c:pt>
                <c:pt idx="2">
                  <c:v>123684</c:v>
                </c:pt>
                <c:pt idx="3">
                  <c:v>123687</c:v>
                </c:pt>
                <c:pt idx="4">
                  <c:v>123682</c:v>
                </c:pt>
                <c:pt idx="5">
                  <c:v>123676</c:v>
                </c:pt>
                <c:pt idx="6">
                  <c:v>123686</c:v>
                </c:pt>
                <c:pt idx="7">
                  <c:v>123694</c:v>
                </c:pt>
                <c:pt idx="8">
                  <c:v>123695</c:v>
                </c:pt>
                <c:pt idx="9">
                  <c:v>123695</c:v>
                </c:pt>
                <c:pt idx="10">
                  <c:v>123701</c:v>
                </c:pt>
                <c:pt idx="11">
                  <c:v>123700</c:v>
                </c:pt>
                <c:pt idx="12">
                  <c:v>123691</c:v>
                </c:pt>
                <c:pt idx="13">
                  <c:v>123686</c:v>
                </c:pt>
                <c:pt idx="14">
                  <c:v>123675</c:v>
                </c:pt>
                <c:pt idx="15">
                  <c:v>123675</c:v>
                </c:pt>
                <c:pt idx="16">
                  <c:v>123673</c:v>
                </c:pt>
                <c:pt idx="17">
                  <c:v>123677</c:v>
                </c:pt>
                <c:pt idx="18">
                  <c:v>123671</c:v>
                </c:pt>
                <c:pt idx="19">
                  <c:v>123674</c:v>
                </c:pt>
                <c:pt idx="20">
                  <c:v>123670</c:v>
                </c:pt>
                <c:pt idx="21">
                  <c:v>123669</c:v>
                </c:pt>
                <c:pt idx="22">
                  <c:v>123665</c:v>
                </c:pt>
                <c:pt idx="23">
                  <c:v>123646</c:v>
                </c:pt>
                <c:pt idx="24">
                  <c:v>123645</c:v>
                </c:pt>
                <c:pt idx="25">
                  <c:v>123636</c:v>
                </c:pt>
                <c:pt idx="26">
                  <c:v>123638</c:v>
                </c:pt>
                <c:pt idx="27">
                  <c:v>123644</c:v>
                </c:pt>
                <c:pt idx="28">
                  <c:v>123634</c:v>
                </c:pt>
                <c:pt idx="29">
                  <c:v>123628</c:v>
                </c:pt>
                <c:pt idx="30">
                  <c:v>123633</c:v>
                </c:pt>
              </c:numCache>
            </c:numRef>
          </c:val>
          <c:smooth val="0"/>
          <c:extLst>
            <c:ext xmlns:c16="http://schemas.microsoft.com/office/drawing/2014/chart" uri="{C3380CC4-5D6E-409C-BE32-E72D297353CC}">
              <c16:uniqueId val="{00000000-6528-43EA-80EC-AA53B7FB61BB}"/>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20577</c:v>
                </c:pt>
                <c:pt idx="1">
                  <c:v>20575</c:v>
                </c:pt>
                <c:pt idx="2">
                  <c:v>20575</c:v>
                </c:pt>
                <c:pt idx="3">
                  <c:v>20580</c:v>
                </c:pt>
                <c:pt idx="4">
                  <c:v>20593</c:v>
                </c:pt>
                <c:pt idx="5">
                  <c:v>20607</c:v>
                </c:pt>
                <c:pt idx="6">
                  <c:v>20694</c:v>
                </c:pt>
                <c:pt idx="7">
                  <c:v>20739</c:v>
                </c:pt>
                <c:pt idx="8">
                  <c:v>20756</c:v>
                </c:pt>
                <c:pt idx="9">
                  <c:v>20762</c:v>
                </c:pt>
                <c:pt idx="10">
                  <c:v>20772</c:v>
                </c:pt>
                <c:pt idx="11">
                  <c:v>20774</c:v>
                </c:pt>
                <c:pt idx="12">
                  <c:v>20783</c:v>
                </c:pt>
                <c:pt idx="13">
                  <c:v>20784</c:v>
                </c:pt>
                <c:pt idx="14">
                  <c:v>20782</c:v>
                </c:pt>
                <c:pt idx="15">
                  <c:v>20774</c:v>
                </c:pt>
                <c:pt idx="16">
                  <c:v>20784</c:v>
                </c:pt>
                <c:pt idx="17">
                  <c:v>20785</c:v>
                </c:pt>
                <c:pt idx="18">
                  <c:v>20894</c:v>
                </c:pt>
                <c:pt idx="19">
                  <c:v>20930</c:v>
                </c:pt>
                <c:pt idx="20">
                  <c:v>20938</c:v>
                </c:pt>
                <c:pt idx="21">
                  <c:v>20929</c:v>
                </c:pt>
                <c:pt idx="22">
                  <c:v>20952</c:v>
                </c:pt>
                <c:pt idx="23">
                  <c:v>20953</c:v>
                </c:pt>
                <c:pt idx="24">
                  <c:v>20952</c:v>
                </c:pt>
                <c:pt idx="25">
                  <c:v>20958</c:v>
                </c:pt>
                <c:pt idx="26">
                  <c:v>20957</c:v>
                </c:pt>
                <c:pt idx="27">
                  <c:v>20958</c:v>
                </c:pt>
                <c:pt idx="28">
                  <c:v>20949</c:v>
                </c:pt>
                <c:pt idx="29">
                  <c:v>20949</c:v>
                </c:pt>
                <c:pt idx="30">
                  <c:v>20953</c:v>
                </c:pt>
              </c:numCache>
            </c:numRef>
          </c:val>
          <c:smooth val="0"/>
          <c:extLst>
            <c:ext xmlns:c16="http://schemas.microsoft.com/office/drawing/2014/chart" uri="{C3380CC4-5D6E-409C-BE32-E72D297353CC}">
              <c16:uniqueId val="{00000001-6528-43EA-80EC-AA53B7FB61BB}"/>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Sheet1!$D$2:$D$32</c:f>
              <c:numCache>
                <c:formatCode>General</c:formatCode>
                <c:ptCount val="31"/>
                <c:pt idx="0">
                  <c:v>27019</c:v>
                </c:pt>
                <c:pt idx="1">
                  <c:v>27022</c:v>
                </c:pt>
                <c:pt idx="2">
                  <c:v>27020</c:v>
                </c:pt>
                <c:pt idx="3">
                  <c:v>27022</c:v>
                </c:pt>
                <c:pt idx="4">
                  <c:v>27023</c:v>
                </c:pt>
                <c:pt idx="5">
                  <c:v>27018</c:v>
                </c:pt>
                <c:pt idx="6">
                  <c:v>27024</c:v>
                </c:pt>
                <c:pt idx="7">
                  <c:v>27016</c:v>
                </c:pt>
                <c:pt idx="8">
                  <c:v>27014</c:v>
                </c:pt>
                <c:pt idx="9">
                  <c:v>27009</c:v>
                </c:pt>
                <c:pt idx="10">
                  <c:v>27002</c:v>
                </c:pt>
                <c:pt idx="11">
                  <c:v>26295</c:v>
                </c:pt>
                <c:pt idx="12">
                  <c:v>26293</c:v>
                </c:pt>
                <c:pt idx="13">
                  <c:v>26288</c:v>
                </c:pt>
                <c:pt idx="14">
                  <c:v>26289</c:v>
                </c:pt>
                <c:pt idx="15">
                  <c:v>26291</c:v>
                </c:pt>
                <c:pt idx="16">
                  <c:v>26283</c:v>
                </c:pt>
                <c:pt idx="17">
                  <c:v>26287</c:v>
                </c:pt>
                <c:pt idx="18">
                  <c:v>26285</c:v>
                </c:pt>
                <c:pt idx="19">
                  <c:v>26285</c:v>
                </c:pt>
                <c:pt idx="20">
                  <c:v>26284</c:v>
                </c:pt>
                <c:pt idx="21">
                  <c:v>26283</c:v>
                </c:pt>
                <c:pt idx="22">
                  <c:v>26282</c:v>
                </c:pt>
                <c:pt idx="23">
                  <c:v>26278</c:v>
                </c:pt>
                <c:pt idx="24">
                  <c:v>26279</c:v>
                </c:pt>
                <c:pt idx="25">
                  <c:v>26287</c:v>
                </c:pt>
                <c:pt idx="26">
                  <c:v>26291</c:v>
                </c:pt>
                <c:pt idx="27">
                  <c:v>26293</c:v>
                </c:pt>
                <c:pt idx="28">
                  <c:v>26290</c:v>
                </c:pt>
                <c:pt idx="29">
                  <c:v>26289</c:v>
                </c:pt>
                <c:pt idx="30">
                  <c:v>26286</c:v>
                </c:pt>
              </c:numCache>
            </c:numRef>
          </c:val>
          <c:smooth val="0"/>
          <c:extLst>
            <c:ext xmlns:c16="http://schemas.microsoft.com/office/drawing/2014/chart" uri="{C3380CC4-5D6E-409C-BE32-E72D297353CC}">
              <c16:uniqueId val="{00000002-6528-43EA-80EC-AA53B7FB61BB}"/>
            </c:ext>
          </c:extLst>
        </c:ser>
        <c:dLbls>
          <c:showLegendKey val="0"/>
          <c:showVal val="0"/>
          <c:showCatName val="0"/>
          <c:showSerName val="0"/>
          <c:showPercent val="0"/>
          <c:showBubbleSize val="0"/>
        </c:dLbls>
        <c:smooth val="0"/>
        <c:axId val="276988168"/>
        <c:axId val="276988496"/>
      </c:lineChart>
      <c:dateAx>
        <c:axId val="27698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88496"/>
        <c:crosses val="autoZero"/>
        <c:auto val="1"/>
        <c:lblOffset val="100"/>
        <c:baseTimeUnit val="days"/>
      </c:dateAx>
      <c:valAx>
        <c:axId val="27698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8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123700</c:v>
                </c:pt>
                <c:pt idx="1">
                  <c:v>123685</c:v>
                </c:pt>
                <c:pt idx="2">
                  <c:v>123684</c:v>
                </c:pt>
                <c:pt idx="3">
                  <c:v>123687</c:v>
                </c:pt>
                <c:pt idx="4">
                  <c:v>123682</c:v>
                </c:pt>
                <c:pt idx="5">
                  <c:v>123676</c:v>
                </c:pt>
                <c:pt idx="6">
                  <c:v>123686</c:v>
                </c:pt>
                <c:pt idx="7">
                  <c:v>123694</c:v>
                </c:pt>
                <c:pt idx="8">
                  <c:v>123695</c:v>
                </c:pt>
                <c:pt idx="9">
                  <c:v>123695</c:v>
                </c:pt>
                <c:pt idx="10">
                  <c:v>123701</c:v>
                </c:pt>
                <c:pt idx="11">
                  <c:v>123700</c:v>
                </c:pt>
                <c:pt idx="12">
                  <c:v>123691</c:v>
                </c:pt>
                <c:pt idx="13">
                  <c:v>123686</c:v>
                </c:pt>
                <c:pt idx="14">
                  <c:v>123675</c:v>
                </c:pt>
                <c:pt idx="15">
                  <c:v>123675</c:v>
                </c:pt>
                <c:pt idx="16">
                  <c:v>123673</c:v>
                </c:pt>
                <c:pt idx="17">
                  <c:v>123677</c:v>
                </c:pt>
                <c:pt idx="18">
                  <c:v>123671</c:v>
                </c:pt>
                <c:pt idx="19">
                  <c:v>123674</c:v>
                </c:pt>
                <c:pt idx="20">
                  <c:v>123670</c:v>
                </c:pt>
                <c:pt idx="21">
                  <c:v>123669</c:v>
                </c:pt>
                <c:pt idx="22">
                  <c:v>123665</c:v>
                </c:pt>
                <c:pt idx="23">
                  <c:v>123646</c:v>
                </c:pt>
                <c:pt idx="24">
                  <c:v>123645</c:v>
                </c:pt>
                <c:pt idx="25">
                  <c:v>123636</c:v>
                </c:pt>
                <c:pt idx="26">
                  <c:v>123638</c:v>
                </c:pt>
                <c:pt idx="27">
                  <c:v>123644</c:v>
                </c:pt>
                <c:pt idx="28">
                  <c:v>123634</c:v>
                </c:pt>
                <c:pt idx="29">
                  <c:v>123628</c:v>
                </c:pt>
                <c:pt idx="30">
                  <c:v>123633</c:v>
                </c:pt>
              </c:numCache>
            </c:numRef>
          </c:val>
          <c:smooth val="0"/>
          <c:extLst>
            <c:ext xmlns:c16="http://schemas.microsoft.com/office/drawing/2014/chart" uri="{C3380CC4-5D6E-409C-BE32-E72D297353CC}">
              <c16:uniqueId val="{00000000-4385-4CAB-89F4-E48EFCE3AEF8}"/>
            </c:ext>
          </c:extLst>
        </c:ser>
        <c:dLbls>
          <c:showLegendKey val="0"/>
          <c:showVal val="0"/>
          <c:showCatName val="0"/>
          <c:showSerName val="0"/>
          <c:showPercent val="0"/>
          <c:showBubbleSize val="0"/>
        </c:dLbls>
        <c:smooth val="0"/>
        <c:axId val="402293448"/>
        <c:axId val="402293776"/>
      </c:lineChart>
      <c:dateAx>
        <c:axId val="402293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93776"/>
        <c:crosses val="autoZero"/>
        <c:auto val="1"/>
        <c:lblOffset val="100"/>
        <c:baseTimeUnit val="days"/>
      </c:dateAx>
      <c:valAx>
        <c:axId val="40229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9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15992</c:v>
                </c:pt>
                <c:pt idx="1">
                  <c:v>4909</c:v>
                </c:pt>
                <c:pt idx="2">
                  <c:v>12813</c:v>
                </c:pt>
                <c:pt idx="3">
                  <c:v>10898</c:v>
                </c:pt>
                <c:pt idx="4">
                  <c:v>7132</c:v>
                </c:pt>
                <c:pt idx="5">
                  <c:v>10060</c:v>
                </c:pt>
                <c:pt idx="6">
                  <c:v>23608</c:v>
                </c:pt>
                <c:pt idx="7">
                  <c:v>14742</c:v>
                </c:pt>
                <c:pt idx="8">
                  <c:v>10843</c:v>
                </c:pt>
                <c:pt idx="9">
                  <c:v>8448</c:v>
                </c:pt>
                <c:pt idx="10">
                  <c:v>8388</c:v>
                </c:pt>
                <c:pt idx="11">
                  <c:v>2852</c:v>
                </c:pt>
                <c:pt idx="12">
                  <c:v>3353</c:v>
                </c:pt>
                <c:pt idx="13">
                  <c:v>1434</c:v>
                </c:pt>
                <c:pt idx="14">
                  <c:v>10448</c:v>
                </c:pt>
                <c:pt idx="15">
                  <c:v>10976</c:v>
                </c:pt>
                <c:pt idx="16">
                  <c:v>9038</c:v>
                </c:pt>
                <c:pt idx="17">
                  <c:v>9581</c:v>
                </c:pt>
                <c:pt idx="18">
                  <c:v>9079</c:v>
                </c:pt>
                <c:pt idx="19">
                  <c:v>19749</c:v>
                </c:pt>
                <c:pt idx="20">
                  <c:v>16859</c:v>
                </c:pt>
                <c:pt idx="21">
                  <c:v>8251</c:v>
                </c:pt>
                <c:pt idx="22">
                  <c:v>21502</c:v>
                </c:pt>
                <c:pt idx="23">
                  <c:v>13316</c:v>
                </c:pt>
                <c:pt idx="24">
                  <c:v>3746</c:v>
                </c:pt>
                <c:pt idx="25">
                  <c:v>6932</c:v>
                </c:pt>
                <c:pt idx="26">
                  <c:v>8979</c:v>
                </c:pt>
                <c:pt idx="27">
                  <c:v>7681</c:v>
                </c:pt>
                <c:pt idx="28">
                  <c:v>10382</c:v>
                </c:pt>
                <c:pt idx="29">
                  <c:v>8305</c:v>
                </c:pt>
                <c:pt idx="30">
                  <c:v>4215</c:v>
                </c:pt>
              </c:numCache>
            </c:numRef>
          </c:val>
          <c:extLst>
            <c:ext xmlns:c16="http://schemas.microsoft.com/office/drawing/2014/chart" uri="{C3380CC4-5D6E-409C-BE32-E72D297353CC}">
              <c16:uniqueId val="{00000000-8B08-4346-AD45-C210B0677B34}"/>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5345</c:v>
                </c:pt>
                <c:pt idx="1">
                  <c:v>1532</c:v>
                </c:pt>
                <c:pt idx="2">
                  <c:v>3234</c:v>
                </c:pt>
                <c:pt idx="3">
                  <c:v>15603</c:v>
                </c:pt>
                <c:pt idx="4">
                  <c:v>9865</c:v>
                </c:pt>
                <c:pt idx="5">
                  <c:v>7230</c:v>
                </c:pt>
                <c:pt idx="6">
                  <c:v>31403</c:v>
                </c:pt>
                <c:pt idx="7">
                  <c:v>23599</c:v>
                </c:pt>
                <c:pt idx="8">
                  <c:v>8057</c:v>
                </c:pt>
                <c:pt idx="9">
                  <c:v>6873</c:v>
                </c:pt>
                <c:pt idx="10">
                  <c:v>7848</c:v>
                </c:pt>
                <c:pt idx="11">
                  <c:v>10203</c:v>
                </c:pt>
                <c:pt idx="12">
                  <c:v>7802</c:v>
                </c:pt>
                <c:pt idx="13">
                  <c:v>3417</c:v>
                </c:pt>
                <c:pt idx="14">
                  <c:v>0</c:v>
                </c:pt>
                <c:pt idx="15">
                  <c:v>0</c:v>
                </c:pt>
                <c:pt idx="16">
                  <c:v>1026</c:v>
                </c:pt>
                <c:pt idx="17">
                  <c:v>7170</c:v>
                </c:pt>
                <c:pt idx="18">
                  <c:v>15690</c:v>
                </c:pt>
                <c:pt idx="19">
                  <c:v>14995</c:v>
                </c:pt>
                <c:pt idx="20">
                  <c:v>9076</c:v>
                </c:pt>
                <c:pt idx="21">
                  <c:v>0</c:v>
                </c:pt>
                <c:pt idx="22">
                  <c:v>0</c:v>
                </c:pt>
                <c:pt idx="23">
                  <c:v>0</c:v>
                </c:pt>
                <c:pt idx="24">
                  <c:v>0</c:v>
                </c:pt>
                <c:pt idx="25">
                  <c:v>0</c:v>
                </c:pt>
                <c:pt idx="26">
                  <c:v>5060</c:v>
                </c:pt>
                <c:pt idx="27">
                  <c:v>6999</c:v>
                </c:pt>
                <c:pt idx="28">
                  <c:v>8852</c:v>
                </c:pt>
                <c:pt idx="29">
                  <c:v>10009</c:v>
                </c:pt>
                <c:pt idx="30">
                  <c:v>10043</c:v>
                </c:pt>
              </c:numCache>
            </c:numRef>
          </c:val>
          <c:extLst>
            <c:ext xmlns:c16="http://schemas.microsoft.com/office/drawing/2014/chart" uri="{C3380CC4-5D6E-409C-BE32-E72D297353CC}">
              <c16:uniqueId val="{00000001-8B08-4346-AD45-C210B0677B34}"/>
            </c:ext>
          </c:extLst>
        </c:ser>
        <c:dLbls>
          <c:showLegendKey val="0"/>
          <c:showVal val="0"/>
          <c:showCatName val="0"/>
          <c:showSerName val="0"/>
          <c:showPercent val="0"/>
          <c:showBubbleSize val="0"/>
        </c:dLbls>
        <c:axId val="417937736"/>
        <c:axId val="417932160"/>
      </c:areaChart>
      <c:dateAx>
        <c:axId val="41793773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32160"/>
        <c:crosses val="autoZero"/>
        <c:auto val="1"/>
        <c:lblOffset val="100"/>
        <c:baseTimeUnit val="days"/>
      </c:dateAx>
      <c:valAx>
        <c:axId val="41793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3773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15344</c:v>
                </c:pt>
                <c:pt idx="1">
                  <c:v>5180</c:v>
                </c:pt>
                <c:pt idx="2">
                  <c:v>10757</c:v>
                </c:pt>
                <c:pt idx="3">
                  <c:v>21944</c:v>
                </c:pt>
                <c:pt idx="4">
                  <c:v>13695</c:v>
                </c:pt>
                <c:pt idx="5">
                  <c:v>13211</c:v>
                </c:pt>
                <c:pt idx="6">
                  <c:v>44164</c:v>
                </c:pt>
                <c:pt idx="7">
                  <c:v>30877</c:v>
                </c:pt>
                <c:pt idx="8">
                  <c:v>14471</c:v>
                </c:pt>
                <c:pt idx="9">
                  <c:v>11521</c:v>
                </c:pt>
                <c:pt idx="10">
                  <c:v>13146</c:v>
                </c:pt>
                <c:pt idx="11">
                  <c:v>12115</c:v>
                </c:pt>
                <c:pt idx="12">
                  <c:v>9843</c:v>
                </c:pt>
                <c:pt idx="13">
                  <c:v>4496</c:v>
                </c:pt>
                <c:pt idx="14">
                  <c:v>8144</c:v>
                </c:pt>
                <c:pt idx="15">
                  <c:v>7688</c:v>
                </c:pt>
                <c:pt idx="16">
                  <c:v>7035</c:v>
                </c:pt>
                <c:pt idx="17">
                  <c:v>12876</c:v>
                </c:pt>
                <c:pt idx="18">
                  <c:v>20134</c:v>
                </c:pt>
                <c:pt idx="19">
                  <c:v>23534</c:v>
                </c:pt>
                <c:pt idx="20">
                  <c:v>17275</c:v>
                </c:pt>
                <c:pt idx="21">
                  <c:v>5359</c:v>
                </c:pt>
                <c:pt idx="22">
                  <c:v>9171</c:v>
                </c:pt>
                <c:pt idx="23">
                  <c:v>7470</c:v>
                </c:pt>
                <c:pt idx="24">
                  <c:v>2514</c:v>
                </c:pt>
                <c:pt idx="25">
                  <c:v>5038</c:v>
                </c:pt>
                <c:pt idx="26">
                  <c:v>10880</c:v>
                </c:pt>
                <c:pt idx="27">
                  <c:v>11645</c:v>
                </c:pt>
                <c:pt idx="28">
                  <c:v>14592</c:v>
                </c:pt>
                <c:pt idx="29">
                  <c:v>14972</c:v>
                </c:pt>
                <c:pt idx="30">
                  <c:v>12508</c:v>
                </c:pt>
              </c:numCache>
            </c:numRef>
          </c:val>
          <c:smooth val="0"/>
          <c:extLst>
            <c:ext xmlns:c16="http://schemas.microsoft.com/office/drawing/2014/chart" uri="{C3380CC4-5D6E-409C-BE32-E72D297353CC}">
              <c16:uniqueId val="{00000000-F9CE-4E4B-88D6-B2FE774D708E}"/>
            </c:ext>
          </c:extLst>
        </c:ser>
        <c:dLbls>
          <c:showLegendKey val="0"/>
          <c:showVal val="0"/>
          <c:showCatName val="0"/>
          <c:showSerName val="0"/>
          <c:showPercent val="0"/>
          <c:showBubbleSize val="0"/>
        </c:dLbls>
        <c:smooth val="0"/>
        <c:axId val="417939704"/>
        <c:axId val="417939048"/>
      </c:lineChart>
      <c:dateAx>
        <c:axId val="417939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39048"/>
        <c:crosses val="autoZero"/>
        <c:auto val="1"/>
        <c:lblOffset val="100"/>
        <c:baseTimeUnit val="days"/>
      </c:dateAx>
      <c:valAx>
        <c:axId val="41793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3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20577</c:v>
                </c:pt>
                <c:pt idx="1">
                  <c:v>20575</c:v>
                </c:pt>
                <c:pt idx="2">
                  <c:v>20575</c:v>
                </c:pt>
                <c:pt idx="3">
                  <c:v>20580</c:v>
                </c:pt>
                <c:pt idx="4">
                  <c:v>20593</c:v>
                </c:pt>
                <c:pt idx="5">
                  <c:v>20607</c:v>
                </c:pt>
                <c:pt idx="6">
                  <c:v>20694</c:v>
                </c:pt>
                <c:pt idx="7">
                  <c:v>20739</c:v>
                </c:pt>
                <c:pt idx="8">
                  <c:v>20756</c:v>
                </c:pt>
                <c:pt idx="9">
                  <c:v>20762</c:v>
                </c:pt>
                <c:pt idx="10">
                  <c:v>20772</c:v>
                </c:pt>
                <c:pt idx="11">
                  <c:v>20774</c:v>
                </c:pt>
                <c:pt idx="12">
                  <c:v>20783</c:v>
                </c:pt>
                <c:pt idx="13">
                  <c:v>20784</c:v>
                </c:pt>
                <c:pt idx="14">
                  <c:v>20782</c:v>
                </c:pt>
                <c:pt idx="15">
                  <c:v>20774</c:v>
                </c:pt>
                <c:pt idx="16">
                  <c:v>20784</c:v>
                </c:pt>
                <c:pt idx="17">
                  <c:v>20785</c:v>
                </c:pt>
                <c:pt idx="18">
                  <c:v>20894</c:v>
                </c:pt>
                <c:pt idx="19">
                  <c:v>20930</c:v>
                </c:pt>
                <c:pt idx="20">
                  <c:v>20938</c:v>
                </c:pt>
                <c:pt idx="21">
                  <c:v>20929</c:v>
                </c:pt>
                <c:pt idx="22">
                  <c:v>20952</c:v>
                </c:pt>
                <c:pt idx="23">
                  <c:v>20953</c:v>
                </c:pt>
                <c:pt idx="24">
                  <c:v>20952</c:v>
                </c:pt>
                <c:pt idx="25">
                  <c:v>20958</c:v>
                </c:pt>
                <c:pt idx="26">
                  <c:v>20957</c:v>
                </c:pt>
                <c:pt idx="27">
                  <c:v>20958</c:v>
                </c:pt>
                <c:pt idx="28">
                  <c:v>20949</c:v>
                </c:pt>
                <c:pt idx="29">
                  <c:v>20949</c:v>
                </c:pt>
                <c:pt idx="30">
                  <c:v>20953</c:v>
                </c:pt>
              </c:numCache>
            </c:numRef>
          </c:val>
          <c:smooth val="0"/>
          <c:extLst>
            <c:ext xmlns:c16="http://schemas.microsoft.com/office/drawing/2014/chart" uri="{C3380CC4-5D6E-409C-BE32-E72D297353CC}">
              <c16:uniqueId val="{00000000-7264-4C4D-BD48-753B58BF5BDD}"/>
            </c:ext>
          </c:extLst>
        </c:ser>
        <c:dLbls>
          <c:showLegendKey val="0"/>
          <c:showVal val="0"/>
          <c:showCatName val="0"/>
          <c:showSerName val="0"/>
          <c:showPercent val="0"/>
          <c:showBubbleSize val="0"/>
        </c:dLbls>
        <c:smooth val="0"/>
        <c:axId val="417940032"/>
        <c:axId val="417944296"/>
      </c:lineChart>
      <c:dateAx>
        <c:axId val="41794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44296"/>
        <c:crosses val="autoZero"/>
        <c:auto val="1"/>
        <c:lblOffset val="100"/>
        <c:baseTimeUnit val="days"/>
      </c:dateAx>
      <c:valAx>
        <c:axId val="41794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4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27019</c:v>
                </c:pt>
                <c:pt idx="1">
                  <c:v>27022</c:v>
                </c:pt>
                <c:pt idx="2">
                  <c:v>27020</c:v>
                </c:pt>
                <c:pt idx="3">
                  <c:v>27022</c:v>
                </c:pt>
                <c:pt idx="4">
                  <c:v>27023</c:v>
                </c:pt>
                <c:pt idx="5">
                  <c:v>27018</c:v>
                </c:pt>
                <c:pt idx="6">
                  <c:v>27024</c:v>
                </c:pt>
                <c:pt idx="7">
                  <c:v>27016</c:v>
                </c:pt>
                <c:pt idx="8">
                  <c:v>27014</c:v>
                </c:pt>
                <c:pt idx="9">
                  <c:v>27009</c:v>
                </c:pt>
                <c:pt idx="10">
                  <c:v>27002</c:v>
                </c:pt>
                <c:pt idx="11">
                  <c:v>26295</c:v>
                </c:pt>
                <c:pt idx="12">
                  <c:v>26293</c:v>
                </c:pt>
                <c:pt idx="13">
                  <c:v>26288</c:v>
                </c:pt>
                <c:pt idx="14">
                  <c:v>26289</c:v>
                </c:pt>
                <c:pt idx="15">
                  <c:v>26291</c:v>
                </c:pt>
                <c:pt idx="16">
                  <c:v>26283</c:v>
                </c:pt>
                <c:pt idx="17">
                  <c:v>26287</c:v>
                </c:pt>
                <c:pt idx="18">
                  <c:v>26285</c:v>
                </c:pt>
                <c:pt idx="19">
                  <c:v>26285</c:v>
                </c:pt>
                <c:pt idx="20">
                  <c:v>26284</c:v>
                </c:pt>
                <c:pt idx="21">
                  <c:v>26283</c:v>
                </c:pt>
                <c:pt idx="22">
                  <c:v>26282</c:v>
                </c:pt>
                <c:pt idx="23">
                  <c:v>26278</c:v>
                </c:pt>
                <c:pt idx="24">
                  <c:v>26279</c:v>
                </c:pt>
                <c:pt idx="25">
                  <c:v>26287</c:v>
                </c:pt>
                <c:pt idx="26">
                  <c:v>26291</c:v>
                </c:pt>
                <c:pt idx="27">
                  <c:v>26293</c:v>
                </c:pt>
                <c:pt idx="28">
                  <c:v>26290</c:v>
                </c:pt>
                <c:pt idx="29">
                  <c:v>26289</c:v>
                </c:pt>
                <c:pt idx="30">
                  <c:v>26286</c:v>
                </c:pt>
              </c:numCache>
            </c:numRef>
          </c:val>
          <c:smooth val="0"/>
          <c:extLst>
            <c:ext xmlns:c16="http://schemas.microsoft.com/office/drawing/2014/chart" uri="{C3380CC4-5D6E-409C-BE32-E72D297353CC}">
              <c16:uniqueId val="{00000000-47FC-49BE-A3AF-47FC73F8613C}"/>
            </c:ext>
          </c:extLst>
        </c:ser>
        <c:dLbls>
          <c:showLegendKey val="0"/>
          <c:showVal val="0"/>
          <c:showCatName val="0"/>
          <c:showSerName val="0"/>
          <c:showPercent val="0"/>
          <c:showBubbleSize val="0"/>
        </c:dLbls>
        <c:smooth val="0"/>
        <c:axId val="417297112"/>
        <c:axId val="417289896"/>
      </c:lineChart>
      <c:dateAx>
        <c:axId val="41729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289896"/>
        <c:crosses val="autoZero"/>
        <c:auto val="1"/>
        <c:lblOffset val="100"/>
        <c:baseTimeUnit val="days"/>
      </c:dateAx>
      <c:valAx>
        <c:axId val="41728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29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8298-DF3C-4A10-BB29-186DA870ACC6}"/>
              </a:ext>
            </a:extLst>
          </p:cNvPr>
          <p:cNvSpPr>
            <a:spLocks noGrp="1"/>
          </p:cNvSpPr>
          <p:nvPr>
            <p:ph type="ctrTitle"/>
          </p:nvPr>
        </p:nvSpPr>
        <p:spPr/>
        <p:txBody>
          <a:bodyPr/>
          <a:lstStyle/>
          <a:p>
            <a:r>
              <a:rPr lang="en-US"/>
              <a:t>Monthly Management Report for Purdys</a:t>
            </a:r>
          </a:p>
        </p:txBody>
      </p:sp>
      <p:sp>
        <p:nvSpPr>
          <p:cNvPr id="3" name="Subtitle 2">
            <a:extLst>
              <a:ext uri="{FF2B5EF4-FFF2-40B4-BE49-F238E27FC236}">
                <a16:creationId xmlns:a16="http://schemas.microsoft.com/office/drawing/2014/main" id="{A2ECC223-024D-4549-BA92-3EF5379C8503}"/>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1718992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FAE70-3E51-4592-8253-2651F12F85BF}"/>
              </a:ext>
            </a:extLst>
          </p:cNvPr>
          <p:cNvSpPr>
            <a:spLocks noGrp="1"/>
          </p:cNvSpPr>
          <p:nvPr>
            <p:ph type="title"/>
          </p:nvPr>
        </p:nvSpPr>
        <p:spPr/>
        <p:txBody>
          <a:bodyPr/>
          <a:lstStyle/>
          <a:p>
            <a:r>
              <a:rPr lang="en-US"/>
              <a:t>Followers (Full) | Purdy's</a:t>
            </a:r>
          </a:p>
        </p:txBody>
      </p:sp>
      <p:graphicFrame>
        <p:nvGraphicFramePr>
          <p:cNvPr id="6" name="Chart Placeholder 5">
            <a:extLst>
              <a:ext uri="{FF2B5EF4-FFF2-40B4-BE49-F238E27FC236}">
                <a16:creationId xmlns:a16="http://schemas.microsoft.com/office/drawing/2014/main" id="{DD9B6DC3-D2E1-4DAC-8EAC-8924F40F98F7}"/>
              </a:ext>
            </a:extLst>
          </p:cNvPr>
          <p:cNvGraphicFramePr>
            <a:graphicFrameLocks noGrp="1"/>
          </p:cNvGraphicFramePr>
          <p:nvPr>
            <p:ph type="chart" sz="quarter" idx="13"/>
            <p:extLst>
              <p:ext uri="{D42A27DB-BD31-4B8C-83A1-F6EECF244321}">
                <p14:modId xmlns:p14="http://schemas.microsoft.com/office/powerpoint/2010/main" val="2289179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87F24B-3412-4FB3-80F0-1B233907B17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3D205FD-8D17-4AD2-B927-96C885E46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5444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1191A-C932-4058-B839-4E789351E7D4}"/>
              </a:ext>
            </a:extLst>
          </p:cNvPr>
          <p:cNvSpPr>
            <a:spLocks noGrp="1"/>
          </p:cNvSpPr>
          <p:nvPr>
            <p:ph type="title"/>
          </p:nvPr>
        </p:nvSpPr>
        <p:spPr/>
        <p:txBody>
          <a:bodyPr/>
          <a:lstStyle/>
          <a:p>
            <a:r>
              <a:rPr lang="en-US"/>
              <a:t>Facebook Monthly | Purdy's</a:t>
            </a:r>
          </a:p>
        </p:txBody>
      </p:sp>
      <p:graphicFrame>
        <p:nvGraphicFramePr>
          <p:cNvPr id="5" name="Table Placeholder 4">
            <a:extLst>
              <a:ext uri="{FF2B5EF4-FFF2-40B4-BE49-F238E27FC236}">
                <a16:creationId xmlns:a16="http://schemas.microsoft.com/office/drawing/2014/main" id="{CAD445CE-A49E-482C-AF66-A7F6C35E96E0}"/>
              </a:ext>
            </a:extLst>
          </p:cNvPr>
          <p:cNvGraphicFramePr>
            <a:graphicFrameLocks noGrp="1"/>
          </p:cNvGraphicFramePr>
          <p:nvPr>
            <p:ph type="tbl" sz="quarter" idx="13"/>
            <p:extLst>
              <p:ext uri="{D42A27DB-BD31-4B8C-83A1-F6EECF244321}">
                <p14:modId xmlns:p14="http://schemas.microsoft.com/office/powerpoint/2010/main" val="70024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70941940"/>
                    </a:ext>
                  </a:extLst>
                </a:gridCol>
                <a:gridCol w="3291840">
                  <a:extLst>
                    <a:ext uri="{9D8B030D-6E8A-4147-A177-3AD203B41FA5}">
                      <a16:colId xmlns:a16="http://schemas.microsoft.com/office/drawing/2014/main" val="31664219"/>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130434962"/>
                  </a:ext>
                </a:extLst>
              </a:tr>
              <a:tr h="370840">
                <a:tc>
                  <a:txBody>
                    <a:bodyPr/>
                    <a:lstStyle/>
                    <a:p>
                      <a:r>
                        <a:rPr lang="en-US" sz="1000"/>
                        <a:t>Click Throughs</a:t>
                      </a:r>
                    </a:p>
                  </a:txBody>
                  <a:tcPr/>
                </a:tc>
                <a:tc>
                  <a:txBody>
                    <a:bodyPr/>
                    <a:lstStyle/>
                    <a:p>
                      <a:r>
                        <a:rPr lang="en-US" sz="1000"/>
                        <a:t>457</a:t>
                      </a:r>
                    </a:p>
                  </a:txBody>
                  <a:tcPr/>
                </a:tc>
                <a:extLst>
                  <a:ext uri="{0D108BD9-81ED-4DB2-BD59-A6C34878D82A}">
                    <a16:rowId xmlns:a16="http://schemas.microsoft.com/office/drawing/2014/main" val="3793182528"/>
                  </a:ext>
                </a:extLst>
              </a:tr>
              <a:tr h="370840">
                <a:tc>
                  <a:txBody>
                    <a:bodyPr/>
                    <a:lstStyle/>
                    <a:p>
                      <a:r>
                        <a:rPr lang="en-US" sz="1000"/>
                        <a:t>Comments</a:t>
                      </a:r>
                    </a:p>
                  </a:txBody>
                  <a:tcPr/>
                </a:tc>
                <a:tc>
                  <a:txBody>
                    <a:bodyPr/>
                    <a:lstStyle/>
                    <a:p>
                      <a:r>
                        <a:rPr lang="en-US" sz="1000"/>
                        <a:t>1623</a:t>
                      </a:r>
                    </a:p>
                  </a:txBody>
                  <a:tcPr/>
                </a:tc>
                <a:extLst>
                  <a:ext uri="{0D108BD9-81ED-4DB2-BD59-A6C34878D82A}">
                    <a16:rowId xmlns:a16="http://schemas.microsoft.com/office/drawing/2014/main" val="1630576914"/>
                  </a:ext>
                </a:extLst>
              </a:tr>
              <a:tr h="370840">
                <a:tc>
                  <a:txBody>
                    <a:bodyPr/>
                    <a:lstStyle/>
                    <a:p>
                      <a:r>
                        <a:rPr lang="en-US" sz="1000"/>
                        <a:t>Engaged Users</a:t>
                      </a:r>
                    </a:p>
                  </a:txBody>
                  <a:tcPr/>
                </a:tc>
                <a:tc>
                  <a:txBody>
                    <a:bodyPr/>
                    <a:lstStyle/>
                    <a:p>
                      <a:r>
                        <a:rPr lang="en-US" sz="1000"/>
                        <a:t>9860</a:t>
                      </a:r>
                    </a:p>
                  </a:txBody>
                  <a:tcPr/>
                </a:tc>
                <a:extLst>
                  <a:ext uri="{0D108BD9-81ED-4DB2-BD59-A6C34878D82A}">
                    <a16:rowId xmlns:a16="http://schemas.microsoft.com/office/drawing/2014/main" val="3062508762"/>
                  </a:ext>
                </a:extLst>
              </a:tr>
              <a:tr h="370840">
                <a:tc>
                  <a:txBody>
                    <a:bodyPr/>
                    <a:lstStyle/>
                    <a:p>
                      <a:r>
                        <a:rPr lang="en-US" sz="1000"/>
                        <a:t>Organic Impressions</a:t>
                      </a:r>
                    </a:p>
                  </a:txBody>
                  <a:tcPr/>
                </a:tc>
                <a:tc>
                  <a:txBody>
                    <a:bodyPr/>
                    <a:lstStyle/>
                    <a:p>
                      <a:r>
                        <a:rPr lang="en-US" sz="1000"/>
                        <a:t>298519</a:t>
                      </a:r>
                    </a:p>
                  </a:txBody>
                  <a:tcPr/>
                </a:tc>
                <a:extLst>
                  <a:ext uri="{0D108BD9-81ED-4DB2-BD59-A6C34878D82A}">
                    <a16:rowId xmlns:a16="http://schemas.microsoft.com/office/drawing/2014/main" val="499955730"/>
                  </a:ext>
                </a:extLst>
              </a:tr>
              <a:tr h="370840">
                <a:tc>
                  <a:txBody>
                    <a:bodyPr/>
                    <a:lstStyle/>
                    <a:p>
                      <a:r>
                        <a:rPr lang="en-US" sz="1000"/>
                        <a:t>Page Likes</a:t>
                      </a:r>
                    </a:p>
                  </a:txBody>
                  <a:tcPr/>
                </a:tc>
                <a:tc>
                  <a:txBody>
                    <a:bodyPr/>
                    <a:lstStyle/>
                    <a:p>
                      <a:r>
                        <a:rPr lang="en-US" sz="1000"/>
                        <a:t>123596</a:t>
                      </a:r>
                    </a:p>
                  </a:txBody>
                  <a:tcPr/>
                </a:tc>
                <a:extLst>
                  <a:ext uri="{0D108BD9-81ED-4DB2-BD59-A6C34878D82A}">
                    <a16:rowId xmlns:a16="http://schemas.microsoft.com/office/drawing/2014/main" val="602294693"/>
                  </a:ext>
                </a:extLst>
              </a:tr>
              <a:tr h="370840">
                <a:tc>
                  <a:txBody>
                    <a:bodyPr/>
                    <a:lstStyle/>
                    <a:p>
                      <a:r>
                        <a:rPr lang="en-US" sz="1000"/>
                        <a:t>Paid Impressions</a:t>
                      </a:r>
                    </a:p>
                  </a:txBody>
                  <a:tcPr/>
                </a:tc>
                <a:tc>
                  <a:txBody>
                    <a:bodyPr/>
                    <a:lstStyle/>
                    <a:p>
                      <a:r>
                        <a:rPr lang="en-US" sz="1000"/>
                        <a:t>225586</a:t>
                      </a:r>
                    </a:p>
                  </a:txBody>
                  <a:tcPr/>
                </a:tc>
                <a:extLst>
                  <a:ext uri="{0D108BD9-81ED-4DB2-BD59-A6C34878D82A}">
                    <a16:rowId xmlns:a16="http://schemas.microsoft.com/office/drawing/2014/main" val="2093648185"/>
                  </a:ext>
                </a:extLst>
              </a:tr>
              <a:tr h="370840">
                <a:tc>
                  <a:txBody>
                    <a:bodyPr/>
                    <a:lstStyle/>
                    <a:p>
                      <a:r>
                        <a:rPr lang="en-US" sz="1000"/>
                        <a:t>Post Likes</a:t>
                      </a:r>
                    </a:p>
                  </a:txBody>
                  <a:tcPr/>
                </a:tc>
                <a:tc>
                  <a:txBody>
                    <a:bodyPr/>
                    <a:lstStyle/>
                    <a:p>
                      <a:r>
                        <a:rPr lang="en-US" sz="1000"/>
                        <a:t>5243</a:t>
                      </a:r>
                    </a:p>
                  </a:txBody>
                  <a:tcPr/>
                </a:tc>
                <a:extLst>
                  <a:ext uri="{0D108BD9-81ED-4DB2-BD59-A6C34878D82A}">
                    <a16:rowId xmlns:a16="http://schemas.microsoft.com/office/drawing/2014/main" val="891671099"/>
                  </a:ext>
                </a:extLst>
              </a:tr>
              <a:tr h="370840">
                <a:tc>
                  <a:txBody>
                    <a:bodyPr/>
                    <a:lstStyle/>
                    <a:p>
                      <a:r>
                        <a:rPr lang="en-US" sz="1000"/>
                        <a:t>Posts</a:t>
                      </a:r>
                    </a:p>
                  </a:txBody>
                  <a:tcPr/>
                </a:tc>
                <a:tc>
                  <a:txBody>
                    <a:bodyPr/>
                    <a:lstStyle/>
                    <a:p>
                      <a:r>
                        <a:rPr lang="en-US" sz="1000"/>
                        <a:t>28</a:t>
                      </a:r>
                    </a:p>
                  </a:txBody>
                  <a:tcPr/>
                </a:tc>
                <a:extLst>
                  <a:ext uri="{0D108BD9-81ED-4DB2-BD59-A6C34878D82A}">
                    <a16:rowId xmlns:a16="http://schemas.microsoft.com/office/drawing/2014/main" val="1268896329"/>
                  </a:ext>
                </a:extLst>
              </a:tr>
              <a:tr h="370840">
                <a:tc>
                  <a:txBody>
                    <a:bodyPr/>
                    <a:lstStyle/>
                    <a:p>
                      <a:r>
                        <a:rPr lang="en-US" sz="1000"/>
                        <a:t>Shares</a:t>
                      </a:r>
                    </a:p>
                  </a:txBody>
                  <a:tcPr/>
                </a:tc>
                <a:tc>
                  <a:txBody>
                    <a:bodyPr/>
                    <a:lstStyle/>
                    <a:p>
                      <a:r>
                        <a:rPr lang="en-US" sz="1000"/>
                        <a:t>370</a:t>
                      </a:r>
                    </a:p>
                  </a:txBody>
                  <a:tcPr/>
                </a:tc>
                <a:extLst>
                  <a:ext uri="{0D108BD9-81ED-4DB2-BD59-A6C34878D82A}">
                    <a16:rowId xmlns:a16="http://schemas.microsoft.com/office/drawing/2014/main" val="963295118"/>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291186379"/>
                  </a:ext>
                </a:extLst>
              </a:tr>
            </a:tbl>
          </a:graphicData>
        </a:graphic>
      </p:graphicFrame>
      <p:sp>
        <p:nvSpPr>
          <p:cNvPr id="4" name="Text Placeholder 3">
            <a:extLst>
              <a:ext uri="{FF2B5EF4-FFF2-40B4-BE49-F238E27FC236}">
                <a16:creationId xmlns:a16="http://schemas.microsoft.com/office/drawing/2014/main" id="{1AAC982F-C051-4E9B-88B1-001C09C0DBB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816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9EC08-ABF7-4E9B-9462-68EB43E2BAA0}"/>
              </a:ext>
            </a:extLst>
          </p:cNvPr>
          <p:cNvSpPr>
            <a:spLocks noGrp="1"/>
          </p:cNvSpPr>
          <p:nvPr>
            <p:ph type="title"/>
          </p:nvPr>
        </p:nvSpPr>
        <p:spPr/>
        <p:txBody>
          <a:bodyPr/>
          <a:lstStyle/>
          <a:p>
            <a:r>
              <a:rPr lang="en-US"/>
              <a:t>Posts Table | Purdy's - 1 of 3</a:t>
            </a:r>
          </a:p>
        </p:txBody>
      </p:sp>
      <p:graphicFrame>
        <p:nvGraphicFramePr>
          <p:cNvPr id="5" name="Table Placeholder 4">
            <a:extLst>
              <a:ext uri="{FF2B5EF4-FFF2-40B4-BE49-F238E27FC236}">
                <a16:creationId xmlns:a16="http://schemas.microsoft.com/office/drawing/2014/main" id="{6F951134-944A-45D1-88F0-4A563D77A6C8}"/>
              </a:ext>
            </a:extLst>
          </p:cNvPr>
          <p:cNvGraphicFramePr>
            <a:graphicFrameLocks noGrp="1"/>
          </p:cNvGraphicFramePr>
          <p:nvPr>
            <p:ph type="tbl" sz="quarter" idx="13"/>
            <p:extLst>
              <p:ext uri="{D42A27DB-BD31-4B8C-83A1-F6EECF244321}">
                <p14:modId xmlns:p14="http://schemas.microsoft.com/office/powerpoint/2010/main" val="127703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8934719"/>
                    </a:ext>
                  </a:extLst>
                </a:gridCol>
                <a:gridCol w="370332">
                  <a:extLst>
                    <a:ext uri="{9D8B030D-6E8A-4147-A177-3AD203B41FA5}">
                      <a16:colId xmlns:a16="http://schemas.microsoft.com/office/drawing/2014/main" val="58516493"/>
                    </a:ext>
                  </a:extLst>
                </a:gridCol>
                <a:gridCol w="370332">
                  <a:extLst>
                    <a:ext uri="{9D8B030D-6E8A-4147-A177-3AD203B41FA5}">
                      <a16:colId xmlns:a16="http://schemas.microsoft.com/office/drawing/2014/main" val="2018284550"/>
                    </a:ext>
                  </a:extLst>
                </a:gridCol>
                <a:gridCol w="370332">
                  <a:extLst>
                    <a:ext uri="{9D8B030D-6E8A-4147-A177-3AD203B41FA5}">
                      <a16:colId xmlns:a16="http://schemas.microsoft.com/office/drawing/2014/main" val="1766180218"/>
                    </a:ext>
                  </a:extLst>
                </a:gridCol>
                <a:gridCol w="329184">
                  <a:extLst>
                    <a:ext uri="{9D8B030D-6E8A-4147-A177-3AD203B41FA5}">
                      <a16:colId xmlns:a16="http://schemas.microsoft.com/office/drawing/2014/main" val="2726635491"/>
                    </a:ext>
                  </a:extLst>
                </a:gridCol>
                <a:gridCol w="329184">
                  <a:extLst>
                    <a:ext uri="{9D8B030D-6E8A-4147-A177-3AD203B41FA5}">
                      <a16:colId xmlns:a16="http://schemas.microsoft.com/office/drawing/2014/main" val="2448150689"/>
                    </a:ext>
                  </a:extLst>
                </a:gridCol>
                <a:gridCol w="329184">
                  <a:extLst>
                    <a:ext uri="{9D8B030D-6E8A-4147-A177-3AD203B41FA5}">
                      <a16:colId xmlns:a16="http://schemas.microsoft.com/office/drawing/2014/main" val="492589840"/>
                    </a:ext>
                  </a:extLst>
                </a:gridCol>
                <a:gridCol w="329184">
                  <a:extLst>
                    <a:ext uri="{9D8B030D-6E8A-4147-A177-3AD203B41FA5}">
                      <a16:colId xmlns:a16="http://schemas.microsoft.com/office/drawing/2014/main" val="3351948623"/>
                    </a:ext>
                  </a:extLst>
                </a:gridCol>
                <a:gridCol w="329184">
                  <a:extLst>
                    <a:ext uri="{9D8B030D-6E8A-4147-A177-3AD203B41FA5}">
                      <a16:colId xmlns:a16="http://schemas.microsoft.com/office/drawing/2014/main" val="2729971157"/>
                    </a:ext>
                  </a:extLst>
                </a:gridCol>
                <a:gridCol w="329184">
                  <a:extLst>
                    <a:ext uri="{9D8B030D-6E8A-4147-A177-3AD203B41FA5}">
                      <a16:colId xmlns:a16="http://schemas.microsoft.com/office/drawing/2014/main" val="3767583344"/>
                    </a:ext>
                  </a:extLst>
                </a:gridCol>
                <a:gridCol w="329184">
                  <a:extLst>
                    <a:ext uri="{9D8B030D-6E8A-4147-A177-3AD203B41FA5}">
                      <a16:colId xmlns:a16="http://schemas.microsoft.com/office/drawing/2014/main" val="3069027763"/>
                    </a:ext>
                  </a:extLst>
                </a:gridCol>
                <a:gridCol w="329184">
                  <a:extLst>
                    <a:ext uri="{9D8B030D-6E8A-4147-A177-3AD203B41FA5}">
                      <a16:colId xmlns:a16="http://schemas.microsoft.com/office/drawing/2014/main" val="498841385"/>
                    </a:ext>
                  </a:extLst>
                </a:gridCol>
                <a:gridCol w="329184">
                  <a:extLst>
                    <a:ext uri="{9D8B030D-6E8A-4147-A177-3AD203B41FA5}">
                      <a16:colId xmlns:a16="http://schemas.microsoft.com/office/drawing/2014/main" val="2158062417"/>
                    </a:ext>
                  </a:extLst>
                </a:gridCol>
                <a:gridCol w="370332">
                  <a:extLst>
                    <a:ext uri="{9D8B030D-6E8A-4147-A177-3AD203B41FA5}">
                      <a16:colId xmlns:a16="http://schemas.microsoft.com/office/drawing/2014/main" val="1389504285"/>
                    </a:ext>
                  </a:extLst>
                </a:gridCol>
                <a:gridCol w="370332">
                  <a:extLst>
                    <a:ext uri="{9D8B030D-6E8A-4147-A177-3AD203B41FA5}">
                      <a16:colId xmlns:a16="http://schemas.microsoft.com/office/drawing/2014/main" val="1945504596"/>
                    </a:ext>
                  </a:extLst>
                </a:gridCol>
                <a:gridCol w="329184">
                  <a:extLst>
                    <a:ext uri="{9D8B030D-6E8A-4147-A177-3AD203B41FA5}">
                      <a16:colId xmlns:a16="http://schemas.microsoft.com/office/drawing/2014/main" val="1477521851"/>
                    </a:ext>
                  </a:extLst>
                </a:gridCol>
                <a:gridCol w="329184">
                  <a:extLst>
                    <a:ext uri="{9D8B030D-6E8A-4147-A177-3AD203B41FA5}">
                      <a16:colId xmlns:a16="http://schemas.microsoft.com/office/drawing/2014/main" val="3370603194"/>
                    </a:ext>
                  </a:extLst>
                </a:gridCol>
                <a:gridCol w="370332">
                  <a:extLst>
                    <a:ext uri="{9D8B030D-6E8A-4147-A177-3AD203B41FA5}">
                      <a16:colId xmlns:a16="http://schemas.microsoft.com/office/drawing/2014/main" val="2261602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72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- 2018-07-07 09:35:00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Hegehogs, how sweet is your World Chocolate Day? If it's anything less than a 10, we're here to spread the love and chocolate. To enter for a chance to win a box of Milk Chooclate Hedgehogs: 
(1) Like this post 
(2) Let us know in a comment how sweet your day is today!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24539822"/>
                  </a:ext>
                </a:extLst>
              </a:tr>
            </a:tbl>
          </a:graphicData>
        </a:graphic>
      </p:graphicFrame>
      <p:sp>
        <p:nvSpPr>
          <p:cNvPr id="4" name="Text Placeholder 3">
            <a:extLst>
              <a:ext uri="{FF2B5EF4-FFF2-40B4-BE49-F238E27FC236}">
                <a16:creationId xmlns:a16="http://schemas.microsoft.com/office/drawing/2014/main" id="{D2C1303F-E8A5-4198-BC52-A44D2DDE032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31410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510D1-C613-4A12-B91F-4AACBA6BB262}"/>
              </a:ext>
            </a:extLst>
          </p:cNvPr>
          <p:cNvSpPr>
            <a:spLocks noGrp="1"/>
          </p:cNvSpPr>
          <p:nvPr>
            <p:ph type="title"/>
          </p:nvPr>
        </p:nvSpPr>
        <p:spPr/>
        <p:txBody>
          <a:bodyPr/>
          <a:lstStyle/>
          <a:p>
            <a:r>
              <a:rPr lang="en-US"/>
              <a:t>Posts Table | Purdy's - 2 of 3</a:t>
            </a:r>
          </a:p>
        </p:txBody>
      </p:sp>
      <p:graphicFrame>
        <p:nvGraphicFramePr>
          <p:cNvPr id="5" name="Table Placeholder 4">
            <a:extLst>
              <a:ext uri="{FF2B5EF4-FFF2-40B4-BE49-F238E27FC236}">
                <a16:creationId xmlns:a16="http://schemas.microsoft.com/office/drawing/2014/main" id="{FFEA466C-4945-4F85-A3CD-3D4021D5C54C}"/>
              </a:ext>
            </a:extLst>
          </p:cNvPr>
          <p:cNvGraphicFramePr>
            <a:graphicFrameLocks noGrp="1"/>
          </p:cNvGraphicFramePr>
          <p:nvPr>
            <p:ph type="tbl" sz="quarter" idx="13"/>
            <p:extLst>
              <p:ext uri="{D42A27DB-BD31-4B8C-83A1-F6EECF244321}">
                <p14:modId xmlns:p14="http://schemas.microsoft.com/office/powerpoint/2010/main" val="2145802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65220611"/>
                    </a:ext>
                  </a:extLst>
                </a:gridCol>
                <a:gridCol w="370332">
                  <a:extLst>
                    <a:ext uri="{9D8B030D-6E8A-4147-A177-3AD203B41FA5}">
                      <a16:colId xmlns:a16="http://schemas.microsoft.com/office/drawing/2014/main" val="694976141"/>
                    </a:ext>
                  </a:extLst>
                </a:gridCol>
                <a:gridCol w="370332">
                  <a:extLst>
                    <a:ext uri="{9D8B030D-6E8A-4147-A177-3AD203B41FA5}">
                      <a16:colId xmlns:a16="http://schemas.microsoft.com/office/drawing/2014/main" val="3638699048"/>
                    </a:ext>
                  </a:extLst>
                </a:gridCol>
                <a:gridCol w="370332">
                  <a:extLst>
                    <a:ext uri="{9D8B030D-6E8A-4147-A177-3AD203B41FA5}">
                      <a16:colId xmlns:a16="http://schemas.microsoft.com/office/drawing/2014/main" val="1421882445"/>
                    </a:ext>
                  </a:extLst>
                </a:gridCol>
                <a:gridCol w="329184">
                  <a:extLst>
                    <a:ext uri="{9D8B030D-6E8A-4147-A177-3AD203B41FA5}">
                      <a16:colId xmlns:a16="http://schemas.microsoft.com/office/drawing/2014/main" val="3447932652"/>
                    </a:ext>
                  </a:extLst>
                </a:gridCol>
                <a:gridCol w="329184">
                  <a:extLst>
                    <a:ext uri="{9D8B030D-6E8A-4147-A177-3AD203B41FA5}">
                      <a16:colId xmlns:a16="http://schemas.microsoft.com/office/drawing/2014/main" val="653110940"/>
                    </a:ext>
                  </a:extLst>
                </a:gridCol>
                <a:gridCol w="329184">
                  <a:extLst>
                    <a:ext uri="{9D8B030D-6E8A-4147-A177-3AD203B41FA5}">
                      <a16:colId xmlns:a16="http://schemas.microsoft.com/office/drawing/2014/main" val="1030009103"/>
                    </a:ext>
                  </a:extLst>
                </a:gridCol>
                <a:gridCol w="329184">
                  <a:extLst>
                    <a:ext uri="{9D8B030D-6E8A-4147-A177-3AD203B41FA5}">
                      <a16:colId xmlns:a16="http://schemas.microsoft.com/office/drawing/2014/main" val="2453558542"/>
                    </a:ext>
                  </a:extLst>
                </a:gridCol>
                <a:gridCol w="329184">
                  <a:extLst>
                    <a:ext uri="{9D8B030D-6E8A-4147-A177-3AD203B41FA5}">
                      <a16:colId xmlns:a16="http://schemas.microsoft.com/office/drawing/2014/main" val="856641261"/>
                    </a:ext>
                  </a:extLst>
                </a:gridCol>
                <a:gridCol w="329184">
                  <a:extLst>
                    <a:ext uri="{9D8B030D-6E8A-4147-A177-3AD203B41FA5}">
                      <a16:colId xmlns:a16="http://schemas.microsoft.com/office/drawing/2014/main" val="270216072"/>
                    </a:ext>
                  </a:extLst>
                </a:gridCol>
                <a:gridCol w="329184">
                  <a:extLst>
                    <a:ext uri="{9D8B030D-6E8A-4147-A177-3AD203B41FA5}">
                      <a16:colId xmlns:a16="http://schemas.microsoft.com/office/drawing/2014/main" val="3693690649"/>
                    </a:ext>
                  </a:extLst>
                </a:gridCol>
                <a:gridCol w="329184">
                  <a:extLst>
                    <a:ext uri="{9D8B030D-6E8A-4147-A177-3AD203B41FA5}">
                      <a16:colId xmlns:a16="http://schemas.microsoft.com/office/drawing/2014/main" val="1549226048"/>
                    </a:ext>
                  </a:extLst>
                </a:gridCol>
                <a:gridCol w="329184">
                  <a:extLst>
                    <a:ext uri="{9D8B030D-6E8A-4147-A177-3AD203B41FA5}">
                      <a16:colId xmlns:a16="http://schemas.microsoft.com/office/drawing/2014/main" val="712653172"/>
                    </a:ext>
                  </a:extLst>
                </a:gridCol>
                <a:gridCol w="370332">
                  <a:extLst>
                    <a:ext uri="{9D8B030D-6E8A-4147-A177-3AD203B41FA5}">
                      <a16:colId xmlns:a16="http://schemas.microsoft.com/office/drawing/2014/main" val="1802502789"/>
                    </a:ext>
                  </a:extLst>
                </a:gridCol>
                <a:gridCol w="370332">
                  <a:extLst>
                    <a:ext uri="{9D8B030D-6E8A-4147-A177-3AD203B41FA5}">
                      <a16:colId xmlns:a16="http://schemas.microsoft.com/office/drawing/2014/main" val="343542609"/>
                    </a:ext>
                  </a:extLst>
                </a:gridCol>
                <a:gridCol w="329184">
                  <a:extLst>
                    <a:ext uri="{9D8B030D-6E8A-4147-A177-3AD203B41FA5}">
                      <a16:colId xmlns:a16="http://schemas.microsoft.com/office/drawing/2014/main" val="742541874"/>
                    </a:ext>
                  </a:extLst>
                </a:gridCol>
                <a:gridCol w="329184">
                  <a:extLst>
                    <a:ext uri="{9D8B030D-6E8A-4147-A177-3AD203B41FA5}">
                      <a16:colId xmlns:a16="http://schemas.microsoft.com/office/drawing/2014/main" val="1705905995"/>
                    </a:ext>
                  </a:extLst>
                </a:gridCol>
                <a:gridCol w="370332">
                  <a:extLst>
                    <a:ext uri="{9D8B030D-6E8A-4147-A177-3AD203B41FA5}">
                      <a16:colId xmlns:a16="http://schemas.microsoft.com/office/drawing/2014/main" val="122038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814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- 2018-07-18 14:45:00 </a:t>
                      </a:r>
                      <a:r>
                        <a:rPr kumimoji="0" lang="en-US" sz="1000" b="0" i="0" u="none" strike="noStrike" kern="1200" cap="none" spc="0" normalizeH="0" baseline="0" noProof="0">
                          <a:ln>
                            <a:noFill/>
                          </a:ln>
                          <a:solidFill>
                            <a:prstClr val="black"/>
                          </a:solidFill>
                          <a:effectLst/>
                          <a:uLnTx/>
                          <a:uFillTx/>
                          <a:latin typeface="+mn-lt"/>
                          <a:ea typeface="+mn-ea"/>
                          <a:cs typeface="+mn-cs"/>
                        </a:rPr>
                        <a:t> 
 What's soft and chewy on the inside and decorated with red maple leaves on the outside 🍁? Brown Butter Maple Caramels! Sorry, we won't be sharing these with anyone but ourselves! http://ow.ly/86Ej30kVl8G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0819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- 2018-07-04 11:00:01 </a:t>
                      </a:r>
                      <a:r>
                        <a:rPr kumimoji="0" lang="en-US" sz="1000" b="0" i="0" u="none" strike="noStrike" kern="1200" cap="none" spc="0" normalizeH="0" baseline="0" noProof="0">
                          <a:ln>
                            <a:noFill/>
                          </a:ln>
                          <a:solidFill>
                            <a:prstClr val="black"/>
                          </a:solidFill>
                          <a:effectLst/>
                          <a:uLnTx/>
                          <a:uFillTx/>
                          <a:latin typeface="+mn-lt"/>
                          <a:ea typeface="+mn-ea"/>
                          <a:cs typeface="+mn-cs"/>
                        </a:rPr>
                        <a:t> 
 Be sweet and adventurous! Whether it's Coconut Mango Cream, Yuzu, Peanut Butter &amp; Jelly, or Matcha, each unique creation From The Chocolate Kitchen is anything but ordinary. Have you tried them all? http://ow.ly/ljih30kHkKW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8547572"/>
                  </a:ext>
                </a:extLst>
              </a:tr>
            </a:tbl>
          </a:graphicData>
        </a:graphic>
      </p:graphicFrame>
      <p:sp>
        <p:nvSpPr>
          <p:cNvPr id="4" name="Text Placeholder 3">
            <a:extLst>
              <a:ext uri="{FF2B5EF4-FFF2-40B4-BE49-F238E27FC236}">
                <a16:creationId xmlns:a16="http://schemas.microsoft.com/office/drawing/2014/main" id="{186898AA-D92E-4206-9221-C27F4C0948C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33054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86D9E-35C6-45F7-BD7B-B68AC7104363}"/>
              </a:ext>
            </a:extLst>
          </p:cNvPr>
          <p:cNvSpPr>
            <a:spLocks noGrp="1"/>
          </p:cNvSpPr>
          <p:nvPr>
            <p:ph type="title"/>
          </p:nvPr>
        </p:nvSpPr>
        <p:spPr/>
        <p:txBody>
          <a:bodyPr/>
          <a:lstStyle/>
          <a:p>
            <a:r>
              <a:rPr lang="en-US"/>
              <a:t>Posts Table | Purdy's - 3 of 3</a:t>
            </a:r>
          </a:p>
        </p:txBody>
      </p:sp>
      <p:graphicFrame>
        <p:nvGraphicFramePr>
          <p:cNvPr id="5" name="Table Placeholder 4">
            <a:extLst>
              <a:ext uri="{FF2B5EF4-FFF2-40B4-BE49-F238E27FC236}">
                <a16:creationId xmlns:a16="http://schemas.microsoft.com/office/drawing/2014/main" id="{30EC0DE4-3940-4CD0-B0E6-B5191AB980D9}"/>
              </a:ext>
            </a:extLst>
          </p:cNvPr>
          <p:cNvGraphicFramePr>
            <a:graphicFrameLocks noGrp="1"/>
          </p:cNvGraphicFramePr>
          <p:nvPr>
            <p:ph type="tbl" sz="quarter" idx="13"/>
            <p:extLst>
              <p:ext uri="{D42A27DB-BD31-4B8C-83A1-F6EECF244321}">
                <p14:modId xmlns:p14="http://schemas.microsoft.com/office/powerpoint/2010/main" val="3195972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17868961"/>
                    </a:ext>
                  </a:extLst>
                </a:gridCol>
                <a:gridCol w="370332">
                  <a:extLst>
                    <a:ext uri="{9D8B030D-6E8A-4147-A177-3AD203B41FA5}">
                      <a16:colId xmlns:a16="http://schemas.microsoft.com/office/drawing/2014/main" val="3118331911"/>
                    </a:ext>
                  </a:extLst>
                </a:gridCol>
                <a:gridCol w="370332">
                  <a:extLst>
                    <a:ext uri="{9D8B030D-6E8A-4147-A177-3AD203B41FA5}">
                      <a16:colId xmlns:a16="http://schemas.microsoft.com/office/drawing/2014/main" val="3080525598"/>
                    </a:ext>
                  </a:extLst>
                </a:gridCol>
                <a:gridCol w="370332">
                  <a:extLst>
                    <a:ext uri="{9D8B030D-6E8A-4147-A177-3AD203B41FA5}">
                      <a16:colId xmlns:a16="http://schemas.microsoft.com/office/drawing/2014/main" val="2375101188"/>
                    </a:ext>
                  </a:extLst>
                </a:gridCol>
                <a:gridCol w="329184">
                  <a:extLst>
                    <a:ext uri="{9D8B030D-6E8A-4147-A177-3AD203B41FA5}">
                      <a16:colId xmlns:a16="http://schemas.microsoft.com/office/drawing/2014/main" val="3281487821"/>
                    </a:ext>
                  </a:extLst>
                </a:gridCol>
                <a:gridCol w="329184">
                  <a:extLst>
                    <a:ext uri="{9D8B030D-6E8A-4147-A177-3AD203B41FA5}">
                      <a16:colId xmlns:a16="http://schemas.microsoft.com/office/drawing/2014/main" val="3405981973"/>
                    </a:ext>
                  </a:extLst>
                </a:gridCol>
                <a:gridCol w="329184">
                  <a:extLst>
                    <a:ext uri="{9D8B030D-6E8A-4147-A177-3AD203B41FA5}">
                      <a16:colId xmlns:a16="http://schemas.microsoft.com/office/drawing/2014/main" val="2342615625"/>
                    </a:ext>
                  </a:extLst>
                </a:gridCol>
                <a:gridCol w="329184">
                  <a:extLst>
                    <a:ext uri="{9D8B030D-6E8A-4147-A177-3AD203B41FA5}">
                      <a16:colId xmlns:a16="http://schemas.microsoft.com/office/drawing/2014/main" val="3002014895"/>
                    </a:ext>
                  </a:extLst>
                </a:gridCol>
                <a:gridCol w="329184">
                  <a:extLst>
                    <a:ext uri="{9D8B030D-6E8A-4147-A177-3AD203B41FA5}">
                      <a16:colId xmlns:a16="http://schemas.microsoft.com/office/drawing/2014/main" val="3635657646"/>
                    </a:ext>
                  </a:extLst>
                </a:gridCol>
                <a:gridCol w="329184">
                  <a:extLst>
                    <a:ext uri="{9D8B030D-6E8A-4147-A177-3AD203B41FA5}">
                      <a16:colId xmlns:a16="http://schemas.microsoft.com/office/drawing/2014/main" val="3388663461"/>
                    </a:ext>
                  </a:extLst>
                </a:gridCol>
                <a:gridCol w="329184">
                  <a:extLst>
                    <a:ext uri="{9D8B030D-6E8A-4147-A177-3AD203B41FA5}">
                      <a16:colId xmlns:a16="http://schemas.microsoft.com/office/drawing/2014/main" val="1250183883"/>
                    </a:ext>
                  </a:extLst>
                </a:gridCol>
                <a:gridCol w="329184">
                  <a:extLst>
                    <a:ext uri="{9D8B030D-6E8A-4147-A177-3AD203B41FA5}">
                      <a16:colId xmlns:a16="http://schemas.microsoft.com/office/drawing/2014/main" val="2066158938"/>
                    </a:ext>
                  </a:extLst>
                </a:gridCol>
                <a:gridCol w="329184">
                  <a:extLst>
                    <a:ext uri="{9D8B030D-6E8A-4147-A177-3AD203B41FA5}">
                      <a16:colId xmlns:a16="http://schemas.microsoft.com/office/drawing/2014/main" val="3382636187"/>
                    </a:ext>
                  </a:extLst>
                </a:gridCol>
                <a:gridCol w="370332">
                  <a:extLst>
                    <a:ext uri="{9D8B030D-6E8A-4147-A177-3AD203B41FA5}">
                      <a16:colId xmlns:a16="http://schemas.microsoft.com/office/drawing/2014/main" val="334431114"/>
                    </a:ext>
                  </a:extLst>
                </a:gridCol>
                <a:gridCol w="370332">
                  <a:extLst>
                    <a:ext uri="{9D8B030D-6E8A-4147-A177-3AD203B41FA5}">
                      <a16:colId xmlns:a16="http://schemas.microsoft.com/office/drawing/2014/main" val="448434898"/>
                    </a:ext>
                  </a:extLst>
                </a:gridCol>
                <a:gridCol w="329184">
                  <a:extLst>
                    <a:ext uri="{9D8B030D-6E8A-4147-A177-3AD203B41FA5}">
                      <a16:colId xmlns:a16="http://schemas.microsoft.com/office/drawing/2014/main" val="684308675"/>
                    </a:ext>
                  </a:extLst>
                </a:gridCol>
                <a:gridCol w="329184">
                  <a:extLst>
                    <a:ext uri="{9D8B030D-6E8A-4147-A177-3AD203B41FA5}">
                      <a16:colId xmlns:a16="http://schemas.microsoft.com/office/drawing/2014/main" val="934137912"/>
                    </a:ext>
                  </a:extLst>
                </a:gridCol>
                <a:gridCol w="370332">
                  <a:extLst>
                    <a:ext uri="{9D8B030D-6E8A-4147-A177-3AD203B41FA5}">
                      <a16:colId xmlns:a16="http://schemas.microsoft.com/office/drawing/2014/main" val="2207359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849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- 2018-07-06 09:05:00 </a:t>
                      </a:r>
                      <a:r>
                        <a:rPr kumimoji="0" lang="en-US" sz="1000" b="0" i="0" u="none" strike="noStrike" kern="1200" cap="none" spc="0" normalizeH="0" baseline="0" noProof="0">
                          <a:ln>
                            <a:noFill/>
                          </a:ln>
                          <a:solidFill>
                            <a:prstClr val="black"/>
                          </a:solidFill>
                          <a:effectLst/>
                          <a:uLnTx/>
                          <a:uFillTx/>
                          <a:latin typeface="+mn-lt"/>
                          <a:ea typeface="+mn-ea"/>
                          <a:cs typeface="+mn-cs"/>
                        </a:rPr>
                        <a:t> 
 Love me some Blueberry Buttermilk. Made with wild Ontario lowbush blueberries, we created this tart, creamy, LIMITED RELEASE chocolate to celebrate the opening of our CF Toronto Eaton Centre shop! Milk it while you can: http://ow.ly/cK7830kP1Jq
 — Products shown: Blueberry Buttermilk.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4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- 2018-07-29 13:00:00 </a:t>
                      </a:r>
                      <a:r>
                        <a:rPr kumimoji="0" lang="en-US" sz="1000" b="0" i="0" u="none" strike="noStrike" kern="1200" cap="none" spc="0" normalizeH="0" baseline="0" noProof="0">
                          <a:ln>
                            <a:noFill/>
                          </a:ln>
                          <a:solidFill>
                            <a:prstClr val="black"/>
                          </a:solidFill>
                          <a:effectLst/>
                          <a:uLnTx/>
                          <a:uFillTx/>
                          <a:latin typeface="+mn-lt"/>
                          <a:ea typeface="+mn-ea"/>
                          <a:cs typeface="+mn-cs"/>
                        </a:rPr>
                        <a:t> 
 Joy, oh, joy! All your Purdys favourites are here to welcome your bundle of joy with lots of love and sweetness! 💜 http://ow.ly/oylH30l7hCs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29556363"/>
                  </a:ext>
                </a:extLst>
              </a:tr>
            </a:tbl>
          </a:graphicData>
        </a:graphic>
      </p:graphicFrame>
      <p:sp>
        <p:nvSpPr>
          <p:cNvPr id="4" name="Text Placeholder 3">
            <a:extLst>
              <a:ext uri="{FF2B5EF4-FFF2-40B4-BE49-F238E27FC236}">
                <a16:creationId xmlns:a16="http://schemas.microsoft.com/office/drawing/2014/main" id="{69AD8D96-7C32-457A-B34B-5A375954017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88071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62228-660C-4037-9B25-ADCD18F43509}"/>
              </a:ext>
            </a:extLst>
          </p:cNvPr>
          <p:cNvSpPr>
            <a:spLocks noGrp="1"/>
          </p:cNvSpPr>
          <p:nvPr>
            <p:ph type="title"/>
          </p:nvPr>
        </p:nvSpPr>
        <p:spPr/>
        <p:txBody>
          <a:bodyPr/>
          <a:lstStyle/>
          <a:p>
            <a:r>
              <a:rPr lang="en-US"/>
              <a:t>Followers (Facebook) | Purdy's</a:t>
            </a:r>
          </a:p>
        </p:txBody>
      </p:sp>
      <p:graphicFrame>
        <p:nvGraphicFramePr>
          <p:cNvPr id="6" name="Chart Placeholder 5">
            <a:extLst>
              <a:ext uri="{FF2B5EF4-FFF2-40B4-BE49-F238E27FC236}">
                <a16:creationId xmlns:a16="http://schemas.microsoft.com/office/drawing/2014/main" id="{50AA66E5-7757-4812-8D4A-D8FBFCACAEEF}"/>
              </a:ext>
            </a:extLst>
          </p:cNvPr>
          <p:cNvGraphicFramePr>
            <a:graphicFrameLocks noGrp="1"/>
          </p:cNvGraphicFramePr>
          <p:nvPr>
            <p:ph type="chart" sz="quarter" idx="13"/>
            <p:extLst>
              <p:ext uri="{D42A27DB-BD31-4B8C-83A1-F6EECF244321}">
                <p14:modId xmlns:p14="http://schemas.microsoft.com/office/powerpoint/2010/main" val="766356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F2472F-A665-4034-B7C0-D2A955E2042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9A17FF7-DEB4-43EE-BEA3-318D9BB55F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436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0849F-F3A0-41BB-8CBB-BCBF1125D936}"/>
              </a:ext>
            </a:extLst>
          </p:cNvPr>
          <p:cNvSpPr>
            <a:spLocks noGrp="1"/>
          </p:cNvSpPr>
          <p:nvPr>
            <p:ph type="title"/>
          </p:nvPr>
        </p:nvSpPr>
        <p:spPr/>
        <p:txBody>
          <a:bodyPr/>
          <a:lstStyle/>
          <a:p>
            <a:r>
              <a:rPr lang="en-US"/>
              <a:t>Organic + Paid Reach (Facebook) | Purdy's</a:t>
            </a:r>
          </a:p>
        </p:txBody>
      </p:sp>
      <p:graphicFrame>
        <p:nvGraphicFramePr>
          <p:cNvPr id="6" name="Chart Placeholder 5">
            <a:extLst>
              <a:ext uri="{FF2B5EF4-FFF2-40B4-BE49-F238E27FC236}">
                <a16:creationId xmlns:a16="http://schemas.microsoft.com/office/drawing/2014/main" id="{C5AA8B92-DA7D-48E2-AA25-9631FF2469A5}"/>
              </a:ext>
            </a:extLst>
          </p:cNvPr>
          <p:cNvGraphicFramePr>
            <a:graphicFrameLocks noGrp="1"/>
          </p:cNvGraphicFramePr>
          <p:nvPr>
            <p:ph type="chart" sz="quarter" idx="13"/>
            <p:extLst>
              <p:ext uri="{D42A27DB-BD31-4B8C-83A1-F6EECF244321}">
                <p14:modId xmlns:p14="http://schemas.microsoft.com/office/powerpoint/2010/main" val="293136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D32885-F98B-4F6B-8020-57D9BA23DC1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CEF84B5-01CC-412C-A100-BB80002A1B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9992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1C45A-65D1-46CA-A548-337185D62E9D}"/>
              </a:ext>
            </a:extLst>
          </p:cNvPr>
          <p:cNvSpPr>
            <a:spLocks noGrp="1"/>
          </p:cNvSpPr>
          <p:nvPr>
            <p:ph type="title"/>
          </p:nvPr>
        </p:nvSpPr>
        <p:spPr/>
        <p:txBody>
          <a:bodyPr/>
          <a:lstStyle/>
          <a:p>
            <a:r>
              <a:rPr lang="en-US"/>
              <a:t>Facebook Reach | Purdy's</a:t>
            </a:r>
          </a:p>
        </p:txBody>
      </p:sp>
      <p:graphicFrame>
        <p:nvGraphicFramePr>
          <p:cNvPr id="6" name="Chart Placeholder 5">
            <a:extLst>
              <a:ext uri="{FF2B5EF4-FFF2-40B4-BE49-F238E27FC236}">
                <a16:creationId xmlns:a16="http://schemas.microsoft.com/office/drawing/2014/main" id="{BF44B6FC-DCAE-4104-9C54-CC853F260123}"/>
              </a:ext>
            </a:extLst>
          </p:cNvPr>
          <p:cNvGraphicFramePr>
            <a:graphicFrameLocks noGrp="1"/>
          </p:cNvGraphicFramePr>
          <p:nvPr>
            <p:ph type="chart" sz="quarter" idx="13"/>
            <p:extLst>
              <p:ext uri="{D42A27DB-BD31-4B8C-83A1-F6EECF244321}">
                <p14:modId xmlns:p14="http://schemas.microsoft.com/office/powerpoint/2010/main" val="4182818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A259B9-B63C-4D96-AE33-A5BAB0FEE34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241692C-C905-43FD-9723-E68C30A217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139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5D8D2-FE87-42F5-A075-D2CC0E24DE8B}"/>
              </a:ext>
            </a:extLst>
          </p:cNvPr>
          <p:cNvSpPr>
            <a:spLocks noGrp="1"/>
          </p:cNvSpPr>
          <p:nvPr>
            <p:ph type="title"/>
          </p:nvPr>
        </p:nvSpPr>
        <p:spPr/>
        <p:txBody>
          <a:bodyPr/>
          <a:lstStyle/>
          <a:p>
            <a:r>
              <a:rPr lang="en-US"/>
              <a:t>Instagram Monthly | Purdy's</a:t>
            </a:r>
          </a:p>
        </p:txBody>
      </p:sp>
      <p:graphicFrame>
        <p:nvGraphicFramePr>
          <p:cNvPr id="5" name="Table Placeholder 4">
            <a:extLst>
              <a:ext uri="{FF2B5EF4-FFF2-40B4-BE49-F238E27FC236}">
                <a16:creationId xmlns:a16="http://schemas.microsoft.com/office/drawing/2014/main" id="{99EBA039-08F5-4568-A96E-B283ACA9CFEA}"/>
              </a:ext>
            </a:extLst>
          </p:cNvPr>
          <p:cNvGraphicFramePr>
            <a:graphicFrameLocks noGrp="1"/>
          </p:cNvGraphicFramePr>
          <p:nvPr>
            <p:ph type="tbl" sz="quarter" idx="13"/>
            <p:extLst>
              <p:ext uri="{D42A27DB-BD31-4B8C-83A1-F6EECF244321}">
                <p14:modId xmlns:p14="http://schemas.microsoft.com/office/powerpoint/2010/main" val="787466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39136057"/>
                    </a:ext>
                  </a:extLst>
                </a:gridCol>
                <a:gridCol w="3291840">
                  <a:extLst>
                    <a:ext uri="{9D8B030D-6E8A-4147-A177-3AD203B41FA5}">
                      <a16:colId xmlns:a16="http://schemas.microsoft.com/office/drawing/2014/main" val="4825608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976326948"/>
                  </a:ext>
                </a:extLst>
              </a:tr>
              <a:tr h="370840">
                <a:tc>
                  <a:txBody>
                    <a:bodyPr/>
                    <a:lstStyle/>
                    <a:p>
                      <a:r>
                        <a:rPr lang="en-US" sz="1000"/>
                        <a:t>Follower Count</a:t>
                      </a:r>
                    </a:p>
                  </a:txBody>
                  <a:tcPr/>
                </a:tc>
                <a:tc>
                  <a:txBody>
                    <a:bodyPr/>
                    <a:lstStyle/>
                    <a:p>
                      <a:r>
                        <a:rPr lang="en-US" sz="1000"/>
                        <a:t>20953</a:t>
                      </a:r>
                    </a:p>
                  </a:txBody>
                  <a:tcPr/>
                </a:tc>
                <a:extLst>
                  <a:ext uri="{0D108BD9-81ED-4DB2-BD59-A6C34878D82A}">
                    <a16:rowId xmlns:a16="http://schemas.microsoft.com/office/drawing/2014/main" val="4265041723"/>
                  </a:ext>
                </a:extLst>
              </a:tr>
              <a:tr h="370840">
                <a:tc>
                  <a:txBody>
                    <a:bodyPr/>
                    <a:lstStyle/>
                    <a:p>
                      <a:r>
                        <a:rPr lang="en-US" sz="1000"/>
                        <a:t>Post Comments</a:t>
                      </a:r>
                    </a:p>
                  </a:txBody>
                  <a:tcPr/>
                </a:tc>
                <a:tc>
                  <a:txBody>
                    <a:bodyPr/>
                    <a:lstStyle/>
                    <a:p>
                      <a:r>
                        <a:rPr lang="en-US" sz="1000"/>
                        <a:t>1107</a:t>
                      </a:r>
                    </a:p>
                  </a:txBody>
                  <a:tcPr/>
                </a:tc>
                <a:extLst>
                  <a:ext uri="{0D108BD9-81ED-4DB2-BD59-A6C34878D82A}">
                    <a16:rowId xmlns:a16="http://schemas.microsoft.com/office/drawing/2014/main" val="3473780987"/>
                  </a:ext>
                </a:extLst>
              </a:tr>
              <a:tr h="370840">
                <a:tc>
                  <a:txBody>
                    <a:bodyPr/>
                    <a:lstStyle/>
                    <a:p>
                      <a:r>
                        <a:rPr lang="en-US" sz="1000"/>
                        <a:t>Post Likes</a:t>
                      </a:r>
                    </a:p>
                  </a:txBody>
                  <a:tcPr/>
                </a:tc>
                <a:tc>
                  <a:txBody>
                    <a:bodyPr/>
                    <a:lstStyle/>
                    <a:p>
                      <a:r>
                        <a:rPr lang="en-US" sz="1000"/>
                        <a:t>7704</a:t>
                      </a:r>
                    </a:p>
                  </a:txBody>
                  <a:tcPr/>
                </a:tc>
                <a:extLst>
                  <a:ext uri="{0D108BD9-81ED-4DB2-BD59-A6C34878D82A}">
                    <a16:rowId xmlns:a16="http://schemas.microsoft.com/office/drawing/2014/main" val="711041508"/>
                  </a:ext>
                </a:extLst>
              </a:tr>
              <a:tr h="370840">
                <a:tc>
                  <a:txBody>
                    <a:bodyPr/>
                    <a:lstStyle/>
                    <a:p>
                      <a:r>
                        <a:rPr lang="en-US" sz="1000"/>
                        <a:t>Post Reach</a:t>
                      </a:r>
                    </a:p>
                  </a:txBody>
                  <a:tcPr/>
                </a:tc>
                <a:tc>
                  <a:txBody>
                    <a:bodyPr/>
                    <a:lstStyle/>
                    <a:p>
                      <a:r>
                        <a:rPr lang="en-US" sz="1000"/>
                        <a:t>118762</a:t>
                      </a:r>
                    </a:p>
                  </a:txBody>
                  <a:tcPr/>
                </a:tc>
                <a:extLst>
                  <a:ext uri="{0D108BD9-81ED-4DB2-BD59-A6C34878D82A}">
                    <a16:rowId xmlns:a16="http://schemas.microsoft.com/office/drawing/2014/main" val="4211643601"/>
                  </a:ext>
                </a:extLst>
              </a:tr>
              <a:tr h="370840">
                <a:tc>
                  <a:txBody>
                    <a:bodyPr/>
                    <a:lstStyle/>
                    <a:p>
                      <a:r>
                        <a:rPr lang="en-US" sz="1000"/>
                        <a:t>Posts This Week</a:t>
                      </a:r>
                    </a:p>
                  </a:txBody>
                  <a:tcPr/>
                </a:tc>
                <a:tc>
                  <a:txBody>
                    <a:bodyPr/>
                    <a:lstStyle/>
                    <a:p>
                      <a:r>
                        <a:rPr lang="en-US" sz="1000"/>
                        <a:t>24</a:t>
                      </a:r>
                    </a:p>
                  </a:txBody>
                  <a:tcPr/>
                </a:tc>
                <a:extLst>
                  <a:ext uri="{0D108BD9-81ED-4DB2-BD59-A6C34878D82A}">
                    <a16:rowId xmlns:a16="http://schemas.microsoft.com/office/drawing/2014/main" val="30505141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836396086"/>
                  </a:ext>
                </a:extLst>
              </a:tr>
            </a:tbl>
          </a:graphicData>
        </a:graphic>
      </p:graphicFrame>
      <p:sp>
        <p:nvSpPr>
          <p:cNvPr id="4" name="Text Placeholder 3">
            <a:extLst>
              <a:ext uri="{FF2B5EF4-FFF2-40B4-BE49-F238E27FC236}">
                <a16:creationId xmlns:a16="http://schemas.microsoft.com/office/drawing/2014/main" id="{5CFC2FD2-73AB-4410-9829-8BBADBC0ECC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69720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97F99-D36A-4978-AAB5-F18277B7AEAC}"/>
              </a:ext>
            </a:extLst>
          </p:cNvPr>
          <p:cNvSpPr>
            <a:spLocks noGrp="1"/>
          </p:cNvSpPr>
          <p:nvPr>
            <p:ph type="title"/>
          </p:nvPr>
        </p:nvSpPr>
        <p:spPr/>
        <p:txBody>
          <a:bodyPr/>
          <a:lstStyle/>
          <a:p>
            <a:r>
              <a:rPr lang="en-US"/>
              <a:t>Followers (Instagram) | Purdy's</a:t>
            </a:r>
          </a:p>
        </p:txBody>
      </p:sp>
      <p:graphicFrame>
        <p:nvGraphicFramePr>
          <p:cNvPr id="6" name="Chart Placeholder 5">
            <a:extLst>
              <a:ext uri="{FF2B5EF4-FFF2-40B4-BE49-F238E27FC236}">
                <a16:creationId xmlns:a16="http://schemas.microsoft.com/office/drawing/2014/main" id="{0E3DBE2E-C6E8-4572-B3F6-813EB2042C73}"/>
              </a:ext>
            </a:extLst>
          </p:cNvPr>
          <p:cNvGraphicFramePr>
            <a:graphicFrameLocks noGrp="1"/>
          </p:cNvGraphicFramePr>
          <p:nvPr>
            <p:ph type="chart" sz="quarter" idx="13"/>
            <p:extLst>
              <p:ext uri="{D42A27DB-BD31-4B8C-83A1-F6EECF244321}">
                <p14:modId xmlns:p14="http://schemas.microsoft.com/office/powerpoint/2010/main" val="267159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51E8F6-2C70-46E8-BE1E-3D38E9E1FE1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15FD083-9D76-4336-979F-4884DD1CF4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5922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33AE-DF5F-488C-BD09-59C664847C5C}"/>
              </a:ext>
            </a:extLst>
          </p:cNvPr>
          <p:cNvSpPr>
            <a:spLocks noGrp="1"/>
          </p:cNvSpPr>
          <p:nvPr>
            <p:ph type="title"/>
          </p:nvPr>
        </p:nvSpPr>
        <p:spPr/>
        <p:txBody>
          <a:bodyPr/>
          <a:lstStyle/>
          <a:p>
            <a:r>
              <a:rPr lang="en-US"/>
              <a:t>Instagram Posts Table | Purdy's</a:t>
            </a:r>
          </a:p>
        </p:txBody>
      </p:sp>
      <p:graphicFrame>
        <p:nvGraphicFramePr>
          <p:cNvPr id="5" name="Table Placeholder 4">
            <a:extLst>
              <a:ext uri="{FF2B5EF4-FFF2-40B4-BE49-F238E27FC236}">
                <a16:creationId xmlns:a16="http://schemas.microsoft.com/office/drawing/2014/main" id="{FEE42940-AC58-4CD9-B3BA-25AD731712AE}"/>
              </a:ext>
            </a:extLst>
          </p:cNvPr>
          <p:cNvGraphicFramePr>
            <a:graphicFrameLocks noGrp="1"/>
          </p:cNvGraphicFramePr>
          <p:nvPr>
            <p:ph type="tbl" sz="quarter" idx="13"/>
            <p:extLst>
              <p:ext uri="{D42A27DB-BD31-4B8C-83A1-F6EECF244321}">
                <p14:modId xmlns:p14="http://schemas.microsoft.com/office/powerpoint/2010/main" val="617680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90125705"/>
                    </a:ext>
                  </a:extLst>
                </a:gridCol>
                <a:gridCol w="987552">
                  <a:extLst>
                    <a:ext uri="{9D8B030D-6E8A-4147-A177-3AD203B41FA5}">
                      <a16:colId xmlns:a16="http://schemas.microsoft.com/office/drawing/2014/main" val="1876347339"/>
                    </a:ext>
                  </a:extLst>
                </a:gridCol>
                <a:gridCol w="987552">
                  <a:extLst>
                    <a:ext uri="{9D8B030D-6E8A-4147-A177-3AD203B41FA5}">
                      <a16:colId xmlns:a16="http://schemas.microsoft.com/office/drawing/2014/main" val="3283190956"/>
                    </a:ext>
                  </a:extLst>
                </a:gridCol>
                <a:gridCol w="987552">
                  <a:extLst>
                    <a:ext uri="{9D8B030D-6E8A-4147-A177-3AD203B41FA5}">
                      <a16:colId xmlns:a16="http://schemas.microsoft.com/office/drawing/2014/main" val="467292813"/>
                    </a:ext>
                  </a:extLst>
                </a:gridCol>
                <a:gridCol w="987552">
                  <a:extLst>
                    <a:ext uri="{9D8B030D-6E8A-4147-A177-3AD203B41FA5}">
                      <a16:colId xmlns:a16="http://schemas.microsoft.com/office/drawing/2014/main" val="311308027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222202086"/>
                  </a:ext>
                </a:extLst>
              </a:tr>
              <a:tr h="370840">
                <a:tc>
                  <a:txBody>
                    <a:bodyPr/>
                    <a:lstStyle/>
                    <a:p>
                      <a:r>
                        <a:rPr lang="en-US" sz="1000" b="1"/>
                        <a:t>purdyschocolatier - 2018-07-07 09:53:50 </a:t>
                      </a:r>
                      <a:r>
                        <a:rPr lang="en-US" sz="1000"/>
                        <a:t>
 [G I V E A W A Y] On a scale of 1 to 10 Hedgehogs, how sweet is your World Chocolate Day? If it's anything less than a 10, we're here to spread the love and chocolate.
(1) Follow @purdyschocolatier
(2) Like this post
(3) Tag your 🍫buddy
Giveaway ends July 8, 2018 at 11:59PM PST.</a:t>
                      </a:r>
                    </a:p>
                  </a:txBody>
                  <a:tcPr/>
                </a:tc>
                <a:tc>
                  <a:txBody>
                    <a:bodyPr/>
                    <a:lstStyle/>
                    <a:p>
                      <a:r>
                        <a:rPr lang="en-US" sz="1000"/>
                        <a:t>847</a:t>
                      </a:r>
                    </a:p>
                  </a:txBody>
                  <a:tcPr/>
                </a:tc>
                <a:tc>
                  <a:txBody>
                    <a:bodyPr/>
                    <a:lstStyle/>
                    <a:p>
                      <a:r>
                        <a:rPr lang="en-US" sz="1000"/>
                        <a:t>851</a:t>
                      </a:r>
                    </a:p>
                  </a:txBody>
                  <a:tcPr/>
                </a:tc>
                <a:tc>
                  <a:txBody>
                    <a:bodyPr/>
                    <a:lstStyle/>
                    <a:p>
                      <a:r>
                        <a:rPr lang="en-US" sz="1000"/>
                        <a:t>8.2053 %</a:t>
                      </a:r>
                    </a:p>
                  </a:txBody>
                  <a:tcPr/>
                </a:tc>
                <a:tc>
                  <a:txBody>
                    <a:bodyPr/>
                    <a:lstStyle/>
                    <a:p>
                      <a:r>
                        <a:rPr lang="en-US" sz="1000"/>
                        <a:t>Video</a:t>
                      </a:r>
                    </a:p>
                  </a:txBody>
                  <a:tcPr/>
                </a:tc>
                <a:extLst>
                  <a:ext uri="{0D108BD9-81ED-4DB2-BD59-A6C34878D82A}">
                    <a16:rowId xmlns:a16="http://schemas.microsoft.com/office/drawing/2014/main" val="1664797070"/>
                  </a:ext>
                </a:extLst>
              </a:tr>
              <a:tr h="370840">
                <a:tc>
                  <a:txBody>
                    <a:bodyPr/>
                    <a:lstStyle/>
                    <a:p>
                      <a:r>
                        <a:rPr lang="en-US" sz="1000" b="1"/>
                        <a:t>purdyschocolatier - 2018-07-23 16:35:58 </a:t>
                      </a:r>
                      <a:r>
                        <a:rPr lang="en-US" sz="1000"/>
                        <a:t>
 Making Mondays better (and sweeter), one Sweet Georgia Brown at a time. #EveryoneHasaFavourite</a:t>
                      </a:r>
                    </a:p>
                  </a:txBody>
                  <a:tcPr/>
                </a:tc>
                <a:tc>
                  <a:txBody>
                    <a:bodyPr/>
                    <a:lstStyle/>
                    <a:p>
                      <a:r>
                        <a:rPr lang="en-US" sz="1000"/>
                        <a:t>622</a:t>
                      </a:r>
                    </a:p>
                  </a:txBody>
                  <a:tcPr/>
                </a:tc>
                <a:tc>
                  <a:txBody>
                    <a:bodyPr/>
                    <a:lstStyle/>
                    <a:p>
                      <a:r>
                        <a:rPr lang="en-US" sz="1000"/>
                        <a:t>14</a:t>
                      </a:r>
                    </a:p>
                  </a:txBody>
                  <a:tcPr/>
                </a:tc>
                <a:tc>
                  <a:txBody>
                    <a:bodyPr/>
                    <a:lstStyle/>
                    <a:p>
                      <a:r>
                        <a:rPr lang="en-US" sz="1000"/>
                        <a:t>3.0355 %</a:t>
                      </a:r>
                    </a:p>
                  </a:txBody>
                  <a:tcPr/>
                </a:tc>
                <a:tc>
                  <a:txBody>
                    <a:bodyPr/>
                    <a:lstStyle/>
                    <a:p>
                      <a:r>
                        <a:rPr lang="en-US" sz="1000"/>
                        <a:t>Image</a:t>
                      </a:r>
                    </a:p>
                  </a:txBody>
                  <a:tcPr/>
                </a:tc>
                <a:extLst>
                  <a:ext uri="{0D108BD9-81ED-4DB2-BD59-A6C34878D82A}">
                    <a16:rowId xmlns:a16="http://schemas.microsoft.com/office/drawing/2014/main" val="2105775575"/>
                  </a:ext>
                </a:extLst>
              </a:tr>
              <a:tr h="370840">
                <a:tc>
                  <a:txBody>
                    <a:bodyPr/>
                    <a:lstStyle/>
                    <a:p>
                      <a:r>
                        <a:rPr lang="en-US" sz="1000" b="1"/>
                        <a:t>purdyschocolatier - 2018-07-24 10:13:13 </a:t>
                      </a:r>
                      <a:r>
                        <a:rPr lang="en-US" sz="1000"/>
                        <a:t>
 Master the art of chocolate by tasting it 🎨! Fun fact: Each of the chocolates in the Canadian Escapes gift box is coated with naturally coloured cocoa butter, which gives them their gorgeous, shiny, glossy finish ✨. #OhPurdys</a:t>
                      </a:r>
                    </a:p>
                  </a:txBody>
                  <a:tcPr/>
                </a:tc>
                <a:tc>
                  <a:txBody>
                    <a:bodyPr/>
                    <a:lstStyle/>
                    <a:p>
                      <a:r>
                        <a:rPr lang="en-US" sz="1000"/>
                        <a:t>517</a:t>
                      </a:r>
                    </a:p>
                  </a:txBody>
                  <a:tcPr/>
                </a:tc>
                <a:tc>
                  <a:txBody>
                    <a:bodyPr/>
                    <a:lstStyle/>
                    <a:p>
                      <a:r>
                        <a:rPr lang="en-US" sz="1000"/>
                        <a:t>22</a:t>
                      </a:r>
                    </a:p>
                  </a:txBody>
                  <a:tcPr/>
                </a:tc>
                <a:tc>
                  <a:txBody>
                    <a:bodyPr/>
                    <a:lstStyle/>
                    <a:p>
                      <a:r>
                        <a:rPr lang="en-US" sz="1000"/>
                        <a:t>2.5724 %</a:t>
                      </a:r>
                    </a:p>
                  </a:txBody>
                  <a:tcPr/>
                </a:tc>
                <a:tc>
                  <a:txBody>
                    <a:bodyPr/>
                    <a:lstStyle/>
                    <a:p>
                      <a:r>
                        <a:rPr lang="en-US" sz="1000"/>
                        <a:t>Image</a:t>
                      </a:r>
                    </a:p>
                  </a:txBody>
                  <a:tcPr/>
                </a:tc>
                <a:extLst>
                  <a:ext uri="{0D108BD9-81ED-4DB2-BD59-A6C34878D82A}">
                    <a16:rowId xmlns:a16="http://schemas.microsoft.com/office/drawing/2014/main" val="155096002"/>
                  </a:ext>
                </a:extLst>
              </a:tr>
            </a:tbl>
          </a:graphicData>
        </a:graphic>
      </p:graphicFrame>
      <p:sp>
        <p:nvSpPr>
          <p:cNvPr id="4" name="Text Placeholder 3">
            <a:extLst>
              <a:ext uri="{FF2B5EF4-FFF2-40B4-BE49-F238E27FC236}">
                <a16:creationId xmlns:a16="http://schemas.microsoft.com/office/drawing/2014/main" id="{5A2DFBC1-9FC1-415A-9309-ECA50851F9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86678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DF51C-A636-4E14-9EDF-D8C56D96862C}"/>
              </a:ext>
            </a:extLst>
          </p:cNvPr>
          <p:cNvSpPr>
            <a:spLocks noGrp="1"/>
          </p:cNvSpPr>
          <p:nvPr>
            <p:ph type="title"/>
          </p:nvPr>
        </p:nvSpPr>
        <p:spPr/>
        <p:txBody>
          <a:bodyPr/>
          <a:lstStyle/>
          <a:p>
            <a:r>
              <a:rPr lang="en-US"/>
              <a:t>Twitter Monthly | Purdy's</a:t>
            </a:r>
          </a:p>
        </p:txBody>
      </p:sp>
      <p:graphicFrame>
        <p:nvGraphicFramePr>
          <p:cNvPr id="5" name="Table Placeholder 4">
            <a:extLst>
              <a:ext uri="{FF2B5EF4-FFF2-40B4-BE49-F238E27FC236}">
                <a16:creationId xmlns:a16="http://schemas.microsoft.com/office/drawing/2014/main" id="{BB3AF1F7-421F-43F6-B37B-7D72DA70F6CC}"/>
              </a:ext>
            </a:extLst>
          </p:cNvPr>
          <p:cNvGraphicFramePr>
            <a:graphicFrameLocks noGrp="1"/>
          </p:cNvGraphicFramePr>
          <p:nvPr>
            <p:ph type="tbl" sz="quarter" idx="13"/>
            <p:extLst>
              <p:ext uri="{D42A27DB-BD31-4B8C-83A1-F6EECF244321}">
                <p14:modId xmlns:p14="http://schemas.microsoft.com/office/powerpoint/2010/main" val="91839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41298711"/>
                    </a:ext>
                  </a:extLst>
                </a:gridCol>
                <a:gridCol w="3291840">
                  <a:extLst>
                    <a:ext uri="{9D8B030D-6E8A-4147-A177-3AD203B41FA5}">
                      <a16:colId xmlns:a16="http://schemas.microsoft.com/office/drawing/2014/main" val="258314447"/>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94466470"/>
                  </a:ext>
                </a:extLst>
              </a:tr>
              <a:tr h="370840">
                <a:tc>
                  <a:txBody>
                    <a:bodyPr/>
                    <a:lstStyle/>
                    <a:p>
                      <a:r>
                        <a:rPr lang="en-US" sz="1000"/>
                        <a:t>Follower Count</a:t>
                      </a:r>
                    </a:p>
                  </a:txBody>
                  <a:tcPr/>
                </a:tc>
                <a:tc>
                  <a:txBody>
                    <a:bodyPr/>
                    <a:lstStyle/>
                    <a:p>
                      <a:r>
                        <a:rPr lang="en-US" sz="1000"/>
                        <a:t>26286</a:t>
                      </a:r>
                    </a:p>
                  </a:txBody>
                  <a:tcPr/>
                </a:tc>
                <a:extLst>
                  <a:ext uri="{0D108BD9-81ED-4DB2-BD59-A6C34878D82A}">
                    <a16:rowId xmlns:a16="http://schemas.microsoft.com/office/drawing/2014/main" val="979375920"/>
                  </a:ext>
                </a:extLst>
              </a:tr>
              <a:tr h="370840">
                <a:tc>
                  <a:txBody>
                    <a:bodyPr/>
                    <a:lstStyle/>
                    <a:p>
                      <a:r>
                        <a:rPr lang="en-US" sz="1000"/>
                        <a:t>Tweet Count</a:t>
                      </a:r>
                    </a:p>
                  </a:txBody>
                  <a:tcPr/>
                </a:tc>
                <a:tc>
                  <a:txBody>
                    <a:bodyPr/>
                    <a:lstStyle/>
                    <a:p>
                      <a:r>
                        <a:rPr lang="en-US" sz="1000"/>
                        <a:t>113</a:t>
                      </a:r>
                    </a:p>
                  </a:txBody>
                  <a:tcPr/>
                </a:tc>
                <a:extLst>
                  <a:ext uri="{0D108BD9-81ED-4DB2-BD59-A6C34878D82A}">
                    <a16:rowId xmlns:a16="http://schemas.microsoft.com/office/drawing/2014/main" val="808146920"/>
                  </a:ext>
                </a:extLst>
              </a:tr>
              <a:tr h="370840">
                <a:tc>
                  <a:txBody>
                    <a:bodyPr/>
                    <a:lstStyle/>
                    <a:p>
                      <a:r>
                        <a:rPr lang="en-US" sz="1000"/>
                        <a:t>Tweet Favourites</a:t>
                      </a:r>
                    </a:p>
                  </a:txBody>
                  <a:tcPr/>
                </a:tc>
                <a:tc>
                  <a:txBody>
                    <a:bodyPr/>
                    <a:lstStyle/>
                    <a:p>
                      <a:r>
                        <a:rPr lang="en-US" sz="1000"/>
                        <a:t>669</a:t>
                      </a:r>
                    </a:p>
                  </a:txBody>
                  <a:tcPr/>
                </a:tc>
                <a:extLst>
                  <a:ext uri="{0D108BD9-81ED-4DB2-BD59-A6C34878D82A}">
                    <a16:rowId xmlns:a16="http://schemas.microsoft.com/office/drawing/2014/main" val="157617034"/>
                  </a:ext>
                </a:extLst>
              </a:tr>
              <a:tr h="370840">
                <a:tc>
                  <a:txBody>
                    <a:bodyPr/>
                    <a:lstStyle/>
                    <a:p>
                      <a:r>
                        <a:rPr lang="en-US" sz="1000"/>
                        <a:t>Tweet Replies</a:t>
                      </a:r>
                    </a:p>
                  </a:txBody>
                  <a:tcPr/>
                </a:tc>
                <a:tc>
                  <a:txBody>
                    <a:bodyPr/>
                    <a:lstStyle/>
                    <a:p>
                      <a:r>
                        <a:rPr lang="en-US" sz="1000"/>
                        <a:t>66</a:t>
                      </a:r>
                    </a:p>
                  </a:txBody>
                  <a:tcPr/>
                </a:tc>
                <a:extLst>
                  <a:ext uri="{0D108BD9-81ED-4DB2-BD59-A6C34878D82A}">
                    <a16:rowId xmlns:a16="http://schemas.microsoft.com/office/drawing/2014/main" val="3399517923"/>
                  </a:ext>
                </a:extLst>
              </a:tr>
              <a:tr h="370840">
                <a:tc>
                  <a:txBody>
                    <a:bodyPr/>
                    <a:lstStyle/>
                    <a:p>
                      <a:r>
                        <a:rPr lang="en-US" sz="1000"/>
                        <a:t>Tweet Retweets</a:t>
                      </a:r>
                    </a:p>
                  </a:txBody>
                  <a:tcPr/>
                </a:tc>
                <a:tc>
                  <a:txBody>
                    <a:bodyPr/>
                    <a:lstStyle/>
                    <a:p>
                      <a:r>
                        <a:rPr lang="en-US" sz="1000"/>
                        <a:t>159</a:t>
                      </a:r>
                    </a:p>
                  </a:txBody>
                  <a:tcPr/>
                </a:tc>
                <a:extLst>
                  <a:ext uri="{0D108BD9-81ED-4DB2-BD59-A6C34878D82A}">
                    <a16:rowId xmlns:a16="http://schemas.microsoft.com/office/drawing/2014/main" val="2028876974"/>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179333208"/>
                  </a:ext>
                </a:extLst>
              </a:tr>
            </a:tbl>
          </a:graphicData>
        </a:graphic>
      </p:graphicFrame>
      <p:sp>
        <p:nvSpPr>
          <p:cNvPr id="4" name="Text Placeholder 3">
            <a:extLst>
              <a:ext uri="{FF2B5EF4-FFF2-40B4-BE49-F238E27FC236}">
                <a16:creationId xmlns:a16="http://schemas.microsoft.com/office/drawing/2014/main" id="{22254D04-0131-42F0-996A-6EA28C1DFF7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67509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95D85-17CC-461F-B301-F4B3DD144A0F}"/>
              </a:ext>
            </a:extLst>
          </p:cNvPr>
          <p:cNvSpPr>
            <a:spLocks noGrp="1"/>
          </p:cNvSpPr>
          <p:nvPr>
            <p:ph type="title"/>
          </p:nvPr>
        </p:nvSpPr>
        <p:spPr/>
        <p:txBody>
          <a:bodyPr/>
          <a:lstStyle/>
          <a:p>
            <a:r>
              <a:rPr lang="en-US"/>
              <a:t>Followers (Twitter) | Purdy's</a:t>
            </a:r>
          </a:p>
        </p:txBody>
      </p:sp>
      <p:graphicFrame>
        <p:nvGraphicFramePr>
          <p:cNvPr id="6" name="Chart Placeholder 5">
            <a:extLst>
              <a:ext uri="{FF2B5EF4-FFF2-40B4-BE49-F238E27FC236}">
                <a16:creationId xmlns:a16="http://schemas.microsoft.com/office/drawing/2014/main" id="{FE4A4BB7-A596-4A40-90D1-15805F08DB7F}"/>
              </a:ext>
            </a:extLst>
          </p:cNvPr>
          <p:cNvGraphicFramePr>
            <a:graphicFrameLocks noGrp="1"/>
          </p:cNvGraphicFramePr>
          <p:nvPr>
            <p:ph type="chart" sz="quarter" idx="13"/>
            <p:extLst>
              <p:ext uri="{D42A27DB-BD31-4B8C-83A1-F6EECF244321}">
                <p14:modId xmlns:p14="http://schemas.microsoft.com/office/powerpoint/2010/main" val="1830245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0D839E-B7DC-4FE5-B935-95D16F9705C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B51924F-83CC-4705-8D22-D10F6BE88D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6519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438</Words>
  <Application>Microsoft Office PowerPoint</Application>
  <PresentationFormat>On-screen Show (4:3)</PresentationFormat>
  <Paragraphs>245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Monthly Management Report for Purdys</vt:lpstr>
      <vt:lpstr>Followers (Full) | Purdy's</vt:lpstr>
      <vt:lpstr>Facebook Monthly | Purdy's</vt:lpstr>
      <vt:lpstr>Posts Table | Purdy's - 1 of 3</vt:lpstr>
      <vt:lpstr>Posts Table | Purdy's - 2 of 3</vt:lpstr>
      <vt:lpstr>Posts Table | Purdy's - 3 of 3</vt:lpstr>
      <vt:lpstr>Followers (Facebook) | Purdy's</vt:lpstr>
      <vt:lpstr>Organic + Paid Reach (Facebook) | Purdy's</vt:lpstr>
      <vt:lpstr>Facebook Reach | Purdy's</vt:lpstr>
      <vt:lpstr>Instagram Monthly | Purdy's</vt:lpstr>
      <vt:lpstr>Followers (Instagram) | Purdy's</vt:lpstr>
      <vt:lpstr>Instagram Posts Table | Purdy's</vt:lpstr>
      <vt:lpstr>Twitter Monthly | Purdy's</vt:lpstr>
      <vt:lpstr>Followers (Twitter) | Purdy's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Management Report for Purdys</dc:title>
  <dc:creator>Administrator</dc:creator>
  <cp:lastModifiedBy>Administrator</cp:lastModifiedBy>
  <cp:revision>1</cp:revision>
  <dcterms:created xsi:type="dcterms:W3CDTF">2018-08-01T20:33:01Z</dcterms:created>
  <dcterms:modified xsi:type="dcterms:W3CDTF">2018-08-01T20:33:26Z</dcterms:modified>
</cp:coreProperties>
</file>