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123700</c:v>
                </c:pt>
                <c:pt idx="1">
                  <c:v>123685</c:v>
                </c:pt>
                <c:pt idx="2">
                  <c:v>123684</c:v>
                </c:pt>
                <c:pt idx="3">
                  <c:v>123687</c:v>
                </c:pt>
                <c:pt idx="4">
                  <c:v>123682</c:v>
                </c:pt>
                <c:pt idx="5">
                  <c:v>123676</c:v>
                </c:pt>
                <c:pt idx="6">
                  <c:v>123686</c:v>
                </c:pt>
                <c:pt idx="7">
                  <c:v>123694</c:v>
                </c:pt>
                <c:pt idx="8">
                  <c:v>123695</c:v>
                </c:pt>
                <c:pt idx="9">
                  <c:v>123695</c:v>
                </c:pt>
                <c:pt idx="10">
                  <c:v>123701</c:v>
                </c:pt>
                <c:pt idx="11">
                  <c:v>123700</c:v>
                </c:pt>
                <c:pt idx="12">
                  <c:v>123691</c:v>
                </c:pt>
                <c:pt idx="13">
                  <c:v>123686</c:v>
                </c:pt>
                <c:pt idx="14">
                  <c:v>123675</c:v>
                </c:pt>
                <c:pt idx="15">
                  <c:v>123675</c:v>
                </c:pt>
                <c:pt idx="16">
                  <c:v>123673</c:v>
                </c:pt>
                <c:pt idx="17">
                  <c:v>123677</c:v>
                </c:pt>
                <c:pt idx="18">
                  <c:v>123671</c:v>
                </c:pt>
                <c:pt idx="19">
                  <c:v>123674</c:v>
                </c:pt>
                <c:pt idx="20">
                  <c:v>123670</c:v>
                </c:pt>
                <c:pt idx="21">
                  <c:v>123669</c:v>
                </c:pt>
                <c:pt idx="22">
                  <c:v>123665</c:v>
                </c:pt>
                <c:pt idx="23">
                  <c:v>123646</c:v>
                </c:pt>
                <c:pt idx="24">
                  <c:v>123645</c:v>
                </c:pt>
                <c:pt idx="25">
                  <c:v>123636</c:v>
                </c:pt>
                <c:pt idx="26">
                  <c:v>123638</c:v>
                </c:pt>
                <c:pt idx="27">
                  <c:v>123644</c:v>
                </c:pt>
                <c:pt idx="28">
                  <c:v>123634</c:v>
                </c:pt>
                <c:pt idx="29">
                  <c:v>123628</c:v>
                </c:pt>
                <c:pt idx="30">
                  <c:v>123633</c:v>
                </c:pt>
              </c:numCache>
            </c:numRef>
          </c:val>
          <c:smooth val="0"/>
          <c:extLst>
            <c:ext xmlns:c16="http://schemas.microsoft.com/office/drawing/2014/chart" uri="{C3380CC4-5D6E-409C-BE32-E72D297353CC}">
              <c16:uniqueId val="{00000000-BF87-47AF-899C-DFF92AE7D865}"/>
            </c:ext>
          </c:extLst>
        </c:ser>
        <c:ser>
          <c:idx val="1"/>
          <c:order val="1"/>
          <c:tx>
            <c:strRef>
              <c:f>Sheet1!$C$1</c:f>
              <c:strCache>
                <c:ptCount val="1"/>
                <c:pt idx="0">
                  <c:v>Instagram Followers</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20577</c:v>
                </c:pt>
                <c:pt idx="1">
                  <c:v>20575</c:v>
                </c:pt>
                <c:pt idx="2">
                  <c:v>20575</c:v>
                </c:pt>
                <c:pt idx="3">
                  <c:v>20580</c:v>
                </c:pt>
                <c:pt idx="4">
                  <c:v>20593</c:v>
                </c:pt>
                <c:pt idx="5">
                  <c:v>20607</c:v>
                </c:pt>
                <c:pt idx="6">
                  <c:v>20694</c:v>
                </c:pt>
                <c:pt idx="7">
                  <c:v>20739</c:v>
                </c:pt>
                <c:pt idx="8">
                  <c:v>20756</c:v>
                </c:pt>
                <c:pt idx="9">
                  <c:v>20762</c:v>
                </c:pt>
                <c:pt idx="10">
                  <c:v>20772</c:v>
                </c:pt>
                <c:pt idx="11">
                  <c:v>20774</c:v>
                </c:pt>
                <c:pt idx="12">
                  <c:v>20783</c:v>
                </c:pt>
                <c:pt idx="13">
                  <c:v>20784</c:v>
                </c:pt>
                <c:pt idx="14">
                  <c:v>20782</c:v>
                </c:pt>
                <c:pt idx="15">
                  <c:v>20774</c:v>
                </c:pt>
                <c:pt idx="16">
                  <c:v>20784</c:v>
                </c:pt>
                <c:pt idx="17">
                  <c:v>20785</c:v>
                </c:pt>
                <c:pt idx="18">
                  <c:v>20894</c:v>
                </c:pt>
                <c:pt idx="19">
                  <c:v>20930</c:v>
                </c:pt>
                <c:pt idx="20">
                  <c:v>20938</c:v>
                </c:pt>
                <c:pt idx="21">
                  <c:v>20929</c:v>
                </c:pt>
                <c:pt idx="22">
                  <c:v>20952</c:v>
                </c:pt>
                <c:pt idx="23">
                  <c:v>20953</c:v>
                </c:pt>
                <c:pt idx="24">
                  <c:v>20952</c:v>
                </c:pt>
                <c:pt idx="25">
                  <c:v>20958</c:v>
                </c:pt>
                <c:pt idx="26">
                  <c:v>20957</c:v>
                </c:pt>
                <c:pt idx="27">
                  <c:v>20958</c:v>
                </c:pt>
                <c:pt idx="28">
                  <c:v>20949</c:v>
                </c:pt>
                <c:pt idx="29">
                  <c:v>20949</c:v>
                </c:pt>
                <c:pt idx="30">
                  <c:v>20953</c:v>
                </c:pt>
              </c:numCache>
            </c:numRef>
          </c:val>
          <c:smooth val="0"/>
          <c:extLst>
            <c:ext xmlns:c16="http://schemas.microsoft.com/office/drawing/2014/chart" uri="{C3380CC4-5D6E-409C-BE32-E72D297353CC}">
              <c16:uniqueId val="{00000001-BF87-47AF-899C-DFF92AE7D865}"/>
            </c:ext>
          </c:extLst>
        </c:ser>
        <c:ser>
          <c:idx val="2"/>
          <c:order val="2"/>
          <c:tx>
            <c:strRef>
              <c:f>Sheet1!$D$1</c:f>
              <c:strCache>
                <c:ptCount val="1"/>
                <c:pt idx="0">
                  <c:v>Twitter Followers</c:v>
                </c:pt>
              </c:strCache>
            </c:strRef>
          </c:tx>
          <c:spPr>
            <a:ln w="28575" cap="rnd">
              <a:solidFill>
                <a:schemeClr val="accent3"/>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Sheet1!$D$2:$D$32</c:f>
              <c:numCache>
                <c:formatCode>General</c:formatCode>
                <c:ptCount val="31"/>
                <c:pt idx="0">
                  <c:v>27019</c:v>
                </c:pt>
                <c:pt idx="1">
                  <c:v>27022</c:v>
                </c:pt>
                <c:pt idx="2">
                  <c:v>27020</c:v>
                </c:pt>
                <c:pt idx="3">
                  <c:v>27022</c:v>
                </c:pt>
                <c:pt idx="4">
                  <c:v>27023</c:v>
                </c:pt>
                <c:pt idx="5">
                  <c:v>27018</c:v>
                </c:pt>
                <c:pt idx="6">
                  <c:v>27024</c:v>
                </c:pt>
                <c:pt idx="7">
                  <c:v>27016</c:v>
                </c:pt>
                <c:pt idx="8">
                  <c:v>27014</c:v>
                </c:pt>
                <c:pt idx="9">
                  <c:v>27009</c:v>
                </c:pt>
                <c:pt idx="10">
                  <c:v>27002</c:v>
                </c:pt>
                <c:pt idx="11">
                  <c:v>26295</c:v>
                </c:pt>
                <c:pt idx="12">
                  <c:v>26293</c:v>
                </c:pt>
                <c:pt idx="13">
                  <c:v>26288</c:v>
                </c:pt>
                <c:pt idx="14">
                  <c:v>26289</c:v>
                </c:pt>
                <c:pt idx="15">
                  <c:v>26291</c:v>
                </c:pt>
                <c:pt idx="16">
                  <c:v>26283</c:v>
                </c:pt>
                <c:pt idx="17">
                  <c:v>26287</c:v>
                </c:pt>
                <c:pt idx="18">
                  <c:v>26285</c:v>
                </c:pt>
                <c:pt idx="19">
                  <c:v>26285</c:v>
                </c:pt>
                <c:pt idx="20">
                  <c:v>26284</c:v>
                </c:pt>
                <c:pt idx="21">
                  <c:v>26283</c:v>
                </c:pt>
                <c:pt idx="22">
                  <c:v>26282</c:v>
                </c:pt>
                <c:pt idx="23">
                  <c:v>26278</c:v>
                </c:pt>
                <c:pt idx="24">
                  <c:v>26279</c:v>
                </c:pt>
                <c:pt idx="25">
                  <c:v>26287</c:v>
                </c:pt>
                <c:pt idx="26">
                  <c:v>26291</c:v>
                </c:pt>
                <c:pt idx="27">
                  <c:v>26293</c:v>
                </c:pt>
                <c:pt idx="28">
                  <c:v>26290</c:v>
                </c:pt>
                <c:pt idx="29">
                  <c:v>26289</c:v>
                </c:pt>
                <c:pt idx="30">
                  <c:v>26286</c:v>
                </c:pt>
              </c:numCache>
            </c:numRef>
          </c:val>
          <c:smooth val="0"/>
          <c:extLst>
            <c:ext xmlns:c16="http://schemas.microsoft.com/office/drawing/2014/chart" uri="{C3380CC4-5D6E-409C-BE32-E72D297353CC}">
              <c16:uniqueId val="{00000002-BF87-47AF-899C-DFF92AE7D865}"/>
            </c:ext>
          </c:extLst>
        </c:ser>
        <c:dLbls>
          <c:showLegendKey val="0"/>
          <c:showVal val="0"/>
          <c:showCatName val="0"/>
          <c:showSerName val="0"/>
          <c:showPercent val="0"/>
          <c:showBubbleSize val="0"/>
        </c:dLbls>
        <c:smooth val="0"/>
        <c:axId val="284049864"/>
        <c:axId val="287395680"/>
      </c:lineChart>
      <c:dateAx>
        <c:axId val="284049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95680"/>
        <c:crosses val="autoZero"/>
        <c:auto val="1"/>
        <c:lblOffset val="100"/>
        <c:baseTimeUnit val="days"/>
      </c:dateAx>
      <c:valAx>
        <c:axId val="287395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049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123700</c:v>
                </c:pt>
                <c:pt idx="1">
                  <c:v>123685</c:v>
                </c:pt>
                <c:pt idx="2">
                  <c:v>123684</c:v>
                </c:pt>
                <c:pt idx="3">
                  <c:v>123687</c:v>
                </c:pt>
                <c:pt idx="4">
                  <c:v>123682</c:v>
                </c:pt>
                <c:pt idx="5">
                  <c:v>123676</c:v>
                </c:pt>
                <c:pt idx="6">
                  <c:v>123686</c:v>
                </c:pt>
                <c:pt idx="7">
                  <c:v>123694</c:v>
                </c:pt>
                <c:pt idx="8">
                  <c:v>123695</c:v>
                </c:pt>
                <c:pt idx="9">
                  <c:v>123695</c:v>
                </c:pt>
                <c:pt idx="10">
                  <c:v>123701</c:v>
                </c:pt>
                <c:pt idx="11">
                  <c:v>123700</c:v>
                </c:pt>
                <c:pt idx="12">
                  <c:v>123691</c:v>
                </c:pt>
                <c:pt idx="13">
                  <c:v>123686</c:v>
                </c:pt>
                <c:pt idx="14">
                  <c:v>123675</c:v>
                </c:pt>
                <c:pt idx="15">
                  <c:v>123675</c:v>
                </c:pt>
                <c:pt idx="16">
                  <c:v>123673</c:v>
                </c:pt>
                <c:pt idx="17">
                  <c:v>123677</c:v>
                </c:pt>
                <c:pt idx="18">
                  <c:v>123671</c:v>
                </c:pt>
                <c:pt idx="19">
                  <c:v>123674</c:v>
                </c:pt>
                <c:pt idx="20">
                  <c:v>123670</c:v>
                </c:pt>
                <c:pt idx="21">
                  <c:v>123669</c:v>
                </c:pt>
                <c:pt idx="22">
                  <c:v>123665</c:v>
                </c:pt>
                <c:pt idx="23">
                  <c:v>123646</c:v>
                </c:pt>
                <c:pt idx="24">
                  <c:v>123645</c:v>
                </c:pt>
                <c:pt idx="25">
                  <c:v>123636</c:v>
                </c:pt>
                <c:pt idx="26">
                  <c:v>123638</c:v>
                </c:pt>
                <c:pt idx="27">
                  <c:v>123644</c:v>
                </c:pt>
                <c:pt idx="28">
                  <c:v>123634</c:v>
                </c:pt>
                <c:pt idx="29">
                  <c:v>123628</c:v>
                </c:pt>
                <c:pt idx="30">
                  <c:v>123633</c:v>
                </c:pt>
              </c:numCache>
            </c:numRef>
          </c:val>
          <c:smooth val="0"/>
          <c:extLst>
            <c:ext xmlns:c16="http://schemas.microsoft.com/office/drawing/2014/chart" uri="{C3380CC4-5D6E-409C-BE32-E72D297353CC}">
              <c16:uniqueId val="{00000000-7F78-4639-B3A0-04DF9B91A83A}"/>
            </c:ext>
          </c:extLst>
        </c:ser>
        <c:dLbls>
          <c:showLegendKey val="0"/>
          <c:showVal val="0"/>
          <c:showCatName val="0"/>
          <c:showSerName val="0"/>
          <c:showPercent val="0"/>
          <c:showBubbleSize val="0"/>
        </c:dLbls>
        <c:smooth val="0"/>
        <c:axId val="413523080"/>
        <c:axId val="413523408"/>
      </c:lineChart>
      <c:dateAx>
        <c:axId val="413523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523408"/>
        <c:crosses val="autoZero"/>
        <c:auto val="1"/>
        <c:lblOffset val="100"/>
        <c:baseTimeUnit val="days"/>
      </c:dateAx>
      <c:valAx>
        <c:axId val="41352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52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Organic Impressions</c:v>
                </c:pt>
              </c:strCache>
            </c:strRef>
          </c:tx>
          <c:spPr>
            <a:solidFill>
              <a:schemeClr val="accent1"/>
            </a:solidFill>
            <a:ln>
              <a:noFill/>
            </a:ln>
            <a:effectLst/>
          </c:spP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15992</c:v>
                </c:pt>
                <c:pt idx="1">
                  <c:v>4909</c:v>
                </c:pt>
                <c:pt idx="2">
                  <c:v>12813</c:v>
                </c:pt>
                <c:pt idx="3">
                  <c:v>10898</c:v>
                </c:pt>
                <c:pt idx="4">
                  <c:v>7132</c:v>
                </c:pt>
                <c:pt idx="5">
                  <c:v>10060</c:v>
                </c:pt>
                <c:pt idx="6">
                  <c:v>23608</c:v>
                </c:pt>
                <c:pt idx="7">
                  <c:v>14742</c:v>
                </c:pt>
                <c:pt idx="8">
                  <c:v>10843</c:v>
                </c:pt>
                <c:pt idx="9">
                  <c:v>8448</c:v>
                </c:pt>
                <c:pt idx="10">
                  <c:v>8388</c:v>
                </c:pt>
                <c:pt idx="11">
                  <c:v>2852</c:v>
                </c:pt>
                <c:pt idx="12">
                  <c:v>3353</c:v>
                </c:pt>
                <c:pt idx="13">
                  <c:v>1434</c:v>
                </c:pt>
                <c:pt idx="14">
                  <c:v>10448</c:v>
                </c:pt>
                <c:pt idx="15">
                  <c:v>10976</c:v>
                </c:pt>
                <c:pt idx="16">
                  <c:v>9038</c:v>
                </c:pt>
                <c:pt idx="17">
                  <c:v>9581</c:v>
                </c:pt>
                <c:pt idx="18">
                  <c:v>9079</c:v>
                </c:pt>
                <c:pt idx="19">
                  <c:v>19749</c:v>
                </c:pt>
                <c:pt idx="20">
                  <c:v>16859</c:v>
                </c:pt>
                <c:pt idx="21">
                  <c:v>8251</c:v>
                </c:pt>
                <c:pt idx="22">
                  <c:v>21502</c:v>
                </c:pt>
                <c:pt idx="23">
                  <c:v>13316</c:v>
                </c:pt>
                <c:pt idx="24">
                  <c:v>3746</c:v>
                </c:pt>
                <c:pt idx="25">
                  <c:v>6932</c:v>
                </c:pt>
                <c:pt idx="26">
                  <c:v>8979</c:v>
                </c:pt>
                <c:pt idx="27">
                  <c:v>7681</c:v>
                </c:pt>
                <c:pt idx="28">
                  <c:v>10382</c:v>
                </c:pt>
                <c:pt idx="29">
                  <c:v>8305</c:v>
                </c:pt>
                <c:pt idx="30">
                  <c:v>4215</c:v>
                </c:pt>
              </c:numCache>
            </c:numRef>
          </c:val>
          <c:extLst>
            <c:ext xmlns:c16="http://schemas.microsoft.com/office/drawing/2014/chart" uri="{C3380CC4-5D6E-409C-BE32-E72D297353CC}">
              <c16:uniqueId val="{00000000-907C-4548-BD8F-DB30D39A0C24}"/>
            </c:ext>
          </c:extLst>
        </c:ser>
        <c:ser>
          <c:idx val="1"/>
          <c:order val="1"/>
          <c:tx>
            <c:strRef>
              <c:f>Sheet1!$C$1</c:f>
              <c:strCache>
                <c:ptCount val="1"/>
                <c:pt idx="0">
                  <c:v>Paid Impressions</c:v>
                </c:pt>
              </c:strCache>
            </c:strRef>
          </c:tx>
          <c:spPr>
            <a:solidFill>
              <a:schemeClr val="accent2"/>
            </a:solidFill>
            <a:ln>
              <a:noFill/>
            </a:ln>
            <a:effectLst/>
          </c:spP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5345</c:v>
                </c:pt>
                <c:pt idx="1">
                  <c:v>1532</c:v>
                </c:pt>
                <c:pt idx="2">
                  <c:v>3234</c:v>
                </c:pt>
                <c:pt idx="3">
                  <c:v>15603</c:v>
                </c:pt>
                <c:pt idx="4">
                  <c:v>9865</c:v>
                </c:pt>
                <c:pt idx="5">
                  <c:v>7230</c:v>
                </c:pt>
                <c:pt idx="6">
                  <c:v>31403</c:v>
                </c:pt>
                <c:pt idx="7">
                  <c:v>23599</c:v>
                </c:pt>
                <c:pt idx="8">
                  <c:v>8057</c:v>
                </c:pt>
                <c:pt idx="9">
                  <c:v>6873</c:v>
                </c:pt>
                <c:pt idx="10">
                  <c:v>7848</c:v>
                </c:pt>
                <c:pt idx="11">
                  <c:v>10203</c:v>
                </c:pt>
                <c:pt idx="12">
                  <c:v>7802</c:v>
                </c:pt>
                <c:pt idx="13">
                  <c:v>3417</c:v>
                </c:pt>
                <c:pt idx="14">
                  <c:v>0</c:v>
                </c:pt>
                <c:pt idx="15">
                  <c:v>0</c:v>
                </c:pt>
                <c:pt idx="16">
                  <c:v>1026</c:v>
                </c:pt>
                <c:pt idx="17">
                  <c:v>7170</c:v>
                </c:pt>
                <c:pt idx="18">
                  <c:v>15690</c:v>
                </c:pt>
                <c:pt idx="19">
                  <c:v>14995</c:v>
                </c:pt>
                <c:pt idx="20">
                  <c:v>9076</c:v>
                </c:pt>
                <c:pt idx="21">
                  <c:v>0</c:v>
                </c:pt>
                <c:pt idx="22">
                  <c:v>0</c:v>
                </c:pt>
                <c:pt idx="23">
                  <c:v>0</c:v>
                </c:pt>
                <c:pt idx="24">
                  <c:v>0</c:v>
                </c:pt>
                <c:pt idx="25">
                  <c:v>0</c:v>
                </c:pt>
                <c:pt idx="26">
                  <c:v>5060</c:v>
                </c:pt>
                <c:pt idx="27">
                  <c:v>6999</c:v>
                </c:pt>
                <c:pt idx="28">
                  <c:v>8852</c:v>
                </c:pt>
                <c:pt idx="29">
                  <c:v>10009</c:v>
                </c:pt>
                <c:pt idx="30">
                  <c:v>10043</c:v>
                </c:pt>
              </c:numCache>
            </c:numRef>
          </c:val>
          <c:extLst>
            <c:ext xmlns:c16="http://schemas.microsoft.com/office/drawing/2014/chart" uri="{C3380CC4-5D6E-409C-BE32-E72D297353CC}">
              <c16:uniqueId val="{00000001-907C-4548-BD8F-DB30D39A0C24}"/>
            </c:ext>
          </c:extLst>
        </c:ser>
        <c:dLbls>
          <c:showLegendKey val="0"/>
          <c:showVal val="0"/>
          <c:showCatName val="0"/>
          <c:showSerName val="0"/>
          <c:showPercent val="0"/>
          <c:showBubbleSize val="0"/>
        </c:dLbls>
        <c:axId val="413521440"/>
        <c:axId val="413521768"/>
      </c:areaChart>
      <c:dateAx>
        <c:axId val="413521440"/>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521768"/>
        <c:crosses val="autoZero"/>
        <c:auto val="1"/>
        <c:lblOffset val="100"/>
        <c:baseTimeUnit val="days"/>
      </c:dateAx>
      <c:valAx>
        <c:axId val="413521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52144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 Chocolatier</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15344</c:v>
                </c:pt>
                <c:pt idx="1">
                  <c:v>5180</c:v>
                </c:pt>
                <c:pt idx="2">
                  <c:v>10757</c:v>
                </c:pt>
                <c:pt idx="3">
                  <c:v>21944</c:v>
                </c:pt>
                <c:pt idx="4">
                  <c:v>13695</c:v>
                </c:pt>
                <c:pt idx="5">
                  <c:v>13211</c:v>
                </c:pt>
                <c:pt idx="6">
                  <c:v>44164</c:v>
                </c:pt>
                <c:pt idx="7">
                  <c:v>30877</c:v>
                </c:pt>
                <c:pt idx="8">
                  <c:v>14471</c:v>
                </c:pt>
                <c:pt idx="9">
                  <c:v>11521</c:v>
                </c:pt>
                <c:pt idx="10">
                  <c:v>13146</c:v>
                </c:pt>
                <c:pt idx="11">
                  <c:v>12115</c:v>
                </c:pt>
                <c:pt idx="12">
                  <c:v>9843</c:v>
                </c:pt>
                <c:pt idx="13">
                  <c:v>4496</c:v>
                </c:pt>
                <c:pt idx="14">
                  <c:v>8144</c:v>
                </c:pt>
                <c:pt idx="15">
                  <c:v>7688</c:v>
                </c:pt>
                <c:pt idx="16">
                  <c:v>7035</c:v>
                </c:pt>
                <c:pt idx="17">
                  <c:v>12876</c:v>
                </c:pt>
                <c:pt idx="18">
                  <c:v>20134</c:v>
                </c:pt>
                <c:pt idx="19">
                  <c:v>23534</c:v>
                </c:pt>
                <c:pt idx="20">
                  <c:v>17275</c:v>
                </c:pt>
                <c:pt idx="21">
                  <c:v>5359</c:v>
                </c:pt>
                <c:pt idx="22">
                  <c:v>9171</c:v>
                </c:pt>
                <c:pt idx="23">
                  <c:v>7470</c:v>
                </c:pt>
                <c:pt idx="24">
                  <c:v>2514</c:v>
                </c:pt>
                <c:pt idx="25">
                  <c:v>5038</c:v>
                </c:pt>
                <c:pt idx="26">
                  <c:v>10880</c:v>
                </c:pt>
                <c:pt idx="27">
                  <c:v>11645</c:v>
                </c:pt>
                <c:pt idx="28">
                  <c:v>14592</c:v>
                </c:pt>
                <c:pt idx="29">
                  <c:v>14972</c:v>
                </c:pt>
                <c:pt idx="30">
                  <c:v>12508</c:v>
                </c:pt>
              </c:numCache>
            </c:numRef>
          </c:val>
          <c:smooth val="0"/>
          <c:extLst>
            <c:ext xmlns:c16="http://schemas.microsoft.com/office/drawing/2014/chart" uri="{C3380CC4-5D6E-409C-BE32-E72D297353CC}">
              <c16:uniqueId val="{00000000-093B-4A50-AE3A-0A4EBCA2CC3A}"/>
            </c:ext>
          </c:extLst>
        </c:ser>
        <c:dLbls>
          <c:showLegendKey val="0"/>
          <c:showVal val="0"/>
          <c:showCatName val="0"/>
          <c:showSerName val="0"/>
          <c:showPercent val="0"/>
          <c:showBubbleSize val="0"/>
        </c:dLbls>
        <c:smooth val="0"/>
        <c:axId val="413530952"/>
        <c:axId val="413531280"/>
      </c:lineChart>
      <c:dateAx>
        <c:axId val="413530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531280"/>
        <c:crosses val="autoZero"/>
        <c:auto val="1"/>
        <c:lblOffset val="100"/>
        <c:baseTimeUnit val="days"/>
      </c:dateAx>
      <c:valAx>
        <c:axId val="41353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3530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Instagram Followers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20577</c:v>
                </c:pt>
                <c:pt idx="1">
                  <c:v>20575</c:v>
                </c:pt>
                <c:pt idx="2">
                  <c:v>20575</c:v>
                </c:pt>
                <c:pt idx="3">
                  <c:v>20580</c:v>
                </c:pt>
                <c:pt idx="4">
                  <c:v>20593</c:v>
                </c:pt>
                <c:pt idx="5">
                  <c:v>20607</c:v>
                </c:pt>
                <c:pt idx="6">
                  <c:v>20694</c:v>
                </c:pt>
                <c:pt idx="7">
                  <c:v>20739</c:v>
                </c:pt>
                <c:pt idx="8">
                  <c:v>20756</c:v>
                </c:pt>
                <c:pt idx="9">
                  <c:v>20762</c:v>
                </c:pt>
                <c:pt idx="10">
                  <c:v>20772</c:v>
                </c:pt>
                <c:pt idx="11">
                  <c:v>20774</c:v>
                </c:pt>
                <c:pt idx="12">
                  <c:v>20783</c:v>
                </c:pt>
                <c:pt idx="13">
                  <c:v>20784</c:v>
                </c:pt>
                <c:pt idx="14">
                  <c:v>20782</c:v>
                </c:pt>
                <c:pt idx="15">
                  <c:v>20774</c:v>
                </c:pt>
                <c:pt idx="16">
                  <c:v>20784</c:v>
                </c:pt>
                <c:pt idx="17">
                  <c:v>20785</c:v>
                </c:pt>
                <c:pt idx="18">
                  <c:v>20894</c:v>
                </c:pt>
                <c:pt idx="19">
                  <c:v>20930</c:v>
                </c:pt>
                <c:pt idx="20">
                  <c:v>20938</c:v>
                </c:pt>
                <c:pt idx="21">
                  <c:v>20929</c:v>
                </c:pt>
                <c:pt idx="22">
                  <c:v>20952</c:v>
                </c:pt>
                <c:pt idx="23">
                  <c:v>20953</c:v>
                </c:pt>
                <c:pt idx="24">
                  <c:v>20952</c:v>
                </c:pt>
                <c:pt idx="25">
                  <c:v>20958</c:v>
                </c:pt>
                <c:pt idx="26">
                  <c:v>20957</c:v>
                </c:pt>
                <c:pt idx="27">
                  <c:v>20958</c:v>
                </c:pt>
                <c:pt idx="28">
                  <c:v>20949</c:v>
                </c:pt>
                <c:pt idx="29">
                  <c:v>20949</c:v>
                </c:pt>
                <c:pt idx="30">
                  <c:v>20953</c:v>
                </c:pt>
              </c:numCache>
            </c:numRef>
          </c:val>
          <c:smooth val="0"/>
          <c:extLst>
            <c:ext xmlns:c16="http://schemas.microsoft.com/office/drawing/2014/chart" uri="{C3380CC4-5D6E-409C-BE32-E72D297353CC}">
              <c16:uniqueId val="{00000000-E163-47D0-86DC-B1408A845907}"/>
            </c:ext>
          </c:extLst>
        </c:ser>
        <c:dLbls>
          <c:showLegendKey val="0"/>
          <c:showVal val="0"/>
          <c:showCatName val="0"/>
          <c:showSerName val="0"/>
          <c:showPercent val="0"/>
          <c:showBubbleSize val="0"/>
        </c:dLbls>
        <c:smooth val="0"/>
        <c:axId val="411686344"/>
        <c:axId val="411689624"/>
      </c:lineChart>
      <c:dateAx>
        <c:axId val="411686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689624"/>
        <c:crosses val="autoZero"/>
        <c:auto val="1"/>
        <c:lblOffset val="100"/>
        <c:baseTimeUnit val="days"/>
      </c:dateAx>
      <c:valAx>
        <c:axId val="411689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686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Twitter Followers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27019</c:v>
                </c:pt>
                <c:pt idx="1">
                  <c:v>27022</c:v>
                </c:pt>
                <c:pt idx="2">
                  <c:v>27020</c:v>
                </c:pt>
                <c:pt idx="3">
                  <c:v>27022</c:v>
                </c:pt>
                <c:pt idx="4">
                  <c:v>27023</c:v>
                </c:pt>
                <c:pt idx="5">
                  <c:v>27018</c:v>
                </c:pt>
                <c:pt idx="6">
                  <c:v>27024</c:v>
                </c:pt>
                <c:pt idx="7">
                  <c:v>27016</c:v>
                </c:pt>
                <c:pt idx="8">
                  <c:v>27014</c:v>
                </c:pt>
                <c:pt idx="9">
                  <c:v>27009</c:v>
                </c:pt>
                <c:pt idx="10">
                  <c:v>27002</c:v>
                </c:pt>
                <c:pt idx="11">
                  <c:v>26295</c:v>
                </c:pt>
                <c:pt idx="12">
                  <c:v>26293</c:v>
                </c:pt>
                <c:pt idx="13">
                  <c:v>26288</c:v>
                </c:pt>
                <c:pt idx="14">
                  <c:v>26289</c:v>
                </c:pt>
                <c:pt idx="15">
                  <c:v>26291</c:v>
                </c:pt>
                <c:pt idx="16">
                  <c:v>26283</c:v>
                </c:pt>
                <c:pt idx="17">
                  <c:v>26287</c:v>
                </c:pt>
                <c:pt idx="18">
                  <c:v>26285</c:v>
                </c:pt>
                <c:pt idx="19">
                  <c:v>26285</c:v>
                </c:pt>
                <c:pt idx="20">
                  <c:v>26284</c:v>
                </c:pt>
                <c:pt idx="21">
                  <c:v>26283</c:v>
                </c:pt>
                <c:pt idx="22">
                  <c:v>26282</c:v>
                </c:pt>
                <c:pt idx="23">
                  <c:v>26278</c:v>
                </c:pt>
                <c:pt idx="24">
                  <c:v>26279</c:v>
                </c:pt>
                <c:pt idx="25">
                  <c:v>26287</c:v>
                </c:pt>
                <c:pt idx="26">
                  <c:v>26291</c:v>
                </c:pt>
                <c:pt idx="27">
                  <c:v>26293</c:v>
                </c:pt>
                <c:pt idx="28">
                  <c:v>26290</c:v>
                </c:pt>
                <c:pt idx="29">
                  <c:v>26289</c:v>
                </c:pt>
                <c:pt idx="30">
                  <c:v>26286</c:v>
                </c:pt>
              </c:numCache>
            </c:numRef>
          </c:val>
          <c:smooth val="0"/>
          <c:extLst>
            <c:ext xmlns:c16="http://schemas.microsoft.com/office/drawing/2014/chart" uri="{C3380CC4-5D6E-409C-BE32-E72D297353CC}">
              <c16:uniqueId val="{00000000-7C01-47D2-82D9-F20C0E968B86}"/>
            </c:ext>
          </c:extLst>
        </c:ser>
        <c:dLbls>
          <c:showLegendKey val="0"/>
          <c:showVal val="0"/>
          <c:showCatName val="0"/>
          <c:showSerName val="0"/>
          <c:showPercent val="0"/>
          <c:showBubbleSize val="0"/>
        </c:dLbls>
        <c:smooth val="0"/>
        <c:axId val="411679784"/>
        <c:axId val="411674208"/>
      </c:lineChart>
      <c:dateAx>
        <c:axId val="411679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674208"/>
        <c:crosses val="autoZero"/>
        <c:auto val="1"/>
        <c:lblOffset val="100"/>
        <c:baseTimeUnit val="days"/>
      </c:dateAx>
      <c:valAx>
        <c:axId val="41167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679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01E83-6687-4B9F-A2F1-7DC78E3444C3}"/>
              </a:ext>
            </a:extLst>
          </p:cNvPr>
          <p:cNvSpPr>
            <a:spLocks noGrp="1"/>
          </p:cNvSpPr>
          <p:nvPr>
            <p:ph type="ctrTitle"/>
          </p:nvPr>
        </p:nvSpPr>
        <p:spPr/>
        <p:txBody>
          <a:bodyPr/>
          <a:lstStyle/>
          <a:p>
            <a:r>
              <a:rPr lang="en-US"/>
              <a:t>Monthly Management Report for Purdys</a:t>
            </a:r>
          </a:p>
        </p:txBody>
      </p:sp>
      <p:sp>
        <p:nvSpPr>
          <p:cNvPr id="3" name="Subtitle 2">
            <a:extLst>
              <a:ext uri="{FF2B5EF4-FFF2-40B4-BE49-F238E27FC236}">
                <a16:creationId xmlns:a16="http://schemas.microsoft.com/office/drawing/2014/main" id="{97874A07-3782-4C20-B061-B0D2A5660E1A}"/>
              </a:ext>
            </a:extLst>
          </p:cNvPr>
          <p:cNvSpPr>
            <a:spLocks noGrp="1"/>
          </p:cNvSpPr>
          <p:nvPr>
            <p:ph type="subTitle" idx="1"/>
          </p:nvPr>
        </p:nvSpPr>
        <p:spPr/>
        <p:txBody>
          <a:bodyPr/>
          <a:lstStyle/>
          <a:p>
            <a:r>
              <a:rPr lang="en-US"/>
              <a:t>Popcorn</a:t>
            </a:r>
          </a:p>
        </p:txBody>
      </p:sp>
    </p:spTree>
    <p:extLst>
      <p:ext uri="{BB962C8B-B14F-4D97-AF65-F5344CB8AC3E}">
        <p14:creationId xmlns:p14="http://schemas.microsoft.com/office/powerpoint/2010/main" val="722768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7EAA32-702D-42A7-B605-5482419F7B44}"/>
              </a:ext>
            </a:extLst>
          </p:cNvPr>
          <p:cNvSpPr>
            <a:spLocks noGrp="1"/>
          </p:cNvSpPr>
          <p:nvPr>
            <p:ph type="title"/>
          </p:nvPr>
        </p:nvSpPr>
        <p:spPr/>
        <p:txBody>
          <a:bodyPr/>
          <a:lstStyle/>
          <a:p>
            <a:r>
              <a:rPr lang="en-US"/>
              <a:t>Followers (Full) | Purdy's</a:t>
            </a:r>
          </a:p>
        </p:txBody>
      </p:sp>
      <p:graphicFrame>
        <p:nvGraphicFramePr>
          <p:cNvPr id="6" name="Chart Placeholder 5">
            <a:extLst>
              <a:ext uri="{FF2B5EF4-FFF2-40B4-BE49-F238E27FC236}">
                <a16:creationId xmlns:a16="http://schemas.microsoft.com/office/drawing/2014/main" id="{47CDE896-87BF-4982-B7BB-196DB735D617}"/>
              </a:ext>
            </a:extLst>
          </p:cNvPr>
          <p:cNvGraphicFramePr>
            <a:graphicFrameLocks noGrp="1"/>
          </p:cNvGraphicFramePr>
          <p:nvPr>
            <p:ph type="chart" sz="quarter" idx="13"/>
            <p:extLst>
              <p:ext uri="{D42A27DB-BD31-4B8C-83A1-F6EECF244321}">
                <p14:modId xmlns:p14="http://schemas.microsoft.com/office/powerpoint/2010/main" val="3797643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AF32B2-A122-4717-B788-D43D182F7342}"/>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0CC82624-67E6-4F46-806D-2136D01D6D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6233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7B65-0BAC-400F-A669-CBE3F2E2A993}"/>
              </a:ext>
            </a:extLst>
          </p:cNvPr>
          <p:cNvSpPr>
            <a:spLocks noGrp="1"/>
          </p:cNvSpPr>
          <p:nvPr>
            <p:ph type="title"/>
          </p:nvPr>
        </p:nvSpPr>
        <p:spPr/>
        <p:txBody>
          <a:bodyPr/>
          <a:lstStyle/>
          <a:p>
            <a:r>
              <a:rPr lang="en-US"/>
              <a:t>Facebook Monthly | Purdy's</a:t>
            </a:r>
          </a:p>
        </p:txBody>
      </p:sp>
      <p:graphicFrame>
        <p:nvGraphicFramePr>
          <p:cNvPr id="5" name="Table Placeholder 4">
            <a:extLst>
              <a:ext uri="{FF2B5EF4-FFF2-40B4-BE49-F238E27FC236}">
                <a16:creationId xmlns:a16="http://schemas.microsoft.com/office/drawing/2014/main" id="{20D2BAE7-A6B0-41E5-BA3E-50742FFB4FC1}"/>
              </a:ext>
            </a:extLst>
          </p:cNvPr>
          <p:cNvGraphicFramePr>
            <a:graphicFrameLocks noGrp="1"/>
          </p:cNvGraphicFramePr>
          <p:nvPr>
            <p:ph type="tbl" sz="quarter" idx="13"/>
            <p:extLst>
              <p:ext uri="{D42A27DB-BD31-4B8C-83A1-F6EECF244321}">
                <p14:modId xmlns:p14="http://schemas.microsoft.com/office/powerpoint/2010/main" val="3483338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657775041"/>
                    </a:ext>
                  </a:extLst>
                </a:gridCol>
                <a:gridCol w="3291840">
                  <a:extLst>
                    <a:ext uri="{9D8B030D-6E8A-4147-A177-3AD203B41FA5}">
                      <a16:colId xmlns:a16="http://schemas.microsoft.com/office/drawing/2014/main" val="1467518320"/>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936371784"/>
                  </a:ext>
                </a:extLst>
              </a:tr>
              <a:tr h="370840">
                <a:tc>
                  <a:txBody>
                    <a:bodyPr/>
                    <a:lstStyle/>
                    <a:p>
                      <a:r>
                        <a:rPr lang="en-US" sz="1000"/>
                        <a:t>Click Throughs</a:t>
                      </a:r>
                    </a:p>
                  </a:txBody>
                  <a:tcPr/>
                </a:tc>
                <a:tc>
                  <a:txBody>
                    <a:bodyPr/>
                    <a:lstStyle/>
                    <a:p>
                      <a:r>
                        <a:rPr lang="en-US" sz="1000"/>
                        <a:t>457</a:t>
                      </a:r>
                    </a:p>
                  </a:txBody>
                  <a:tcPr/>
                </a:tc>
                <a:extLst>
                  <a:ext uri="{0D108BD9-81ED-4DB2-BD59-A6C34878D82A}">
                    <a16:rowId xmlns:a16="http://schemas.microsoft.com/office/drawing/2014/main" val="110144272"/>
                  </a:ext>
                </a:extLst>
              </a:tr>
              <a:tr h="370840">
                <a:tc>
                  <a:txBody>
                    <a:bodyPr/>
                    <a:lstStyle/>
                    <a:p>
                      <a:r>
                        <a:rPr lang="en-US" sz="1000"/>
                        <a:t>Comments</a:t>
                      </a:r>
                    </a:p>
                  </a:txBody>
                  <a:tcPr/>
                </a:tc>
                <a:tc>
                  <a:txBody>
                    <a:bodyPr/>
                    <a:lstStyle/>
                    <a:p>
                      <a:r>
                        <a:rPr lang="en-US" sz="1000"/>
                        <a:t>1623</a:t>
                      </a:r>
                    </a:p>
                  </a:txBody>
                  <a:tcPr/>
                </a:tc>
                <a:extLst>
                  <a:ext uri="{0D108BD9-81ED-4DB2-BD59-A6C34878D82A}">
                    <a16:rowId xmlns:a16="http://schemas.microsoft.com/office/drawing/2014/main" val="2770787661"/>
                  </a:ext>
                </a:extLst>
              </a:tr>
              <a:tr h="370840">
                <a:tc>
                  <a:txBody>
                    <a:bodyPr/>
                    <a:lstStyle/>
                    <a:p>
                      <a:r>
                        <a:rPr lang="en-US" sz="1000"/>
                        <a:t>Engaged Users</a:t>
                      </a:r>
                    </a:p>
                  </a:txBody>
                  <a:tcPr/>
                </a:tc>
                <a:tc>
                  <a:txBody>
                    <a:bodyPr/>
                    <a:lstStyle/>
                    <a:p>
                      <a:r>
                        <a:rPr lang="en-US" sz="1000"/>
                        <a:t>9860</a:t>
                      </a:r>
                    </a:p>
                  </a:txBody>
                  <a:tcPr/>
                </a:tc>
                <a:extLst>
                  <a:ext uri="{0D108BD9-81ED-4DB2-BD59-A6C34878D82A}">
                    <a16:rowId xmlns:a16="http://schemas.microsoft.com/office/drawing/2014/main" val="3532108072"/>
                  </a:ext>
                </a:extLst>
              </a:tr>
              <a:tr h="370840">
                <a:tc>
                  <a:txBody>
                    <a:bodyPr/>
                    <a:lstStyle/>
                    <a:p>
                      <a:r>
                        <a:rPr lang="en-US" sz="1000"/>
                        <a:t>Organic Impressions</a:t>
                      </a:r>
                    </a:p>
                  </a:txBody>
                  <a:tcPr/>
                </a:tc>
                <a:tc>
                  <a:txBody>
                    <a:bodyPr/>
                    <a:lstStyle/>
                    <a:p>
                      <a:r>
                        <a:rPr lang="en-US" sz="1000"/>
                        <a:t>298519</a:t>
                      </a:r>
                    </a:p>
                  </a:txBody>
                  <a:tcPr/>
                </a:tc>
                <a:extLst>
                  <a:ext uri="{0D108BD9-81ED-4DB2-BD59-A6C34878D82A}">
                    <a16:rowId xmlns:a16="http://schemas.microsoft.com/office/drawing/2014/main" val="3392558962"/>
                  </a:ext>
                </a:extLst>
              </a:tr>
              <a:tr h="370840">
                <a:tc>
                  <a:txBody>
                    <a:bodyPr/>
                    <a:lstStyle/>
                    <a:p>
                      <a:r>
                        <a:rPr lang="en-US" sz="1000"/>
                        <a:t>Page Likes</a:t>
                      </a:r>
                    </a:p>
                  </a:txBody>
                  <a:tcPr/>
                </a:tc>
                <a:tc>
                  <a:txBody>
                    <a:bodyPr/>
                    <a:lstStyle/>
                    <a:p>
                      <a:r>
                        <a:rPr lang="en-US" sz="1000"/>
                        <a:t>123596</a:t>
                      </a:r>
                    </a:p>
                  </a:txBody>
                  <a:tcPr/>
                </a:tc>
                <a:extLst>
                  <a:ext uri="{0D108BD9-81ED-4DB2-BD59-A6C34878D82A}">
                    <a16:rowId xmlns:a16="http://schemas.microsoft.com/office/drawing/2014/main" val="1375699764"/>
                  </a:ext>
                </a:extLst>
              </a:tr>
              <a:tr h="370840">
                <a:tc>
                  <a:txBody>
                    <a:bodyPr/>
                    <a:lstStyle/>
                    <a:p>
                      <a:r>
                        <a:rPr lang="en-US" sz="1000"/>
                        <a:t>Paid Impressions</a:t>
                      </a:r>
                    </a:p>
                  </a:txBody>
                  <a:tcPr/>
                </a:tc>
                <a:tc>
                  <a:txBody>
                    <a:bodyPr/>
                    <a:lstStyle/>
                    <a:p>
                      <a:r>
                        <a:rPr lang="en-US" sz="1000"/>
                        <a:t>225586</a:t>
                      </a:r>
                    </a:p>
                  </a:txBody>
                  <a:tcPr/>
                </a:tc>
                <a:extLst>
                  <a:ext uri="{0D108BD9-81ED-4DB2-BD59-A6C34878D82A}">
                    <a16:rowId xmlns:a16="http://schemas.microsoft.com/office/drawing/2014/main" val="1629140914"/>
                  </a:ext>
                </a:extLst>
              </a:tr>
              <a:tr h="370840">
                <a:tc>
                  <a:txBody>
                    <a:bodyPr/>
                    <a:lstStyle/>
                    <a:p>
                      <a:r>
                        <a:rPr lang="en-US" sz="1000"/>
                        <a:t>Post Likes</a:t>
                      </a:r>
                    </a:p>
                  </a:txBody>
                  <a:tcPr/>
                </a:tc>
                <a:tc>
                  <a:txBody>
                    <a:bodyPr/>
                    <a:lstStyle/>
                    <a:p>
                      <a:r>
                        <a:rPr lang="en-US" sz="1000"/>
                        <a:t>5243</a:t>
                      </a:r>
                    </a:p>
                  </a:txBody>
                  <a:tcPr/>
                </a:tc>
                <a:extLst>
                  <a:ext uri="{0D108BD9-81ED-4DB2-BD59-A6C34878D82A}">
                    <a16:rowId xmlns:a16="http://schemas.microsoft.com/office/drawing/2014/main" val="1426080715"/>
                  </a:ext>
                </a:extLst>
              </a:tr>
              <a:tr h="370840">
                <a:tc>
                  <a:txBody>
                    <a:bodyPr/>
                    <a:lstStyle/>
                    <a:p>
                      <a:r>
                        <a:rPr lang="en-US" sz="1000"/>
                        <a:t>Posts</a:t>
                      </a:r>
                    </a:p>
                  </a:txBody>
                  <a:tcPr/>
                </a:tc>
                <a:tc>
                  <a:txBody>
                    <a:bodyPr/>
                    <a:lstStyle/>
                    <a:p>
                      <a:r>
                        <a:rPr lang="en-US" sz="1000"/>
                        <a:t>28</a:t>
                      </a:r>
                    </a:p>
                  </a:txBody>
                  <a:tcPr/>
                </a:tc>
                <a:extLst>
                  <a:ext uri="{0D108BD9-81ED-4DB2-BD59-A6C34878D82A}">
                    <a16:rowId xmlns:a16="http://schemas.microsoft.com/office/drawing/2014/main" val="3395322377"/>
                  </a:ext>
                </a:extLst>
              </a:tr>
              <a:tr h="370840">
                <a:tc>
                  <a:txBody>
                    <a:bodyPr/>
                    <a:lstStyle/>
                    <a:p>
                      <a:r>
                        <a:rPr lang="en-US" sz="1000"/>
                        <a:t>Shares</a:t>
                      </a:r>
                    </a:p>
                  </a:txBody>
                  <a:tcPr/>
                </a:tc>
                <a:tc>
                  <a:txBody>
                    <a:bodyPr/>
                    <a:lstStyle/>
                    <a:p>
                      <a:r>
                        <a:rPr lang="en-US" sz="1000"/>
                        <a:t>370</a:t>
                      </a:r>
                    </a:p>
                  </a:txBody>
                  <a:tcPr/>
                </a:tc>
                <a:extLst>
                  <a:ext uri="{0D108BD9-81ED-4DB2-BD59-A6C34878D82A}">
                    <a16:rowId xmlns:a16="http://schemas.microsoft.com/office/drawing/2014/main" val="805289826"/>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1810922662"/>
                  </a:ext>
                </a:extLst>
              </a:tr>
            </a:tbl>
          </a:graphicData>
        </a:graphic>
      </p:graphicFrame>
      <p:sp>
        <p:nvSpPr>
          <p:cNvPr id="4" name="Text Placeholder 3">
            <a:extLst>
              <a:ext uri="{FF2B5EF4-FFF2-40B4-BE49-F238E27FC236}">
                <a16:creationId xmlns:a16="http://schemas.microsoft.com/office/drawing/2014/main" id="{45C59D51-82D7-47D9-B455-D1FF20EE87B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013658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03F71-5D30-4367-BE6B-66D8CA679BE7}"/>
              </a:ext>
            </a:extLst>
          </p:cNvPr>
          <p:cNvSpPr>
            <a:spLocks noGrp="1"/>
          </p:cNvSpPr>
          <p:nvPr>
            <p:ph type="title"/>
          </p:nvPr>
        </p:nvSpPr>
        <p:spPr/>
        <p:txBody>
          <a:bodyPr/>
          <a:lstStyle/>
          <a:p>
            <a:r>
              <a:rPr lang="en-US"/>
              <a:t>Posts Table | Purdy's - 1 of 3</a:t>
            </a:r>
          </a:p>
        </p:txBody>
      </p:sp>
      <p:graphicFrame>
        <p:nvGraphicFramePr>
          <p:cNvPr id="5" name="Table Placeholder 4">
            <a:extLst>
              <a:ext uri="{FF2B5EF4-FFF2-40B4-BE49-F238E27FC236}">
                <a16:creationId xmlns:a16="http://schemas.microsoft.com/office/drawing/2014/main" id="{D3180D1B-2244-4476-B364-B809644996A2}"/>
              </a:ext>
            </a:extLst>
          </p:cNvPr>
          <p:cNvGraphicFramePr>
            <a:graphicFrameLocks noGrp="1"/>
          </p:cNvGraphicFramePr>
          <p:nvPr>
            <p:ph type="tbl" sz="quarter" idx="13"/>
            <p:extLst>
              <p:ext uri="{D42A27DB-BD31-4B8C-83A1-F6EECF244321}">
                <p14:modId xmlns:p14="http://schemas.microsoft.com/office/powerpoint/2010/main" val="1010829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96223953"/>
                    </a:ext>
                  </a:extLst>
                </a:gridCol>
                <a:gridCol w="370332">
                  <a:extLst>
                    <a:ext uri="{9D8B030D-6E8A-4147-A177-3AD203B41FA5}">
                      <a16:colId xmlns:a16="http://schemas.microsoft.com/office/drawing/2014/main" val="2637710391"/>
                    </a:ext>
                  </a:extLst>
                </a:gridCol>
                <a:gridCol w="370332">
                  <a:extLst>
                    <a:ext uri="{9D8B030D-6E8A-4147-A177-3AD203B41FA5}">
                      <a16:colId xmlns:a16="http://schemas.microsoft.com/office/drawing/2014/main" val="1311837532"/>
                    </a:ext>
                  </a:extLst>
                </a:gridCol>
                <a:gridCol w="370332">
                  <a:extLst>
                    <a:ext uri="{9D8B030D-6E8A-4147-A177-3AD203B41FA5}">
                      <a16:colId xmlns:a16="http://schemas.microsoft.com/office/drawing/2014/main" val="4047975041"/>
                    </a:ext>
                  </a:extLst>
                </a:gridCol>
                <a:gridCol w="329184">
                  <a:extLst>
                    <a:ext uri="{9D8B030D-6E8A-4147-A177-3AD203B41FA5}">
                      <a16:colId xmlns:a16="http://schemas.microsoft.com/office/drawing/2014/main" val="1769783073"/>
                    </a:ext>
                  </a:extLst>
                </a:gridCol>
                <a:gridCol w="329184">
                  <a:extLst>
                    <a:ext uri="{9D8B030D-6E8A-4147-A177-3AD203B41FA5}">
                      <a16:colId xmlns:a16="http://schemas.microsoft.com/office/drawing/2014/main" val="857863135"/>
                    </a:ext>
                  </a:extLst>
                </a:gridCol>
                <a:gridCol w="329184">
                  <a:extLst>
                    <a:ext uri="{9D8B030D-6E8A-4147-A177-3AD203B41FA5}">
                      <a16:colId xmlns:a16="http://schemas.microsoft.com/office/drawing/2014/main" val="1942867092"/>
                    </a:ext>
                  </a:extLst>
                </a:gridCol>
                <a:gridCol w="329184">
                  <a:extLst>
                    <a:ext uri="{9D8B030D-6E8A-4147-A177-3AD203B41FA5}">
                      <a16:colId xmlns:a16="http://schemas.microsoft.com/office/drawing/2014/main" val="3204343046"/>
                    </a:ext>
                  </a:extLst>
                </a:gridCol>
                <a:gridCol w="329184">
                  <a:extLst>
                    <a:ext uri="{9D8B030D-6E8A-4147-A177-3AD203B41FA5}">
                      <a16:colId xmlns:a16="http://schemas.microsoft.com/office/drawing/2014/main" val="1815232448"/>
                    </a:ext>
                  </a:extLst>
                </a:gridCol>
                <a:gridCol w="329184">
                  <a:extLst>
                    <a:ext uri="{9D8B030D-6E8A-4147-A177-3AD203B41FA5}">
                      <a16:colId xmlns:a16="http://schemas.microsoft.com/office/drawing/2014/main" val="613394503"/>
                    </a:ext>
                  </a:extLst>
                </a:gridCol>
                <a:gridCol w="329184">
                  <a:extLst>
                    <a:ext uri="{9D8B030D-6E8A-4147-A177-3AD203B41FA5}">
                      <a16:colId xmlns:a16="http://schemas.microsoft.com/office/drawing/2014/main" val="714353753"/>
                    </a:ext>
                  </a:extLst>
                </a:gridCol>
                <a:gridCol w="329184">
                  <a:extLst>
                    <a:ext uri="{9D8B030D-6E8A-4147-A177-3AD203B41FA5}">
                      <a16:colId xmlns:a16="http://schemas.microsoft.com/office/drawing/2014/main" val="686794727"/>
                    </a:ext>
                  </a:extLst>
                </a:gridCol>
                <a:gridCol w="329184">
                  <a:extLst>
                    <a:ext uri="{9D8B030D-6E8A-4147-A177-3AD203B41FA5}">
                      <a16:colId xmlns:a16="http://schemas.microsoft.com/office/drawing/2014/main" val="4056290428"/>
                    </a:ext>
                  </a:extLst>
                </a:gridCol>
                <a:gridCol w="370332">
                  <a:extLst>
                    <a:ext uri="{9D8B030D-6E8A-4147-A177-3AD203B41FA5}">
                      <a16:colId xmlns:a16="http://schemas.microsoft.com/office/drawing/2014/main" val="1821934344"/>
                    </a:ext>
                  </a:extLst>
                </a:gridCol>
                <a:gridCol w="370332">
                  <a:extLst>
                    <a:ext uri="{9D8B030D-6E8A-4147-A177-3AD203B41FA5}">
                      <a16:colId xmlns:a16="http://schemas.microsoft.com/office/drawing/2014/main" val="1575952678"/>
                    </a:ext>
                  </a:extLst>
                </a:gridCol>
                <a:gridCol w="329184">
                  <a:extLst>
                    <a:ext uri="{9D8B030D-6E8A-4147-A177-3AD203B41FA5}">
                      <a16:colId xmlns:a16="http://schemas.microsoft.com/office/drawing/2014/main" val="2519491903"/>
                    </a:ext>
                  </a:extLst>
                </a:gridCol>
                <a:gridCol w="329184">
                  <a:extLst>
                    <a:ext uri="{9D8B030D-6E8A-4147-A177-3AD203B41FA5}">
                      <a16:colId xmlns:a16="http://schemas.microsoft.com/office/drawing/2014/main" val="3004780666"/>
                    </a:ext>
                  </a:extLst>
                </a:gridCol>
                <a:gridCol w="370332">
                  <a:extLst>
                    <a:ext uri="{9D8B030D-6E8A-4147-A177-3AD203B41FA5}">
                      <a16:colId xmlns:a16="http://schemas.microsoft.com/office/drawing/2014/main" val="3926481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9669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- 2018-07-07 09:35:00 </a:t>
                      </a:r>
                      <a:r>
                        <a:rPr kumimoji="0" lang="en-US" sz="1000" b="0" i="0" u="none" strike="noStrike" kern="1200" cap="none" spc="0" normalizeH="0" baseline="0" noProof="0">
                          <a:ln>
                            <a:noFill/>
                          </a:ln>
                          <a:solidFill>
                            <a:prstClr val="black"/>
                          </a:solidFill>
                          <a:effectLst/>
                          <a:uLnTx/>
                          <a:uFillTx/>
                          <a:latin typeface="+mn-lt"/>
                          <a:ea typeface="+mn-ea"/>
                          <a:cs typeface="+mn-cs"/>
                        </a:rPr>
                        <a:t> 
 [G I V E A W A Y] On a scale of 1 to 10 Hegehogs, how sweet is your World Chocolate Day? If it's anything less than a 10, we're here to spread the love and chocolate. To enter for a chance to win a box of Milk Chooclate Hedgehogs: 
(1) Like this post 
(2) Let us know in a comment how sweet your day is today! 
Giveaway ends July 8, 2018 at 11:59PM 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41591219"/>
                  </a:ext>
                </a:extLst>
              </a:tr>
            </a:tbl>
          </a:graphicData>
        </a:graphic>
      </p:graphicFrame>
      <p:sp>
        <p:nvSpPr>
          <p:cNvPr id="4" name="Text Placeholder 3">
            <a:extLst>
              <a:ext uri="{FF2B5EF4-FFF2-40B4-BE49-F238E27FC236}">
                <a16:creationId xmlns:a16="http://schemas.microsoft.com/office/drawing/2014/main" id="{59EBC5D2-D69A-4189-AF17-BA0A339676E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040436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1362E-B641-492D-A2C6-2877DE7FF1C6}"/>
              </a:ext>
            </a:extLst>
          </p:cNvPr>
          <p:cNvSpPr>
            <a:spLocks noGrp="1"/>
          </p:cNvSpPr>
          <p:nvPr>
            <p:ph type="title"/>
          </p:nvPr>
        </p:nvSpPr>
        <p:spPr/>
        <p:txBody>
          <a:bodyPr/>
          <a:lstStyle/>
          <a:p>
            <a:r>
              <a:rPr lang="en-US"/>
              <a:t>Posts Table | Purdy's - 2 of 3</a:t>
            </a:r>
          </a:p>
        </p:txBody>
      </p:sp>
      <p:graphicFrame>
        <p:nvGraphicFramePr>
          <p:cNvPr id="5" name="Table Placeholder 4">
            <a:extLst>
              <a:ext uri="{FF2B5EF4-FFF2-40B4-BE49-F238E27FC236}">
                <a16:creationId xmlns:a16="http://schemas.microsoft.com/office/drawing/2014/main" id="{BDD1D270-F085-4B14-BA67-D8FEA1C28EA8}"/>
              </a:ext>
            </a:extLst>
          </p:cNvPr>
          <p:cNvGraphicFramePr>
            <a:graphicFrameLocks noGrp="1"/>
          </p:cNvGraphicFramePr>
          <p:nvPr>
            <p:ph type="tbl" sz="quarter" idx="13"/>
            <p:extLst>
              <p:ext uri="{D42A27DB-BD31-4B8C-83A1-F6EECF244321}">
                <p14:modId xmlns:p14="http://schemas.microsoft.com/office/powerpoint/2010/main" val="2955057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06133204"/>
                    </a:ext>
                  </a:extLst>
                </a:gridCol>
                <a:gridCol w="370332">
                  <a:extLst>
                    <a:ext uri="{9D8B030D-6E8A-4147-A177-3AD203B41FA5}">
                      <a16:colId xmlns:a16="http://schemas.microsoft.com/office/drawing/2014/main" val="3972000183"/>
                    </a:ext>
                  </a:extLst>
                </a:gridCol>
                <a:gridCol w="370332">
                  <a:extLst>
                    <a:ext uri="{9D8B030D-6E8A-4147-A177-3AD203B41FA5}">
                      <a16:colId xmlns:a16="http://schemas.microsoft.com/office/drawing/2014/main" val="205461290"/>
                    </a:ext>
                  </a:extLst>
                </a:gridCol>
                <a:gridCol w="370332">
                  <a:extLst>
                    <a:ext uri="{9D8B030D-6E8A-4147-A177-3AD203B41FA5}">
                      <a16:colId xmlns:a16="http://schemas.microsoft.com/office/drawing/2014/main" val="4169712670"/>
                    </a:ext>
                  </a:extLst>
                </a:gridCol>
                <a:gridCol w="329184">
                  <a:extLst>
                    <a:ext uri="{9D8B030D-6E8A-4147-A177-3AD203B41FA5}">
                      <a16:colId xmlns:a16="http://schemas.microsoft.com/office/drawing/2014/main" val="1457633783"/>
                    </a:ext>
                  </a:extLst>
                </a:gridCol>
                <a:gridCol w="329184">
                  <a:extLst>
                    <a:ext uri="{9D8B030D-6E8A-4147-A177-3AD203B41FA5}">
                      <a16:colId xmlns:a16="http://schemas.microsoft.com/office/drawing/2014/main" val="1203298160"/>
                    </a:ext>
                  </a:extLst>
                </a:gridCol>
                <a:gridCol w="329184">
                  <a:extLst>
                    <a:ext uri="{9D8B030D-6E8A-4147-A177-3AD203B41FA5}">
                      <a16:colId xmlns:a16="http://schemas.microsoft.com/office/drawing/2014/main" val="2260673928"/>
                    </a:ext>
                  </a:extLst>
                </a:gridCol>
                <a:gridCol w="329184">
                  <a:extLst>
                    <a:ext uri="{9D8B030D-6E8A-4147-A177-3AD203B41FA5}">
                      <a16:colId xmlns:a16="http://schemas.microsoft.com/office/drawing/2014/main" val="1480639"/>
                    </a:ext>
                  </a:extLst>
                </a:gridCol>
                <a:gridCol w="329184">
                  <a:extLst>
                    <a:ext uri="{9D8B030D-6E8A-4147-A177-3AD203B41FA5}">
                      <a16:colId xmlns:a16="http://schemas.microsoft.com/office/drawing/2014/main" val="136719314"/>
                    </a:ext>
                  </a:extLst>
                </a:gridCol>
                <a:gridCol w="329184">
                  <a:extLst>
                    <a:ext uri="{9D8B030D-6E8A-4147-A177-3AD203B41FA5}">
                      <a16:colId xmlns:a16="http://schemas.microsoft.com/office/drawing/2014/main" val="2815495492"/>
                    </a:ext>
                  </a:extLst>
                </a:gridCol>
                <a:gridCol w="329184">
                  <a:extLst>
                    <a:ext uri="{9D8B030D-6E8A-4147-A177-3AD203B41FA5}">
                      <a16:colId xmlns:a16="http://schemas.microsoft.com/office/drawing/2014/main" val="1804149448"/>
                    </a:ext>
                  </a:extLst>
                </a:gridCol>
                <a:gridCol w="329184">
                  <a:extLst>
                    <a:ext uri="{9D8B030D-6E8A-4147-A177-3AD203B41FA5}">
                      <a16:colId xmlns:a16="http://schemas.microsoft.com/office/drawing/2014/main" val="3233067169"/>
                    </a:ext>
                  </a:extLst>
                </a:gridCol>
                <a:gridCol w="329184">
                  <a:extLst>
                    <a:ext uri="{9D8B030D-6E8A-4147-A177-3AD203B41FA5}">
                      <a16:colId xmlns:a16="http://schemas.microsoft.com/office/drawing/2014/main" val="1283853010"/>
                    </a:ext>
                  </a:extLst>
                </a:gridCol>
                <a:gridCol w="370332">
                  <a:extLst>
                    <a:ext uri="{9D8B030D-6E8A-4147-A177-3AD203B41FA5}">
                      <a16:colId xmlns:a16="http://schemas.microsoft.com/office/drawing/2014/main" val="2822552586"/>
                    </a:ext>
                  </a:extLst>
                </a:gridCol>
                <a:gridCol w="370332">
                  <a:extLst>
                    <a:ext uri="{9D8B030D-6E8A-4147-A177-3AD203B41FA5}">
                      <a16:colId xmlns:a16="http://schemas.microsoft.com/office/drawing/2014/main" val="4138652799"/>
                    </a:ext>
                  </a:extLst>
                </a:gridCol>
                <a:gridCol w="329184">
                  <a:extLst>
                    <a:ext uri="{9D8B030D-6E8A-4147-A177-3AD203B41FA5}">
                      <a16:colId xmlns:a16="http://schemas.microsoft.com/office/drawing/2014/main" val="2677060421"/>
                    </a:ext>
                  </a:extLst>
                </a:gridCol>
                <a:gridCol w="329184">
                  <a:extLst>
                    <a:ext uri="{9D8B030D-6E8A-4147-A177-3AD203B41FA5}">
                      <a16:colId xmlns:a16="http://schemas.microsoft.com/office/drawing/2014/main" val="4142913198"/>
                    </a:ext>
                  </a:extLst>
                </a:gridCol>
                <a:gridCol w="370332">
                  <a:extLst>
                    <a:ext uri="{9D8B030D-6E8A-4147-A177-3AD203B41FA5}">
                      <a16:colId xmlns:a16="http://schemas.microsoft.com/office/drawing/2014/main" val="39655535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59700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- 2018-07-18 14:45:00 </a:t>
                      </a:r>
                      <a:r>
                        <a:rPr kumimoji="0" lang="en-US" sz="1000" b="0" i="0" u="none" strike="noStrike" kern="1200" cap="none" spc="0" normalizeH="0" baseline="0" noProof="0">
                          <a:ln>
                            <a:noFill/>
                          </a:ln>
                          <a:solidFill>
                            <a:prstClr val="black"/>
                          </a:solidFill>
                          <a:effectLst/>
                          <a:uLnTx/>
                          <a:uFillTx/>
                          <a:latin typeface="+mn-lt"/>
                          <a:ea typeface="+mn-ea"/>
                          <a:cs typeface="+mn-cs"/>
                        </a:rPr>
                        <a:t> 
 What's soft and chewy on the inside and decorated with red maple leaves on the outside 🍁? Brown Butter Maple Caramels! Sorry, we won't be sharing these with anyone but ourselves! http://ow.ly/86Ej30kVl8G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35986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- 2018-07-04 11:00:01 </a:t>
                      </a:r>
                      <a:r>
                        <a:rPr kumimoji="0" lang="en-US" sz="1000" b="0" i="0" u="none" strike="noStrike" kern="1200" cap="none" spc="0" normalizeH="0" baseline="0" noProof="0">
                          <a:ln>
                            <a:noFill/>
                          </a:ln>
                          <a:solidFill>
                            <a:prstClr val="black"/>
                          </a:solidFill>
                          <a:effectLst/>
                          <a:uLnTx/>
                          <a:uFillTx/>
                          <a:latin typeface="+mn-lt"/>
                          <a:ea typeface="+mn-ea"/>
                          <a:cs typeface="+mn-cs"/>
                        </a:rPr>
                        <a:t> 
 Be sweet and adventurous! Whether it's Coconut Mango Cream, Yuzu, Peanut Butter &amp; Jelly, or Matcha, each unique creation From The Chocolate Kitchen is anything but ordinary. Have you tried them all? http://ow.ly/ljih30kHkKW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05173307"/>
                  </a:ext>
                </a:extLst>
              </a:tr>
            </a:tbl>
          </a:graphicData>
        </a:graphic>
      </p:graphicFrame>
      <p:sp>
        <p:nvSpPr>
          <p:cNvPr id="4" name="Text Placeholder 3">
            <a:extLst>
              <a:ext uri="{FF2B5EF4-FFF2-40B4-BE49-F238E27FC236}">
                <a16:creationId xmlns:a16="http://schemas.microsoft.com/office/drawing/2014/main" id="{053D89A0-D5F5-45D7-9283-DF37B535259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6433251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F349A-A0DE-4BA7-B61F-7FF74CE7FF0D}"/>
              </a:ext>
            </a:extLst>
          </p:cNvPr>
          <p:cNvSpPr>
            <a:spLocks noGrp="1"/>
          </p:cNvSpPr>
          <p:nvPr>
            <p:ph type="title"/>
          </p:nvPr>
        </p:nvSpPr>
        <p:spPr/>
        <p:txBody>
          <a:bodyPr/>
          <a:lstStyle/>
          <a:p>
            <a:r>
              <a:rPr lang="en-US"/>
              <a:t>Posts Table | Purdy's - 3 of 3</a:t>
            </a:r>
          </a:p>
        </p:txBody>
      </p:sp>
      <p:graphicFrame>
        <p:nvGraphicFramePr>
          <p:cNvPr id="5" name="Table Placeholder 4">
            <a:extLst>
              <a:ext uri="{FF2B5EF4-FFF2-40B4-BE49-F238E27FC236}">
                <a16:creationId xmlns:a16="http://schemas.microsoft.com/office/drawing/2014/main" id="{648CEB24-C675-46D6-8A48-5694E1DBECB7}"/>
              </a:ext>
            </a:extLst>
          </p:cNvPr>
          <p:cNvGraphicFramePr>
            <a:graphicFrameLocks noGrp="1"/>
          </p:cNvGraphicFramePr>
          <p:nvPr>
            <p:ph type="tbl" sz="quarter" idx="13"/>
            <p:extLst>
              <p:ext uri="{D42A27DB-BD31-4B8C-83A1-F6EECF244321}">
                <p14:modId xmlns:p14="http://schemas.microsoft.com/office/powerpoint/2010/main" val="3285664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15839081"/>
                    </a:ext>
                  </a:extLst>
                </a:gridCol>
                <a:gridCol w="370332">
                  <a:extLst>
                    <a:ext uri="{9D8B030D-6E8A-4147-A177-3AD203B41FA5}">
                      <a16:colId xmlns:a16="http://schemas.microsoft.com/office/drawing/2014/main" val="1757539430"/>
                    </a:ext>
                  </a:extLst>
                </a:gridCol>
                <a:gridCol w="370332">
                  <a:extLst>
                    <a:ext uri="{9D8B030D-6E8A-4147-A177-3AD203B41FA5}">
                      <a16:colId xmlns:a16="http://schemas.microsoft.com/office/drawing/2014/main" val="4122835899"/>
                    </a:ext>
                  </a:extLst>
                </a:gridCol>
                <a:gridCol w="370332">
                  <a:extLst>
                    <a:ext uri="{9D8B030D-6E8A-4147-A177-3AD203B41FA5}">
                      <a16:colId xmlns:a16="http://schemas.microsoft.com/office/drawing/2014/main" val="255185820"/>
                    </a:ext>
                  </a:extLst>
                </a:gridCol>
                <a:gridCol w="329184">
                  <a:extLst>
                    <a:ext uri="{9D8B030D-6E8A-4147-A177-3AD203B41FA5}">
                      <a16:colId xmlns:a16="http://schemas.microsoft.com/office/drawing/2014/main" val="20569313"/>
                    </a:ext>
                  </a:extLst>
                </a:gridCol>
                <a:gridCol w="329184">
                  <a:extLst>
                    <a:ext uri="{9D8B030D-6E8A-4147-A177-3AD203B41FA5}">
                      <a16:colId xmlns:a16="http://schemas.microsoft.com/office/drawing/2014/main" val="1517744660"/>
                    </a:ext>
                  </a:extLst>
                </a:gridCol>
                <a:gridCol w="329184">
                  <a:extLst>
                    <a:ext uri="{9D8B030D-6E8A-4147-A177-3AD203B41FA5}">
                      <a16:colId xmlns:a16="http://schemas.microsoft.com/office/drawing/2014/main" val="1900808290"/>
                    </a:ext>
                  </a:extLst>
                </a:gridCol>
                <a:gridCol w="329184">
                  <a:extLst>
                    <a:ext uri="{9D8B030D-6E8A-4147-A177-3AD203B41FA5}">
                      <a16:colId xmlns:a16="http://schemas.microsoft.com/office/drawing/2014/main" val="468069875"/>
                    </a:ext>
                  </a:extLst>
                </a:gridCol>
                <a:gridCol w="329184">
                  <a:extLst>
                    <a:ext uri="{9D8B030D-6E8A-4147-A177-3AD203B41FA5}">
                      <a16:colId xmlns:a16="http://schemas.microsoft.com/office/drawing/2014/main" val="1628151809"/>
                    </a:ext>
                  </a:extLst>
                </a:gridCol>
                <a:gridCol w="329184">
                  <a:extLst>
                    <a:ext uri="{9D8B030D-6E8A-4147-A177-3AD203B41FA5}">
                      <a16:colId xmlns:a16="http://schemas.microsoft.com/office/drawing/2014/main" val="2663995481"/>
                    </a:ext>
                  </a:extLst>
                </a:gridCol>
                <a:gridCol w="329184">
                  <a:extLst>
                    <a:ext uri="{9D8B030D-6E8A-4147-A177-3AD203B41FA5}">
                      <a16:colId xmlns:a16="http://schemas.microsoft.com/office/drawing/2014/main" val="3861679954"/>
                    </a:ext>
                  </a:extLst>
                </a:gridCol>
                <a:gridCol w="329184">
                  <a:extLst>
                    <a:ext uri="{9D8B030D-6E8A-4147-A177-3AD203B41FA5}">
                      <a16:colId xmlns:a16="http://schemas.microsoft.com/office/drawing/2014/main" val="1310688292"/>
                    </a:ext>
                  </a:extLst>
                </a:gridCol>
                <a:gridCol w="329184">
                  <a:extLst>
                    <a:ext uri="{9D8B030D-6E8A-4147-A177-3AD203B41FA5}">
                      <a16:colId xmlns:a16="http://schemas.microsoft.com/office/drawing/2014/main" val="2231749670"/>
                    </a:ext>
                  </a:extLst>
                </a:gridCol>
                <a:gridCol w="370332">
                  <a:extLst>
                    <a:ext uri="{9D8B030D-6E8A-4147-A177-3AD203B41FA5}">
                      <a16:colId xmlns:a16="http://schemas.microsoft.com/office/drawing/2014/main" val="3209400245"/>
                    </a:ext>
                  </a:extLst>
                </a:gridCol>
                <a:gridCol w="370332">
                  <a:extLst>
                    <a:ext uri="{9D8B030D-6E8A-4147-A177-3AD203B41FA5}">
                      <a16:colId xmlns:a16="http://schemas.microsoft.com/office/drawing/2014/main" val="980164083"/>
                    </a:ext>
                  </a:extLst>
                </a:gridCol>
                <a:gridCol w="329184">
                  <a:extLst>
                    <a:ext uri="{9D8B030D-6E8A-4147-A177-3AD203B41FA5}">
                      <a16:colId xmlns:a16="http://schemas.microsoft.com/office/drawing/2014/main" val="377314871"/>
                    </a:ext>
                  </a:extLst>
                </a:gridCol>
                <a:gridCol w="329184">
                  <a:extLst>
                    <a:ext uri="{9D8B030D-6E8A-4147-A177-3AD203B41FA5}">
                      <a16:colId xmlns:a16="http://schemas.microsoft.com/office/drawing/2014/main" val="659792664"/>
                    </a:ext>
                  </a:extLst>
                </a:gridCol>
                <a:gridCol w="370332">
                  <a:extLst>
                    <a:ext uri="{9D8B030D-6E8A-4147-A177-3AD203B41FA5}">
                      <a16:colId xmlns:a16="http://schemas.microsoft.com/office/drawing/2014/main" val="2552056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01703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- 2018-07-06 09:05:00 </a:t>
                      </a:r>
                      <a:r>
                        <a:rPr kumimoji="0" lang="en-US" sz="1000" b="0" i="0" u="none" strike="noStrike" kern="1200" cap="none" spc="0" normalizeH="0" baseline="0" noProof="0">
                          <a:ln>
                            <a:noFill/>
                          </a:ln>
                          <a:solidFill>
                            <a:prstClr val="black"/>
                          </a:solidFill>
                          <a:effectLst/>
                          <a:uLnTx/>
                          <a:uFillTx/>
                          <a:latin typeface="+mn-lt"/>
                          <a:ea typeface="+mn-ea"/>
                          <a:cs typeface="+mn-cs"/>
                        </a:rPr>
                        <a:t> 
 Love me some Blueberry Buttermilk. Made with wild Ontario lowbush blueberries, we created this tart, creamy, LIMITED RELEASE chocolate to celebrate the opening of our CF Toronto Eaton Centre shop! Milk it while you can: http://ow.ly/cK7830kP1Jq
 — Products shown: Blueberry Buttermilk.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4939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- 2018-07-29 13:00:00 </a:t>
                      </a:r>
                      <a:r>
                        <a:rPr kumimoji="0" lang="en-US" sz="1000" b="0" i="0" u="none" strike="noStrike" kern="1200" cap="none" spc="0" normalizeH="0" baseline="0" noProof="0">
                          <a:ln>
                            <a:noFill/>
                          </a:ln>
                          <a:solidFill>
                            <a:prstClr val="black"/>
                          </a:solidFill>
                          <a:effectLst/>
                          <a:uLnTx/>
                          <a:uFillTx/>
                          <a:latin typeface="+mn-lt"/>
                          <a:ea typeface="+mn-ea"/>
                          <a:cs typeface="+mn-cs"/>
                        </a:rPr>
                        <a:t> 
 Joy, oh, joy! All your Purdys favourites are here to welcome your bundle of joy with lots of love and sweetness! 💜 http://ow.ly/oylH30l7hCs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626713232"/>
                  </a:ext>
                </a:extLst>
              </a:tr>
            </a:tbl>
          </a:graphicData>
        </a:graphic>
      </p:graphicFrame>
      <p:sp>
        <p:nvSpPr>
          <p:cNvPr id="4" name="Text Placeholder 3">
            <a:extLst>
              <a:ext uri="{FF2B5EF4-FFF2-40B4-BE49-F238E27FC236}">
                <a16:creationId xmlns:a16="http://schemas.microsoft.com/office/drawing/2014/main" id="{410E8836-E9F4-468B-BF59-1E9E8A666DB5}"/>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1160097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2D9743-8D85-4A46-B999-0286CD0365B9}"/>
              </a:ext>
            </a:extLst>
          </p:cNvPr>
          <p:cNvSpPr>
            <a:spLocks noGrp="1"/>
          </p:cNvSpPr>
          <p:nvPr>
            <p:ph type="title"/>
          </p:nvPr>
        </p:nvSpPr>
        <p:spPr/>
        <p:txBody>
          <a:bodyPr/>
          <a:lstStyle/>
          <a:p>
            <a:r>
              <a:rPr lang="en-US"/>
              <a:t>Followers (Facebook) | Purdy's</a:t>
            </a:r>
          </a:p>
        </p:txBody>
      </p:sp>
      <p:graphicFrame>
        <p:nvGraphicFramePr>
          <p:cNvPr id="6" name="Chart Placeholder 5">
            <a:extLst>
              <a:ext uri="{FF2B5EF4-FFF2-40B4-BE49-F238E27FC236}">
                <a16:creationId xmlns:a16="http://schemas.microsoft.com/office/drawing/2014/main" id="{7B21CD48-854C-453B-82AB-72897D4E5758}"/>
              </a:ext>
            </a:extLst>
          </p:cNvPr>
          <p:cNvGraphicFramePr>
            <a:graphicFrameLocks noGrp="1"/>
          </p:cNvGraphicFramePr>
          <p:nvPr>
            <p:ph type="chart" sz="quarter" idx="13"/>
            <p:extLst>
              <p:ext uri="{D42A27DB-BD31-4B8C-83A1-F6EECF244321}">
                <p14:modId xmlns:p14="http://schemas.microsoft.com/office/powerpoint/2010/main" val="3631963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CD7D8C-289D-4BC4-82CF-97A19DD5F524}"/>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A0DEE9D1-9A03-4315-904C-10B360704E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2367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591D0-911C-43FD-88AF-95FA8AA24FAC}"/>
              </a:ext>
            </a:extLst>
          </p:cNvPr>
          <p:cNvSpPr>
            <a:spLocks noGrp="1"/>
          </p:cNvSpPr>
          <p:nvPr>
            <p:ph type="title"/>
          </p:nvPr>
        </p:nvSpPr>
        <p:spPr/>
        <p:txBody>
          <a:bodyPr/>
          <a:lstStyle/>
          <a:p>
            <a:r>
              <a:rPr lang="en-US"/>
              <a:t>Organic + Paid Reach (Facebook) | Purdy's</a:t>
            </a:r>
          </a:p>
        </p:txBody>
      </p:sp>
      <p:graphicFrame>
        <p:nvGraphicFramePr>
          <p:cNvPr id="6" name="Chart Placeholder 5">
            <a:extLst>
              <a:ext uri="{FF2B5EF4-FFF2-40B4-BE49-F238E27FC236}">
                <a16:creationId xmlns:a16="http://schemas.microsoft.com/office/drawing/2014/main" id="{BDC94559-6E71-4B79-8436-5A17A9E02958}"/>
              </a:ext>
            </a:extLst>
          </p:cNvPr>
          <p:cNvGraphicFramePr>
            <a:graphicFrameLocks noGrp="1"/>
          </p:cNvGraphicFramePr>
          <p:nvPr>
            <p:ph type="chart" sz="quarter" idx="13"/>
            <p:extLst>
              <p:ext uri="{D42A27DB-BD31-4B8C-83A1-F6EECF244321}">
                <p14:modId xmlns:p14="http://schemas.microsoft.com/office/powerpoint/2010/main" val="750257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E7586E-B8E0-4109-BD96-FB81A25D6BF4}"/>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1C5F1FAE-CFAE-40A4-8921-4576FC1DC7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403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5D42C-9773-4C17-98C6-11F954ED2F98}"/>
              </a:ext>
            </a:extLst>
          </p:cNvPr>
          <p:cNvSpPr>
            <a:spLocks noGrp="1"/>
          </p:cNvSpPr>
          <p:nvPr>
            <p:ph type="title"/>
          </p:nvPr>
        </p:nvSpPr>
        <p:spPr/>
        <p:txBody>
          <a:bodyPr/>
          <a:lstStyle/>
          <a:p>
            <a:r>
              <a:rPr lang="en-US"/>
              <a:t>Facebook Reach | Purdy's</a:t>
            </a:r>
          </a:p>
        </p:txBody>
      </p:sp>
      <p:graphicFrame>
        <p:nvGraphicFramePr>
          <p:cNvPr id="6" name="Chart Placeholder 5">
            <a:extLst>
              <a:ext uri="{FF2B5EF4-FFF2-40B4-BE49-F238E27FC236}">
                <a16:creationId xmlns:a16="http://schemas.microsoft.com/office/drawing/2014/main" id="{A2EC6D2A-1280-43F6-A150-35B0AD2CDDC3}"/>
              </a:ext>
            </a:extLst>
          </p:cNvPr>
          <p:cNvGraphicFramePr>
            <a:graphicFrameLocks noGrp="1"/>
          </p:cNvGraphicFramePr>
          <p:nvPr>
            <p:ph type="chart" sz="quarter" idx="13"/>
            <p:extLst>
              <p:ext uri="{D42A27DB-BD31-4B8C-83A1-F6EECF244321}">
                <p14:modId xmlns:p14="http://schemas.microsoft.com/office/powerpoint/2010/main" val="32564603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21691C-C075-4FA9-8528-7195BFBAE8E7}"/>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9ECF8F9F-B580-4C81-AA1A-66008A18E1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82064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787D8-96B5-4488-8B8A-C4A86E2CD434}"/>
              </a:ext>
            </a:extLst>
          </p:cNvPr>
          <p:cNvSpPr>
            <a:spLocks noGrp="1"/>
          </p:cNvSpPr>
          <p:nvPr>
            <p:ph type="title"/>
          </p:nvPr>
        </p:nvSpPr>
        <p:spPr/>
        <p:txBody>
          <a:bodyPr/>
          <a:lstStyle/>
          <a:p>
            <a:r>
              <a:rPr lang="en-US"/>
              <a:t>Instagram Monthly | Purdy's</a:t>
            </a:r>
          </a:p>
        </p:txBody>
      </p:sp>
      <p:graphicFrame>
        <p:nvGraphicFramePr>
          <p:cNvPr id="5" name="Table Placeholder 4">
            <a:extLst>
              <a:ext uri="{FF2B5EF4-FFF2-40B4-BE49-F238E27FC236}">
                <a16:creationId xmlns:a16="http://schemas.microsoft.com/office/drawing/2014/main" id="{32865E47-B506-4857-BB81-F69C1875571D}"/>
              </a:ext>
            </a:extLst>
          </p:cNvPr>
          <p:cNvGraphicFramePr>
            <a:graphicFrameLocks noGrp="1"/>
          </p:cNvGraphicFramePr>
          <p:nvPr>
            <p:ph type="tbl" sz="quarter" idx="13"/>
            <p:extLst>
              <p:ext uri="{D42A27DB-BD31-4B8C-83A1-F6EECF244321}">
                <p14:modId xmlns:p14="http://schemas.microsoft.com/office/powerpoint/2010/main" val="3141227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80231953"/>
                    </a:ext>
                  </a:extLst>
                </a:gridCol>
                <a:gridCol w="3291840">
                  <a:extLst>
                    <a:ext uri="{9D8B030D-6E8A-4147-A177-3AD203B41FA5}">
                      <a16:colId xmlns:a16="http://schemas.microsoft.com/office/drawing/2014/main" val="128410743"/>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4214965822"/>
                  </a:ext>
                </a:extLst>
              </a:tr>
              <a:tr h="370840">
                <a:tc>
                  <a:txBody>
                    <a:bodyPr/>
                    <a:lstStyle/>
                    <a:p>
                      <a:r>
                        <a:rPr lang="en-US" sz="1000"/>
                        <a:t>Follower Count</a:t>
                      </a:r>
                    </a:p>
                  </a:txBody>
                  <a:tcPr/>
                </a:tc>
                <a:tc>
                  <a:txBody>
                    <a:bodyPr/>
                    <a:lstStyle/>
                    <a:p>
                      <a:r>
                        <a:rPr lang="en-US" sz="1000"/>
                        <a:t>20953</a:t>
                      </a:r>
                    </a:p>
                  </a:txBody>
                  <a:tcPr/>
                </a:tc>
                <a:extLst>
                  <a:ext uri="{0D108BD9-81ED-4DB2-BD59-A6C34878D82A}">
                    <a16:rowId xmlns:a16="http://schemas.microsoft.com/office/drawing/2014/main" val="4184322393"/>
                  </a:ext>
                </a:extLst>
              </a:tr>
              <a:tr h="370840">
                <a:tc>
                  <a:txBody>
                    <a:bodyPr/>
                    <a:lstStyle/>
                    <a:p>
                      <a:r>
                        <a:rPr lang="en-US" sz="1000"/>
                        <a:t>Post Comments</a:t>
                      </a:r>
                    </a:p>
                  </a:txBody>
                  <a:tcPr/>
                </a:tc>
                <a:tc>
                  <a:txBody>
                    <a:bodyPr/>
                    <a:lstStyle/>
                    <a:p>
                      <a:r>
                        <a:rPr lang="en-US" sz="1000"/>
                        <a:t>1107</a:t>
                      </a:r>
                    </a:p>
                  </a:txBody>
                  <a:tcPr/>
                </a:tc>
                <a:extLst>
                  <a:ext uri="{0D108BD9-81ED-4DB2-BD59-A6C34878D82A}">
                    <a16:rowId xmlns:a16="http://schemas.microsoft.com/office/drawing/2014/main" val="128874564"/>
                  </a:ext>
                </a:extLst>
              </a:tr>
              <a:tr h="370840">
                <a:tc>
                  <a:txBody>
                    <a:bodyPr/>
                    <a:lstStyle/>
                    <a:p>
                      <a:r>
                        <a:rPr lang="en-US" sz="1000"/>
                        <a:t>Post Likes</a:t>
                      </a:r>
                    </a:p>
                  </a:txBody>
                  <a:tcPr/>
                </a:tc>
                <a:tc>
                  <a:txBody>
                    <a:bodyPr/>
                    <a:lstStyle/>
                    <a:p>
                      <a:r>
                        <a:rPr lang="en-US" sz="1000"/>
                        <a:t>7704</a:t>
                      </a:r>
                    </a:p>
                  </a:txBody>
                  <a:tcPr/>
                </a:tc>
                <a:extLst>
                  <a:ext uri="{0D108BD9-81ED-4DB2-BD59-A6C34878D82A}">
                    <a16:rowId xmlns:a16="http://schemas.microsoft.com/office/drawing/2014/main" val="3646495896"/>
                  </a:ext>
                </a:extLst>
              </a:tr>
              <a:tr h="370840">
                <a:tc>
                  <a:txBody>
                    <a:bodyPr/>
                    <a:lstStyle/>
                    <a:p>
                      <a:r>
                        <a:rPr lang="en-US" sz="1000"/>
                        <a:t>Post Reach</a:t>
                      </a:r>
                    </a:p>
                  </a:txBody>
                  <a:tcPr/>
                </a:tc>
                <a:tc>
                  <a:txBody>
                    <a:bodyPr/>
                    <a:lstStyle/>
                    <a:p>
                      <a:r>
                        <a:rPr lang="en-US" sz="1000"/>
                        <a:t>118762</a:t>
                      </a:r>
                    </a:p>
                  </a:txBody>
                  <a:tcPr/>
                </a:tc>
                <a:extLst>
                  <a:ext uri="{0D108BD9-81ED-4DB2-BD59-A6C34878D82A}">
                    <a16:rowId xmlns:a16="http://schemas.microsoft.com/office/drawing/2014/main" val="1405256167"/>
                  </a:ext>
                </a:extLst>
              </a:tr>
              <a:tr h="370840">
                <a:tc>
                  <a:txBody>
                    <a:bodyPr/>
                    <a:lstStyle/>
                    <a:p>
                      <a:r>
                        <a:rPr lang="en-US" sz="1000"/>
                        <a:t>Posts This Week</a:t>
                      </a:r>
                    </a:p>
                  </a:txBody>
                  <a:tcPr/>
                </a:tc>
                <a:tc>
                  <a:txBody>
                    <a:bodyPr/>
                    <a:lstStyle/>
                    <a:p>
                      <a:r>
                        <a:rPr lang="en-US" sz="1000"/>
                        <a:t>24</a:t>
                      </a:r>
                    </a:p>
                  </a:txBody>
                  <a:tcPr/>
                </a:tc>
                <a:extLst>
                  <a:ext uri="{0D108BD9-81ED-4DB2-BD59-A6C34878D82A}">
                    <a16:rowId xmlns:a16="http://schemas.microsoft.com/office/drawing/2014/main" val="1410488770"/>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1609233959"/>
                  </a:ext>
                </a:extLst>
              </a:tr>
            </a:tbl>
          </a:graphicData>
        </a:graphic>
      </p:graphicFrame>
      <p:sp>
        <p:nvSpPr>
          <p:cNvPr id="4" name="Text Placeholder 3">
            <a:extLst>
              <a:ext uri="{FF2B5EF4-FFF2-40B4-BE49-F238E27FC236}">
                <a16:creationId xmlns:a16="http://schemas.microsoft.com/office/drawing/2014/main" id="{3D27DEA9-F3FF-46FA-8843-BA9C7C91A362}"/>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999728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97559-489C-48E5-B889-DEFA8DD747C6}"/>
              </a:ext>
            </a:extLst>
          </p:cNvPr>
          <p:cNvSpPr>
            <a:spLocks noGrp="1"/>
          </p:cNvSpPr>
          <p:nvPr>
            <p:ph type="title"/>
          </p:nvPr>
        </p:nvSpPr>
        <p:spPr/>
        <p:txBody>
          <a:bodyPr/>
          <a:lstStyle/>
          <a:p>
            <a:r>
              <a:rPr lang="en-US"/>
              <a:t>Followers (Instagram) | Purdy's</a:t>
            </a:r>
          </a:p>
        </p:txBody>
      </p:sp>
      <p:graphicFrame>
        <p:nvGraphicFramePr>
          <p:cNvPr id="6" name="Chart Placeholder 5">
            <a:extLst>
              <a:ext uri="{FF2B5EF4-FFF2-40B4-BE49-F238E27FC236}">
                <a16:creationId xmlns:a16="http://schemas.microsoft.com/office/drawing/2014/main" id="{61DD87ED-A94D-458F-8038-58320A9A0CDD}"/>
              </a:ext>
            </a:extLst>
          </p:cNvPr>
          <p:cNvGraphicFramePr>
            <a:graphicFrameLocks noGrp="1"/>
          </p:cNvGraphicFramePr>
          <p:nvPr>
            <p:ph type="chart" sz="quarter" idx="13"/>
            <p:extLst>
              <p:ext uri="{D42A27DB-BD31-4B8C-83A1-F6EECF244321}">
                <p14:modId xmlns:p14="http://schemas.microsoft.com/office/powerpoint/2010/main" val="4110229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F6E7DC-A399-4473-ABBE-BCDF7D2879BF}"/>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21F537B4-4B61-445A-80C2-1F194A23F4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3418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3D018-50E4-4598-A82B-0BC4ED8C2C3D}"/>
              </a:ext>
            </a:extLst>
          </p:cNvPr>
          <p:cNvSpPr>
            <a:spLocks noGrp="1"/>
          </p:cNvSpPr>
          <p:nvPr>
            <p:ph type="title"/>
          </p:nvPr>
        </p:nvSpPr>
        <p:spPr/>
        <p:txBody>
          <a:bodyPr/>
          <a:lstStyle/>
          <a:p>
            <a:r>
              <a:rPr lang="en-US"/>
              <a:t>Instagram Posts Table | Purdy's</a:t>
            </a:r>
          </a:p>
        </p:txBody>
      </p:sp>
      <p:graphicFrame>
        <p:nvGraphicFramePr>
          <p:cNvPr id="5" name="Table Placeholder 4">
            <a:extLst>
              <a:ext uri="{FF2B5EF4-FFF2-40B4-BE49-F238E27FC236}">
                <a16:creationId xmlns:a16="http://schemas.microsoft.com/office/drawing/2014/main" id="{89A864B8-CFF9-4587-AB82-E16CB002D1CB}"/>
              </a:ext>
            </a:extLst>
          </p:cNvPr>
          <p:cNvGraphicFramePr>
            <a:graphicFrameLocks noGrp="1"/>
          </p:cNvGraphicFramePr>
          <p:nvPr>
            <p:ph type="tbl" sz="quarter" idx="13"/>
            <p:extLst>
              <p:ext uri="{D42A27DB-BD31-4B8C-83A1-F6EECF244321}">
                <p14:modId xmlns:p14="http://schemas.microsoft.com/office/powerpoint/2010/main" val="941409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79214370"/>
                    </a:ext>
                  </a:extLst>
                </a:gridCol>
                <a:gridCol w="987552">
                  <a:extLst>
                    <a:ext uri="{9D8B030D-6E8A-4147-A177-3AD203B41FA5}">
                      <a16:colId xmlns:a16="http://schemas.microsoft.com/office/drawing/2014/main" val="3800286514"/>
                    </a:ext>
                  </a:extLst>
                </a:gridCol>
                <a:gridCol w="987552">
                  <a:extLst>
                    <a:ext uri="{9D8B030D-6E8A-4147-A177-3AD203B41FA5}">
                      <a16:colId xmlns:a16="http://schemas.microsoft.com/office/drawing/2014/main" val="4113185492"/>
                    </a:ext>
                  </a:extLst>
                </a:gridCol>
                <a:gridCol w="987552">
                  <a:extLst>
                    <a:ext uri="{9D8B030D-6E8A-4147-A177-3AD203B41FA5}">
                      <a16:colId xmlns:a16="http://schemas.microsoft.com/office/drawing/2014/main" val="1903013455"/>
                    </a:ext>
                  </a:extLst>
                </a:gridCol>
                <a:gridCol w="987552">
                  <a:extLst>
                    <a:ext uri="{9D8B030D-6E8A-4147-A177-3AD203B41FA5}">
                      <a16:colId xmlns:a16="http://schemas.microsoft.com/office/drawing/2014/main" val="2079928134"/>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873359288"/>
                  </a:ext>
                </a:extLst>
              </a:tr>
              <a:tr h="370840">
                <a:tc>
                  <a:txBody>
                    <a:bodyPr/>
                    <a:lstStyle/>
                    <a:p>
                      <a:r>
                        <a:rPr lang="en-US" sz="1000" b="1"/>
                        <a:t>purdyschocolatier - 2018-07-07 09:53:50 </a:t>
                      </a:r>
                      <a:r>
                        <a:rPr lang="en-US" sz="1000"/>
                        <a:t>
 [G I V E A W A Y] On a scale of 1 to 10 Hedgehogs, how sweet is your World Chocolate Day? If it's anything less than a 10, we're here to spread the love and chocolate.
(1) Follow @purdyschocolatier
(2) Like this post
(3) Tag your 🍫buddy
Giveaway ends July 8, 2018 at 11:59PM PST.</a:t>
                      </a:r>
                    </a:p>
                  </a:txBody>
                  <a:tcPr/>
                </a:tc>
                <a:tc>
                  <a:txBody>
                    <a:bodyPr/>
                    <a:lstStyle/>
                    <a:p>
                      <a:r>
                        <a:rPr lang="en-US" sz="1000"/>
                        <a:t>847</a:t>
                      </a:r>
                    </a:p>
                  </a:txBody>
                  <a:tcPr/>
                </a:tc>
                <a:tc>
                  <a:txBody>
                    <a:bodyPr/>
                    <a:lstStyle/>
                    <a:p>
                      <a:r>
                        <a:rPr lang="en-US" sz="1000"/>
                        <a:t>851</a:t>
                      </a:r>
                    </a:p>
                  </a:txBody>
                  <a:tcPr/>
                </a:tc>
                <a:tc>
                  <a:txBody>
                    <a:bodyPr/>
                    <a:lstStyle/>
                    <a:p>
                      <a:r>
                        <a:rPr lang="en-US" sz="1000"/>
                        <a:t>8.2053 %</a:t>
                      </a:r>
                    </a:p>
                  </a:txBody>
                  <a:tcPr/>
                </a:tc>
                <a:tc>
                  <a:txBody>
                    <a:bodyPr/>
                    <a:lstStyle/>
                    <a:p>
                      <a:r>
                        <a:rPr lang="en-US" sz="1000"/>
                        <a:t>Video</a:t>
                      </a:r>
                    </a:p>
                  </a:txBody>
                  <a:tcPr/>
                </a:tc>
                <a:extLst>
                  <a:ext uri="{0D108BD9-81ED-4DB2-BD59-A6C34878D82A}">
                    <a16:rowId xmlns:a16="http://schemas.microsoft.com/office/drawing/2014/main" val="4018675780"/>
                  </a:ext>
                </a:extLst>
              </a:tr>
              <a:tr h="370840">
                <a:tc>
                  <a:txBody>
                    <a:bodyPr/>
                    <a:lstStyle/>
                    <a:p>
                      <a:r>
                        <a:rPr lang="en-US" sz="1000" b="1"/>
                        <a:t>purdyschocolatier - 2018-07-23 16:35:58 </a:t>
                      </a:r>
                      <a:r>
                        <a:rPr lang="en-US" sz="1000"/>
                        <a:t>
 Making Mondays better (and sweeter), one Sweet Georgia Brown at a time. #EveryoneHasaFavourite</a:t>
                      </a:r>
                    </a:p>
                  </a:txBody>
                  <a:tcPr/>
                </a:tc>
                <a:tc>
                  <a:txBody>
                    <a:bodyPr/>
                    <a:lstStyle/>
                    <a:p>
                      <a:r>
                        <a:rPr lang="en-US" sz="1000"/>
                        <a:t>622</a:t>
                      </a:r>
                    </a:p>
                  </a:txBody>
                  <a:tcPr/>
                </a:tc>
                <a:tc>
                  <a:txBody>
                    <a:bodyPr/>
                    <a:lstStyle/>
                    <a:p>
                      <a:r>
                        <a:rPr lang="en-US" sz="1000"/>
                        <a:t>14</a:t>
                      </a:r>
                    </a:p>
                  </a:txBody>
                  <a:tcPr/>
                </a:tc>
                <a:tc>
                  <a:txBody>
                    <a:bodyPr/>
                    <a:lstStyle/>
                    <a:p>
                      <a:r>
                        <a:rPr lang="en-US" sz="1000"/>
                        <a:t>3.0355 %</a:t>
                      </a:r>
                    </a:p>
                  </a:txBody>
                  <a:tcPr/>
                </a:tc>
                <a:tc>
                  <a:txBody>
                    <a:bodyPr/>
                    <a:lstStyle/>
                    <a:p>
                      <a:r>
                        <a:rPr lang="en-US" sz="1000"/>
                        <a:t>Image</a:t>
                      </a:r>
                    </a:p>
                  </a:txBody>
                  <a:tcPr/>
                </a:tc>
                <a:extLst>
                  <a:ext uri="{0D108BD9-81ED-4DB2-BD59-A6C34878D82A}">
                    <a16:rowId xmlns:a16="http://schemas.microsoft.com/office/drawing/2014/main" val="2584764623"/>
                  </a:ext>
                </a:extLst>
              </a:tr>
              <a:tr h="370840">
                <a:tc>
                  <a:txBody>
                    <a:bodyPr/>
                    <a:lstStyle/>
                    <a:p>
                      <a:r>
                        <a:rPr lang="en-US" sz="1000" b="1"/>
                        <a:t>purdyschocolatier - 2018-07-24 10:13:13 </a:t>
                      </a:r>
                      <a:r>
                        <a:rPr lang="en-US" sz="1000"/>
                        <a:t>
 Master the art of chocolate by tasting it 🎨! Fun fact: Each of the chocolates in the Canadian Escapes gift box is coated with naturally coloured cocoa butter, which gives them their gorgeous, shiny, glossy finish ✨. #OhPurdys</a:t>
                      </a:r>
                    </a:p>
                  </a:txBody>
                  <a:tcPr/>
                </a:tc>
                <a:tc>
                  <a:txBody>
                    <a:bodyPr/>
                    <a:lstStyle/>
                    <a:p>
                      <a:r>
                        <a:rPr lang="en-US" sz="1000"/>
                        <a:t>517</a:t>
                      </a:r>
                    </a:p>
                  </a:txBody>
                  <a:tcPr/>
                </a:tc>
                <a:tc>
                  <a:txBody>
                    <a:bodyPr/>
                    <a:lstStyle/>
                    <a:p>
                      <a:r>
                        <a:rPr lang="en-US" sz="1000"/>
                        <a:t>22</a:t>
                      </a:r>
                    </a:p>
                  </a:txBody>
                  <a:tcPr/>
                </a:tc>
                <a:tc>
                  <a:txBody>
                    <a:bodyPr/>
                    <a:lstStyle/>
                    <a:p>
                      <a:r>
                        <a:rPr lang="en-US" sz="1000"/>
                        <a:t>2.5724 %</a:t>
                      </a:r>
                    </a:p>
                  </a:txBody>
                  <a:tcPr/>
                </a:tc>
                <a:tc>
                  <a:txBody>
                    <a:bodyPr/>
                    <a:lstStyle/>
                    <a:p>
                      <a:r>
                        <a:rPr lang="en-US" sz="1000"/>
                        <a:t>Image</a:t>
                      </a:r>
                    </a:p>
                  </a:txBody>
                  <a:tcPr/>
                </a:tc>
                <a:extLst>
                  <a:ext uri="{0D108BD9-81ED-4DB2-BD59-A6C34878D82A}">
                    <a16:rowId xmlns:a16="http://schemas.microsoft.com/office/drawing/2014/main" val="91214321"/>
                  </a:ext>
                </a:extLst>
              </a:tr>
            </a:tbl>
          </a:graphicData>
        </a:graphic>
      </p:graphicFrame>
      <p:sp>
        <p:nvSpPr>
          <p:cNvPr id="4" name="Text Placeholder 3">
            <a:extLst>
              <a:ext uri="{FF2B5EF4-FFF2-40B4-BE49-F238E27FC236}">
                <a16:creationId xmlns:a16="http://schemas.microsoft.com/office/drawing/2014/main" id="{5DB1E38B-3722-49DD-81DF-F0E1C766E98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3993491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98509-7A6A-4015-8049-0019F4F30BC3}"/>
              </a:ext>
            </a:extLst>
          </p:cNvPr>
          <p:cNvSpPr>
            <a:spLocks noGrp="1"/>
          </p:cNvSpPr>
          <p:nvPr>
            <p:ph type="title"/>
          </p:nvPr>
        </p:nvSpPr>
        <p:spPr/>
        <p:txBody>
          <a:bodyPr/>
          <a:lstStyle/>
          <a:p>
            <a:r>
              <a:rPr lang="en-US"/>
              <a:t>Twitter Monthly | Purdy's</a:t>
            </a:r>
          </a:p>
        </p:txBody>
      </p:sp>
      <p:graphicFrame>
        <p:nvGraphicFramePr>
          <p:cNvPr id="5" name="Table Placeholder 4">
            <a:extLst>
              <a:ext uri="{FF2B5EF4-FFF2-40B4-BE49-F238E27FC236}">
                <a16:creationId xmlns:a16="http://schemas.microsoft.com/office/drawing/2014/main" id="{C669CA73-822F-4EE7-8D76-DE3C1C7AC0E6}"/>
              </a:ext>
            </a:extLst>
          </p:cNvPr>
          <p:cNvGraphicFramePr>
            <a:graphicFrameLocks noGrp="1"/>
          </p:cNvGraphicFramePr>
          <p:nvPr>
            <p:ph type="tbl" sz="quarter" idx="13"/>
            <p:extLst>
              <p:ext uri="{D42A27DB-BD31-4B8C-83A1-F6EECF244321}">
                <p14:modId xmlns:p14="http://schemas.microsoft.com/office/powerpoint/2010/main" val="113444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545166605"/>
                    </a:ext>
                  </a:extLst>
                </a:gridCol>
                <a:gridCol w="3291840">
                  <a:extLst>
                    <a:ext uri="{9D8B030D-6E8A-4147-A177-3AD203B41FA5}">
                      <a16:colId xmlns:a16="http://schemas.microsoft.com/office/drawing/2014/main" val="444225220"/>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91566149"/>
                  </a:ext>
                </a:extLst>
              </a:tr>
              <a:tr h="370840">
                <a:tc>
                  <a:txBody>
                    <a:bodyPr/>
                    <a:lstStyle/>
                    <a:p>
                      <a:r>
                        <a:rPr lang="en-US" sz="1000"/>
                        <a:t>Follower Count</a:t>
                      </a:r>
                    </a:p>
                  </a:txBody>
                  <a:tcPr/>
                </a:tc>
                <a:tc>
                  <a:txBody>
                    <a:bodyPr/>
                    <a:lstStyle/>
                    <a:p>
                      <a:r>
                        <a:rPr lang="en-US" sz="1000"/>
                        <a:t>26286</a:t>
                      </a:r>
                    </a:p>
                  </a:txBody>
                  <a:tcPr/>
                </a:tc>
                <a:extLst>
                  <a:ext uri="{0D108BD9-81ED-4DB2-BD59-A6C34878D82A}">
                    <a16:rowId xmlns:a16="http://schemas.microsoft.com/office/drawing/2014/main" val="3656980978"/>
                  </a:ext>
                </a:extLst>
              </a:tr>
              <a:tr h="370840">
                <a:tc>
                  <a:txBody>
                    <a:bodyPr/>
                    <a:lstStyle/>
                    <a:p>
                      <a:r>
                        <a:rPr lang="en-US" sz="1000"/>
                        <a:t>Tweet Count</a:t>
                      </a:r>
                    </a:p>
                  </a:txBody>
                  <a:tcPr/>
                </a:tc>
                <a:tc>
                  <a:txBody>
                    <a:bodyPr/>
                    <a:lstStyle/>
                    <a:p>
                      <a:r>
                        <a:rPr lang="en-US" sz="1000"/>
                        <a:t>113</a:t>
                      </a:r>
                    </a:p>
                  </a:txBody>
                  <a:tcPr/>
                </a:tc>
                <a:extLst>
                  <a:ext uri="{0D108BD9-81ED-4DB2-BD59-A6C34878D82A}">
                    <a16:rowId xmlns:a16="http://schemas.microsoft.com/office/drawing/2014/main" val="2831068201"/>
                  </a:ext>
                </a:extLst>
              </a:tr>
              <a:tr h="370840">
                <a:tc>
                  <a:txBody>
                    <a:bodyPr/>
                    <a:lstStyle/>
                    <a:p>
                      <a:r>
                        <a:rPr lang="en-US" sz="1000"/>
                        <a:t>Tweet Favourites</a:t>
                      </a:r>
                    </a:p>
                  </a:txBody>
                  <a:tcPr/>
                </a:tc>
                <a:tc>
                  <a:txBody>
                    <a:bodyPr/>
                    <a:lstStyle/>
                    <a:p>
                      <a:r>
                        <a:rPr lang="en-US" sz="1000"/>
                        <a:t>669</a:t>
                      </a:r>
                    </a:p>
                  </a:txBody>
                  <a:tcPr/>
                </a:tc>
                <a:extLst>
                  <a:ext uri="{0D108BD9-81ED-4DB2-BD59-A6C34878D82A}">
                    <a16:rowId xmlns:a16="http://schemas.microsoft.com/office/drawing/2014/main" val="2118927262"/>
                  </a:ext>
                </a:extLst>
              </a:tr>
              <a:tr h="370840">
                <a:tc>
                  <a:txBody>
                    <a:bodyPr/>
                    <a:lstStyle/>
                    <a:p>
                      <a:r>
                        <a:rPr lang="en-US" sz="1000"/>
                        <a:t>Tweet Replies</a:t>
                      </a:r>
                    </a:p>
                  </a:txBody>
                  <a:tcPr/>
                </a:tc>
                <a:tc>
                  <a:txBody>
                    <a:bodyPr/>
                    <a:lstStyle/>
                    <a:p>
                      <a:r>
                        <a:rPr lang="en-US" sz="1000"/>
                        <a:t>66</a:t>
                      </a:r>
                    </a:p>
                  </a:txBody>
                  <a:tcPr/>
                </a:tc>
                <a:extLst>
                  <a:ext uri="{0D108BD9-81ED-4DB2-BD59-A6C34878D82A}">
                    <a16:rowId xmlns:a16="http://schemas.microsoft.com/office/drawing/2014/main" val="2581667609"/>
                  </a:ext>
                </a:extLst>
              </a:tr>
              <a:tr h="370840">
                <a:tc>
                  <a:txBody>
                    <a:bodyPr/>
                    <a:lstStyle/>
                    <a:p>
                      <a:r>
                        <a:rPr lang="en-US" sz="1000"/>
                        <a:t>Tweet Retweets</a:t>
                      </a:r>
                    </a:p>
                  </a:txBody>
                  <a:tcPr/>
                </a:tc>
                <a:tc>
                  <a:txBody>
                    <a:bodyPr/>
                    <a:lstStyle/>
                    <a:p>
                      <a:r>
                        <a:rPr lang="en-US" sz="1000"/>
                        <a:t>159</a:t>
                      </a:r>
                    </a:p>
                  </a:txBody>
                  <a:tcPr/>
                </a:tc>
                <a:extLst>
                  <a:ext uri="{0D108BD9-81ED-4DB2-BD59-A6C34878D82A}">
                    <a16:rowId xmlns:a16="http://schemas.microsoft.com/office/drawing/2014/main" val="3460708596"/>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3982333202"/>
                  </a:ext>
                </a:extLst>
              </a:tr>
            </a:tbl>
          </a:graphicData>
        </a:graphic>
      </p:graphicFrame>
      <p:sp>
        <p:nvSpPr>
          <p:cNvPr id="4" name="Text Placeholder 3">
            <a:extLst>
              <a:ext uri="{FF2B5EF4-FFF2-40B4-BE49-F238E27FC236}">
                <a16:creationId xmlns:a16="http://schemas.microsoft.com/office/drawing/2014/main" id="{73A7BBBC-7AC8-4598-BC6C-E83FDA368F1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906233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13BAD-2861-4129-9EF9-A210C4D03538}"/>
              </a:ext>
            </a:extLst>
          </p:cNvPr>
          <p:cNvSpPr>
            <a:spLocks noGrp="1"/>
          </p:cNvSpPr>
          <p:nvPr>
            <p:ph type="title"/>
          </p:nvPr>
        </p:nvSpPr>
        <p:spPr/>
        <p:txBody>
          <a:bodyPr/>
          <a:lstStyle/>
          <a:p>
            <a:r>
              <a:rPr lang="en-US"/>
              <a:t>Followers (Twitter) | Purdy's</a:t>
            </a:r>
          </a:p>
        </p:txBody>
      </p:sp>
      <p:graphicFrame>
        <p:nvGraphicFramePr>
          <p:cNvPr id="6" name="Chart Placeholder 5">
            <a:extLst>
              <a:ext uri="{FF2B5EF4-FFF2-40B4-BE49-F238E27FC236}">
                <a16:creationId xmlns:a16="http://schemas.microsoft.com/office/drawing/2014/main" id="{D05D46A6-868B-444D-B147-150DCBD94ED7}"/>
              </a:ext>
            </a:extLst>
          </p:cNvPr>
          <p:cNvGraphicFramePr>
            <a:graphicFrameLocks noGrp="1"/>
          </p:cNvGraphicFramePr>
          <p:nvPr>
            <p:ph type="chart" sz="quarter" idx="13"/>
            <p:extLst>
              <p:ext uri="{D42A27DB-BD31-4B8C-83A1-F6EECF244321}">
                <p14:modId xmlns:p14="http://schemas.microsoft.com/office/powerpoint/2010/main" val="22313376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D43751-F6CD-481D-AA56-CD9F614DF02C}"/>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5D4D0D38-2677-459B-8573-E3CA335D20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88493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437</Words>
  <Application>Microsoft Office PowerPoint</Application>
  <PresentationFormat>On-screen Show (4:3)</PresentationFormat>
  <Paragraphs>244</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Monthly Management Report for Purdys</vt:lpstr>
      <vt:lpstr>Followers (Full) | Purdy's</vt:lpstr>
      <vt:lpstr>Facebook Monthly | Purdy's</vt:lpstr>
      <vt:lpstr>Posts Table | Purdy's - 1 of 3</vt:lpstr>
      <vt:lpstr>Posts Table | Purdy's - 2 of 3</vt:lpstr>
      <vt:lpstr>Posts Table | Purdy's - 3 of 3</vt:lpstr>
      <vt:lpstr>Followers (Facebook) | Purdy's</vt:lpstr>
      <vt:lpstr>Organic + Paid Reach (Facebook) | Purdy's</vt:lpstr>
      <vt:lpstr>Facebook Reach | Purdy's</vt:lpstr>
      <vt:lpstr>Instagram Monthly | Purdy's</vt:lpstr>
      <vt:lpstr>Followers (Instagram) | Purdy's</vt:lpstr>
      <vt:lpstr>Instagram Posts Table | Purdy's</vt:lpstr>
      <vt:lpstr>Twitter Monthly | Purdy's</vt:lpstr>
      <vt:lpstr>Followers (Twitter) | Purdy's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Management Report for Purdys</dc:title>
  <dc:creator>Administrator</dc:creator>
  <cp:lastModifiedBy>Administrator</cp:lastModifiedBy>
  <cp:revision>1</cp:revision>
  <dcterms:created xsi:type="dcterms:W3CDTF">2018-08-01T20:10:57Z</dcterms:created>
  <dcterms:modified xsi:type="dcterms:W3CDTF">2018-08-01T20:11:21Z</dcterms:modified>
</cp:coreProperties>
</file>