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25">
                  <c:v>2935</c:v>
                </c:pt>
                <c:pt idx="26">
                  <c:v>2944</c:v>
                </c:pt>
                <c:pt idx="27">
                  <c:v>2946</c:v>
                </c:pt>
                <c:pt idx="28">
                  <c:v>2949</c:v>
                </c:pt>
                <c:pt idx="29">
                  <c:v>2949</c:v>
                </c:pt>
                <c:pt idx="30">
                  <c:v>2950</c:v>
                </c:pt>
              </c:numCache>
            </c:numRef>
          </c:val>
          <c:smooth val="0"/>
          <c:extLst>
            <c:ext xmlns:c16="http://schemas.microsoft.com/office/drawing/2014/chart" uri="{C3380CC4-5D6E-409C-BE32-E72D297353CC}">
              <c16:uniqueId val="{00000000-2516-432E-A916-9E3F7011AFD0}"/>
            </c:ext>
          </c:extLst>
        </c:ser>
        <c:ser>
          <c:idx val="1"/>
          <c:order val="1"/>
          <c:tx>
            <c:strRef>
              <c:f>Sheet1!$C$1</c:f>
              <c:strCache>
                <c:ptCount val="1"/>
                <c:pt idx="0">
                  <c:v>Instagram Followers</c:v>
                </c:pt>
              </c:strCache>
            </c:strRef>
          </c:tx>
          <c:spPr>
            <a:ln w="28575" cap="rnd">
              <a:solidFill>
                <a:schemeClr val="accent2"/>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25">
                  <c:v>2862</c:v>
                </c:pt>
                <c:pt idx="26">
                  <c:v>2870</c:v>
                </c:pt>
                <c:pt idx="27">
                  <c:v>2877</c:v>
                </c:pt>
                <c:pt idx="28">
                  <c:v>2882</c:v>
                </c:pt>
                <c:pt idx="29">
                  <c:v>2881</c:v>
                </c:pt>
                <c:pt idx="30">
                  <c:v>2876</c:v>
                </c:pt>
              </c:numCache>
            </c:numRef>
          </c:val>
          <c:smooth val="0"/>
          <c:extLst>
            <c:ext xmlns:c16="http://schemas.microsoft.com/office/drawing/2014/chart" uri="{C3380CC4-5D6E-409C-BE32-E72D297353CC}">
              <c16:uniqueId val="{00000001-2516-432E-A916-9E3F7011AFD0}"/>
            </c:ext>
          </c:extLst>
        </c:ser>
        <c:ser>
          <c:idx val="2"/>
          <c:order val="2"/>
          <c:tx>
            <c:strRef>
              <c:f>Sheet1!$D$1</c:f>
              <c:strCache>
                <c:ptCount val="1"/>
                <c:pt idx="0">
                  <c:v>Twitter Followers</c:v>
                </c:pt>
              </c:strCache>
            </c:strRef>
          </c:tx>
          <c:spPr>
            <a:ln w="28575" cap="rnd">
              <a:solidFill>
                <a:schemeClr val="accent3"/>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Sheet1!$D$2:$D$32</c:f>
              <c:numCache>
                <c:formatCode>General</c:formatCode>
                <c:ptCount val="31"/>
                <c:pt idx="25">
                  <c:v>3633</c:v>
                </c:pt>
                <c:pt idx="26">
                  <c:v>3639</c:v>
                </c:pt>
                <c:pt idx="27">
                  <c:v>3642</c:v>
                </c:pt>
                <c:pt idx="28">
                  <c:v>3642</c:v>
                </c:pt>
                <c:pt idx="29">
                  <c:v>3648</c:v>
                </c:pt>
                <c:pt idx="30">
                  <c:v>3648</c:v>
                </c:pt>
              </c:numCache>
            </c:numRef>
          </c:val>
          <c:smooth val="0"/>
          <c:extLst>
            <c:ext xmlns:c16="http://schemas.microsoft.com/office/drawing/2014/chart" uri="{C3380CC4-5D6E-409C-BE32-E72D297353CC}">
              <c16:uniqueId val="{00000002-2516-432E-A916-9E3F7011AFD0}"/>
            </c:ext>
          </c:extLst>
        </c:ser>
        <c:dLbls>
          <c:showLegendKey val="0"/>
          <c:showVal val="0"/>
          <c:showCatName val="0"/>
          <c:showSerName val="0"/>
          <c:showPercent val="0"/>
          <c:showBubbleSize val="0"/>
        </c:dLbls>
        <c:smooth val="0"/>
        <c:axId val="284915488"/>
        <c:axId val="284917128"/>
      </c:lineChart>
      <c:dateAx>
        <c:axId val="284915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17128"/>
        <c:crosses val="autoZero"/>
        <c:auto val="1"/>
        <c:lblOffset val="100"/>
        <c:baseTimeUnit val="days"/>
      </c:dateAx>
      <c:valAx>
        <c:axId val="284917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1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25">
                  <c:v>2935</c:v>
                </c:pt>
                <c:pt idx="26">
                  <c:v>2944</c:v>
                </c:pt>
                <c:pt idx="27">
                  <c:v>2946</c:v>
                </c:pt>
                <c:pt idx="28">
                  <c:v>2949</c:v>
                </c:pt>
                <c:pt idx="29">
                  <c:v>2949</c:v>
                </c:pt>
                <c:pt idx="30">
                  <c:v>2950</c:v>
                </c:pt>
              </c:numCache>
            </c:numRef>
          </c:val>
          <c:smooth val="0"/>
          <c:extLst>
            <c:ext xmlns:c16="http://schemas.microsoft.com/office/drawing/2014/chart" uri="{C3380CC4-5D6E-409C-BE32-E72D297353CC}">
              <c16:uniqueId val="{00000000-19F9-48C5-B85D-F9E3559FFB99}"/>
            </c:ext>
          </c:extLst>
        </c:ser>
        <c:dLbls>
          <c:showLegendKey val="0"/>
          <c:showVal val="0"/>
          <c:showCatName val="0"/>
          <c:showSerName val="0"/>
          <c:showPercent val="0"/>
          <c:showBubbleSize val="0"/>
        </c:dLbls>
        <c:smooth val="0"/>
        <c:axId val="416320672"/>
        <c:axId val="416321000"/>
      </c:lineChart>
      <c:dateAx>
        <c:axId val="416320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21000"/>
        <c:crosses val="autoZero"/>
        <c:auto val="1"/>
        <c:lblOffset val="100"/>
        <c:baseTimeUnit val="days"/>
      </c:dateAx>
      <c:valAx>
        <c:axId val="416321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2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Organic Impressions</c:v>
                </c:pt>
              </c:strCache>
            </c:strRef>
          </c:tx>
          <c:spPr>
            <a:solidFill>
              <a:schemeClr val="accent1"/>
            </a:solidFill>
            <a:ln>
              <a:noFill/>
            </a:ln>
            <a:effectLst/>
          </c:spP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1232</c:v>
                </c:pt>
                <c:pt idx="1">
                  <c:v>834</c:v>
                </c:pt>
                <c:pt idx="2">
                  <c:v>474</c:v>
                </c:pt>
                <c:pt idx="3">
                  <c:v>914</c:v>
                </c:pt>
                <c:pt idx="4">
                  <c:v>1374</c:v>
                </c:pt>
                <c:pt idx="5">
                  <c:v>894</c:v>
                </c:pt>
                <c:pt idx="6">
                  <c:v>1103</c:v>
                </c:pt>
                <c:pt idx="7">
                  <c:v>867</c:v>
                </c:pt>
                <c:pt idx="8">
                  <c:v>543</c:v>
                </c:pt>
                <c:pt idx="9">
                  <c:v>492</c:v>
                </c:pt>
                <c:pt idx="10">
                  <c:v>743</c:v>
                </c:pt>
                <c:pt idx="11">
                  <c:v>776</c:v>
                </c:pt>
                <c:pt idx="12">
                  <c:v>1010</c:v>
                </c:pt>
                <c:pt idx="13">
                  <c:v>1257</c:v>
                </c:pt>
                <c:pt idx="14">
                  <c:v>564</c:v>
                </c:pt>
                <c:pt idx="15">
                  <c:v>595</c:v>
                </c:pt>
                <c:pt idx="16">
                  <c:v>1994</c:v>
                </c:pt>
                <c:pt idx="17">
                  <c:v>798</c:v>
                </c:pt>
                <c:pt idx="18">
                  <c:v>1276</c:v>
                </c:pt>
                <c:pt idx="19">
                  <c:v>452</c:v>
                </c:pt>
                <c:pt idx="20">
                  <c:v>585</c:v>
                </c:pt>
                <c:pt idx="21">
                  <c:v>1268</c:v>
                </c:pt>
                <c:pt idx="22">
                  <c:v>1815</c:v>
                </c:pt>
                <c:pt idx="23">
                  <c:v>1666</c:v>
                </c:pt>
                <c:pt idx="24">
                  <c:v>1512</c:v>
                </c:pt>
                <c:pt idx="25">
                  <c:v>1072</c:v>
                </c:pt>
                <c:pt idx="26">
                  <c:v>778</c:v>
                </c:pt>
                <c:pt idx="27">
                  <c:v>1206</c:v>
                </c:pt>
                <c:pt idx="28">
                  <c:v>1639</c:v>
                </c:pt>
                <c:pt idx="29">
                  <c:v>1286</c:v>
                </c:pt>
                <c:pt idx="30">
                  <c:v>424</c:v>
                </c:pt>
              </c:numCache>
            </c:numRef>
          </c:val>
          <c:extLst>
            <c:ext xmlns:c16="http://schemas.microsoft.com/office/drawing/2014/chart" uri="{C3380CC4-5D6E-409C-BE32-E72D297353CC}">
              <c16:uniqueId val="{00000000-C168-4DE2-8A00-DD3014E186FB}"/>
            </c:ext>
          </c:extLst>
        </c:ser>
        <c:ser>
          <c:idx val="1"/>
          <c:order val="1"/>
          <c:tx>
            <c:strRef>
              <c:f>Sheet1!$C$1</c:f>
              <c:strCache>
                <c:ptCount val="1"/>
                <c:pt idx="0">
                  <c:v>Paid Impressions</c:v>
                </c:pt>
              </c:strCache>
            </c:strRef>
          </c:tx>
          <c:spPr>
            <a:solidFill>
              <a:schemeClr val="accent2"/>
            </a:solidFill>
            <a:ln>
              <a:noFill/>
            </a:ln>
            <a:effectLst/>
          </c:spP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821</c:v>
                </c:pt>
                <c:pt idx="1">
                  <c:v>0</c:v>
                </c:pt>
                <c:pt idx="2">
                  <c:v>0</c:v>
                </c:pt>
                <c:pt idx="3">
                  <c:v>430</c:v>
                </c:pt>
                <c:pt idx="4">
                  <c:v>754</c:v>
                </c:pt>
                <c:pt idx="5">
                  <c:v>4524</c:v>
                </c:pt>
                <c:pt idx="6">
                  <c:v>4369</c:v>
                </c:pt>
                <c:pt idx="7">
                  <c:v>3393</c:v>
                </c:pt>
                <c:pt idx="8">
                  <c:v>2190</c:v>
                </c:pt>
                <c:pt idx="9">
                  <c:v>2816</c:v>
                </c:pt>
                <c:pt idx="10">
                  <c:v>3998</c:v>
                </c:pt>
                <c:pt idx="11">
                  <c:v>3604</c:v>
                </c:pt>
                <c:pt idx="12">
                  <c:v>3804</c:v>
                </c:pt>
                <c:pt idx="13">
                  <c:v>3448</c:v>
                </c:pt>
                <c:pt idx="14">
                  <c:v>3965</c:v>
                </c:pt>
                <c:pt idx="15">
                  <c:v>3732</c:v>
                </c:pt>
                <c:pt idx="16">
                  <c:v>2614</c:v>
                </c:pt>
                <c:pt idx="17">
                  <c:v>1956</c:v>
                </c:pt>
                <c:pt idx="18">
                  <c:v>2085</c:v>
                </c:pt>
                <c:pt idx="19">
                  <c:v>1415</c:v>
                </c:pt>
                <c:pt idx="20">
                  <c:v>699</c:v>
                </c:pt>
                <c:pt idx="21">
                  <c:v>369</c:v>
                </c:pt>
                <c:pt idx="22">
                  <c:v>0</c:v>
                </c:pt>
                <c:pt idx="23">
                  <c:v>3487</c:v>
                </c:pt>
                <c:pt idx="24">
                  <c:v>4713</c:v>
                </c:pt>
                <c:pt idx="25">
                  <c:v>3366</c:v>
                </c:pt>
                <c:pt idx="26">
                  <c:v>3710</c:v>
                </c:pt>
                <c:pt idx="27">
                  <c:v>2671</c:v>
                </c:pt>
                <c:pt idx="28">
                  <c:v>4018</c:v>
                </c:pt>
                <c:pt idx="29">
                  <c:v>2251</c:v>
                </c:pt>
                <c:pt idx="30">
                  <c:v>751</c:v>
                </c:pt>
              </c:numCache>
            </c:numRef>
          </c:val>
          <c:extLst>
            <c:ext xmlns:c16="http://schemas.microsoft.com/office/drawing/2014/chart" uri="{C3380CC4-5D6E-409C-BE32-E72D297353CC}">
              <c16:uniqueId val="{00000001-C168-4DE2-8A00-DD3014E186FB}"/>
            </c:ext>
          </c:extLst>
        </c:ser>
        <c:dLbls>
          <c:showLegendKey val="0"/>
          <c:showVal val="0"/>
          <c:showCatName val="0"/>
          <c:showSerName val="0"/>
          <c:showPercent val="0"/>
          <c:showBubbleSize val="0"/>
        </c:dLbls>
        <c:axId val="421791160"/>
        <c:axId val="421791488"/>
      </c:areaChart>
      <c:dateAx>
        <c:axId val="421791160"/>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791488"/>
        <c:crosses val="autoZero"/>
        <c:auto val="1"/>
        <c:lblOffset val="100"/>
        <c:baseTimeUnit val="days"/>
      </c:dateAx>
      <c:valAx>
        <c:axId val="421791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791160"/>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Market by Jean-Georges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1483</c:v>
                </c:pt>
                <c:pt idx="1">
                  <c:v>468</c:v>
                </c:pt>
                <c:pt idx="2">
                  <c:v>287</c:v>
                </c:pt>
                <c:pt idx="3">
                  <c:v>893</c:v>
                </c:pt>
                <c:pt idx="4">
                  <c:v>1378</c:v>
                </c:pt>
                <c:pt idx="5">
                  <c:v>4714</c:v>
                </c:pt>
                <c:pt idx="6">
                  <c:v>4357</c:v>
                </c:pt>
                <c:pt idx="7">
                  <c:v>3795</c:v>
                </c:pt>
                <c:pt idx="8">
                  <c:v>2385</c:v>
                </c:pt>
                <c:pt idx="9">
                  <c:v>2827</c:v>
                </c:pt>
                <c:pt idx="10">
                  <c:v>4150</c:v>
                </c:pt>
                <c:pt idx="11">
                  <c:v>3860</c:v>
                </c:pt>
                <c:pt idx="12">
                  <c:v>4203</c:v>
                </c:pt>
                <c:pt idx="13">
                  <c:v>3961</c:v>
                </c:pt>
                <c:pt idx="14">
                  <c:v>4003</c:v>
                </c:pt>
                <c:pt idx="15">
                  <c:v>3732</c:v>
                </c:pt>
                <c:pt idx="16">
                  <c:v>3173</c:v>
                </c:pt>
                <c:pt idx="17">
                  <c:v>2279</c:v>
                </c:pt>
                <c:pt idx="18">
                  <c:v>2623</c:v>
                </c:pt>
                <c:pt idx="19">
                  <c:v>1612</c:v>
                </c:pt>
                <c:pt idx="20">
                  <c:v>1048</c:v>
                </c:pt>
                <c:pt idx="21">
                  <c:v>914</c:v>
                </c:pt>
                <c:pt idx="22">
                  <c:v>734</c:v>
                </c:pt>
                <c:pt idx="23">
                  <c:v>4061</c:v>
                </c:pt>
                <c:pt idx="24">
                  <c:v>5341</c:v>
                </c:pt>
                <c:pt idx="25">
                  <c:v>3834</c:v>
                </c:pt>
                <c:pt idx="26">
                  <c:v>3834</c:v>
                </c:pt>
                <c:pt idx="27">
                  <c:v>3201</c:v>
                </c:pt>
                <c:pt idx="28">
                  <c:v>4795</c:v>
                </c:pt>
                <c:pt idx="29">
                  <c:v>2896</c:v>
                </c:pt>
                <c:pt idx="30">
                  <c:v>1039</c:v>
                </c:pt>
              </c:numCache>
            </c:numRef>
          </c:val>
          <c:smooth val="0"/>
          <c:extLst>
            <c:ext xmlns:c16="http://schemas.microsoft.com/office/drawing/2014/chart" uri="{C3380CC4-5D6E-409C-BE32-E72D297353CC}">
              <c16:uniqueId val="{00000000-6845-4337-BF7E-34F4BB2524E4}"/>
            </c:ext>
          </c:extLst>
        </c:ser>
        <c:dLbls>
          <c:showLegendKey val="0"/>
          <c:showVal val="0"/>
          <c:showCatName val="0"/>
          <c:showSerName val="0"/>
          <c:showPercent val="0"/>
          <c:showBubbleSize val="0"/>
        </c:dLbls>
        <c:smooth val="0"/>
        <c:axId val="431780144"/>
        <c:axId val="431787360"/>
      </c:lineChart>
      <c:dateAx>
        <c:axId val="431780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787360"/>
        <c:crosses val="autoZero"/>
        <c:auto val="1"/>
        <c:lblOffset val="100"/>
        <c:baseTimeUnit val="days"/>
      </c:dateAx>
      <c:valAx>
        <c:axId val="431787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78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Instagram Followers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25">
                  <c:v>2862</c:v>
                </c:pt>
                <c:pt idx="26">
                  <c:v>2870</c:v>
                </c:pt>
                <c:pt idx="27">
                  <c:v>2877</c:v>
                </c:pt>
                <c:pt idx="28">
                  <c:v>2882</c:v>
                </c:pt>
                <c:pt idx="29">
                  <c:v>2881</c:v>
                </c:pt>
                <c:pt idx="30">
                  <c:v>2876</c:v>
                </c:pt>
              </c:numCache>
            </c:numRef>
          </c:val>
          <c:smooth val="0"/>
          <c:extLst>
            <c:ext xmlns:c16="http://schemas.microsoft.com/office/drawing/2014/chart" uri="{C3380CC4-5D6E-409C-BE32-E72D297353CC}">
              <c16:uniqueId val="{00000000-25CC-4947-AB59-ACCF34040641}"/>
            </c:ext>
          </c:extLst>
        </c:ser>
        <c:dLbls>
          <c:showLegendKey val="0"/>
          <c:showVal val="0"/>
          <c:showCatName val="0"/>
          <c:showSerName val="0"/>
          <c:showPercent val="0"/>
          <c:showBubbleSize val="0"/>
        </c:dLbls>
        <c:smooth val="0"/>
        <c:axId val="421786240"/>
        <c:axId val="421790504"/>
      </c:lineChart>
      <c:dateAx>
        <c:axId val="421786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790504"/>
        <c:crosses val="autoZero"/>
        <c:auto val="1"/>
        <c:lblOffset val="100"/>
        <c:baseTimeUnit val="days"/>
      </c:dateAx>
      <c:valAx>
        <c:axId val="42179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78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Twitter Followers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25">
                  <c:v>3633</c:v>
                </c:pt>
                <c:pt idx="26">
                  <c:v>3639</c:v>
                </c:pt>
                <c:pt idx="27">
                  <c:v>3642</c:v>
                </c:pt>
                <c:pt idx="28">
                  <c:v>3642</c:v>
                </c:pt>
                <c:pt idx="29">
                  <c:v>3648</c:v>
                </c:pt>
                <c:pt idx="30">
                  <c:v>3648</c:v>
                </c:pt>
              </c:numCache>
            </c:numRef>
          </c:val>
          <c:smooth val="0"/>
          <c:extLst>
            <c:ext xmlns:c16="http://schemas.microsoft.com/office/drawing/2014/chart" uri="{C3380CC4-5D6E-409C-BE32-E72D297353CC}">
              <c16:uniqueId val="{00000000-44F9-4081-BC6A-8613C375B60E}"/>
            </c:ext>
          </c:extLst>
        </c:ser>
        <c:dLbls>
          <c:showLegendKey val="0"/>
          <c:showVal val="0"/>
          <c:showCatName val="0"/>
          <c:showSerName val="0"/>
          <c:showPercent val="0"/>
          <c:showBubbleSize val="0"/>
        </c:dLbls>
        <c:smooth val="0"/>
        <c:axId val="365051104"/>
        <c:axId val="365051432"/>
      </c:lineChart>
      <c:dateAx>
        <c:axId val="365051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051432"/>
        <c:crosses val="autoZero"/>
        <c:auto val="1"/>
        <c:lblOffset val="100"/>
        <c:baseTimeUnit val="days"/>
      </c:dateAx>
      <c:valAx>
        <c:axId val="36505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05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EC97B-F89D-4DDB-BBD9-041DCAAE942A}"/>
              </a:ext>
            </a:extLst>
          </p:cNvPr>
          <p:cNvSpPr>
            <a:spLocks noGrp="1"/>
          </p:cNvSpPr>
          <p:nvPr>
            <p:ph type="ctrTitle"/>
          </p:nvPr>
        </p:nvSpPr>
        <p:spPr/>
        <p:txBody>
          <a:bodyPr/>
          <a:lstStyle/>
          <a:p>
            <a:r>
              <a:rPr lang="en-US"/>
              <a:t>Monthly Report for Market</a:t>
            </a:r>
          </a:p>
        </p:txBody>
      </p:sp>
      <p:sp>
        <p:nvSpPr>
          <p:cNvPr id="3" name="Subtitle 2">
            <a:extLst>
              <a:ext uri="{FF2B5EF4-FFF2-40B4-BE49-F238E27FC236}">
                <a16:creationId xmlns:a16="http://schemas.microsoft.com/office/drawing/2014/main" id="{A69934EF-6851-48C6-897B-23A2C817E913}"/>
              </a:ext>
            </a:extLst>
          </p:cNvPr>
          <p:cNvSpPr>
            <a:spLocks noGrp="1"/>
          </p:cNvSpPr>
          <p:nvPr>
            <p:ph type="subTitle" idx="1"/>
          </p:nvPr>
        </p:nvSpPr>
        <p:spPr/>
        <p:txBody>
          <a:bodyPr/>
          <a:lstStyle/>
          <a:p>
            <a:r>
              <a:rPr lang="en-US"/>
              <a:t>Popcorn</a:t>
            </a:r>
          </a:p>
        </p:txBody>
      </p:sp>
    </p:spTree>
    <p:extLst>
      <p:ext uri="{BB962C8B-B14F-4D97-AF65-F5344CB8AC3E}">
        <p14:creationId xmlns:p14="http://schemas.microsoft.com/office/powerpoint/2010/main" val="2545108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0832B-13FE-4349-BCE8-F93EDA0DCA0B}"/>
              </a:ext>
            </a:extLst>
          </p:cNvPr>
          <p:cNvSpPr>
            <a:spLocks noGrp="1"/>
          </p:cNvSpPr>
          <p:nvPr>
            <p:ph type="title"/>
          </p:nvPr>
        </p:nvSpPr>
        <p:spPr/>
        <p:txBody>
          <a:bodyPr/>
          <a:lstStyle/>
          <a:p>
            <a:r>
              <a:rPr lang="en-US"/>
              <a:t>Followers (Full) | Market</a:t>
            </a:r>
          </a:p>
        </p:txBody>
      </p:sp>
      <p:graphicFrame>
        <p:nvGraphicFramePr>
          <p:cNvPr id="6" name="Chart Placeholder 5">
            <a:extLst>
              <a:ext uri="{FF2B5EF4-FFF2-40B4-BE49-F238E27FC236}">
                <a16:creationId xmlns:a16="http://schemas.microsoft.com/office/drawing/2014/main" id="{1B06B777-F8BA-48F4-96B5-48B31BFDAC32}"/>
              </a:ext>
            </a:extLst>
          </p:cNvPr>
          <p:cNvGraphicFramePr>
            <a:graphicFrameLocks noGrp="1"/>
          </p:cNvGraphicFramePr>
          <p:nvPr>
            <p:ph type="chart" sz="quarter" idx="13"/>
            <p:extLst>
              <p:ext uri="{D42A27DB-BD31-4B8C-83A1-F6EECF244321}">
                <p14:modId xmlns:p14="http://schemas.microsoft.com/office/powerpoint/2010/main" val="3768547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8B1F22-0538-488B-862C-B0D68B8CCC23}"/>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6D1B0906-452C-46D9-ACE5-D971F9BBEF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5514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1EBD7-0E84-4606-96FA-DB2B61079C9F}"/>
              </a:ext>
            </a:extLst>
          </p:cNvPr>
          <p:cNvSpPr>
            <a:spLocks noGrp="1"/>
          </p:cNvSpPr>
          <p:nvPr>
            <p:ph type="title"/>
          </p:nvPr>
        </p:nvSpPr>
        <p:spPr/>
        <p:txBody>
          <a:bodyPr/>
          <a:lstStyle/>
          <a:p>
            <a:r>
              <a:rPr lang="en-US"/>
              <a:t>Facebook Monthly | Market</a:t>
            </a:r>
          </a:p>
        </p:txBody>
      </p:sp>
      <p:graphicFrame>
        <p:nvGraphicFramePr>
          <p:cNvPr id="5" name="Table Placeholder 4">
            <a:extLst>
              <a:ext uri="{FF2B5EF4-FFF2-40B4-BE49-F238E27FC236}">
                <a16:creationId xmlns:a16="http://schemas.microsoft.com/office/drawing/2014/main" id="{085D6486-6EC8-4AF5-AF79-7B535177E9E6}"/>
              </a:ext>
            </a:extLst>
          </p:cNvPr>
          <p:cNvGraphicFramePr>
            <a:graphicFrameLocks noGrp="1"/>
          </p:cNvGraphicFramePr>
          <p:nvPr>
            <p:ph type="tbl" sz="quarter" idx="13"/>
            <p:extLst>
              <p:ext uri="{D42A27DB-BD31-4B8C-83A1-F6EECF244321}">
                <p14:modId xmlns:p14="http://schemas.microsoft.com/office/powerpoint/2010/main" val="1037380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01727836"/>
                    </a:ext>
                  </a:extLst>
                </a:gridCol>
                <a:gridCol w="3291840">
                  <a:extLst>
                    <a:ext uri="{9D8B030D-6E8A-4147-A177-3AD203B41FA5}">
                      <a16:colId xmlns:a16="http://schemas.microsoft.com/office/drawing/2014/main" val="3157420514"/>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601328599"/>
                  </a:ext>
                </a:extLst>
              </a:tr>
              <a:tr h="370840">
                <a:tc>
                  <a:txBody>
                    <a:bodyPr/>
                    <a:lstStyle/>
                    <a:p>
                      <a:r>
                        <a:rPr lang="en-US" sz="1000"/>
                        <a:t>Click Throughs</a:t>
                      </a:r>
                    </a:p>
                  </a:txBody>
                  <a:tcPr/>
                </a:tc>
                <a:tc>
                  <a:txBody>
                    <a:bodyPr/>
                    <a:lstStyle/>
                    <a:p>
                      <a:r>
                        <a:rPr lang="en-US" sz="1000"/>
                        <a:t>31</a:t>
                      </a:r>
                    </a:p>
                  </a:txBody>
                  <a:tcPr/>
                </a:tc>
                <a:extLst>
                  <a:ext uri="{0D108BD9-81ED-4DB2-BD59-A6C34878D82A}">
                    <a16:rowId xmlns:a16="http://schemas.microsoft.com/office/drawing/2014/main" val="1261911875"/>
                  </a:ext>
                </a:extLst>
              </a:tr>
              <a:tr h="370840">
                <a:tc>
                  <a:txBody>
                    <a:bodyPr/>
                    <a:lstStyle/>
                    <a:p>
                      <a:r>
                        <a:rPr lang="en-US" sz="1000"/>
                        <a:t>Comments</a:t>
                      </a:r>
                    </a:p>
                  </a:txBody>
                  <a:tcPr/>
                </a:tc>
                <a:tc>
                  <a:txBody>
                    <a:bodyPr/>
                    <a:lstStyle/>
                    <a:p>
                      <a:r>
                        <a:rPr lang="en-US" sz="1000"/>
                        <a:t>11</a:t>
                      </a:r>
                    </a:p>
                  </a:txBody>
                  <a:tcPr/>
                </a:tc>
                <a:extLst>
                  <a:ext uri="{0D108BD9-81ED-4DB2-BD59-A6C34878D82A}">
                    <a16:rowId xmlns:a16="http://schemas.microsoft.com/office/drawing/2014/main" val="679326434"/>
                  </a:ext>
                </a:extLst>
              </a:tr>
              <a:tr h="370840">
                <a:tc>
                  <a:txBody>
                    <a:bodyPr/>
                    <a:lstStyle/>
                    <a:p>
                      <a:r>
                        <a:rPr lang="en-US" sz="1000"/>
                        <a:t>Engaged Users</a:t>
                      </a:r>
                    </a:p>
                  </a:txBody>
                  <a:tcPr/>
                </a:tc>
                <a:tc>
                  <a:txBody>
                    <a:bodyPr/>
                    <a:lstStyle/>
                    <a:p>
                      <a:r>
                        <a:rPr lang="en-US" sz="1000"/>
                        <a:t>454</a:t>
                      </a:r>
                    </a:p>
                  </a:txBody>
                  <a:tcPr/>
                </a:tc>
                <a:extLst>
                  <a:ext uri="{0D108BD9-81ED-4DB2-BD59-A6C34878D82A}">
                    <a16:rowId xmlns:a16="http://schemas.microsoft.com/office/drawing/2014/main" val="2070438194"/>
                  </a:ext>
                </a:extLst>
              </a:tr>
              <a:tr h="370840">
                <a:tc>
                  <a:txBody>
                    <a:bodyPr/>
                    <a:lstStyle/>
                    <a:p>
                      <a:r>
                        <a:rPr lang="en-US" sz="1000"/>
                        <a:t>Organic Impressions</a:t>
                      </a:r>
                    </a:p>
                  </a:txBody>
                  <a:tcPr/>
                </a:tc>
                <a:tc>
                  <a:txBody>
                    <a:bodyPr/>
                    <a:lstStyle/>
                    <a:p>
                      <a:r>
                        <a:rPr lang="en-US" sz="1000"/>
                        <a:t>30211</a:t>
                      </a:r>
                    </a:p>
                  </a:txBody>
                  <a:tcPr/>
                </a:tc>
                <a:extLst>
                  <a:ext uri="{0D108BD9-81ED-4DB2-BD59-A6C34878D82A}">
                    <a16:rowId xmlns:a16="http://schemas.microsoft.com/office/drawing/2014/main" val="466767503"/>
                  </a:ext>
                </a:extLst>
              </a:tr>
              <a:tr h="370840">
                <a:tc>
                  <a:txBody>
                    <a:bodyPr/>
                    <a:lstStyle/>
                    <a:p>
                      <a:r>
                        <a:rPr lang="en-US" sz="1000"/>
                        <a:t>Page Likes</a:t>
                      </a:r>
                    </a:p>
                  </a:txBody>
                  <a:tcPr/>
                </a:tc>
                <a:tc>
                  <a:txBody>
                    <a:bodyPr/>
                    <a:lstStyle/>
                    <a:p>
                      <a:r>
                        <a:rPr lang="en-US" sz="1000"/>
                        <a:t>2948</a:t>
                      </a:r>
                    </a:p>
                  </a:txBody>
                  <a:tcPr/>
                </a:tc>
                <a:extLst>
                  <a:ext uri="{0D108BD9-81ED-4DB2-BD59-A6C34878D82A}">
                    <a16:rowId xmlns:a16="http://schemas.microsoft.com/office/drawing/2014/main" val="341242869"/>
                  </a:ext>
                </a:extLst>
              </a:tr>
              <a:tr h="370840">
                <a:tc>
                  <a:txBody>
                    <a:bodyPr/>
                    <a:lstStyle/>
                    <a:p>
                      <a:r>
                        <a:rPr lang="en-US" sz="1000"/>
                        <a:t>Paid Impressions</a:t>
                      </a:r>
                    </a:p>
                  </a:txBody>
                  <a:tcPr/>
                </a:tc>
                <a:tc>
                  <a:txBody>
                    <a:bodyPr/>
                    <a:lstStyle/>
                    <a:p>
                      <a:r>
                        <a:rPr lang="en-US" sz="1000"/>
                        <a:t>75132</a:t>
                      </a:r>
                    </a:p>
                  </a:txBody>
                  <a:tcPr/>
                </a:tc>
                <a:extLst>
                  <a:ext uri="{0D108BD9-81ED-4DB2-BD59-A6C34878D82A}">
                    <a16:rowId xmlns:a16="http://schemas.microsoft.com/office/drawing/2014/main" val="3736545472"/>
                  </a:ext>
                </a:extLst>
              </a:tr>
              <a:tr h="370840">
                <a:tc>
                  <a:txBody>
                    <a:bodyPr/>
                    <a:lstStyle/>
                    <a:p>
                      <a:r>
                        <a:rPr lang="en-US" sz="1000"/>
                        <a:t>Post Likes</a:t>
                      </a:r>
                    </a:p>
                  </a:txBody>
                  <a:tcPr/>
                </a:tc>
                <a:tc>
                  <a:txBody>
                    <a:bodyPr/>
                    <a:lstStyle/>
                    <a:p>
                      <a:r>
                        <a:rPr lang="en-US" sz="1000"/>
                        <a:t>285</a:t>
                      </a:r>
                    </a:p>
                  </a:txBody>
                  <a:tcPr/>
                </a:tc>
                <a:extLst>
                  <a:ext uri="{0D108BD9-81ED-4DB2-BD59-A6C34878D82A}">
                    <a16:rowId xmlns:a16="http://schemas.microsoft.com/office/drawing/2014/main" val="1264355874"/>
                  </a:ext>
                </a:extLst>
              </a:tr>
              <a:tr h="370840">
                <a:tc>
                  <a:txBody>
                    <a:bodyPr/>
                    <a:lstStyle/>
                    <a:p>
                      <a:r>
                        <a:rPr lang="en-US" sz="1000"/>
                        <a:t>Posts</a:t>
                      </a:r>
                    </a:p>
                  </a:txBody>
                  <a:tcPr/>
                </a:tc>
                <a:tc>
                  <a:txBody>
                    <a:bodyPr/>
                    <a:lstStyle/>
                    <a:p>
                      <a:r>
                        <a:rPr lang="en-US" sz="1000"/>
                        <a:t>20</a:t>
                      </a:r>
                    </a:p>
                  </a:txBody>
                  <a:tcPr/>
                </a:tc>
                <a:extLst>
                  <a:ext uri="{0D108BD9-81ED-4DB2-BD59-A6C34878D82A}">
                    <a16:rowId xmlns:a16="http://schemas.microsoft.com/office/drawing/2014/main" val="2884916850"/>
                  </a:ext>
                </a:extLst>
              </a:tr>
              <a:tr h="370840">
                <a:tc>
                  <a:txBody>
                    <a:bodyPr/>
                    <a:lstStyle/>
                    <a:p>
                      <a:r>
                        <a:rPr lang="en-US" sz="1000"/>
                        <a:t>Shares</a:t>
                      </a:r>
                    </a:p>
                  </a:txBody>
                  <a:tcPr/>
                </a:tc>
                <a:tc>
                  <a:txBody>
                    <a:bodyPr/>
                    <a:lstStyle/>
                    <a:p>
                      <a:r>
                        <a:rPr lang="en-US" sz="1000"/>
                        <a:t>22</a:t>
                      </a:r>
                    </a:p>
                  </a:txBody>
                  <a:tcPr/>
                </a:tc>
                <a:extLst>
                  <a:ext uri="{0D108BD9-81ED-4DB2-BD59-A6C34878D82A}">
                    <a16:rowId xmlns:a16="http://schemas.microsoft.com/office/drawing/2014/main" val="189175254"/>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155664879"/>
                  </a:ext>
                </a:extLst>
              </a:tr>
            </a:tbl>
          </a:graphicData>
        </a:graphic>
      </p:graphicFrame>
      <p:sp>
        <p:nvSpPr>
          <p:cNvPr id="4" name="Text Placeholder 3">
            <a:extLst>
              <a:ext uri="{FF2B5EF4-FFF2-40B4-BE49-F238E27FC236}">
                <a16:creationId xmlns:a16="http://schemas.microsoft.com/office/drawing/2014/main" id="{4B47DD2E-A985-4292-8BBB-0F7D171E2CB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576359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ECCDF-961F-4A30-94C6-02B3A93C25A9}"/>
              </a:ext>
            </a:extLst>
          </p:cNvPr>
          <p:cNvSpPr>
            <a:spLocks noGrp="1"/>
          </p:cNvSpPr>
          <p:nvPr>
            <p:ph type="title"/>
          </p:nvPr>
        </p:nvSpPr>
        <p:spPr/>
        <p:txBody>
          <a:bodyPr/>
          <a:lstStyle/>
          <a:p>
            <a:r>
              <a:rPr lang="en-US"/>
              <a:t>Posts Table | Market - 1 of 3</a:t>
            </a:r>
          </a:p>
        </p:txBody>
      </p:sp>
      <p:graphicFrame>
        <p:nvGraphicFramePr>
          <p:cNvPr id="5" name="Table Placeholder 4">
            <a:extLst>
              <a:ext uri="{FF2B5EF4-FFF2-40B4-BE49-F238E27FC236}">
                <a16:creationId xmlns:a16="http://schemas.microsoft.com/office/drawing/2014/main" id="{D2F47E94-8179-474F-A1D9-A1F67AF5C9DB}"/>
              </a:ext>
            </a:extLst>
          </p:cNvPr>
          <p:cNvGraphicFramePr>
            <a:graphicFrameLocks noGrp="1"/>
          </p:cNvGraphicFramePr>
          <p:nvPr>
            <p:ph type="tbl" sz="quarter" idx="13"/>
            <p:extLst>
              <p:ext uri="{D42A27DB-BD31-4B8C-83A1-F6EECF244321}">
                <p14:modId xmlns:p14="http://schemas.microsoft.com/office/powerpoint/2010/main" val="3709450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33113511"/>
                    </a:ext>
                  </a:extLst>
                </a:gridCol>
                <a:gridCol w="370332">
                  <a:extLst>
                    <a:ext uri="{9D8B030D-6E8A-4147-A177-3AD203B41FA5}">
                      <a16:colId xmlns:a16="http://schemas.microsoft.com/office/drawing/2014/main" val="2988568697"/>
                    </a:ext>
                  </a:extLst>
                </a:gridCol>
                <a:gridCol w="370332">
                  <a:extLst>
                    <a:ext uri="{9D8B030D-6E8A-4147-A177-3AD203B41FA5}">
                      <a16:colId xmlns:a16="http://schemas.microsoft.com/office/drawing/2014/main" val="3014025085"/>
                    </a:ext>
                  </a:extLst>
                </a:gridCol>
                <a:gridCol w="370332">
                  <a:extLst>
                    <a:ext uri="{9D8B030D-6E8A-4147-A177-3AD203B41FA5}">
                      <a16:colId xmlns:a16="http://schemas.microsoft.com/office/drawing/2014/main" val="3341878274"/>
                    </a:ext>
                  </a:extLst>
                </a:gridCol>
                <a:gridCol w="329184">
                  <a:extLst>
                    <a:ext uri="{9D8B030D-6E8A-4147-A177-3AD203B41FA5}">
                      <a16:colId xmlns:a16="http://schemas.microsoft.com/office/drawing/2014/main" val="2680589661"/>
                    </a:ext>
                  </a:extLst>
                </a:gridCol>
                <a:gridCol w="329184">
                  <a:extLst>
                    <a:ext uri="{9D8B030D-6E8A-4147-A177-3AD203B41FA5}">
                      <a16:colId xmlns:a16="http://schemas.microsoft.com/office/drawing/2014/main" val="4147281035"/>
                    </a:ext>
                  </a:extLst>
                </a:gridCol>
                <a:gridCol w="329184">
                  <a:extLst>
                    <a:ext uri="{9D8B030D-6E8A-4147-A177-3AD203B41FA5}">
                      <a16:colId xmlns:a16="http://schemas.microsoft.com/office/drawing/2014/main" val="2224140954"/>
                    </a:ext>
                  </a:extLst>
                </a:gridCol>
                <a:gridCol w="329184">
                  <a:extLst>
                    <a:ext uri="{9D8B030D-6E8A-4147-A177-3AD203B41FA5}">
                      <a16:colId xmlns:a16="http://schemas.microsoft.com/office/drawing/2014/main" val="3125312804"/>
                    </a:ext>
                  </a:extLst>
                </a:gridCol>
                <a:gridCol w="329184">
                  <a:extLst>
                    <a:ext uri="{9D8B030D-6E8A-4147-A177-3AD203B41FA5}">
                      <a16:colId xmlns:a16="http://schemas.microsoft.com/office/drawing/2014/main" val="2224758406"/>
                    </a:ext>
                  </a:extLst>
                </a:gridCol>
                <a:gridCol w="329184">
                  <a:extLst>
                    <a:ext uri="{9D8B030D-6E8A-4147-A177-3AD203B41FA5}">
                      <a16:colId xmlns:a16="http://schemas.microsoft.com/office/drawing/2014/main" val="3763456758"/>
                    </a:ext>
                  </a:extLst>
                </a:gridCol>
                <a:gridCol w="329184">
                  <a:extLst>
                    <a:ext uri="{9D8B030D-6E8A-4147-A177-3AD203B41FA5}">
                      <a16:colId xmlns:a16="http://schemas.microsoft.com/office/drawing/2014/main" val="4282762897"/>
                    </a:ext>
                  </a:extLst>
                </a:gridCol>
                <a:gridCol w="329184">
                  <a:extLst>
                    <a:ext uri="{9D8B030D-6E8A-4147-A177-3AD203B41FA5}">
                      <a16:colId xmlns:a16="http://schemas.microsoft.com/office/drawing/2014/main" val="2491245928"/>
                    </a:ext>
                  </a:extLst>
                </a:gridCol>
                <a:gridCol w="329184">
                  <a:extLst>
                    <a:ext uri="{9D8B030D-6E8A-4147-A177-3AD203B41FA5}">
                      <a16:colId xmlns:a16="http://schemas.microsoft.com/office/drawing/2014/main" val="3241323310"/>
                    </a:ext>
                  </a:extLst>
                </a:gridCol>
                <a:gridCol w="370332">
                  <a:extLst>
                    <a:ext uri="{9D8B030D-6E8A-4147-A177-3AD203B41FA5}">
                      <a16:colId xmlns:a16="http://schemas.microsoft.com/office/drawing/2014/main" val="539704365"/>
                    </a:ext>
                  </a:extLst>
                </a:gridCol>
                <a:gridCol w="370332">
                  <a:extLst>
                    <a:ext uri="{9D8B030D-6E8A-4147-A177-3AD203B41FA5}">
                      <a16:colId xmlns:a16="http://schemas.microsoft.com/office/drawing/2014/main" val="484801205"/>
                    </a:ext>
                  </a:extLst>
                </a:gridCol>
                <a:gridCol w="329184">
                  <a:extLst>
                    <a:ext uri="{9D8B030D-6E8A-4147-A177-3AD203B41FA5}">
                      <a16:colId xmlns:a16="http://schemas.microsoft.com/office/drawing/2014/main" val="3400022645"/>
                    </a:ext>
                  </a:extLst>
                </a:gridCol>
                <a:gridCol w="329184">
                  <a:extLst>
                    <a:ext uri="{9D8B030D-6E8A-4147-A177-3AD203B41FA5}">
                      <a16:colId xmlns:a16="http://schemas.microsoft.com/office/drawing/2014/main" val="1657182341"/>
                    </a:ext>
                  </a:extLst>
                </a:gridCol>
                <a:gridCol w="370332">
                  <a:extLst>
                    <a:ext uri="{9D8B030D-6E8A-4147-A177-3AD203B41FA5}">
                      <a16:colId xmlns:a16="http://schemas.microsoft.com/office/drawing/2014/main" val="2237159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9262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- 2018-07-04 12:45:00 </a:t>
                      </a:r>
                      <a:r>
                        <a:rPr kumimoji="0" lang="en-US" sz="1000" b="0" i="0" u="none" strike="noStrike" kern="1200" cap="none" spc="0" normalizeH="0" baseline="0" noProof="0">
                          <a:ln>
                            <a:noFill/>
                          </a:ln>
                          <a:solidFill>
                            <a:prstClr val="black"/>
                          </a:solidFill>
                          <a:effectLst/>
                          <a:uLnTx/>
                          <a:uFillTx/>
                          <a:latin typeface="+mn-lt"/>
                          <a:ea typeface="+mn-ea"/>
                          <a:cs typeface="+mn-cs"/>
                        </a:rPr>
                        <a:t> 
 Inspired by the flavours of the West Coast, our Buffalo Burrata with Grilled BC Stone Fruit is here to make an impression. Taste the West Coast with this month's Rooted in Nature menu: http://ow.ly/F6ma30kNS09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06587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- 2018-07-19 15:50:00 </a:t>
                      </a:r>
                      <a:r>
                        <a:rPr kumimoji="0" lang="en-US" sz="1000" b="0" i="0" u="none" strike="noStrike" kern="1200" cap="none" spc="0" normalizeH="0" baseline="0" noProof="0">
                          <a:ln>
                            <a:noFill/>
                          </a:ln>
                          <a:solidFill>
                            <a:prstClr val="black"/>
                          </a:solidFill>
                          <a:effectLst/>
                          <a:uLnTx/>
                          <a:uFillTx/>
                          <a:latin typeface="+mn-lt"/>
                          <a:ea typeface="+mn-ea"/>
                          <a:cs typeface="+mn-cs"/>
                        </a:rPr>
                        <a:t> 
 Ohhh! We're halfway there. And by half way, we mean we're more than half way through the week to #BrunchinProvence again this weekend. Which Belle Provence brunch dish will you be having this weekend? http://ow.ly/iEk730kT9Tl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0795774"/>
                  </a:ext>
                </a:extLst>
              </a:tr>
            </a:tbl>
          </a:graphicData>
        </a:graphic>
      </p:graphicFrame>
      <p:sp>
        <p:nvSpPr>
          <p:cNvPr id="4" name="Text Placeholder 3">
            <a:extLst>
              <a:ext uri="{FF2B5EF4-FFF2-40B4-BE49-F238E27FC236}">
                <a16:creationId xmlns:a16="http://schemas.microsoft.com/office/drawing/2014/main" id="{3D49DB92-BE40-4E52-85E0-2DD23498206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064934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8BD47-B776-4FE1-8428-419981049BF5}"/>
              </a:ext>
            </a:extLst>
          </p:cNvPr>
          <p:cNvSpPr>
            <a:spLocks noGrp="1"/>
          </p:cNvSpPr>
          <p:nvPr>
            <p:ph type="title"/>
          </p:nvPr>
        </p:nvSpPr>
        <p:spPr/>
        <p:txBody>
          <a:bodyPr/>
          <a:lstStyle/>
          <a:p>
            <a:r>
              <a:rPr lang="en-US"/>
              <a:t>Posts Table | Market - 2 of 3</a:t>
            </a:r>
          </a:p>
        </p:txBody>
      </p:sp>
      <p:graphicFrame>
        <p:nvGraphicFramePr>
          <p:cNvPr id="5" name="Table Placeholder 4">
            <a:extLst>
              <a:ext uri="{FF2B5EF4-FFF2-40B4-BE49-F238E27FC236}">
                <a16:creationId xmlns:a16="http://schemas.microsoft.com/office/drawing/2014/main" id="{D8B38506-0F2C-4B5A-90D8-AAE0164090E0}"/>
              </a:ext>
            </a:extLst>
          </p:cNvPr>
          <p:cNvGraphicFramePr>
            <a:graphicFrameLocks noGrp="1"/>
          </p:cNvGraphicFramePr>
          <p:nvPr>
            <p:ph type="tbl" sz="quarter" idx="13"/>
            <p:extLst>
              <p:ext uri="{D42A27DB-BD31-4B8C-83A1-F6EECF244321}">
                <p14:modId xmlns:p14="http://schemas.microsoft.com/office/powerpoint/2010/main" val="814381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5228271"/>
                    </a:ext>
                  </a:extLst>
                </a:gridCol>
                <a:gridCol w="370332">
                  <a:extLst>
                    <a:ext uri="{9D8B030D-6E8A-4147-A177-3AD203B41FA5}">
                      <a16:colId xmlns:a16="http://schemas.microsoft.com/office/drawing/2014/main" val="3119296126"/>
                    </a:ext>
                  </a:extLst>
                </a:gridCol>
                <a:gridCol w="370332">
                  <a:extLst>
                    <a:ext uri="{9D8B030D-6E8A-4147-A177-3AD203B41FA5}">
                      <a16:colId xmlns:a16="http://schemas.microsoft.com/office/drawing/2014/main" val="2668227599"/>
                    </a:ext>
                  </a:extLst>
                </a:gridCol>
                <a:gridCol w="370332">
                  <a:extLst>
                    <a:ext uri="{9D8B030D-6E8A-4147-A177-3AD203B41FA5}">
                      <a16:colId xmlns:a16="http://schemas.microsoft.com/office/drawing/2014/main" val="3638337312"/>
                    </a:ext>
                  </a:extLst>
                </a:gridCol>
                <a:gridCol w="329184">
                  <a:extLst>
                    <a:ext uri="{9D8B030D-6E8A-4147-A177-3AD203B41FA5}">
                      <a16:colId xmlns:a16="http://schemas.microsoft.com/office/drawing/2014/main" val="3939907382"/>
                    </a:ext>
                  </a:extLst>
                </a:gridCol>
                <a:gridCol w="329184">
                  <a:extLst>
                    <a:ext uri="{9D8B030D-6E8A-4147-A177-3AD203B41FA5}">
                      <a16:colId xmlns:a16="http://schemas.microsoft.com/office/drawing/2014/main" val="3090200893"/>
                    </a:ext>
                  </a:extLst>
                </a:gridCol>
                <a:gridCol w="329184">
                  <a:extLst>
                    <a:ext uri="{9D8B030D-6E8A-4147-A177-3AD203B41FA5}">
                      <a16:colId xmlns:a16="http://schemas.microsoft.com/office/drawing/2014/main" val="463823333"/>
                    </a:ext>
                  </a:extLst>
                </a:gridCol>
                <a:gridCol w="329184">
                  <a:extLst>
                    <a:ext uri="{9D8B030D-6E8A-4147-A177-3AD203B41FA5}">
                      <a16:colId xmlns:a16="http://schemas.microsoft.com/office/drawing/2014/main" val="3483929703"/>
                    </a:ext>
                  </a:extLst>
                </a:gridCol>
                <a:gridCol w="329184">
                  <a:extLst>
                    <a:ext uri="{9D8B030D-6E8A-4147-A177-3AD203B41FA5}">
                      <a16:colId xmlns:a16="http://schemas.microsoft.com/office/drawing/2014/main" val="73727576"/>
                    </a:ext>
                  </a:extLst>
                </a:gridCol>
                <a:gridCol w="329184">
                  <a:extLst>
                    <a:ext uri="{9D8B030D-6E8A-4147-A177-3AD203B41FA5}">
                      <a16:colId xmlns:a16="http://schemas.microsoft.com/office/drawing/2014/main" val="1605517247"/>
                    </a:ext>
                  </a:extLst>
                </a:gridCol>
                <a:gridCol w="329184">
                  <a:extLst>
                    <a:ext uri="{9D8B030D-6E8A-4147-A177-3AD203B41FA5}">
                      <a16:colId xmlns:a16="http://schemas.microsoft.com/office/drawing/2014/main" val="2210315379"/>
                    </a:ext>
                  </a:extLst>
                </a:gridCol>
                <a:gridCol w="329184">
                  <a:extLst>
                    <a:ext uri="{9D8B030D-6E8A-4147-A177-3AD203B41FA5}">
                      <a16:colId xmlns:a16="http://schemas.microsoft.com/office/drawing/2014/main" val="1453351788"/>
                    </a:ext>
                  </a:extLst>
                </a:gridCol>
                <a:gridCol w="329184">
                  <a:extLst>
                    <a:ext uri="{9D8B030D-6E8A-4147-A177-3AD203B41FA5}">
                      <a16:colId xmlns:a16="http://schemas.microsoft.com/office/drawing/2014/main" val="293106608"/>
                    </a:ext>
                  </a:extLst>
                </a:gridCol>
                <a:gridCol w="370332">
                  <a:extLst>
                    <a:ext uri="{9D8B030D-6E8A-4147-A177-3AD203B41FA5}">
                      <a16:colId xmlns:a16="http://schemas.microsoft.com/office/drawing/2014/main" val="1175270989"/>
                    </a:ext>
                  </a:extLst>
                </a:gridCol>
                <a:gridCol w="370332">
                  <a:extLst>
                    <a:ext uri="{9D8B030D-6E8A-4147-A177-3AD203B41FA5}">
                      <a16:colId xmlns:a16="http://schemas.microsoft.com/office/drawing/2014/main" val="2381076757"/>
                    </a:ext>
                  </a:extLst>
                </a:gridCol>
                <a:gridCol w="329184">
                  <a:extLst>
                    <a:ext uri="{9D8B030D-6E8A-4147-A177-3AD203B41FA5}">
                      <a16:colId xmlns:a16="http://schemas.microsoft.com/office/drawing/2014/main" val="1826004498"/>
                    </a:ext>
                  </a:extLst>
                </a:gridCol>
                <a:gridCol w="329184">
                  <a:extLst>
                    <a:ext uri="{9D8B030D-6E8A-4147-A177-3AD203B41FA5}">
                      <a16:colId xmlns:a16="http://schemas.microsoft.com/office/drawing/2014/main" val="2736221527"/>
                    </a:ext>
                  </a:extLst>
                </a:gridCol>
                <a:gridCol w="370332">
                  <a:extLst>
                    <a:ext uri="{9D8B030D-6E8A-4147-A177-3AD203B41FA5}">
                      <a16:colId xmlns:a16="http://schemas.microsoft.com/office/drawing/2014/main" val="349791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1868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- 2018-07-12 16:49:20 </a:t>
                      </a:r>
                      <a:r>
                        <a:rPr kumimoji="0" lang="en-US" sz="1000" b="0" i="0" u="none" strike="noStrike" kern="1200" cap="none" spc="0" normalizeH="0" baseline="0" noProof="0">
                          <a:ln>
                            <a:noFill/>
                          </a:ln>
                          <a:solidFill>
                            <a:prstClr val="black"/>
                          </a:solidFill>
                          <a:effectLst/>
                          <a:uLnTx/>
                          <a:uFillTx/>
                          <a:latin typeface="+mn-lt"/>
                          <a:ea typeface="+mn-ea"/>
                          <a:cs typeface="+mn-cs"/>
                        </a:rPr>
                        <a:t> 
 Summer is looking fresh and tasty with our Haida Gwaii Sablefish. Find it on our July Rooted in Nature menu. http://ow.ly/c3hJ30kVNuf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0956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- 2018-07-27 12:50:00 </a:t>
                      </a:r>
                      <a:r>
                        <a:rPr kumimoji="0" lang="en-US" sz="1000" b="0" i="0" u="none" strike="noStrike" kern="1200" cap="none" spc="0" normalizeH="0" baseline="0" noProof="0">
                          <a:ln>
                            <a:noFill/>
                          </a:ln>
                          <a:solidFill>
                            <a:prstClr val="black"/>
                          </a:solidFill>
                          <a:effectLst/>
                          <a:uLnTx/>
                          <a:uFillTx/>
                          <a:latin typeface="+mn-lt"/>
                          <a:ea typeface="+mn-ea"/>
                          <a:cs typeface="+mn-cs"/>
                        </a:rPr>
                        <a:t> 
 Get your tastebuds ready! Our very own Chef Ken Nakano will be serving Gyūtan, a Japanese-styled Grilled Beef with Yuzu Kosho, Sweet Onion, and Garlic Soy Sauce this Sunday at Brewery &amp; The Beast We can't wait to "meat"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33255"/>
                  </a:ext>
                </a:extLst>
              </a:tr>
            </a:tbl>
          </a:graphicData>
        </a:graphic>
      </p:graphicFrame>
      <p:sp>
        <p:nvSpPr>
          <p:cNvPr id="4" name="Text Placeholder 3">
            <a:extLst>
              <a:ext uri="{FF2B5EF4-FFF2-40B4-BE49-F238E27FC236}">
                <a16:creationId xmlns:a16="http://schemas.microsoft.com/office/drawing/2014/main" id="{EF4E308D-174A-4875-832B-B2641F95731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77979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4E9B3-8A49-493B-A18E-43B845113248}"/>
              </a:ext>
            </a:extLst>
          </p:cNvPr>
          <p:cNvSpPr>
            <a:spLocks noGrp="1"/>
          </p:cNvSpPr>
          <p:nvPr>
            <p:ph type="title"/>
          </p:nvPr>
        </p:nvSpPr>
        <p:spPr/>
        <p:txBody>
          <a:bodyPr/>
          <a:lstStyle/>
          <a:p>
            <a:r>
              <a:rPr lang="en-US"/>
              <a:t>Posts Table | Market - 3 of 3</a:t>
            </a:r>
          </a:p>
        </p:txBody>
      </p:sp>
      <p:graphicFrame>
        <p:nvGraphicFramePr>
          <p:cNvPr id="5" name="Table Placeholder 4">
            <a:extLst>
              <a:ext uri="{FF2B5EF4-FFF2-40B4-BE49-F238E27FC236}">
                <a16:creationId xmlns:a16="http://schemas.microsoft.com/office/drawing/2014/main" id="{4D7A46A6-A4EA-48DD-845D-FA43CFA508C3}"/>
              </a:ext>
            </a:extLst>
          </p:cNvPr>
          <p:cNvGraphicFramePr>
            <a:graphicFrameLocks noGrp="1"/>
          </p:cNvGraphicFramePr>
          <p:nvPr>
            <p:ph type="tbl" sz="quarter" idx="13"/>
            <p:extLst>
              <p:ext uri="{D42A27DB-BD31-4B8C-83A1-F6EECF244321}">
                <p14:modId xmlns:p14="http://schemas.microsoft.com/office/powerpoint/2010/main" val="2372397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19865908"/>
                    </a:ext>
                  </a:extLst>
                </a:gridCol>
                <a:gridCol w="370332">
                  <a:extLst>
                    <a:ext uri="{9D8B030D-6E8A-4147-A177-3AD203B41FA5}">
                      <a16:colId xmlns:a16="http://schemas.microsoft.com/office/drawing/2014/main" val="3429809458"/>
                    </a:ext>
                  </a:extLst>
                </a:gridCol>
                <a:gridCol w="370332">
                  <a:extLst>
                    <a:ext uri="{9D8B030D-6E8A-4147-A177-3AD203B41FA5}">
                      <a16:colId xmlns:a16="http://schemas.microsoft.com/office/drawing/2014/main" val="2832617071"/>
                    </a:ext>
                  </a:extLst>
                </a:gridCol>
                <a:gridCol w="370332">
                  <a:extLst>
                    <a:ext uri="{9D8B030D-6E8A-4147-A177-3AD203B41FA5}">
                      <a16:colId xmlns:a16="http://schemas.microsoft.com/office/drawing/2014/main" val="829680897"/>
                    </a:ext>
                  </a:extLst>
                </a:gridCol>
                <a:gridCol w="329184">
                  <a:extLst>
                    <a:ext uri="{9D8B030D-6E8A-4147-A177-3AD203B41FA5}">
                      <a16:colId xmlns:a16="http://schemas.microsoft.com/office/drawing/2014/main" val="3547404616"/>
                    </a:ext>
                  </a:extLst>
                </a:gridCol>
                <a:gridCol w="329184">
                  <a:extLst>
                    <a:ext uri="{9D8B030D-6E8A-4147-A177-3AD203B41FA5}">
                      <a16:colId xmlns:a16="http://schemas.microsoft.com/office/drawing/2014/main" val="1691246247"/>
                    </a:ext>
                  </a:extLst>
                </a:gridCol>
                <a:gridCol w="329184">
                  <a:extLst>
                    <a:ext uri="{9D8B030D-6E8A-4147-A177-3AD203B41FA5}">
                      <a16:colId xmlns:a16="http://schemas.microsoft.com/office/drawing/2014/main" val="1798796557"/>
                    </a:ext>
                  </a:extLst>
                </a:gridCol>
                <a:gridCol w="329184">
                  <a:extLst>
                    <a:ext uri="{9D8B030D-6E8A-4147-A177-3AD203B41FA5}">
                      <a16:colId xmlns:a16="http://schemas.microsoft.com/office/drawing/2014/main" val="1860885009"/>
                    </a:ext>
                  </a:extLst>
                </a:gridCol>
                <a:gridCol w="329184">
                  <a:extLst>
                    <a:ext uri="{9D8B030D-6E8A-4147-A177-3AD203B41FA5}">
                      <a16:colId xmlns:a16="http://schemas.microsoft.com/office/drawing/2014/main" val="4140415778"/>
                    </a:ext>
                  </a:extLst>
                </a:gridCol>
                <a:gridCol w="329184">
                  <a:extLst>
                    <a:ext uri="{9D8B030D-6E8A-4147-A177-3AD203B41FA5}">
                      <a16:colId xmlns:a16="http://schemas.microsoft.com/office/drawing/2014/main" val="2481105610"/>
                    </a:ext>
                  </a:extLst>
                </a:gridCol>
                <a:gridCol w="329184">
                  <a:extLst>
                    <a:ext uri="{9D8B030D-6E8A-4147-A177-3AD203B41FA5}">
                      <a16:colId xmlns:a16="http://schemas.microsoft.com/office/drawing/2014/main" val="3412635276"/>
                    </a:ext>
                  </a:extLst>
                </a:gridCol>
                <a:gridCol w="329184">
                  <a:extLst>
                    <a:ext uri="{9D8B030D-6E8A-4147-A177-3AD203B41FA5}">
                      <a16:colId xmlns:a16="http://schemas.microsoft.com/office/drawing/2014/main" val="307557186"/>
                    </a:ext>
                  </a:extLst>
                </a:gridCol>
                <a:gridCol w="329184">
                  <a:extLst>
                    <a:ext uri="{9D8B030D-6E8A-4147-A177-3AD203B41FA5}">
                      <a16:colId xmlns:a16="http://schemas.microsoft.com/office/drawing/2014/main" val="195175081"/>
                    </a:ext>
                  </a:extLst>
                </a:gridCol>
                <a:gridCol w="370332">
                  <a:extLst>
                    <a:ext uri="{9D8B030D-6E8A-4147-A177-3AD203B41FA5}">
                      <a16:colId xmlns:a16="http://schemas.microsoft.com/office/drawing/2014/main" val="3304615467"/>
                    </a:ext>
                  </a:extLst>
                </a:gridCol>
                <a:gridCol w="370332">
                  <a:extLst>
                    <a:ext uri="{9D8B030D-6E8A-4147-A177-3AD203B41FA5}">
                      <a16:colId xmlns:a16="http://schemas.microsoft.com/office/drawing/2014/main" val="1409042477"/>
                    </a:ext>
                  </a:extLst>
                </a:gridCol>
                <a:gridCol w="329184">
                  <a:extLst>
                    <a:ext uri="{9D8B030D-6E8A-4147-A177-3AD203B41FA5}">
                      <a16:colId xmlns:a16="http://schemas.microsoft.com/office/drawing/2014/main" val="791978427"/>
                    </a:ext>
                  </a:extLst>
                </a:gridCol>
                <a:gridCol w="329184">
                  <a:extLst>
                    <a:ext uri="{9D8B030D-6E8A-4147-A177-3AD203B41FA5}">
                      <a16:colId xmlns:a16="http://schemas.microsoft.com/office/drawing/2014/main" val="2783119658"/>
                    </a:ext>
                  </a:extLst>
                </a:gridCol>
                <a:gridCol w="370332">
                  <a:extLst>
                    <a:ext uri="{9D8B030D-6E8A-4147-A177-3AD203B41FA5}">
                      <a16:colId xmlns:a16="http://schemas.microsoft.com/office/drawing/2014/main" val="2799887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5189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- 2018-07-08 10:40:00 </a:t>
                      </a:r>
                      <a:r>
                        <a:rPr kumimoji="0" lang="en-US" sz="1000" b="0" i="0" u="none" strike="noStrike" kern="1200" cap="none" spc="0" normalizeH="0" baseline="0" noProof="0">
                          <a:ln>
                            <a:noFill/>
                          </a:ln>
                          <a:solidFill>
                            <a:prstClr val="black"/>
                          </a:solidFill>
                          <a:effectLst/>
                          <a:uLnTx/>
                          <a:uFillTx/>
                          <a:latin typeface="+mn-lt"/>
                          <a:ea typeface="+mn-ea"/>
                          <a:cs typeface="+mn-cs"/>
                        </a:rPr>
                        <a:t> 
 Friends that brunch (and picnic) together, stay together. Call a friend and experience the Picnic en Provence together this weekend. http://ow.ly/msuR30kPVjT #BrunchinProvence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83772745"/>
                  </a:ext>
                </a:extLst>
              </a:tr>
            </a:tbl>
          </a:graphicData>
        </a:graphic>
      </p:graphicFrame>
      <p:sp>
        <p:nvSpPr>
          <p:cNvPr id="4" name="Text Placeholder 3">
            <a:extLst>
              <a:ext uri="{FF2B5EF4-FFF2-40B4-BE49-F238E27FC236}">
                <a16:creationId xmlns:a16="http://schemas.microsoft.com/office/drawing/2014/main" id="{CC715BB0-8C9A-420F-8204-85BD0A570C5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60524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85FD1-552C-4E35-A646-EBFEEA9BB375}"/>
              </a:ext>
            </a:extLst>
          </p:cNvPr>
          <p:cNvSpPr>
            <a:spLocks noGrp="1"/>
          </p:cNvSpPr>
          <p:nvPr>
            <p:ph type="title"/>
          </p:nvPr>
        </p:nvSpPr>
        <p:spPr/>
        <p:txBody>
          <a:bodyPr/>
          <a:lstStyle/>
          <a:p>
            <a:r>
              <a:rPr lang="en-US"/>
              <a:t>Followers (Facebook) | Market</a:t>
            </a:r>
          </a:p>
        </p:txBody>
      </p:sp>
      <p:graphicFrame>
        <p:nvGraphicFramePr>
          <p:cNvPr id="6" name="Chart Placeholder 5">
            <a:extLst>
              <a:ext uri="{FF2B5EF4-FFF2-40B4-BE49-F238E27FC236}">
                <a16:creationId xmlns:a16="http://schemas.microsoft.com/office/drawing/2014/main" id="{24E10043-F430-49C6-B0EB-DA4D6B6C299F}"/>
              </a:ext>
            </a:extLst>
          </p:cNvPr>
          <p:cNvGraphicFramePr>
            <a:graphicFrameLocks noGrp="1"/>
          </p:cNvGraphicFramePr>
          <p:nvPr>
            <p:ph type="chart" sz="quarter" idx="13"/>
            <p:extLst>
              <p:ext uri="{D42A27DB-BD31-4B8C-83A1-F6EECF244321}">
                <p14:modId xmlns:p14="http://schemas.microsoft.com/office/powerpoint/2010/main" val="4096874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3233AB-4BAB-4304-8619-DDD1D3A7AC9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3408872D-F612-4B8D-979C-E6E022877E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5778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8F364-DDFB-4145-8FC6-7C1401D309C1}"/>
              </a:ext>
            </a:extLst>
          </p:cNvPr>
          <p:cNvSpPr>
            <a:spLocks noGrp="1"/>
          </p:cNvSpPr>
          <p:nvPr>
            <p:ph type="title"/>
          </p:nvPr>
        </p:nvSpPr>
        <p:spPr/>
        <p:txBody>
          <a:bodyPr/>
          <a:lstStyle/>
          <a:p>
            <a:r>
              <a:rPr lang="en-US"/>
              <a:t>Organic + Paid Reach (Facebook) | Market</a:t>
            </a:r>
          </a:p>
        </p:txBody>
      </p:sp>
      <p:graphicFrame>
        <p:nvGraphicFramePr>
          <p:cNvPr id="6" name="Chart Placeholder 5">
            <a:extLst>
              <a:ext uri="{FF2B5EF4-FFF2-40B4-BE49-F238E27FC236}">
                <a16:creationId xmlns:a16="http://schemas.microsoft.com/office/drawing/2014/main" id="{45A8CDBC-C41C-4C38-9A8A-2E481BB3DFC2}"/>
              </a:ext>
            </a:extLst>
          </p:cNvPr>
          <p:cNvGraphicFramePr>
            <a:graphicFrameLocks noGrp="1"/>
          </p:cNvGraphicFramePr>
          <p:nvPr>
            <p:ph type="chart" sz="quarter" idx="13"/>
            <p:extLst>
              <p:ext uri="{D42A27DB-BD31-4B8C-83A1-F6EECF244321}">
                <p14:modId xmlns:p14="http://schemas.microsoft.com/office/powerpoint/2010/main" val="346306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30D214-115C-4D08-9C70-790DD3D94CF8}"/>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454DF45A-F96E-4668-ADD8-0074A88F1F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5852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96674-9AC2-4596-AD0B-6EF0D8DF4836}"/>
              </a:ext>
            </a:extLst>
          </p:cNvPr>
          <p:cNvSpPr>
            <a:spLocks noGrp="1"/>
          </p:cNvSpPr>
          <p:nvPr>
            <p:ph type="title"/>
          </p:nvPr>
        </p:nvSpPr>
        <p:spPr/>
        <p:txBody>
          <a:bodyPr/>
          <a:lstStyle/>
          <a:p>
            <a:r>
              <a:rPr lang="en-US"/>
              <a:t>Facebook Reach | Market</a:t>
            </a:r>
          </a:p>
        </p:txBody>
      </p:sp>
      <p:graphicFrame>
        <p:nvGraphicFramePr>
          <p:cNvPr id="6" name="Chart Placeholder 5">
            <a:extLst>
              <a:ext uri="{FF2B5EF4-FFF2-40B4-BE49-F238E27FC236}">
                <a16:creationId xmlns:a16="http://schemas.microsoft.com/office/drawing/2014/main" id="{EE671999-1FDA-4506-8493-20FDCB4AE542}"/>
              </a:ext>
            </a:extLst>
          </p:cNvPr>
          <p:cNvGraphicFramePr>
            <a:graphicFrameLocks noGrp="1"/>
          </p:cNvGraphicFramePr>
          <p:nvPr>
            <p:ph type="chart" sz="quarter" idx="13"/>
            <p:extLst>
              <p:ext uri="{D42A27DB-BD31-4B8C-83A1-F6EECF244321}">
                <p14:modId xmlns:p14="http://schemas.microsoft.com/office/powerpoint/2010/main" val="2433791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692FAF-862B-4C10-BF59-200A20A0DF80}"/>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7C6A470B-1713-4940-BB7C-7B2E8CDE2C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7013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1DA52-62E8-493F-8D43-F28E190A1A9A}"/>
              </a:ext>
            </a:extLst>
          </p:cNvPr>
          <p:cNvSpPr>
            <a:spLocks noGrp="1"/>
          </p:cNvSpPr>
          <p:nvPr>
            <p:ph type="title"/>
          </p:nvPr>
        </p:nvSpPr>
        <p:spPr/>
        <p:txBody>
          <a:bodyPr/>
          <a:lstStyle/>
          <a:p>
            <a:r>
              <a:rPr lang="en-US"/>
              <a:t>Instagram Monthly | Market</a:t>
            </a:r>
          </a:p>
        </p:txBody>
      </p:sp>
      <p:graphicFrame>
        <p:nvGraphicFramePr>
          <p:cNvPr id="5" name="Table Placeholder 4">
            <a:extLst>
              <a:ext uri="{FF2B5EF4-FFF2-40B4-BE49-F238E27FC236}">
                <a16:creationId xmlns:a16="http://schemas.microsoft.com/office/drawing/2014/main" id="{EC7744EE-35A7-417C-8FA9-E8CB2103C9E7}"/>
              </a:ext>
            </a:extLst>
          </p:cNvPr>
          <p:cNvGraphicFramePr>
            <a:graphicFrameLocks noGrp="1"/>
          </p:cNvGraphicFramePr>
          <p:nvPr>
            <p:ph type="tbl" sz="quarter" idx="13"/>
            <p:extLst>
              <p:ext uri="{D42A27DB-BD31-4B8C-83A1-F6EECF244321}">
                <p14:modId xmlns:p14="http://schemas.microsoft.com/office/powerpoint/2010/main" val="22645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76642390"/>
                    </a:ext>
                  </a:extLst>
                </a:gridCol>
                <a:gridCol w="3291840">
                  <a:extLst>
                    <a:ext uri="{9D8B030D-6E8A-4147-A177-3AD203B41FA5}">
                      <a16:colId xmlns:a16="http://schemas.microsoft.com/office/drawing/2014/main" val="2826450116"/>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674047074"/>
                  </a:ext>
                </a:extLst>
              </a:tr>
              <a:tr h="370840">
                <a:tc>
                  <a:txBody>
                    <a:bodyPr/>
                    <a:lstStyle/>
                    <a:p>
                      <a:r>
                        <a:rPr lang="en-US" sz="1000"/>
                        <a:t>Follower Count</a:t>
                      </a:r>
                    </a:p>
                  </a:txBody>
                  <a:tcPr/>
                </a:tc>
                <a:tc>
                  <a:txBody>
                    <a:bodyPr/>
                    <a:lstStyle/>
                    <a:p>
                      <a:r>
                        <a:rPr lang="en-US" sz="1000"/>
                        <a:t>2876</a:t>
                      </a:r>
                    </a:p>
                  </a:txBody>
                  <a:tcPr/>
                </a:tc>
                <a:extLst>
                  <a:ext uri="{0D108BD9-81ED-4DB2-BD59-A6C34878D82A}">
                    <a16:rowId xmlns:a16="http://schemas.microsoft.com/office/drawing/2014/main" val="768063363"/>
                  </a:ext>
                </a:extLst>
              </a:tr>
              <a:tr h="370840">
                <a:tc>
                  <a:txBody>
                    <a:bodyPr/>
                    <a:lstStyle/>
                    <a:p>
                      <a:r>
                        <a:rPr lang="en-US" sz="1000"/>
                        <a:t>Post Comments</a:t>
                      </a:r>
                    </a:p>
                  </a:txBody>
                  <a:tcPr/>
                </a:tc>
                <a:tc>
                  <a:txBody>
                    <a:bodyPr/>
                    <a:lstStyle/>
                    <a:p>
                      <a:r>
                        <a:rPr lang="en-US" sz="1000"/>
                        <a:t>48</a:t>
                      </a:r>
                    </a:p>
                  </a:txBody>
                  <a:tcPr/>
                </a:tc>
                <a:extLst>
                  <a:ext uri="{0D108BD9-81ED-4DB2-BD59-A6C34878D82A}">
                    <a16:rowId xmlns:a16="http://schemas.microsoft.com/office/drawing/2014/main" val="3704049799"/>
                  </a:ext>
                </a:extLst>
              </a:tr>
              <a:tr h="370840">
                <a:tc>
                  <a:txBody>
                    <a:bodyPr/>
                    <a:lstStyle/>
                    <a:p>
                      <a:r>
                        <a:rPr lang="en-US" sz="1000"/>
                        <a:t>Post Likes</a:t>
                      </a:r>
                    </a:p>
                  </a:txBody>
                  <a:tcPr/>
                </a:tc>
                <a:tc>
                  <a:txBody>
                    <a:bodyPr/>
                    <a:lstStyle/>
                    <a:p>
                      <a:r>
                        <a:rPr lang="en-US" sz="1000"/>
                        <a:t>1914</a:t>
                      </a:r>
                    </a:p>
                  </a:txBody>
                  <a:tcPr/>
                </a:tc>
                <a:extLst>
                  <a:ext uri="{0D108BD9-81ED-4DB2-BD59-A6C34878D82A}">
                    <a16:rowId xmlns:a16="http://schemas.microsoft.com/office/drawing/2014/main" val="945224579"/>
                  </a:ext>
                </a:extLst>
              </a:tr>
              <a:tr h="370840">
                <a:tc>
                  <a:txBody>
                    <a:bodyPr/>
                    <a:lstStyle/>
                    <a:p>
                      <a:r>
                        <a:rPr lang="en-US" sz="1000"/>
                        <a:t>Post Reach</a:t>
                      </a:r>
                    </a:p>
                  </a:txBody>
                  <a:tcPr/>
                </a:tc>
                <a:tc>
                  <a:txBody>
                    <a:bodyPr/>
                    <a:lstStyle/>
                    <a:p>
                      <a:r>
                        <a:rPr lang="en-US" sz="1000"/>
                        <a:t>13704</a:t>
                      </a:r>
                    </a:p>
                  </a:txBody>
                  <a:tcPr/>
                </a:tc>
                <a:extLst>
                  <a:ext uri="{0D108BD9-81ED-4DB2-BD59-A6C34878D82A}">
                    <a16:rowId xmlns:a16="http://schemas.microsoft.com/office/drawing/2014/main" val="78438088"/>
                  </a:ext>
                </a:extLst>
              </a:tr>
              <a:tr h="370840">
                <a:tc>
                  <a:txBody>
                    <a:bodyPr/>
                    <a:lstStyle/>
                    <a:p>
                      <a:r>
                        <a:rPr lang="en-US" sz="1000"/>
                        <a:t>Posts This Week</a:t>
                      </a:r>
                    </a:p>
                  </a:txBody>
                  <a:tcPr/>
                </a:tc>
                <a:tc>
                  <a:txBody>
                    <a:bodyPr/>
                    <a:lstStyle/>
                    <a:p>
                      <a:r>
                        <a:rPr lang="en-US" sz="1000"/>
                        <a:t>n/a</a:t>
                      </a:r>
                    </a:p>
                  </a:txBody>
                  <a:tcPr/>
                </a:tc>
                <a:extLst>
                  <a:ext uri="{0D108BD9-81ED-4DB2-BD59-A6C34878D82A}">
                    <a16:rowId xmlns:a16="http://schemas.microsoft.com/office/drawing/2014/main" val="584578557"/>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1548940040"/>
                  </a:ext>
                </a:extLst>
              </a:tr>
            </a:tbl>
          </a:graphicData>
        </a:graphic>
      </p:graphicFrame>
      <p:sp>
        <p:nvSpPr>
          <p:cNvPr id="4" name="Text Placeholder 3">
            <a:extLst>
              <a:ext uri="{FF2B5EF4-FFF2-40B4-BE49-F238E27FC236}">
                <a16:creationId xmlns:a16="http://schemas.microsoft.com/office/drawing/2014/main" id="{5D996000-A6CC-49D3-86C9-E944F270FE1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595977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B72C2-0D1D-4346-9662-52708B23DD04}"/>
              </a:ext>
            </a:extLst>
          </p:cNvPr>
          <p:cNvSpPr>
            <a:spLocks noGrp="1"/>
          </p:cNvSpPr>
          <p:nvPr>
            <p:ph type="title"/>
          </p:nvPr>
        </p:nvSpPr>
        <p:spPr/>
        <p:txBody>
          <a:bodyPr/>
          <a:lstStyle/>
          <a:p>
            <a:r>
              <a:rPr lang="en-US"/>
              <a:t>Followers (Instagram) | Market</a:t>
            </a:r>
          </a:p>
        </p:txBody>
      </p:sp>
      <p:graphicFrame>
        <p:nvGraphicFramePr>
          <p:cNvPr id="6" name="Chart Placeholder 5">
            <a:extLst>
              <a:ext uri="{FF2B5EF4-FFF2-40B4-BE49-F238E27FC236}">
                <a16:creationId xmlns:a16="http://schemas.microsoft.com/office/drawing/2014/main" id="{66603462-3256-4F2E-A033-92D4336BC70D}"/>
              </a:ext>
            </a:extLst>
          </p:cNvPr>
          <p:cNvGraphicFramePr>
            <a:graphicFrameLocks noGrp="1"/>
          </p:cNvGraphicFramePr>
          <p:nvPr>
            <p:ph type="chart" sz="quarter" idx="13"/>
            <p:extLst>
              <p:ext uri="{D42A27DB-BD31-4B8C-83A1-F6EECF244321}">
                <p14:modId xmlns:p14="http://schemas.microsoft.com/office/powerpoint/2010/main" val="1672047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A4F946-9A43-4130-8262-DF00D73A3BE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25E0A3A6-27C5-4C01-863F-1EAF7F94E2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4670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2FD0A-B612-4E62-BA30-C610A2D78BB7}"/>
              </a:ext>
            </a:extLst>
          </p:cNvPr>
          <p:cNvSpPr>
            <a:spLocks noGrp="1"/>
          </p:cNvSpPr>
          <p:nvPr>
            <p:ph type="title"/>
          </p:nvPr>
        </p:nvSpPr>
        <p:spPr/>
        <p:txBody>
          <a:bodyPr/>
          <a:lstStyle/>
          <a:p>
            <a:r>
              <a:rPr lang="en-US"/>
              <a:t>Instagram Posts Table | Market</a:t>
            </a:r>
          </a:p>
        </p:txBody>
      </p:sp>
      <p:graphicFrame>
        <p:nvGraphicFramePr>
          <p:cNvPr id="5" name="Table Placeholder 4">
            <a:extLst>
              <a:ext uri="{FF2B5EF4-FFF2-40B4-BE49-F238E27FC236}">
                <a16:creationId xmlns:a16="http://schemas.microsoft.com/office/drawing/2014/main" id="{013CFF9E-A3DC-4E0A-BAFC-4EA9B85E60F1}"/>
              </a:ext>
            </a:extLst>
          </p:cNvPr>
          <p:cNvGraphicFramePr>
            <a:graphicFrameLocks noGrp="1"/>
          </p:cNvGraphicFramePr>
          <p:nvPr>
            <p:ph type="tbl" sz="quarter" idx="13"/>
            <p:extLst>
              <p:ext uri="{D42A27DB-BD31-4B8C-83A1-F6EECF244321}">
                <p14:modId xmlns:p14="http://schemas.microsoft.com/office/powerpoint/2010/main" val="3796201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05716582"/>
                    </a:ext>
                  </a:extLst>
                </a:gridCol>
                <a:gridCol w="987552">
                  <a:extLst>
                    <a:ext uri="{9D8B030D-6E8A-4147-A177-3AD203B41FA5}">
                      <a16:colId xmlns:a16="http://schemas.microsoft.com/office/drawing/2014/main" val="3902099792"/>
                    </a:ext>
                  </a:extLst>
                </a:gridCol>
                <a:gridCol w="987552">
                  <a:extLst>
                    <a:ext uri="{9D8B030D-6E8A-4147-A177-3AD203B41FA5}">
                      <a16:colId xmlns:a16="http://schemas.microsoft.com/office/drawing/2014/main" val="1596995296"/>
                    </a:ext>
                  </a:extLst>
                </a:gridCol>
                <a:gridCol w="987552">
                  <a:extLst>
                    <a:ext uri="{9D8B030D-6E8A-4147-A177-3AD203B41FA5}">
                      <a16:colId xmlns:a16="http://schemas.microsoft.com/office/drawing/2014/main" val="3305796713"/>
                    </a:ext>
                  </a:extLst>
                </a:gridCol>
                <a:gridCol w="987552">
                  <a:extLst>
                    <a:ext uri="{9D8B030D-6E8A-4147-A177-3AD203B41FA5}">
                      <a16:colId xmlns:a16="http://schemas.microsoft.com/office/drawing/2014/main" val="3206227498"/>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187669779"/>
                  </a:ext>
                </a:extLst>
              </a:tr>
              <a:tr h="370840">
                <a:tc>
                  <a:txBody>
                    <a:bodyPr/>
                    <a:lstStyle/>
                    <a:p>
                      <a:r>
                        <a:rPr lang="en-US" sz="1000" b="1"/>
                        <a:t>marketjg_van - 2018-07-31 16:37:31 </a:t>
                      </a:r>
                      <a:r>
                        <a:rPr lang="en-US" sz="1000"/>
                        <a:t>
 Beef up your day with the newly added Heritage Angus Beef Carpaccio on our summer Rooted in Nature tasting menu. Call 604-695-1115 to book a tasting tonight.</a:t>
                      </a:r>
                    </a:p>
                  </a:txBody>
                  <a:tcPr/>
                </a:tc>
                <a:tc>
                  <a:txBody>
                    <a:bodyPr/>
                    <a:lstStyle/>
                    <a:p>
                      <a:r>
                        <a:rPr lang="en-US" sz="1000"/>
                        <a:t>66</a:t>
                      </a:r>
                    </a:p>
                  </a:txBody>
                  <a:tcPr/>
                </a:tc>
                <a:tc>
                  <a:txBody>
                    <a:bodyPr/>
                    <a:lstStyle/>
                    <a:p>
                      <a:r>
                        <a:rPr lang="en-US" sz="1000"/>
                        <a:t>1</a:t>
                      </a:r>
                    </a:p>
                  </a:txBody>
                  <a:tcPr/>
                </a:tc>
                <a:tc>
                  <a:txBody>
                    <a:bodyPr/>
                    <a:lstStyle/>
                    <a:p>
                      <a:r>
                        <a:rPr lang="en-US" sz="1000"/>
                        <a:t>2.3296 %</a:t>
                      </a:r>
                    </a:p>
                  </a:txBody>
                  <a:tcPr/>
                </a:tc>
                <a:tc>
                  <a:txBody>
                    <a:bodyPr/>
                    <a:lstStyle/>
                    <a:p>
                      <a:r>
                        <a:rPr lang="en-US" sz="1000"/>
                        <a:t>Image</a:t>
                      </a:r>
                    </a:p>
                  </a:txBody>
                  <a:tcPr/>
                </a:tc>
                <a:extLst>
                  <a:ext uri="{0D108BD9-81ED-4DB2-BD59-A6C34878D82A}">
                    <a16:rowId xmlns:a16="http://schemas.microsoft.com/office/drawing/2014/main" val="4010549846"/>
                  </a:ext>
                </a:extLst>
              </a:tr>
              <a:tr h="370840">
                <a:tc>
                  <a:txBody>
                    <a:bodyPr/>
                    <a:lstStyle/>
                    <a:p>
                      <a:r>
                        <a:rPr lang="en-US" sz="1000" b="1"/>
                        <a:t>marketjg_van - 2018-07-28 11:07:41 </a:t>
                      </a:r>
                      <a:r>
                        <a:rPr lang="en-US" sz="1000"/>
                        <a:t>
 Same place, new experience. This summer, we transformed our terrace into a scene from the South of France. Have you brunched in Provence with us yet?</a:t>
                      </a:r>
                    </a:p>
                  </a:txBody>
                  <a:tcPr/>
                </a:tc>
                <a:tc>
                  <a:txBody>
                    <a:bodyPr/>
                    <a:lstStyle/>
                    <a:p>
                      <a:r>
                        <a:rPr lang="en-US" sz="1000"/>
                        <a:t>100</a:t>
                      </a:r>
                    </a:p>
                  </a:txBody>
                  <a:tcPr/>
                </a:tc>
                <a:tc>
                  <a:txBody>
                    <a:bodyPr/>
                    <a:lstStyle/>
                    <a:p>
                      <a:r>
                        <a:rPr lang="en-US" sz="1000"/>
                        <a:t>1</a:t>
                      </a:r>
                    </a:p>
                  </a:txBody>
                  <a:tcPr/>
                </a:tc>
                <a:tc>
                  <a:txBody>
                    <a:bodyPr/>
                    <a:lstStyle/>
                    <a:p>
                      <a:r>
                        <a:rPr lang="en-US" sz="1000"/>
                        <a:t>3.5106 %</a:t>
                      </a:r>
                    </a:p>
                  </a:txBody>
                  <a:tcPr/>
                </a:tc>
                <a:tc>
                  <a:txBody>
                    <a:bodyPr/>
                    <a:lstStyle/>
                    <a:p>
                      <a:r>
                        <a:rPr lang="en-US" sz="1000"/>
                        <a:t>Image</a:t>
                      </a:r>
                    </a:p>
                  </a:txBody>
                  <a:tcPr/>
                </a:tc>
                <a:extLst>
                  <a:ext uri="{0D108BD9-81ED-4DB2-BD59-A6C34878D82A}">
                    <a16:rowId xmlns:a16="http://schemas.microsoft.com/office/drawing/2014/main" val="609070274"/>
                  </a:ext>
                </a:extLst>
              </a:tr>
              <a:tr h="370840">
                <a:tc>
                  <a:txBody>
                    <a:bodyPr/>
                    <a:lstStyle/>
                    <a:p>
                      <a:r>
                        <a:rPr lang="en-US" sz="1000" b="1"/>
                        <a:t>marketjg_van - 2018-07-27 13:06:18 </a:t>
                      </a:r>
                      <a:r>
                        <a:rPr lang="en-US" sz="1000"/>
                        <a:t>
 Get your tastebuds ready! Our very own Chef Ken Nakano will be serving Gyūtan, a Japanese-styled Grilled Beef with Yuzu Kosho, Sweet Onion, and Garlic Soy Sauce this Sunday at @brewerythebeast. We can't wait to "meat" you at #MeatfestYVR!</a:t>
                      </a:r>
                    </a:p>
                  </a:txBody>
                  <a:tcPr/>
                </a:tc>
                <a:tc>
                  <a:txBody>
                    <a:bodyPr/>
                    <a:lstStyle/>
                    <a:p>
                      <a:r>
                        <a:rPr lang="en-US" sz="1000"/>
                        <a:t>113</a:t>
                      </a:r>
                    </a:p>
                  </a:txBody>
                  <a:tcPr/>
                </a:tc>
                <a:tc>
                  <a:txBody>
                    <a:bodyPr/>
                    <a:lstStyle/>
                    <a:p>
                      <a:r>
                        <a:rPr lang="en-US" sz="1000"/>
                        <a:t>3</a:t>
                      </a:r>
                    </a:p>
                  </a:txBody>
                  <a:tcPr/>
                </a:tc>
                <a:tc>
                  <a:txBody>
                    <a:bodyPr/>
                    <a:lstStyle/>
                    <a:p>
                      <a:r>
                        <a:rPr lang="en-US" sz="1000"/>
                        <a:t>4.0418 %</a:t>
                      </a:r>
                    </a:p>
                  </a:txBody>
                  <a:tcPr/>
                </a:tc>
                <a:tc>
                  <a:txBody>
                    <a:bodyPr/>
                    <a:lstStyle/>
                    <a:p>
                      <a:r>
                        <a:rPr lang="en-US" sz="1000"/>
                        <a:t>Image</a:t>
                      </a:r>
                    </a:p>
                  </a:txBody>
                  <a:tcPr/>
                </a:tc>
                <a:extLst>
                  <a:ext uri="{0D108BD9-81ED-4DB2-BD59-A6C34878D82A}">
                    <a16:rowId xmlns:a16="http://schemas.microsoft.com/office/drawing/2014/main" val="856046641"/>
                  </a:ext>
                </a:extLst>
              </a:tr>
              <a:tr h="370840">
                <a:tc>
                  <a:txBody>
                    <a:bodyPr/>
                    <a:lstStyle/>
                    <a:p>
                      <a:r>
                        <a:rPr lang="en-US" sz="1000" b="1"/>
                        <a:t>marketjg_van - 2018-07-26 13:46:18 </a:t>
                      </a:r>
                      <a:r>
                        <a:rPr lang="en-US" sz="1000"/>
                        <a:t>
 A midday getaway to Provence. Join us for a Pentanque or other Provençal-inspired cocktails during Apéro Hour everyday from 3-6pm. See our link in bio for our Apéro Hour menu.</a:t>
                      </a:r>
                    </a:p>
                  </a:txBody>
                  <a:tcPr/>
                </a:tc>
                <a:tc>
                  <a:txBody>
                    <a:bodyPr/>
                    <a:lstStyle/>
                    <a:p>
                      <a:r>
                        <a:rPr lang="en-US" sz="1000"/>
                        <a:t>84</a:t>
                      </a:r>
                    </a:p>
                  </a:txBody>
                  <a:tcPr/>
                </a:tc>
                <a:tc>
                  <a:txBody>
                    <a:bodyPr/>
                    <a:lstStyle/>
                    <a:p>
                      <a:r>
                        <a:rPr lang="en-US" sz="1000"/>
                        <a:t>5</a:t>
                      </a:r>
                    </a:p>
                  </a:txBody>
                  <a:tcPr/>
                </a:tc>
                <a:tc>
                  <a:txBody>
                    <a:bodyPr/>
                    <a:lstStyle/>
                    <a:p>
                      <a:r>
                        <a:rPr lang="en-US" sz="1000"/>
                        <a:t>3.1097 %</a:t>
                      </a:r>
                    </a:p>
                  </a:txBody>
                  <a:tcPr/>
                </a:tc>
                <a:tc>
                  <a:txBody>
                    <a:bodyPr/>
                    <a:lstStyle/>
                    <a:p>
                      <a:r>
                        <a:rPr lang="en-US" sz="1000"/>
                        <a:t>Image</a:t>
                      </a:r>
                    </a:p>
                  </a:txBody>
                  <a:tcPr/>
                </a:tc>
                <a:extLst>
                  <a:ext uri="{0D108BD9-81ED-4DB2-BD59-A6C34878D82A}">
                    <a16:rowId xmlns:a16="http://schemas.microsoft.com/office/drawing/2014/main" val="243673067"/>
                  </a:ext>
                </a:extLst>
              </a:tr>
              <a:tr h="370840">
                <a:tc>
                  <a:txBody>
                    <a:bodyPr/>
                    <a:lstStyle/>
                    <a:p>
                      <a:r>
                        <a:rPr lang="en-US" sz="1000" b="1"/>
                        <a:t>marketjg_van - 2018-07-25 16:49:04 </a:t>
                      </a:r>
                      <a:r>
                        <a:rPr lang="en-US" sz="1000"/>
                        <a:t>
 How to win on #WineWednesday? Pair the Haida Gwaii Sablefish from our Rooted in Nature tasting menu with a glass of Louis Latour Mâcon-Lugny "Les Genièvres" 2016. You'll thank us later.</a:t>
                      </a:r>
                    </a:p>
                  </a:txBody>
                  <a:tcPr/>
                </a:tc>
                <a:tc>
                  <a:txBody>
                    <a:bodyPr/>
                    <a:lstStyle/>
                    <a:p>
                      <a:r>
                        <a:rPr lang="en-US" sz="1000"/>
                        <a:t>68</a:t>
                      </a:r>
                    </a:p>
                  </a:txBody>
                  <a:tcPr/>
                </a:tc>
                <a:tc>
                  <a:txBody>
                    <a:bodyPr/>
                    <a:lstStyle/>
                    <a:p>
                      <a:r>
                        <a:rPr lang="en-US" sz="1000"/>
                        <a:t>3</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1226787470"/>
                  </a:ext>
                </a:extLst>
              </a:tr>
            </a:tbl>
          </a:graphicData>
        </a:graphic>
      </p:graphicFrame>
      <p:sp>
        <p:nvSpPr>
          <p:cNvPr id="4" name="Text Placeholder 3">
            <a:extLst>
              <a:ext uri="{FF2B5EF4-FFF2-40B4-BE49-F238E27FC236}">
                <a16:creationId xmlns:a16="http://schemas.microsoft.com/office/drawing/2014/main" id="{43C5D734-2E28-4E63-80DD-760DAB5D78E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394239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2D929-642D-4585-BD6A-7CB6C9EE320B}"/>
              </a:ext>
            </a:extLst>
          </p:cNvPr>
          <p:cNvSpPr>
            <a:spLocks noGrp="1"/>
          </p:cNvSpPr>
          <p:nvPr>
            <p:ph type="title"/>
          </p:nvPr>
        </p:nvSpPr>
        <p:spPr/>
        <p:txBody>
          <a:bodyPr/>
          <a:lstStyle/>
          <a:p>
            <a:r>
              <a:rPr lang="en-US"/>
              <a:t>Twitter Monthly | Market</a:t>
            </a:r>
          </a:p>
        </p:txBody>
      </p:sp>
      <p:graphicFrame>
        <p:nvGraphicFramePr>
          <p:cNvPr id="5" name="Table Placeholder 4">
            <a:extLst>
              <a:ext uri="{FF2B5EF4-FFF2-40B4-BE49-F238E27FC236}">
                <a16:creationId xmlns:a16="http://schemas.microsoft.com/office/drawing/2014/main" id="{EE9D2BF2-AFCE-4EE3-9B1A-54D4C9D0CDD7}"/>
              </a:ext>
            </a:extLst>
          </p:cNvPr>
          <p:cNvGraphicFramePr>
            <a:graphicFrameLocks noGrp="1"/>
          </p:cNvGraphicFramePr>
          <p:nvPr>
            <p:ph type="tbl" sz="quarter" idx="13"/>
            <p:extLst>
              <p:ext uri="{D42A27DB-BD31-4B8C-83A1-F6EECF244321}">
                <p14:modId xmlns:p14="http://schemas.microsoft.com/office/powerpoint/2010/main" val="4141295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54880198"/>
                    </a:ext>
                  </a:extLst>
                </a:gridCol>
                <a:gridCol w="3291840">
                  <a:extLst>
                    <a:ext uri="{9D8B030D-6E8A-4147-A177-3AD203B41FA5}">
                      <a16:colId xmlns:a16="http://schemas.microsoft.com/office/drawing/2014/main" val="677887005"/>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697789376"/>
                  </a:ext>
                </a:extLst>
              </a:tr>
              <a:tr h="370840">
                <a:tc>
                  <a:txBody>
                    <a:bodyPr/>
                    <a:lstStyle/>
                    <a:p>
                      <a:r>
                        <a:rPr lang="en-US" sz="1000"/>
                        <a:t>Follower Count</a:t>
                      </a:r>
                    </a:p>
                  </a:txBody>
                  <a:tcPr/>
                </a:tc>
                <a:tc>
                  <a:txBody>
                    <a:bodyPr/>
                    <a:lstStyle/>
                    <a:p>
                      <a:r>
                        <a:rPr lang="en-US" sz="1000"/>
                        <a:t>3648</a:t>
                      </a:r>
                    </a:p>
                  </a:txBody>
                  <a:tcPr/>
                </a:tc>
                <a:extLst>
                  <a:ext uri="{0D108BD9-81ED-4DB2-BD59-A6C34878D82A}">
                    <a16:rowId xmlns:a16="http://schemas.microsoft.com/office/drawing/2014/main" val="3223874743"/>
                  </a:ext>
                </a:extLst>
              </a:tr>
              <a:tr h="370840">
                <a:tc>
                  <a:txBody>
                    <a:bodyPr/>
                    <a:lstStyle/>
                    <a:p>
                      <a:r>
                        <a:rPr lang="en-US" sz="1000"/>
                        <a:t>Tweet Count</a:t>
                      </a:r>
                    </a:p>
                  </a:txBody>
                  <a:tcPr/>
                </a:tc>
                <a:tc>
                  <a:txBody>
                    <a:bodyPr/>
                    <a:lstStyle/>
                    <a:p>
                      <a:r>
                        <a:rPr lang="en-US" sz="1000"/>
                        <a:t>24</a:t>
                      </a:r>
                    </a:p>
                  </a:txBody>
                  <a:tcPr/>
                </a:tc>
                <a:extLst>
                  <a:ext uri="{0D108BD9-81ED-4DB2-BD59-A6C34878D82A}">
                    <a16:rowId xmlns:a16="http://schemas.microsoft.com/office/drawing/2014/main" val="2172297002"/>
                  </a:ext>
                </a:extLst>
              </a:tr>
              <a:tr h="370840">
                <a:tc>
                  <a:txBody>
                    <a:bodyPr/>
                    <a:lstStyle/>
                    <a:p>
                      <a:r>
                        <a:rPr lang="en-US" sz="1000"/>
                        <a:t>Tweet Favourites</a:t>
                      </a:r>
                    </a:p>
                  </a:txBody>
                  <a:tcPr/>
                </a:tc>
                <a:tc>
                  <a:txBody>
                    <a:bodyPr/>
                    <a:lstStyle/>
                    <a:p>
                      <a:r>
                        <a:rPr lang="en-US" sz="1000"/>
                        <a:t>16</a:t>
                      </a:r>
                    </a:p>
                  </a:txBody>
                  <a:tcPr/>
                </a:tc>
                <a:extLst>
                  <a:ext uri="{0D108BD9-81ED-4DB2-BD59-A6C34878D82A}">
                    <a16:rowId xmlns:a16="http://schemas.microsoft.com/office/drawing/2014/main" val="3870958080"/>
                  </a:ext>
                </a:extLst>
              </a:tr>
              <a:tr h="370840">
                <a:tc>
                  <a:txBody>
                    <a:bodyPr/>
                    <a:lstStyle/>
                    <a:p>
                      <a:r>
                        <a:rPr lang="en-US" sz="1000"/>
                        <a:t>Tweet Replies</a:t>
                      </a:r>
                    </a:p>
                  </a:txBody>
                  <a:tcPr/>
                </a:tc>
                <a:tc>
                  <a:txBody>
                    <a:bodyPr/>
                    <a:lstStyle/>
                    <a:p>
                      <a:r>
                        <a:rPr lang="en-US" sz="1000"/>
                        <a:t>1</a:t>
                      </a:r>
                    </a:p>
                  </a:txBody>
                  <a:tcPr/>
                </a:tc>
                <a:extLst>
                  <a:ext uri="{0D108BD9-81ED-4DB2-BD59-A6C34878D82A}">
                    <a16:rowId xmlns:a16="http://schemas.microsoft.com/office/drawing/2014/main" val="3278818675"/>
                  </a:ext>
                </a:extLst>
              </a:tr>
              <a:tr h="370840">
                <a:tc>
                  <a:txBody>
                    <a:bodyPr/>
                    <a:lstStyle/>
                    <a:p>
                      <a:r>
                        <a:rPr lang="en-US" sz="1000"/>
                        <a:t>Tweet Retweets</a:t>
                      </a:r>
                    </a:p>
                  </a:txBody>
                  <a:tcPr/>
                </a:tc>
                <a:tc>
                  <a:txBody>
                    <a:bodyPr/>
                    <a:lstStyle/>
                    <a:p>
                      <a:r>
                        <a:rPr lang="en-US" sz="1000"/>
                        <a:t>8</a:t>
                      </a:r>
                    </a:p>
                  </a:txBody>
                  <a:tcPr/>
                </a:tc>
                <a:extLst>
                  <a:ext uri="{0D108BD9-81ED-4DB2-BD59-A6C34878D82A}">
                    <a16:rowId xmlns:a16="http://schemas.microsoft.com/office/drawing/2014/main" val="365159955"/>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1999296871"/>
                  </a:ext>
                </a:extLst>
              </a:tr>
            </a:tbl>
          </a:graphicData>
        </a:graphic>
      </p:graphicFrame>
      <p:sp>
        <p:nvSpPr>
          <p:cNvPr id="4" name="Text Placeholder 3">
            <a:extLst>
              <a:ext uri="{FF2B5EF4-FFF2-40B4-BE49-F238E27FC236}">
                <a16:creationId xmlns:a16="http://schemas.microsoft.com/office/drawing/2014/main" id="{84892FF3-20C2-4E2D-A875-50CE5293B23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222968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1BCDD-4A52-4440-9609-59BF07DE576B}"/>
              </a:ext>
            </a:extLst>
          </p:cNvPr>
          <p:cNvSpPr>
            <a:spLocks noGrp="1"/>
          </p:cNvSpPr>
          <p:nvPr>
            <p:ph type="title"/>
          </p:nvPr>
        </p:nvSpPr>
        <p:spPr/>
        <p:txBody>
          <a:bodyPr/>
          <a:lstStyle/>
          <a:p>
            <a:r>
              <a:rPr lang="en-US"/>
              <a:t>Followers (Twitter) | Market</a:t>
            </a:r>
          </a:p>
        </p:txBody>
      </p:sp>
      <p:graphicFrame>
        <p:nvGraphicFramePr>
          <p:cNvPr id="6" name="Chart Placeholder 5">
            <a:extLst>
              <a:ext uri="{FF2B5EF4-FFF2-40B4-BE49-F238E27FC236}">
                <a16:creationId xmlns:a16="http://schemas.microsoft.com/office/drawing/2014/main" id="{5973AAA4-1F5F-4BD4-A795-7EC6A196036F}"/>
              </a:ext>
            </a:extLst>
          </p:cNvPr>
          <p:cNvGraphicFramePr>
            <a:graphicFrameLocks noGrp="1"/>
          </p:cNvGraphicFramePr>
          <p:nvPr>
            <p:ph type="chart" sz="quarter" idx="13"/>
            <p:extLst>
              <p:ext uri="{D42A27DB-BD31-4B8C-83A1-F6EECF244321}">
                <p14:modId xmlns:p14="http://schemas.microsoft.com/office/powerpoint/2010/main" val="1313464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ED3EDE-D7DE-49DF-8478-0063DD7D13D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7406FD77-9F66-4DA1-9214-050AA36DE9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5002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476</Words>
  <Application>Microsoft Office PowerPoint</Application>
  <PresentationFormat>On-screen Show (4:3)</PresentationFormat>
  <Paragraphs>255</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Monthly Report for Market</vt:lpstr>
      <vt:lpstr>Followers (Full) | Market</vt:lpstr>
      <vt:lpstr>Facebook Monthly | Market</vt:lpstr>
      <vt:lpstr>Posts Table | Market - 1 of 3</vt:lpstr>
      <vt:lpstr>Posts Table | Market - 2 of 3</vt:lpstr>
      <vt:lpstr>Posts Table | Market - 3 of 3</vt:lpstr>
      <vt:lpstr>Followers (Facebook) | Market</vt:lpstr>
      <vt:lpstr>Organic + Paid Reach (Facebook) | Market</vt:lpstr>
      <vt:lpstr>Facebook Reach | Market</vt:lpstr>
      <vt:lpstr>Instagram Monthly | Market</vt:lpstr>
      <vt:lpstr>Followers (Instagram) | Market</vt:lpstr>
      <vt:lpstr>Instagram Posts Table | Market</vt:lpstr>
      <vt:lpstr>Twitter Monthly | Market</vt:lpstr>
      <vt:lpstr>Followers (Twitter) | Market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Report for Market</dc:title>
  <dc:creator>Administrator</dc:creator>
  <cp:lastModifiedBy>Administrator</cp:lastModifiedBy>
  <cp:revision>1</cp:revision>
  <dcterms:created xsi:type="dcterms:W3CDTF">2018-08-01T19:56:25Z</dcterms:created>
  <dcterms:modified xsi:type="dcterms:W3CDTF">2018-08-01T19:56:50Z</dcterms:modified>
</cp:coreProperties>
</file>