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Lst>
  <p:sldSz cx="9144000" cy="6858000" type="screen4x3"/>
  <p:notesSz cx="6858000" cy="9144000"/>
  <p:embeddedFontLst>
    <p:embeddedFont>
      <p:font typeface="Calibri" panose="020F0502020204030204" pitchFamily="34" charset="0"/>
      <p:regular r:id="rId5"/>
      <p:bold r:id="rId6"/>
      <p:italic r:id="rId7"/>
      <p:boldItalic r:id="rId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4.fntdata"/><Relationship Id="rId3" Type="http://schemas.openxmlformats.org/officeDocument/2006/relationships/slide" Target="slides/slide2.xml"/><Relationship Id="rId7" Type="http://schemas.openxmlformats.org/officeDocument/2006/relationships/font" Target="fonts/font3.fntdata"/><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2.fntdata"/><Relationship Id="rId11" Type="http://schemas.openxmlformats.org/officeDocument/2006/relationships/theme" Target="theme/theme1.xml"/><Relationship Id="rId5" Type="http://schemas.openxmlformats.org/officeDocument/2006/relationships/font" Target="fonts/font1.fntdata"/><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6D103A-078F-45B5-B7FF-B7FC2CB75FEB}"/>
              </a:ext>
            </a:extLst>
          </p:cNvPr>
          <p:cNvSpPr>
            <a:spLocks noGrp="1"/>
          </p:cNvSpPr>
          <p:nvPr>
            <p:ph type="title"/>
          </p:nvPr>
        </p:nvSpPr>
        <p:spPr/>
        <p:txBody>
          <a:bodyPr/>
          <a:lstStyle/>
          <a:p>
            <a:r>
              <a:rPr lang="en-US"/>
              <a:t>Posts Table | Market - 1 of 3</a:t>
            </a:r>
          </a:p>
        </p:txBody>
      </p:sp>
      <p:graphicFrame>
        <p:nvGraphicFramePr>
          <p:cNvPr id="5" name="Table Placeholder 4">
            <a:extLst>
              <a:ext uri="{FF2B5EF4-FFF2-40B4-BE49-F238E27FC236}">
                <a16:creationId xmlns:a16="http://schemas.microsoft.com/office/drawing/2014/main" id="{E40D0671-A8E5-4B33-9772-BA59AD4BA057}"/>
              </a:ext>
            </a:extLst>
          </p:cNvPr>
          <p:cNvGraphicFramePr>
            <a:graphicFrameLocks noGrp="1"/>
          </p:cNvGraphicFramePr>
          <p:nvPr>
            <p:ph type="tbl" sz="quarter" idx="13"/>
            <p:extLst>
              <p:ext uri="{D42A27DB-BD31-4B8C-83A1-F6EECF244321}">
                <p14:modId xmlns:p14="http://schemas.microsoft.com/office/powerpoint/2010/main" val="2737173554"/>
              </p:ext>
            </p:extLst>
          </p:nvPr>
        </p:nvGraphicFramePr>
        <p:xfrm>
          <a:off x="457200" y="1731963"/>
          <a:ext cx="8229600" cy="3931920"/>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210283848"/>
                    </a:ext>
                  </a:extLst>
                </a:gridCol>
                <a:gridCol w="370332">
                  <a:extLst>
                    <a:ext uri="{9D8B030D-6E8A-4147-A177-3AD203B41FA5}">
                      <a16:colId xmlns:a16="http://schemas.microsoft.com/office/drawing/2014/main" val="206501994"/>
                    </a:ext>
                  </a:extLst>
                </a:gridCol>
                <a:gridCol w="370332">
                  <a:extLst>
                    <a:ext uri="{9D8B030D-6E8A-4147-A177-3AD203B41FA5}">
                      <a16:colId xmlns:a16="http://schemas.microsoft.com/office/drawing/2014/main" val="413822228"/>
                    </a:ext>
                  </a:extLst>
                </a:gridCol>
                <a:gridCol w="370332">
                  <a:extLst>
                    <a:ext uri="{9D8B030D-6E8A-4147-A177-3AD203B41FA5}">
                      <a16:colId xmlns:a16="http://schemas.microsoft.com/office/drawing/2014/main" val="1431380634"/>
                    </a:ext>
                  </a:extLst>
                </a:gridCol>
                <a:gridCol w="329184">
                  <a:extLst>
                    <a:ext uri="{9D8B030D-6E8A-4147-A177-3AD203B41FA5}">
                      <a16:colId xmlns:a16="http://schemas.microsoft.com/office/drawing/2014/main" val="236369583"/>
                    </a:ext>
                  </a:extLst>
                </a:gridCol>
                <a:gridCol w="329184">
                  <a:extLst>
                    <a:ext uri="{9D8B030D-6E8A-4147-A177-3AD203B41FA5}">
                      <a16:colId xmlns:a16="http://schemas.microsoft.com/office/drawing/2014/main" val="187727101"/>
                    </a:ext>
                  </a:extLst>
                </a:gridCol>
                <a:gridCol w="329184">
                  <a:extLst>
                    <a:ext uri="{9D8B030D-6E8A-4147-A177-3AD203B41FA5}">
                      <a16:colId xmlns:a16="http://schemas.microsoft.com/office/drawing/2014/main" val="3328720863"/>
                    </a:ext>
                  </a:extLst>
                </a:gridCol>
                <a:gridCol w="329184">
                  <a:extLst>
                    <a:ext uri="{9D8B030D-6E8A-4147-A177-3AD203B41FA5}">
                      <a16:colId xmlns:a16="http://schemas.microsoft.com/office/drawing/2014/main" val="3157449317"/>
                    </a:ext>
                  </a:extLst>
                </a:gridCol>
                <a:gridCol w="329184">
                  <a:extLst>
                    <a:ext uri="{9D8B030D-6E8A-4147-A177-3AD203B41FA5}">
                      <a16:colId xmlns:a16="http://schemas.microsoft.com/office/drawing/2014/main" val="1751262643"/>
                    </a:ext>
                  </a:extLst>
                </a:gridCol>
                <a:gridCol w="329184">
                  <a:extLst>
                    <a:ext uri="{9D8B030D-6E8A-4147-A177-3AD203B41FA5}">
                      <a16:colId xmlns:a16="http://schemas.microsoft.com/office/drawing/2014/main" val="1919745147"/>
                    </a:ext>
                  </a:extLst>
                </a:gridCol>
                <a:gridCol w="329184">
                  <a:extLst>
                    <a:ext uri="{9D8B030D-6E8A-4147-A177-3AD203B41FA5}">
                      <a16:colId xmlns:a16="http://schemas.microsoft.com/office/drawing/2014/main" val="4081559541"/>
                    </a:ext>
                  </a:extLst>
                </a:gridCol>
                <a:gridCol w="329184">
                  <a:extLst>
                    <a:ext uri="{9D8B030D-6E8A-4147-A177-3AD203B41FA5}">
                      <a16:colId xmlns:a16="http://schemas.microsoft.com/office/drawing/2014/main" val="3929428384"/>
                    </a:ext>
                  </a:extLst>
                </a:gridCol>
                <a:gridCol w="329184">
                  <a:extLst>
                    <a:ext uri="{9D8B030D-6E8A-4147-A177-3AD203B41FA5}">
                      <a16:colId xmlns:a16="http://schemas.microsoft.com/office/drawing/2014/main" val="1386534784"/>
                    </a:ext>
                  </a:extLst>
                </a:gridCol>
                <a:gridCol w="370332">
                  <a:extLst>
                    <a:ext uri="{9D8B030D-6E8A-4147-A177-3AD203B41FA5}">
                      <a16:colId xmlns:a16="http://schemas.microsoft.com/office/drawing/2014/main" val="3823976557"/>
                    </a:ext>
                  </a:extLst>
                </a:gridCol>
                <a:gridCol w="370332">
                  <a:extLst>
                    <a:ext uri="{9D8B030D-6E8A-4147-A177-3AD203B41FA5}">
                      <a16:colId xmlns:a16="http://schemas.microsoft.com/office/drawing/2014/main" val="3552943076"/>
                    </a:ext>
                  </a:extLst>
                </a:gridCol>
                <a:gridCol w="329184">
                  <a:extLst>
                    <a:ext uri="{9D8B030D-6E8A-4147-A177-3AD203B41FA5}">
                      <a16:colId xmlns:a16="http://schemas.microsoft.com/office/drawing/2014/main" val="97202953"/>
                    </a:ext>
                  </a:extLst>
                </a:gridCol>
                <a:gridCol w="329184">
                  <a:extLst>
                    <a:ext uri="{9D8B030D-6E8A-4147-A177-3AD203B41FA5}">
                      <a16:colId xmlns:a16="http://schemas.microsoft.com/office/drawing/2014/main" val="701162646"/>
                    </a:ext>
                  </a:extLst>
                </a:gridCol>
                <a:gridCol w="370332">
                  <a:extLst>
                    <a:ext uri="{9D8B030D-6E8A-4147-A177-3AD203B41FA5}">
                      <a16:colId xmlns:a16="http://schemas.microsoft.com/office/drawing/2014/main" val="35466932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578964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Market by Jean-Georges - 2018-07-04 12:45:00 </a:t>
                      </a:r>
                      <a:r>
                        <a:rPr kumimoji="0" lang="en-US" sz="1000" b="0" i="0" u="none" strike="noStrike" kern="1200" cap="none" spc="0" normalizeH="0" baseline="0" noProof="0">
                          <a:ln>
                            <a:noFill/>
                          </a:ln>
                          <a:solidFill>
                            <a:prstClr val="black"/>
                          </a:solidFill>
                          <a:effectLst/>
                          <a:uLnTx/>
                          <a:uFillTx/>
                          <a:latin typeface="+mn-lt"/>
                          <a:ea typeface="+mn-ea"/>
                          <a:cs typeface="+mn-cs"/>
                        </a:rPr>
                        <a:t> 
 Inspired by the flavours of the West Coast, our Buffalo Burrata with Grilled BC Stone Fruit is here to make an impression. Taste the West Coast with this month's Rooted in Nature menu: http://ow.ly/F6ma30kNS09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4018907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Market by Jean-Georges - 2018-07-19 15:50:00 </a:t>
                      </a:r>
                      <a:r>
                        <a:rPr kumimoji="0" lang="en-US" sz="1000" b="0" i="0" u="none" strike="noStrike" kern="1200" cap="none" spc="0" normalizeH="0" baseline="0" noProof="0">
                          <a:ln>
                            <a:noFill/>
                          </a:ln>
                          <a:solidFill>
                            <a:prstClr val="black"/>
                          </a:solidFill>
                          <a:effectLst/>
                          <a:uLnTx/>
                          <a:uFillTx/>
                          <a:latin typeface="+mn-lt"/>
                          <a:ea typeface="+mn-ea"/>
                          <a:cs typeface="+mn-cs"/>
                        </a:rPr>
                        <a:t> 
 Ohhh! We're halfway there. And by half way, we mean we're more than half way through the week to #BrunchinProvence again this weekend. Which Belle Provence brunch dish will you be having this weekend? http://ow.ly/iEk730kT9Tl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94251943"/>
                  </a:ext>
                </a:extLst>
              </a:tr>
            </a:tbl>
          </a:graphicData>
        </a:graphic>
      </p:graphicFrame>
      <p:sp>
        <p:nvSpPr>
          <p:cNvPr id="4" name="Text Placeholder 3">
            <a:extLst>
              <a:ext uri="{FF2B5EF4-FFF2-40B4-BE49-F238E27FC236}">
                <a16:creationId xmlns:a16="http://schemas.microsoft.com/office/drawing/2014/main" id="{D794ABD8-9197-442C-A6C5-052F376D7252}"/>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37830157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ABA4E8-08D7-4207-83F4-1F405AD44CEF}"/>
              </a:ext>
            </a:extLst>
          </p:cNvPr>
          <p:cNvSpPr>
            <a:spLocks noGrp="1"/>
          </p:cNvSpPr>
          <p:nvPr>
            <p:ph type="title"/>
          </p:nvPr>
        </p:nvSpPr>
        <p:spPr/>
        <p:txBody>
          <a:bodyPr/>
          <a:lstStyle/>
          <a:p>
            <a:r>
              <a:rPr lang="en-US"/>
              <a:t>Posts Table | Market - 2 of 3</a:t>
            </a:r>
          </a:p>
        </p:txBody>
      </p:sp>
      <p:graphicFrame>
        <p:nvGraphicFramePr>
          <p:cNvPr id="5" name="Table Placeholder 4">
            <a:extLst>
              <a:ext uri="{FF2B5EF4-FFF2-40B4-BE49-F238E27FC236}">
                <a16:creationId xmlns:a16="http://schemas.microsoft.com/office/drawing/2014/main" id="{1CB85CB8-250A-4B28-94B9-A19D558EF260}"/>
              </a:ext>
            </a:extLst>
          </p:cNvPr>
          <p:cNvGraphicFramePr>
            <a:graphicFrameLocks noGrp="1"/>
          </p:cNvGraphicFramePr>
          <p:nvPr>
            <p:ph type="tbl" sz="quarter" idx="13"/>
            <p:extLst>
              <p:ext uri="{D42A27DB-BD31-4B8C-83A1-F6EECF244321}">
                <p14:modId xmlns:p14="http://schemas.microsoft.com/office/powerpoint/2010/main" val="9046270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171686570"/>
                    </a:ext>
                  </a:extLst>
                </a:gridCol>
                <a:gridCol w="370332">
                  <a:extLst>
                    <a:ext uri="{9D8B030D-6E8A-4147-A177-3AD203B41FA5}">
                      <a16:colId xmlns:a16="http://schemas.microsoft.com/office/drawing/2014/main" val="1340745888"/>
                    </a:ext>
                  </a:extLst>
                </a:gridCol>
                <a:gridCol w="370332">
                  <a:extLst>
                    <a:ext uri="{9D8B030D-6E8A-4147-A177-3AD203B41FA5}">
                      <a16:colId xmlns:a16="http://schemas.microsoft.com/office/drawing/2014/main" val="3461966673"/>
                    </a:ext>
                  </a:extLst>
                </a:gridCol>
                <a:gridCol w="370332">
                  <a:extLst>
                    <a:ext uri="{9D8B030D-6E8A-4147-A177-3AD203B41FA5}">
                      <a16:colId xmlns:a16="http://schemas.microsoft.com/office/drawing/2014/main" val="2791428651"/>
                    </a:ext>
                  </a:extLst>
                </a:gridCol>
                <a:gridCol w="329184">
                  <a:extLst>
                    <a:ext uri="{9D8B030D-6E8A-4147-A177-3AD203B41FA5}">
                      <a16:colId xmlns:a16="http://schemas.microsoft.com/office/drawing/2014/main" val="2290139626"/>
                    </a:ext>
                  </a:extLst>
                </a:gridCol>
                <a:gridCol w="329184">
                  <a:extLst>
                    <a:ext uri="{9D8B030D-6E8A-4147-A177-3AD203B41FA5}">
                      <a16:colId xmlns:a16="http://schemas.microsoft.com/office/drawing/2014/main" val="3082215752"/>
                    </a:ext>
                  </a:extLst>
                </a:gridCol>
                <a:gridCol w="329184">
                  <a:extLst>
                    <a:ext uri="{9D8B030D-6E8A-4147-A177-3AD203B41FA5}">
                      <a16:colId xmlns:a16="http://schemas.microsoft.com/office/drawing/2014/main" val="3087599852"/>
                    </a:ext>
                  </a:extLst>
                </a:gridCol>
                <a:gridCol w="329184">
                  <a:extLst>
                    <a:ext uri="{9D8B030D-6E8A-4147-A177-3AD203B41FA5}">
                      <a16:colId xmlns:a16="http://schemas.microsoft.com/office/drawing/2014/main" val="621670833"/>
                    </a:ext>
                  </a:extLst>
                </a:gridCol>
                <a:gridCol w="329184">
                  <a:extLst>
                    <a:ext uri="{9D8B030D-6E8A-4147-A177-3AD203B41FA5}">
                      <a16:colId xmlns:a16="http://schemas.microsoft.com/office/drawing/2014/main" val="1863834201"/>
                    </a:ext>
                  </a:extLst>
                </a:gridCol>
                <a:gridCol w="329184">
                  <a:extLst>
                    <a:ext uri="{9D8B030D-6E8A-4147-A177-3AD203B41FA5}">
                      <a16:colId xmlns:a16="http://schemas.microsoft.com/office/drawing/2014/main" val="4084167805"/>
                    </a:ext>
                  </a:extLst>
                </a:gridCol>
                <a:gridCol w="329184">
                  <a:extLst>
                    <a:ext uri="{9D8B030D-6E8A-4147-A177-3AD203B41FA5}">
                      <a16:colId xmlns:a16="http://schemas.microsoft.com/office/drawing/2014/main" val="356703395"/>
                    </a:ext>
                  </a:extLst>
                </a:gridCol>
                <a:gridCol w="329184">
                  <a:extLst>
                    <a:ext uri="{9D8B030D-6E8A-4147-A177-3AD203B41FA5}">
                      <a16:colId xmlns:a16="http://schemas.microsoft.com/office/drawing/2014/main" val="199169276"/>
                    </a:ext>
                  </a:extLst>
                </a:gridCol>
                <a:gridCol w="329184">
                  <a:extLst>
                    <a:ext uri="{9D8B030D-6E8A-4147-A177-3AD203B41FA5}">
                      <a16:colId xmlns:a16="http://schemas.microsoft.com/office/drawing/2014/main" val="1259441107"/>
                    </a:ext>
                  </a:extLst>
                </a:gridCol>
                <a:gridCol w="370332">
                  <a:extLst>
                    <a:ext uri="{9D8B030D-6E8A-4147-A177-3AD203B41FA5}">
                      <a16:colId xmlns:a16="http://schemas.microsoft.com/office/drawing/2014/main" val="2050001841"/>
                    </a:ext>
                  </a:extLst>
                </a:gridCol>
                <a:gridCol w="370332">
                  <a:extLst>
                    <a:ext uri="{9D8B030D-6E8A-4147-A177-3AD203B41FA5}">
                      <a16:colId xmlns:a16="http://schemas.microsoft.com/office/drawing/2014/main" val="1483807399"/>
                    </a:ext>
                  </a:extLst>
                </a:gridCol>
                <a:gridCol w="329184">
                  <a:extLst>
                    <a:ext uri="{9D8B030D-6E8A-4147-A177-3AD203B41FA5}">
                      <a16:colId xmlns:a16="http://schemas.microsoft.com/office/drawing/2014/main" val="3134330076"/>
                    </a:ext>
                  </a:extLst>
                </a:gridCol>
                <a:gridCol w="329184">
                  <a:extLst>
                    <a:ext uri="{9D8B030D-6E8A-4147-A177-3AD203B41FA5}">
                      <a16:colId xmlns:a16="http://schemas.microsoft.com/office/drawing/2014/main" val="2226434235"/>
                    </a:ext>
                  </a:extLst>
                </a:gridCol>
                <a:gridCol w="370332">
                  <a:extLst>
                    <a:ext uri="{9D8B030D-6E8A-4147-A177-3AD203B41FA5}">
                      <a16:colId xmlns:a16="http://schemas.microsoft.com/office/drawing/2014/main" val="21353785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176991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Market by Jean-Georges - 2018-07-12 16:49:20 </a:t>
                      </a:r>
                      <a:r>
                        <a:rPr kumimoji="0" lang="en-US" sz="1000" b="0" i="0" u="none" strike="noStrike" kern="1200" cap="none" spc="0" normalizeH="0" baseline="0" noProof="0">
                          <a:ln>
                            <a:noFill/>
                          </a:ln>
                          <a:solidFill>
                            <a:prstClr val="black"/>
                          </a:solidFill>
                          <a:effectLst/>
                          <a:uLnTx/>
                          <a:uFillTx/>
                          <a:latin typeface="+mn-lt"/>
                          <a:ea typeface="+mn-ea"/>
                          <a:cs typeface="+mn-cs"/>
                        </a:rPr>
                        <a:t> 
 Summer is looking fresh and tasty with our Haida Gwaii Sablefish. Find it on our July Rooted in Nature menu. http://ow.ly/c3hJ30kVNuf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197034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Market by Jean-Georges - 2018-07-27 12:50:00 </a:t>
                      </a:r>
                      <a:r>
                        <a:rPr kumimoji="0" lang="en-US" sz="1000" b="0" i="0" u="none" strike="noStrike" kern="1200" cap="none" spc="0" normalizeH="0" baseline="0" noProof="0">
                          <a:ln>
                            <a:noFill/>
                          </a:ln>
                          <a:solidFill>
                            <a:prstClr val="black"/>
                          </a:solidFill>
                          <a:effectLst/>
                          <a:uLnTx/>
                          <a:uFillTx/>
                          <a:latin typeface="+mn-lt"/>
                          <a:ea typeface="+mn-ea"/>
                          <a:cs typeface="+mn-cs"/>
                        </a:rPr>
                        <a:t> 
 Get your tastebuds ready! Our very own Chef Ken Nakano will be serving Gyūtan, a Japanese-styled Grilled Beef with Yuzu Kosho, Sweet Onion, and Garlic Soy Sauce this Sunday at Brewery &amp; The Beast We can't wait to "meat" 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69716551"/>
                  </a:ext>
                </a:extLst>
              </a:tr>
            </a:tbl>
          </a:graphicData>
        </a:graphic>
      </p:graphicFrame>
      <p:sp>
        <p:nvSpPr>
          <p:cNvPr id="4" name="Text Placeholder 3">
            <a:extLst>
              <a:ext uri="{FF2B5EF4-FFF2-40B4-BE49-F238E27FC236}">
                <a16:creationId xmlns:a16="http://schemas.microsoft.com/office/drawing/2014/main" id="{132E7691-052B-43D3-926D-FA8E712BD3CF}"/>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18470884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18DDCA-FA58-4BC8-97F4-CF73049CE135}"/>
              </a:ext>
            </a:extLst>
          </p:cNvPr>
          <p:cNvSpPr>
            <a:spLocks noGrp="1"/>
          </p:cNvSpPr>
          <p:nvPr>
            <p:ph type="title"/>
          </p:nvPr>
        </p:nvSpPr>
        <p:spPr/>
        <p:txBody>
          <a:bodyPr/>
          <a:lstStyle/>
          <a:p>
            <a:r>
              <a:rPr lang="en-US"/>
              <a:t>Posts Table | Market - 3 of 3</a:t>
            </a:r>
          </a:p>
        </p:txBody>
      </p:sp>
      <p:graphicFrame>
        <p:nvGraphicFramePr>
          <p:cNvPr id="5" name="Table Placeholder 4">
            <a:extLst>
              <a:ext uri="{FF2B5EF4-FFF2-40B4-BE49-F238E27FC236}">
                <a16:creationId xmlns:a16="http://schemas.microsoft.com/office/drawing/2014/main" id="{37B6F2E4-C49A-46C1-9B15-1528E1F0BF82}"/>
              </a:ext>
            </a:extLst>
          </p:cNvPr>
          <p:cNvGraphicFramePr>
            <a:graphicFrameLocks noGrp="1"/>
          </p:cNvGraphicFramePr>
          <p:nvPr>
            <p:ph type="tbl" sz="quarter" idx="13"/>
            <p:extLst>
              <p:ext uri="{D42A27DB-BD31-4B8C-83A1-F6EECF244321}">
                <p14:modId xmlns:p14="http://schemas.microsoft.com/office/powerpoint/2010/main" val="18031376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581344304"/>
                    </a:ext>
                  </a:extLst>
                </a:gridCol>
                <a:gridCol w="370332">
                  <a:extLst>
                    <a:ext uri="{9D8B030D-6E8A-4147-A177-3AD203B41FA5}">
                      <a16:colId xmlns:a16="http://schemas.microsoft.com/office/drawing/2014/main" val="4155604507"/>
                    </a:ext>
                  </a:extLst>
                </a:gridCol>
                <a:gridCol w="370332">
                  <a:extLst>
                    <a:ext uri="{9D8B030D-6E8A-4147-A177-3AD203B41FA5}">
                      <a16:colId xmlns:a16="http://schemas.microsoft.com/office/drawing/2014/main" val="811417416"/>
                    </a:ext>
                  </a:extLst>
                </a:gridCol>
                <a:gridCol w="370332">
                  <a:extLst>
                    <a:ext uri="{9D8B030D-6E8A-4147-A177-3AD203B41FA5}">
                      <a16:colId xmlns:a16="http://schemas.microsoft.com/office/drawing/2014/main" val="1227649951"/>
                    </a:ext>
                  </a:extLst>
                </a:gridCol>
                <a:gridCol w="329184">
                  <a:extLst>
                    <a:ext uri="{9D8B030D-6E8A-4147-A177-3AD203B41FA5}">
                      <a16:colId xmlns:a16="http://schemas.microsoft.com/office/drawing/2014/main" val="3058090778"/>
                    </a:ext>
                  </a:extLst>
                </a:gridCol>
                <a:gridCol w="329184">
                  <a:extLst>
                    <a:ext uri="{9D8B030D-6E8A-4147-A177-3AD203B41FA5}">
                      <a16:colId xmlns:a16="http://schemas.microsoft.com/office/drawing/2014/main" val="586656903"/>
                    </a:ext>
                  </a:extLst>
                </a:gridCol>
                <a:gridCol w="329184">
                  <a:extLst>
                    <a:ext uri="{9D8B030D-6E8A-4147-A177-3AD203B41FA5}">
                      <a16:colId xmlns:a16="http://schemas.microsoft.com/office/drawing/2014/main" val="321083347"/>
                    </a:ext>
                  </a:extLst>
                </a:gridCol>
                <a:gridCol w="329184">
                  <a:extLst>
                    <a:ext uri="{9D8B030D-6E8A-4147-A177-3AD203B41FA5}">
                      <a16:colId xmlns:a16="http://schemas.microsoft.com/office/drawing/2014/main" val="3443835965"/>
                    </a:ext>
                  </a:extLst>
                </a:gridCol>
                <a:gridCol w="329184">
                  <a:extLst>
                    <a:ext uri="{9D8B030D-6E8A-4147-A177-3AD203B41FA5}">
                      <a16:colId xmlns:a16="http://schemas.microsoft.com/office/drawing/2014/main" val="171951142"/>
                    </a:ext>
                  </a:extLst>
                </a:gridCol>
                <a:gridCol w="329184">
                  <a:extLst>
                    <a:ext uri="{9D8B030D-6E8A-4147-A177-3AD203B41FA5}">
                      <a16:colId xmlns:a16="http://schemas.microsoft.com/office/drawing/2014/main" val="3624025605"/>
                    </a:ext>
                  </a:extLst>
                </a:gridCol>
                <a:gridCol w="329184">
                  <a:extLst>
                    <a:ext uri="{9D8B030D-6E8A-4147-A177-3AD203B41FA5}">
                      <a16:colId xmlns:a16="http://schemas.microsoft.com/office/drawing/2014/main" val="122915078"/>
                    </a:ext>
                  </a:extLst>
                </a:gridCol>
                <a:gridCol w="329184">
                  <a:extLst>
                    <a:ext uri="{9D8B030D-6E8A-4147-A177-3AD203B41FA5}">
                      <a16:colId xmlns:a16="http://schemas.microsoft.com/office/drawing/2014/main" val="853044209"/>
                    </a:ext>
                  </a:extLst>
                </a:gridCol>
                <a:gridCol w="329184">
                  <a:extLst>
                    <a:ext uri="{9D8B030D-6E8A-4147-A177-3AD203B41FA5}">
                      <a16:colId xmlns:a16="http://schemas.microsoft.com/office/drawing/2014/main" val="3840032713"/>
                    </a:ext>
                  </a:extLst>
                </a:gridCol>
                <a:gridCol w="370332">
                  <a:extLst>
                    <a:ext uri="{9D8B030D-6E8A-4147-A177-3AD203B41FA5}">
                      <a16:colId xmlns:a16="http://schemas.microsoft.com/office/drawing/2014/main" val="3520028740"/>
                    </a:ext>
                  </a:extLst>
                </a:gridCol>
                <a:gridCol w="370332">
                  <a:extLst>
                    <a:ext uri="{9D8B030D-6E8A-4147-A177-3AD203B41FA5}">
                      <a16:colId xmlns:a16="http://schemas.microsoft.com/office/drawing/2014/main" val="1155471256"/>
                    </a:ext>
                  </a:extLst>
                </a:gridCol>
                <a:gridCol w="329184">
                  <a:extLst>
                    <a:ext uri="{9D8B030D-6E8A-4147-A177-3AD203B41FA5}">
                      <a16:colId xmlns:a16="http://schemas.microsoft.com/office/drawing/2014/main" val="263612540"/>
                    </a:ext>
                  </a:extLst>
                </a:gridCol>
                <a:gridCol w="329184">
                  <a:extLst>
                    <a:ext uri="{9D8B030D-6E8A-4147-A177-3AD203B41FA5}">
                      <a16:colId xmlns:a16="http://schemas.microsoft.com/office/drawing/2014/main" val="2057949732"/>
                    </a:ext>
                  </a:extLst>
                </a:gridCol>
                <a:gridCol w="370332">
                  <a:extLst>
                    <a:ext uri="{9D8B030D-6E8A-4147-A177-3AD203B41FA5}">
                      <a16:colId xmlns:a16="http://schemas.microsoft.com/office/drawing/2014/main" val="15832600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976931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Market by Jean-Georges - 2018-07-08 10:40:00 </a:t>
                      </a:r>
                      <a:r>
                        <a:rPr kumimoji="0" lang="en-US" sz="1000" b="0" i="0" u="none" strike="noStrike" kern="1200" cap="none" spc="0" normalizeH="0" baseline="0" noProof="0">
                          <a:ln>
                            <a:noFill/>
                          </a:ln>
                          <a:solidFill>
                            <a:prstClr val="black"/>
                          </a:solidFill>
                          <a:effectLst/>
                          <a:uLnTx/>
                          <a:uFillTx/>
                          <a:latin typeface="+mn-lt"/>
                          <a:ea typeface="+mn-ea"/>
                          <a:cs typeface="+mn-cs"/>
                        </a:rPr>
                        <a:t> 
 Friends that brunch (and picnic) together, stay together. Call a friend and experience the Picnic en Provence together this weekend. http://ow.ly/msuR30kPVjT #BrunchinProvence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38813819"/>
                  </a:ext>
                </a:extLst>
              </a:tr>
            </a:tbl>
          </a:graphicData>
        </a:graphic>
      </p:graphicFrame>
      <p:sp>
        <p:nvSpPr>
          <p:cNvPr id="4" name="Text Placeholder 3">
            <a:extLst>
              <a:ext uri="{FF2B5EF4-FFF2-40B4-BE49-F238E27FC236}">
                <a16:creationId xmlns:a16="http://schemas.microsoft.com/office/drawing/2014/main" id="{3348D388-669C-4B64-A5BC-6D9F38D1D66A}"/>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282742957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242</Words>
  <Application>Microsoft Office PowerPoint</Application>
  <PresentationFormat>On-screen Show (4:3)</PresentationFormat>
  <Paragraphs>150</Paragraphs>
  <Slides>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vt:i4>
      </vt:variant>
    </vt:vector>
  </HeadingPairs>
  <TitlesOfParts>
    <vt:vector size="6" baseType="lpstr">
      <vt:lpstr>Calibri</vt:lpstr>
      <vt:lpstr>Arial</vt:lpstr>
      <vt:lpstr>quintly_template</vt:lpstr>
      <vt:lpstr>Posts Table | Market - 1 of 3</vt:lpstr>
      <vt:lpstr>Posts Table | Market - 2 of 3</vt:lpstr>
      <vt:lpstr>Posts Table | Market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Posts Table | Market - 1 of 3</dc:title>
  <dc:creator>Administrator</dc:creator>
  <cp:lastModifiedBy>Administrator</cp:lastModifiedBy>
  <cp:revision>1</cp:revision>
  <dcterms:created xsi:type="dcterms:W3CDTF">2018-08-01T19:53:39Z</dcterms:created>
  <dcterms:modified xsi:type="dcterms:W3CDTF">2018-08-01T19:54:23Z</dcterms:modified>
</cp:coreProperties>
</file>