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B842-4685-A301-63A0D0A320F4}"/>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1-B842-4685-A301-63A0D0A320F4}"/>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2-B842-4685-A301-63A0D0A320F4}"/>
            </c:ext>
          </c:extLst>
        </c:ser>
        <c:dLbls>
          <c:showLegendKey val="0"/>
          <c:showVal val="0"/>
          <c:showCatName val="0"/>
          <c:showSerName val="0"/>
          <c:showPercent val="0"/>
          <c:showBubbleSize val="0"/>
        </c:dLbls>
        <c:smooth val="0"/>
        <c:axId val="289576368"/>
        <c:axId val="346473360"/>
      </c:lineChart>
      <c:dateAx>
        <c:axId val="28957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73360"/>
        <c:crosses val="autoZero"/>
        <c:auto val="1"/>
        <c:lblOffset val="100"/>
        <c:baseTimeUnit val="days"/>
      </c:dateAx>
      <c:valAx>
        <c:axId val="34647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7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1DCD-44F6-AE1D-50107743F624}"/>
            </c:ext>
          </c:extLst>
        </c:ser>
        <c:dLbls>
          <c:showLegendKey val="0"/>
          <c:showVal val="0"/>
          <c:showCatName val="0"/>
          <c:showSerName val="0"/>
          <c:showPercent val="0"/>
          <c:showBubbleSize val="0"/>
        </c:dLbls>
        <c:smooth val="0"/>
        <c:axId val="408427792"/>
        <c:axId val="408428120"/>
      </c:lineChart>
      <c:dateAx>
        <c:axId val="40842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8120"/>
        <c:crosses val="autoZero"/>
        <c:auto val="1"/>
        <c:lblOffset val="100"/>
        <c:baseTimeUnit val="days"/>
      </c:dateAx>
      <c:valAx>
        <c:axId val="40842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1232</c:v>
                </c:pt>
                <c:pt idx="1">
                  <c:v>834</c:v>
                </c:pt>
                <c:pt idx="2">
                  <c:v>474</c:v>
                </c:pt>
                <c:pt idx="3">
                  <c:v>914</c:v>
                </c:pt>
                <c:pt idx="4">
                  <c:v>1374</c:v>
                </c:pt>
                <c:pt idx="5">
                  <c:v>894</c:v>
                </c:pt>
                <c:pt idx="6">
                  <c:v>1103</c:v>
                </c:pt>
                <c:pt idx="7">
                  <c:v>867</c:v>
                </c:pt>
                <c:pt idx="8">
                  <c:v>543</c:v>
                </c:pt>
                <c:pt idx="9">
                  <c:v>492</c:v>
                </c:pt>
                <c:pt idx="10">
                  <c:v>743</c:v>
                </c:pt>
                <c:pt idx="11">
                  <c:v>776</c:v>
                </c:pt>
                <c:pt idx="12">
                  <c:v>1010</c:v>
                </c:pt>
                <c:pt idx="13">
                  <c:v>1257</c:v>
                </c:pt>
                <c:pt idx="14">
                  <c:v>564</c:v>
                </c:pt>
                <c:pt idx="15">
                  <c:v>595</c:v>
                </c:pt>
                <c:pt idx="16">
                  <c:v>1994</c:v>
                </c:pt>
                <c:pt idx="17">
                  <c:v>798</c:v>
                </c:pt>
                <c:pt idx="18">
                  <c:v>1276</c:v>
                </c:pt>
                <c:pt idx="19">
                  <c:v>452</c:v>
                </c:pt>
                <c:pt idx="20">
                  <c:v>585</c:v>
                </c:pt>
                <c:pt idx="21">
                  <c:v>1268</c:v>
                </c:pt>
                <c:pt idx="22">
                  <c:v>1815</c:v>
                </c:pt>
                <c:pt idx="23">
                  <c:v>1666</c:v>
                </c:pt>
                <c:pt idx="24">
                  <c:v>1512</c:v>
                </c:pt>
                <c:pt idx="25">
                  <c:v>1072</c:v>
                </c:pt>
                <c:pt idx="26">
                  <c:v>778</c:v>
                </c:pt>
                <c:pt idx="27">
                  <c:v>1206</c:v>
                </c:pt>
                <c:pt idx="28">
                  <c:v>1639</c:v>
                </c:pt>
                <c:pt idx="29">
                  <c:v>1286</c:v>
                </c:pt>
                <c:pt idx="30">
                  <c:v>424</c:v>
                </c:pt>
              </c:numCache>
            </c:numRef>
          </c:val>
          <c:extLst>
            <c:ext xmlns:c16="http://schemas.microsoft.com/office/drawing/2014/chart" uri="{C3380CC4-5D6E-409C-BE32-E72D297353CC}">
              <c16:uniqueId val="{00000000-6E63-47F7-AE29-E66FCDD4F513}"/>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821</c:v>
                </c:pt>
                <c:pt idx="1">
                  <c:v>0</c:v>
                </c:pt>
                <c:pt idx="2">
                  <c:v>0</c:v>
                </c:pt>
                <c:pt idx="3">
                  <c:v>430</c:v>
                </c:pt>
                <c:pt idx="4">
                  <c:v>754</c:v>
                </c:pt>
                <c:pt idx="5">
                  <c:v>4524</c:v>
                </c:pt>
                <c:pt idx="6">
                  <c:v>4369</c:v>
                </c:pt>
                <c:pt idx="7">
                  <c:v>3393</c:v>
                </c:pt>
                <c:pt idx="8">
                  <c:v>2190</c:v>
                </c:pt>
                <c:pt idx="9">
                  <c:v>2816</c:v>
                </c:pt>
                <c:pt idx="10">
                  <c:v>3998</c:v>
                </c:pt>
                <c:pt idx="11">
                  <c:v>3604</c:v>
                </c:pt>
                <c:pt idx="12">
                  <c:v>3804</c:v>
                </c:pt>
                <c:pt idx="13">
                  <c:v>3448</c:v>
                </c:pt>
                <c:pt idx="14">
                  <c:v>3965</c:v>
                </c:pt>
                <c:pt idx="15">
                  <c:v>3732</c:v>
                </c:pt>
                <c:pt idx="16">
                  <c:v>2614</c:v>
                </c:pt>
                <c:pt idx="17">
                  <c:v>1956</c:v>
                </c:pt>
                <c:pt idx="18">
                  <c:v>2085</c:v>
                </c:pt>
                <c:pt idx="19">
                  <c:v>1415</c:v>
                </c:pt>
                <c:pt idx="20">
                  <c:v>699</c:v>
                </c:pt>
                <c:pt idx="21">
                  <c:v>369</c:v>
                </c:pt>
                <c:pt idx="22">
                  <c:v>0</c:v>
                </c:pt>
                <c:pt idx="23">
                  <c:v>3487</c:v>
                </c:pt>
                <c:pt idx="24">
                  <c:v>4713</c:v>
                </c:pt>
                <c:pt idx="25">
                  <c:v>3366</c:v>
                </c:pt>
                <c:pt idx="26">
                  <c:v>3710</c:v>
                </c:pt>
                <c:pt idx="27">
                  <c:v>2671</c:v>
                </c:pt>
                <c:pt idx="28">
                  <c:v>4018</c:v>
                </c:pt>
                <c:pt idx="29">
                  <c:v>2251</c:v>
                </c:pt>
                <c:pt idx="30">
                  <c:v>751</c:v>
                </c:pt>
              </c:numCache>
            </c:numRef>
          </c:val>
          <c:extLst>
            <c:ext xmlns:c16="http://schemas.microsoft.com/office/drawing/2014/chart" uri="{C3380CC4-5D6E-409C-BE32-E72D297353CC}">
              <c16:uniqueId val="{00000001-6E63-47F7-AE29-E66FCDD4F513}"/>
            </c:ext>
          </c:extLst>
        </c:ser>
        <c:dLbls>
          <c:showLegendKey val="0"/>
          <c:showVal val="0"/>
          <c:showCatName val="0"/>
          <c:showSerName val="0"/>
          <c:showPercent val="0"/>
          <c:showBubbleSize val="0"/>
        </c:dLbls>
        <c:axId val="414258216"/>
        <c:axId val="414252312"/>
      </c:areaChart>
      <c:dateAx>
        <c:axId val="41425821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2312"/>
        <c:crosses val="autoZero"/>
        <c:auto val="1"/>
        <c:lblOffset val="100"/>
        <c:baseTimeUnit val="days"/>
      </c:dateAx>
      <c:valAx>
        <c:axId val="41425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821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Market by Jean-Georges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1483</c:v>
                </c:pt>
                <c:pt idx="1">
                  <c:v>468</c:v>
                </c:pt>
                <c:pt idx="2">
                  <c:v>287</c:v>
                </c:pt>
                <c:pt idx="3">
                  <c:v>893</c:v>
                </c:pt>
                <c:pt idx="4">
                  <c:v>1378</c:v>
                </c:pt>
                <c:pt idx="5">
                  <c:v>4714</c:v>
                </c:pt>
                <c:pt idx="6">
                  <c:v>4357</c:v>
                </c:pt>
                <c:pt idx="7">
                  <c:v>3795</c:v>
                </c:pt>
                <c:pt idx="8">
                  <c:v>2385</c:v>
                </c:pt>
                <c:pt idx="9">
                  <c:v>2827</c:v>
                </c:pt>
                <c:pt idx="10">
                  <c:v>4150</c:v>
                </c:pt>
                <c:pt idx="11">
                  <c:v>3860</c:v>
                </c:pt>
                <c:pt idx="12">
                  <c:v>4203</c:v>
                </c:pt>
                <c:pt idx="13">
                  <c:v>3961</c:v>
                </c:pt>
                <c:pt idx="14">
                  <c:v>4003</c:v>
                </c:pt>
                <c:pt idx="15">
                  <c:v>3732</c:v>
                </c:pt>
                <c:pt idx="16">
                  <c:v>3173</c:v>
                </c:pt>
                <c:pt idx="17">
                  <c:v>2279</c:v>
                </c:pt>
                <c:pt idx="18">
                  <c:v>2623</c:v>
                </c:pt>
                <c:pt idx="19">
                  <c:v>1612</c:v>
                </c:pt>
                <c:pt idx="20">
                  <c:v>1048</c:v>
                </c:pt>
                <c:pt idx="21">
                  <c:v>914</c:v>
                </c:pt>
                <c:pt idx="22">
                  <c:v>734</c:v>
                </c:pt>
                <c:pt idx="23">
                  <c:v>4061</c:v>
                </c:pt>
                <c:pt idx="24">
                  <c:v>5341</c:v>
                </c:pt>
                <c:pt idx="25">
                  <c:v>3834</c:v>
                </c:pt>
                <c:pt idx="26">
                  <c:v>3834</c:v>
                </c:pt>
                <c:pt idx="27">
                  <c:v>3201</c:v>
                </c:pt>
                <c:pt idx="28">
                  <c:v>4795</c:v>
                </c:pt>
                <c:pt idx="29">
                  <c:v>2896</c:v>
                </c:pt>
                <c:pt idx="30">
                  <c:v>1039</c:v>
                </c:pt>
              </c:numCache>
            </c:numRef>
          </c:val>
          <c:smooth val="0"/>
          <c:extLst>
            <c:ext xmlns:c16="http://schemas.microsoft.com/office/drawing/2014/chart" uri="{C3380CC4-5D6E-409C-BE32-E72D297353CC}">
              <c16:uniqueId val="{00000000-B9AE-4D4A-BA43-A0EB73F700ED}"/>
            </c:ext>
          </c:extLst>
        </c:ser>
        <c:dLbls>
          <c:showLegendKey val="0"/>
          <c:showVal val="0"/>
          <c:showCatName val="0"/>
          <c:showSerName val="0"/>
          <c:showPercent val="0"/>
          <c:showBubbleSize val="0"/>
        </c:dLbls>
        <c:smooth val="0"/>
        <c:axId val="414257232"/>
        <c:axId val="414259200"/>
      </c:lineChart>
      <c:dateAx>
        <c:axId val="41425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9200"/>
        <c:crosses val="autoZero"/>
        <c:auto val="1"/>
        <c:lblOffset val="100"/>
        <c:baseTimeUnit val="days"/>
      </c:dateAx>
      <c:valAx>
        <c:axId val="41425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0-CC1D-4D38-9298-AF812D09E138}"/>
            </c:ext>
          </c:extLst>
        </c:ser>
        <c:dLbls>
          <c:showLegendKey val="0"/>
          <c:showVal val="0"/>
          <c:showCatName val="0"/>
          <c:showSerName val="0"/>
          <c:showPercent val="0"/>
          <c:showBubbleSize val="0"/>
        </c:dLbls>
        <c:smooth val="0"/>
        <c:axId val="414263136"/>
        <c:axId val="414270024"/>
      </c:lineChart>
      <c:dateAx>
        <c:axId val="41426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0024"/>
        <c:crosses val="autoZero"/>
        <c:auto val="1"/>
        <c:lblOffset val="100"/>
        <c:baseTimeUnit val="days"/>
      </c:dateAx>
      <c:valAx>
        <c:axId val="41427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6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0-12D8-48F4-B298-C46E2A8E0881}"/>
            </c:ext>
          </c:extLst>
        </c:ser>
        <c:dLbls>
          <c:showLegendKey val="0"/>
          <c:showVal val="0"/>
          <c:showCatName val="0"/>
          <c:showSerName val="0"/>
          <c:showPercent val="0"/>
          <c:showBubbleSize val="0"/>
        </c:dLbls>
        <c:smooth val="0"/>
        <c:axId val="419389008"/>
        <c:axId val="419389664"/>
      </c:lineChart>
      <c:dateAx>
        <c:axId val="41938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89664"/>
        <c:crosses val="autoZero"/>
        <c:auto val="1"/>
        <c:lblOffset val="100"/>
        <c:baseTimeUnit val="days"/>
      </c:dateAx>
      <c:valAx>
        <c:axId val="41938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8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5A31-FE24-42BA-8C21-59F0453D6682}"/>
              </a:ext>
            </a:extLst>
          </p:cNvPr>
          <p:cNvSpPr>
            <a:spLocks noGrp="1"/>
          </p:cNvSpPr>
          <p:nvPr>
            <p:ph type="ctrTitle"/>
          </p:nvPr>
        </p:nvSpPr>
        <p:spPr/>
        <p:txBody>
          <a:bodyPr/>
          <a:lstStyle/>
          <a:p>
            <a:r>
              <a:rPr lang="en-US"/>
              <a:t>Monthly Report for Market</a:t>
            </a:r>
          </a:p>
        </p:txBody>
      </p:sp>
      <p:sp>
        <p:nvSpPr>
          <p:cNvPr id="3" name="Subtitle 2">
            <a:extLst>
              <a:ext uri="{FF2B5EF4-FFF2-40B4-BE49-F238E27FC236}">
                <a16:creationId xmlns:a16="http://schemas.microsoft.com/office/drawing/2014/main" id="{F9D13860-679E-42D0-B556-25B3856173D9}"/>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1560790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5683-01D7-4DED-9BE9-6F78BF7D7BD8}"/>
              </a:ext>
            </a:extLst>
          </p:cNvPr>
          <p:cNvSpPr>
            <a:spLocks noGrp="1"/>
          </p:cNvSpPr>
          <p:nvPr>
            <p:ph type="title"/>
          </p:nvPr>
        </p:nvSpPr>
        <p:spPr/>
        <p:txBody>
          <a:bodyPr/>
          <a:lstStyle/>
          <a:p>
            <a:r>
              <a:rPr lang="en-US"/>
              <a:t>Followers (Full) | Market</a:t>
            </a:r>
          </a:p>
        </p:txBody>
      </p:sp>
      <p:graphicFrame>
        <p:nvGraphicFramePr>
          <p:cNvPr id="6" name="Chart Placeholder 5">
            <a:extLst>
              <a:ext uri="{FF2B5EF4-FFF2-40B4-BE49-F238E27FC236}">
                <a16:creationId xmlns:a16="http://schemas.microsoft.com/office/drawing/2014/main" id="{56D7758C-ABE0-4967-B5BE-CD1C37857A71}"/>
              </a:ext>
            </a:extLst>
          </p:cNvPr>
          <p:cNvGraphicFramePr>
            <a:graphicFrameLocks noGrp="1"/>
          </p:cNvGraphicFramePr>
          <p:nvPr>
            <p:ph type="chart" sz="quarter" idx="13"/>
            <p:extLst>
              <p:ext uri="{D42A27DB-BD31-4B8C-83A1-F6EECF244321}">
                <p14:modId xmlns:p14="http://schemas.microsoft.com/office/powerpoint/2010/main" val="561425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DE52C-458A-48AD-A60E-8C47A602C03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D840CD3-0E33-4CAE-B218-2D71EC18EE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583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EB6B-FF41-4EE7-B0EC-3F92F1053FE9}"/>
              </a:ext>
            </a:extLst>
          </p:cNvPr>
          <p:cNvSpPr>
            <a:spLocks noGrp="1"/>
          </p:cNvSpPr>
          <p:nvPr>
            <p:ph type="title"/>
          </p:nvPr>
        </p:nvSpPr>
        <p:spPr/>
        <p:txBody>
          <a:bodyPr/>
          <a:lstStyle/>
          <a:p>
            <a:r>
              <a:rPr lang="en-US"/>
              <a:t>Facebook Monthly | Market</a:t>
            </a:r>
          </a:p>
        </p:txBody>
      </p:sp>
      <p:graphicFrame>
        <p:nvGraphicFramePr>
          <p:cNvPr id="5" name="Table Placeholder 4">
            <a:extLst>
              <a:ext uri="{FF2B5EF4-FFF2-40B4-BE49-F238E27FC236}">
                <a16:creationId xmlns:a16="http://schemas.microsoft.com/office/drawing/2014/main" id="{D32892F6-26FB-40F2-B1CB-87943AF232AF}"/>
              </a:ext>
            </a:extLst>
          </p:cNvPr>
          <p:cNvGraphicFramePr>
            <a:graphicFrameLocks noGrp="1"/>
          </p:cNvGraphicFramePr>
          <p:nvPr>
            <p:ph type="tbl" sz="quarter" idx="13"/>
            <p:extLst>
              <p:ext uri="{D42A27DB-BD31-4B8C-83A1-F6EECF244321}">
                <p14:modId xmlns:p14="http://schemas.microsoft.com/office/powerpoint/2010/main" val="289896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99422839"/>
                    </a:ext>
                  </a:extLst>
                </a:gridCol>
                <a:gridCol w="3291840">
                  <a:extLst>
                    <a:ext uri="{9D8B030D-6E8A-4147-A177-3AD203B41FA5}">
                      <a16:colId xmlns:a16="http://schemas.microsoft.com/office/drawing/2014/main" val="395258251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193035807"/>
                  </a:ext>
                </a:extLst>
              </a:tr>
              <a:tr h="370840">
                <a:tc>
                  <a:txBody>
                    <a:bodyPr/>
                    <a:lstStyle/>
                    <a:p>
                      <a:r>
                        <a:rPr lang="en-US" sz="1000"/>
                        <a:t>Click Throughs</a:t>
                      </a:r>
                    </a:p>
                  </a:txBody>
                  <a:tcPr/>
                </a:tc>
                <a:tc>
                  <a:txBody>
                    <a:bodyPr/>
                    <a:lstStyle/>
                    <a:p>
                      <a:r>
                        <a:rPr lang="en-US" sz="1000"/>
                        <a:t>31</a:t>
                      </a:r>
                    </a:p>
                  </a:txBody>
                  <a:tcPr/>
                </a:tc>
                <a:extLst>
                  <a:ext uri="{0D108BD9-81ED-4DB2-BD59-A6C34878D82A}">
                    <a16:rowId xmlns:a16="http://schemas.microsoft.com/office/drawing/2014/main" val="1685363613"/>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1406477618"/>
                  </a:ext>
                </a:extLst>
              </a:tr>
              <a:tr h="370840">
                <a:tc>
                  <a:txBody>
                    <a:bodyPr/>
                    <a:lstStyle/>
                    <a:p>
                      <a:r>
                        <a:rPr lang="en-US" sz="1000"/>
                        <a:t>Engaged Users</a:t>
                      </a:r>
                    </a:p>
                  </a:txBody>
                  <a:tcPr/>
                </a:tc>
                <a:tc>
                  <a:txBody>
                    <a:bodyPr/>
                    <a:lstStyle/>
                    <a:p>
                      <a:r>
                        <a:rPr lang="en-US" sz="1000"/>
                        <a:t>454</a:t>
                      </a:r>
                    </a:p>
                  </a:txBody>
                  <a:tcPr/>
                </a:tc>
                <a:extLst>
                  <a:ext uri="{0D108BD9-81ED-4DB2-BD59-A6C34878D82A}">
                    <a16:rowId xmlns:a16="http://schemas.microsoft.com/office/drawing/2014/main" val="3109892770"/>
                  </a:ext>
                </a:extLst>
              </a:tr>
              <a:tr h="370840">
                <a:tc>
                  <a:txBody>
                    <a:bodyPr/>
                    <a:lstStyle/>
                    <a:p>
                      <a:r>
                        <a:rPr lang="en-US" sz="1000"/>
                        <a:t>Organic Impressions</a:t>
                      </a:r>
                    </a:p>
                  </a:txBody>
                  <a:tcPr/>
                </a:tc>
                <a:tc>
                  <a:txBody>
                    <a:bodyPr/>
                    <a:lstStyle/>
                    <a:p>
                      <a:r>
                        <a:rPr lang="en-US" sz="1000"/>
                        <a:t>30211</a:t>
                      </a:r>
                    </a:p>
                  </a:txBody>
                  <a:tcPr/>
                </a:tc>
                <a:extLst>
                  <a:ext uri="{0D108BD9-81ED-4DB2-BD59-A6C34878D82A}">
                    <a16:rowId xmlns:a16="http://schemas.microsoft.com/office/drawing/2014/main" val="3024575134"/>
                  </a:ext>
                </a:extLst>
              </a:tr>
              <a:tr h="370840">
                <a:tc>
                  <a:txBody>
                    <a:bodyPr/>
                    <a:lstStyle/>
                    <a:p>
                      <a:r>
                        <a:rPr lang="en-US" sz="1000"/>
                        <a:t>Page Likes</a:t>
                      </a:r>
                    </a:p>
                  </a:txBody>
                  <a:tcPr/>
                </a:tc>
                <a:tc>
                  <a:txBody>
                    <a:bodyPr/>
                    <a:lstStyle/>
                    <a:p>
                      <a:r>
                        <a:rPr lang="en-US" sz="1000"/>
                        <a:t>2948</a:t>
                      </a:r>
                    </a:p>
                  </a:txBody>
                  <a:tcPr/>
                </a:tc>
                <a:extLst>
                  <a:ext uri="{0D108BD9-81ED-4DB2-BD59-A6C34878D82A}">
                    <a16:rowId xmlns:a16="http://schemas.microsoft.com/office/drawing/2014/main" val="3012610785"/>
                  </a:ext>
                </a:extLst>
              </a:tr>
              <a:tr h="370840">
                <a:tc>
                  <a:txBody>
                    <a:bodyPr/>
                    <a:lstStyle/>
                    <a:p>
                      <a:r>
                        <a:rPr lang="en-US" sz="1000"/>
                        <a:t>Paid Impressions</a:t>
                      </a:r>
                    </a:p>
                  </a:txBody>
                  <a:tcPr/>
                </a:tc>
                <a:tc>
                  <a:txBody>
                    <a:bodyPr/>
                    <a:lstStyle/>
                    <a:p>
                      <a:r>
                        <a:rPr lang="en-US" sz="1000"/>
                        <a:t>75132</a:t>
                      </a:r>
                    </a:p>
                  </a:txBody>
                  <a:tcPr/>
                </a:tc>
                <a:extLst>
                  <a:ext uri="{0D108BD9-81ED-4DB2-BD59-A6C34878D82A}">
                    <a16:rowId xmlns:a16="http://schemas.microsoft.com/office/drawing/2014/main" val="2680855567"/>
                  </a:ext>
                </a:extLst>
              </a:tr>
              <a:tr h="370840">
                <a:tc>
                  <a:txBody>
                    <a:bodyPr/>
                    <a:lstStyle/>
                    <a:p>
                      <a:r>
                        <a:rPr lang="en-US" sz="1000"/>
                        <a:t>Post Likes</a:t>
                      </a:r>
                    </a:p>
                  </a:txBody>
                  <a:tcPr/>
                </a:tc>
                <a:tc>
                  <a:txBody>
                    <a:bodyPr/>
                    <a:lstStyle/>
                    <a:p>
                      <a:r>
                        <a:rPr lang="en-US" sz="1000"/>
                        <a:t>285</a:t>
                      </a:r>
                    </a:p>
                  </a:txBody>
                  <a:tcPr/>
                </a:tc>
                <a:extLst>
                  <a:ext uri="{0D108BD9-81ED-4DB2-BD59-A6C34878D82A}">
                    <a16:rowId xmlns:a16="http://schemas.microsoft.com/office/drawing/2014/main" val="53655250"/>
                  </a:ext>
                </a:extLst>
              </a:tr>
              <a:tr h="370840">
                <a:tc>
                  <a:txBody>
                    <a:bodyPr/>
                    <a:lstStyle/>
                    <a:p>
                      <a:r>
                        <a:rPr lang="en-US" sz="1000"/>
                        <a:t>Posts</a:t>
                      </a:r>
                    </a:p>
                  </a:txBody>
                  <a:tcPr/>
                </a:tc>
                <a:tc>
                  <a:txBody>
                    <a:bodyPr/>
                    <a:lstStyle/>
                    <a:p>
                      <a:r>
                        <a:rPr lang="en-US" sz="1000"/>
                        <a:t>20</a:t>
                      </a:r>
                    </a:p>
                  </a:txBody>
                  <a:tcPr/>
                </a:tc>
                <a:extLst>
                  <a:ext uri="{0D108BD9-81ED-4DB2-BD59-A6C34878D82A}">
                    <a16:rowId xmlns:a16="http://schemas.microsoft.com/office/drawing/2014/main" val="3876190792"/>
                  </a:ext>
                </a:extLst>
              </a:tr>
              <a:tr h="370840">
                <a:tc>
                  <a:txBody>
                    <a:bodyPr/>
                    <a:lstStyle/>
                    <a:p>
                      <a:r>
                        <a:rPr lang="en-US" sz="1000"/>
                        <a:t>Shares</a:t>
                      </a:r>
                    </a:p>
                  </a:txBody>
                  <a:tcPr/>
                </a:tc>
                <a:tc>
                  <a:txBody>
                    <a:bodyPr/>
                    <a:lstStyle/>
                    <a:p>
                      <a:r>
                        <a:rPr lang="en-US" sz="1000"/>
                        <a:t>22</a:t>
                      </a:r>
                    </a:p>
                  </a:txBody>
                  <a:tcPr/>
                </a:tc>
                <a:extLst>
                  <a:ext uri="{0D108BD9-81ED-4DB2-BD59-A6C34878D82A}">
                    <a16:rowId xmlns:a16="http://schemas.microsoft.com/office/drawing/2014/main" val="1140201261"/>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88159113"/>
                  </a:ext>
                </a:extLst>
              </a:tr>
            </a:tbl>
          </a:graphicData>
        </a:graphic>
      </p:graphicFrame>
      <p:sp>
        <p:nvSpPr>
          <p:cNvPr id="4" name="Text Placeholder 3">
            <a:extLst>
              <a:ext uri="{FF2B5EF4-FFF2-40B4-BE49-F238E27FC236}">
                <a16:creationId xmlns:a16="http://schemas.microsoft.com/office/drawing/2014/main" id="{21F9761B-A146-410B-83C6-1E2D9911E77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0999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0B6C-7494-4722-92CF-48A147F285BB}"/>
              </a:ext>
            </a:extLst>
          </p:cNvPr>
          <p:cNvSpPr>
            <a:spLocks noGrp="1"/>
          </p:cNvSpPr>
          <p:nvPr>
            <p:ph type="title"/>
          </p:nvPr>
        </p:nvSpPr>
        <p:spPr/>
        <p:txBody>
          <a:bodyPr/>
          <a:lstStyle/>
          <a:p>
            <a:r>
              <a:rPr lang="en-US"/>
              <a:t>Posts Table | Market - 1 of 3</a:t>
            </a:r>
          </a:p>
        </p:txBody>
      </p:sp>
      <p:graphicFrame>
        <p:nvGraphicFramePr>
          <p:cNvPr id="5" name="Table Placeholder 4">
            <a:extLst>
              <a:ext uri="{FF2B5EF4-FFF2-40B4-BE49-F238E27FC236}">
                <a16:creationId xmlns:a16="http://schemas.microsoft.com/office/drawing/2014/main" id="{EB1468D1-3E53-48CB-BA69-3B2F0B8F74BE}"/>
              </a:ext>
            </a:extLst>
          </p:cNvPr>
          <p:cNvGraphicFramePr>
            <a:graphicFrameLocks noGrp="1"/>
          </p:cNvGraphicFramePr>
          <p:nvPr>
            <p:ph type="tbl" sz="quarter" idx="13"/>
            <p:extLst>
              <p:ext uri="{D42A27DB-BD31-4B8C-83A1-F6EECF244321}">
                <p14:modId xmlns:p14="http://schemas.microsoft.com/office/powerpoint/2010/main" val="403946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71183786"/>
                    </a:ext>
                  </a:extLst>
                </a:gridCol>
                <a:gridCol w="370332">
                  <a:extLst>
                    <a:ext uri="{9D8B030D-6E8A-4147-A177-3AD203B41FA5}">
                      <a16:colId xmlns:a16="http://schemas.microsoft.com/office/drawing/2014/main" val="3699106243"/>
                    </a:ext>
                  </a:extLst>
                </a:gridCol>
                <a:gridCol w="370332">
                  <a:extLst>
                    <a:ext uri="{9D8B030D-6E8A-4147-A177-3AD203B41FA5}">
                      <a16:colId xmlns:a16="http://schemas.microsoft.com/office/drawing/2014/main" val="2436303320"/>
                    </a:ext>
                  </a:extLst>
                </a:gridCol>
                <a:gridCol w="370332">
                  <a:extLst>
                    <a:ext uri="{9D8B030D-6E8A-4147-A177-3AD203B41FA5}">
                      <a16:colId xmlns:a16="http://schemas.microsoft.com/office/drawing/2014/main" val="3158551552"/>
                    </a:ext>
                  </a:extLst>
                </a:gridCol>
                <a:gridCol w="329184">
                  <a:extLst>
                    <a:ext uri="{9D8B030D-6E8A-4147-A177-3AD203B41FA5}">
                      <a16:colId xmlns:a16="http://schemas.microsoft.com/office/drawing/2014/main" val="4000416979"/>
                    </a:ext>
                  </a:extLst>
                </a:gridCol>
                <a:gridCol w="329184">
                  <a:extLst>
                    <a:ext uri="{9D8B030D-6E8A-4147-A177-3AD203B41FA5}">
                      <a16:colId xmlns:a16="http://schemas.microsoft.com/office/drawing/2014/main" val="1763103244"/>
                    </a:ext>
                  </a:extLst>
                </a:gridCol>
                <a:gridCol w="329184">
                  <a:extLst>
                    <a:ext uri="{9D8B030D-6E8A-4147-A177-3AD203B41FA5}">
                      <a16:colId xmlns:a16="http://schemas.microsoft.com/office/drawing/2014/main" val="2364208915"/>
                    </a:ext>
                  </a:extLst>
                </a:gridCol>
                <a:gridCol w="329184">
                  <a:extLst>
                    <a:ext uri="{9D8B030D-6E8A-4147-A177-3AD203B41FA5}">
                      <a16:colId xmlns:a16="http://schemas.microsoft.com/office/drawing/2014/main" val="3006855583"/>
                    </a:ext>
                  </a:extLst>
                </a:gridCol>
                <a:gridCol w="329184">
                  <a:extLst>
                    <a:ext uri="{9D8B030D-6E8A-4147-A177-3AD203B41FA5}">
                      <a16:colId xmlns:a16="http://schemas.microsoft.com/office/drawing/2014/main" val="3745623485"/>
                    </a:ext>
                  </a:extLst>
                </a:gridCol>
                <a:gridCol w="329184">
                  <a:extLst>
                    <a:ext uri="{9D8B030D-6E8A-4147-A177-3AD203B41FA5}">
                      <a16:colId xmlns:a16="http://schemas.microsoft.com/office/drawing/2014/main" val="1319078171"/>
                    </a:ext>
                  </a:extLst>
                </a:gridCol>
                <a:gridCol w="329184">
                  <a:extLst>
                    <a:ext uri="{9D8B030D-6E8A-4147-A177-3AD203B41FA5}">
                      <a16:colId xmlns:a16="http://schemas.microsoft.com/office/drawing/2014/main" val="626943687"/>
                    </a:ext>
                  </a:extLst>
                </a:gridCol>
                <a:gridCol w="329184">
                  <a:extLst>
                    <a:ext uri="{9D8B030D-6E8A-4147-A177-3AD203B41FA5}">
                      <a16:colId xmlns:a16="http://schemas.microsoft.com/office/drawing/2014/main" val="2769403618"/>
                    </a:ext>
                  </a:extLst>
                </a:gridCol>
                <a:gridCol w="329184">
                  <a:extLst>
                    <a:ext uri="{9D8B030D-6E8A-4147-A177-3AD203B41FA5}">
                      <a16:colId xmlns:a16="http://schemas.microsoft.com/office/drawing/2014/main" val="1391595184"/>
                    </a:ext>
                  </a:extLst>
                </a:gridCol>
                <a:gridCol w="370332">
                  <a:extLst>
                    <a:ext uri="{9D8B030D-6E8A-4147-A177-3AD203B41FA5}">
                      <a16:colId xmlns:a16="http://schemas.microsoft.com/office/drawing/2014/main" val="1086455467"/>
                    </a:ext>
                  </a:extLst>
                </a:gridCol>
                <a:gridCol w="370332">
                  <a:extLst>
                    <a:ext uri="{9D8B030D-6E8A-4147-A177-3AD203B41FA5}">
                      <a16:colId xmlns:a16="http://schemas.microsoft.com/office/drawing/2014/main" val="512125614"/>
                    </a:ext>
                  </a:extLst>
                </a:gridCol>
                <a:gridCol w="329184">
                  <a:extLst>
                    <a:ext uri="{9D8B030D-6E8A-4147-A177-3AD203B41FA5}">
                      <a16:colId xmlns:a16="http://schemas.microsoft.com/office/drawing/2014/main" val="2840540051"/>
                    </a:ext>
                  </a:extLst>
                </a:gridCol>
                <a:gridCol w="329184">
                  <a:extLst>
                    <a:ext uri="{9D8B030D-6E8A-4147-A177-3AD203B41FA5}">
                      <a16:colId xmlns:a16="http://schemas.microsoft.com/office/drawing/2014/main" val="589754163"/>
                    </a:ext>
                  </a:extLst>
                </a:gridCol>
                <a:gridCol w="370332">
                  <a:extLst>
                    <a:ext uri="{9D8B030D-6E8A-4147-A177-3AD203B41FA5}">
                      <a16:colId xmlns:a16="http://schemas.microsoft.com/office/drawing/2014/main" val="824863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0231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- 2018-07-04 12:45:00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http://ow.ly/F6ma30kNS09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86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- 2018-07-19 15:50:00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 http://ow.ly/iEk730kT9Tl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7216160"/>
                  </a:ext>
                </a:extLst>
              </a:tr>
            </a:tbl>
          </a:graphicData>
        </a:graphic>
      </p:graphicFrame>
      <p:sp>
        <p:nvSpPr>
          <p:cNvPr id="4" name="Text Placeholder 3">
            <a:extLst>
              <a:ext uri="{FF2B5EF4-FFF2-40B4-BE49-F238E27FC236}">
                <a16:creationId xmlns:a16="http://schemas.microsoft.com/office/drawing/2014/main" id="{C554C540-5756-4A02-B743-3E14D6EC4AD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11970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0D18-EA50-4AC7-9E4D-EFB7339E65CC}"/>
              </a:ext>
            </a:extLst>
          </p:cNvPr>
          <p:cNvSpPr>
            <a:spLocks noGrp="1"/>
          </p:cNvSpPr>
          <p:nvPr>
            <p:ph type="title"/>
          </p:nvPr>
        </p:nvSpPr>
        <p:spPr/>
        <p:txBody>
          <a:bodyPr/>
          <a:lstStyle/>
          <a:p>
            <a:r>
              <a:rPr lang="en-US"/>
              <a:t>Posts Table | Market - 2 of 3</a:t>
            </a:r>
          </a:p>
        </p:txBody>
      </p:sp>
      <p:graphicFrame>
        <p:nvGraphicFramePr>
          <p:cNvPr id="5" name="Table Placeholder 4">
            <a:extLst>
              <a:ext uri="{FF2B5EF4-FFF2-40B4-BE49-F238E27FC236}">
                <a16:creationId xmlns:a16="http://schemas.microsoft.com/office/drawing/2014/main" id="{0F5AA19F-914D-46F0-AB44-A4993E701071}"/>
              </a:ext>
            </a:extLst>
          </p:cNvPr>
          <p:cNvGraphicFramePr>
            <a:graphicFrameLocks noGrp="1"/>
          </p:cNvGraphicFramePr>
          <p:nvPr>
            <p:ph type="tbl" sz="quarter" idx="13"/>
            <p:extLst>
              <p:ext uri="{D42A27DB-BD31-4B8C-83A1-F6EECF244321}">
                <p14:modId xmlns:p14="http://schemas.microsoft.com/office/powerpoint/2010/main" val="99280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3564721"/>
                    </a:ext>
                  </a:extLst>
                </a:gridCol>
                <a:gridCol w="370332">
                  <a:extLst>
                    <a:ext uri="{9D8B030D-6E8A-4147-A177-3AD203B41FA5}">
                      <a16:colId xmlns:a16="http://schemas.microsoft.com/office/drawing/2014/main" val="1052829757"/>
                    </a:ext>
                  </a:extLst>
                </a:gridCol>
                <a:gridCol w="370332">
                  <a:extLst>
                    <a:ext uri="{9D8B030D-6E8A-4147-A177-3AD203B41FA5}">
                      <a16:colId xmlns:a16="http://schemas.microsoft.com/office/drawing/2014/main" val="1513677375"/>
                    </a:ext>
                  </a:extLst>
                </a:gridCol>
                <a:gridCol w="370332">
                  <a:extLst>
                    <a:ext uri="{9D8B030D-6E8A-4147-A177-3AD203B41FA5}">
                      <a16:colId xmlns:a16="http://schemas.microsoft.com/office/drawing/2014/main" val="1012807709"/>
                    </a:ext>
                  </a:extLst>
                </a:gridCol>
                <a:gridCol w="329184">
                  <a:extLst>
                    <a:ext uri="{9D8B030D-6E8A-4147-A177-3AD203B41FA5}">
                      <a16:colId xmlns:a16="http://schemas.microsoft.com/office/drawing/2014/main" val="733552514"/>
                    </a:ext>
                  </a:extLst>
                </a:gridCol>
                <a:gridCol w="329184">
                  <a:extLst>
                    <a:ext uri="{9D8B030D-6E8A-4147-A177-3AD203B41FA5}">
                      <a16:colId xmlns:a16="http://schemas.microsoft.com/office/drawing/2014/main" val="3649575946"/>
                    </a:ext>
                  </a:extLst>
                </a:gridCol>
                <a:gridCol w="329184">
                  <a:extLst>
                    <a:ext uri="{9D8B030D-6E8A-4147-A177-3AD203B41FA5}">
                      <a16:colId xmlns:a16="http://schemas.microsoft.com/office/drawing/2014/main" val="2107135609"/>
                    </a:ext>
                  </a:extLst>
                </a:gridCol>
                <a:gridCol w="329184">
                  <a:extLst>
                    <a:ext uri="{9D8B030D-6E8A-4147-A177-3AD203B41FA5}">
                      <a16:colId xmlns:a16="http://schemas.microsoft.com/office/drawing/2014/main" val="3192799091"/>
                    </a:ext>
                  </a:extLst>
                </a:gridCol>
                <a:gridCol w="329184">
                  <a:extLst>
                    <a:ext uri="{9D8B030D-6E8A-4147-A177-3AD203B41FA5}">
                      <a16:colId xmlns:a16="http://schemas.microsoft.com/office/drawing/2014/main" val="373185383"/>
                    </a:ext>
                  </a:extLst>
                </a:gridCol>
                <a:gridCol w="329184">
                  <a:extLst>
                    <a:ext uri="{9D8B030D-6E8A-4147-A177-3AD203B41FA5}">
                      <a16:colId xmlns:a16="http://schemas.microsoft.com/office/drawing/2014/main" val="2934876017"/>
                    </a:ext>
                  </a:extLst>
                </a:gridCol>
                <a:gridCol w="329184">
                  <a:extLst>
                    <a:ext uri="{9D8B030D-6E8A-4147-A177-3AD203B41FA5}">
                      <a16:colId xmlns:a16="http://schemas.microsoft.com/office/drawing/2014/main" val="2949368347"/>
                    </a:ext>
                  </a:extLst>
                </a:gridCol>
                <a:gridCol w="329184">
                  <a:extLst>
                    <a:ext uri="{9D8B030D-6E8A-4147-A177-3AD203B41FA5}">
                      <a16:colId xmlns:a16="http://schemas.microsoft.com/office/drawing/2014/main" val="3892201986"/>
                    </a:ext>
                  </a:extLst>
                </a:gridCol>
                <a:gridCol w="329184">
                  <a:extLst>
                    <a:ext uri="{9D8B030D-6E8A-4147-A177-3AD203B41FA5}">
                      <a16:colId xmlns:a16="http://schemas.microsoft.com/office/drawing/2014/main" val="922722372"/>
                    </a:ext>
                  </a:extLst>
                </a:gridCol>
                <a:gridCol w="370332">
                  <a:extLst>
                    <a:ext uri="{9D8B030D-6E8A-4147-A177-3AD203B41FA5}">
                      <a16:colId xmlns:a16="http://schemas.microsoft.com/office/drawing/2014/main" val="983892369"/>
                    </a:ext>
                  </a:extLst>
                </a:gridCol>
                <a:gridCol w="370332">
                  <a:extLst>
                    <a:ext uri="{9D8B030D-6E8A-4147-A177-3AD203B41FA5}">
                      <a16:colId xmlns:a16="http://schemas.microsoft.com/office/drawing/2014/main" val="2907618786"/>
                    </a:ext>
                  </a:extLst>
                </a:gridCol>
                <a:gridCol w="329184">
                  <a:extLst>
                    <a:ext uri="{9D8B030D-6E8A-4147-A177-3AD203B41FA5}">
                      <a16:colId xmlns:a16="http://schemas.microsoft.com/office/drawing/2014/main" val="1304062985"/>
                    </a:ext>
                  </a:extLst>
                </a:gridCol>
                <a:gridCol w="329184">
                  <a:extLst>
                    <a:ext uri="{9D8B030D-6E8A-4147-A177-3AD203B41FA5}">
                      <a16:colId xmlns:a16="http://schemas.microsoft.com/office/drawing/2014/main" val="3056788585"/>
                    </a:ext>
                  </a:extLst>
                </a:gridCol>
                <a:gridCol w="370332">
                  <a:extLst>
                    <a:ext uri="{9D8B030D-6E8A-4147-A177-3AD203B41FA5}">
                      <a16:colId xmlns:a16="http://schemas.microsoft.com/office/drawing/2014/main" val="977391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919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- 2018-07-12 16:49:20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 http://ow.ly/c3hJ30kVNuf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816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- 2018-07-27 12:50:00 </a:t>
                      </a:r>
                      <a:r>
                        <a:rPr kumimoji="0" lang="en-US" sz="1000" b="0" i="0" u="none" strike="noStrike" kern="1200" cap="none" spc="0" normalizeH="0" baseline="0" noProof="0">
                          <a:ln>
                            <a:noFill/>
                          </a:ln>
                          <a:solidFill>
                            <a:prstClr val="black"/>
                          </a:solidFill>
                          <a:effectLst/>
                          <a:uLnTx/>
                          <a:uFillTx/>
                          <a:latin typeface="+mn-lt"/>
                          <a:ea typeface="+mn-ea"/>
                          <a:cs typeface="+mn-cs"/>
                        </a:rPr>
                        <a:t> 
 Get your tastebuds ready! Our very own Chef Ken Nakano will be serving Gyūtan, a Japanese-styled Grilled Beef with Yuzu Kosho, Sweet Onion, and Garlic Soy Sauce this Sunday at Brewery &amp; The Beast We can't wait to "meat"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2587499"/>
                  </a:ext>
                </a:extLst>
              </a:tr>
            </a:tbl>
          </a:graphicData>
        </a:graphic>
      </p:graphicFrame>
      <p:sp>
        <p:nvSpPr>
          <p:cNvPr id="4" name="Text Placeholder 3">
            <a:extLst>
              <a:ext uri="{FF2B5EF4-FFF2-40B4-BE49-F238E27FC236}">
                <a16:creationId xmlns:a16="http://schemas.microsoft.com/office/drawing/2014/main" id="{DEB7759B-4653-418D-AED6-0F78BCA693E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12127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8291F-B83C-4185-BA74-5A1D86E65FBA}"/>
              </a:ext>
            </a:extLst>
          </p:cNvPr>
          <p:cNvSpPr>
            <a:spLocks noGrp="1"/>
          </p:cNvSpPr>
          <p:nvPr>
            <p:ph type="title"/>
          </p:nvPr>
        </p:nvSpPr>
        <p:spPr/>
        <p:txBody>
          <a:bodyPr/>
          <a:lstStyle/>
          <a:p>
            <a:r>
              <a:rPr lang="en-US"/>
              <a:t>Posts Table | Market - 3 of 3</a:t>
            </a:r>
          </a:p>
        </p:txBody>
      </p:sp>
      <p:graphicFrame>
        <p:nvGraphicFramePr>
          <p:cNvPr id="5" name="Table Placeholder 4">
            <a:extLst>
              <a:ext uri="{FF2B5EF4-FFF2-40B4-BE49-F238E27FC236}">
                <a16:creationId xmlns:a16="http://schemas.microsoft.com/office/drawing/2014/main" id="{10763CDB-9564-448F-B8FA-6024B2B659D1}"/>
              </a:ext>
            </a:extLst>
          </p:cNvPr>
          <p:cNvGraphicFramePr>
            <a:graphicFrameLocks noGrp="1"/>
          </p:cNvGraphicFramePr>
          <p:nvPr>
            <p:ph type="tbl" sz="quarter" idx="13"/>
            <p:extLst>
              <p:ext uri="{D42A27DB-BD31-4B8C-83A1-F6EECF244321}">
                <p14:modId xmlns:p14="http://schemas.microsoft.com/office/powerpoint/2010/main" val="3745374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7674085"/>
                    </a:ext>
                  </a:extLst>
                </a:gridCol>
                <a:gridCol w="370332">
                  <a:extLst>
                    <a:ext uri="{9D8B030D-6E8A-4147-A177-3AD203B41FA5}">
                      <a16:colId xmlns:a16="http://schemas.microsoft.com/office/drawing/2014/main" val="4153520920"/>
                    </a:ext>
                  </a:extLst>
                </a:gridCol>
                <a:gridCol w="370332">
                  <a:extLst>
                    <a:ext uri="{9D8B030D-6E8A-4147-A177-3AD203B41FA5}">
                      <a16:colId xmlns:a16="http://schemas.microsoft.com/office/drawing/2014/main" val="3309316086"/>
                    </a:ext>
                  </a:extLst>
                </a:gridCol>
                <a:gridCol w="370332">
                  <a:extLst>
                    <a:ext uri="{9D8B030D-6E8A-4147-A177-3AD203B41FA5}">
                      <a16:colId xmlns:a16="http://schemas.microsoft.com/office/drawing/2014/main" val="4149666957"/>
                    </a:ext>
                  </a:extLst>
                </a:gridCol>
                <a:gridCol w="329184">
                  <a:extLst>
                    <a:ext uri="{9D8B030D-6E8A-4147-A177-3AD203B41FA5}">
                      <a16:colId xmlns:a16="http://schemas.microsoft.com/office/drawing/2014/main" val="3519773859"/>
                    </a:ext>
                  </a:extLst>
                </a:gridCol>
                <a:gridCol w="329184">
                  <a:extLst>
                    <a:ext uri="{9D8B030D-6E8A-4147-A177-3AD203B41FA5}">
                      <a16:colId xmlns:a16="http://schemas.microsoft.com/office/drawing/2014/main" val="3000698341"/>
                    </a:ext>
                  </a:extLst>
                </a:gridCol>
                <a:gridCol w="329184">
                  <a:extLst>
                    <a:ext uri="{9D8B030D-6E8A-4147-A177-3AD203B41FA5}">
                      <a16:colId xmlns:a16="http://schemas.microsoft.com/office/drawing/2014/main" val="3961374951"/>
                    </a:ext>
                  </a:extLst>
                </a:gridCol>
                <a:gridCol w="329184">
                  <a:extLst>
                    <a:ext uri="{9D8B030D-6E8A-4147-A177-3AD203B41FA5}">
                      <a16:colId xmlns:a16="http://schemas.microsoft.com/office/drawing/2014/main" val="1129028318"/>
                    </a:ext>
                  </a:extLst>
                </a:gridCol>
                <a:gridCol w="329184">
                  <a:extLst>
                    <a:ext uri="{9D8B030D-6E8A-4147-A177-3AD203B41FA5}">
                      <a16:colId xmlns:a16="http://schemas.microsoft.com/office/drawing/2014/main" val="230924164"/>
                    </a:ext>
                  </a:extLst>
                </a:gridCol>
                <a:gridCol w="329184">
                  <a:extLst>
                    <a:ext uri="{9D8B030D-6E8A-4147-A177-3AD203B41FA5}">
                      <a16:colId xmlns:a16="http://schemas.microsoft.com/office/drawing/2014/main" val="1254109419"/>
                    </a:ext>
                  </a:extLst>
                </a:gridCol>
                <a:gridCol w="329184">
                  <a:extLst>
                    <a:ext uri="{9D8B030D-6E8A-4147-A177-3AD203B41FA5}">
                      <a16:colId xmlns:a16="http://schemas.microsoft.com/office/drawing/2014/main" val="2222801682"/>
                    </a:ext>
                  </a:extLst>
                </a:gridCol>
                <a:gridCol w="329184">
                  <a:extLst>
                    <a:ext uri="{9D8B030D-6E8A-4147-A177-3AD203B41FA5}">
                      <a16:colId xmlns:a16="http://schemas.microsoft.com/office/drawing/2014/main" val="1986518365"/>
                    </a:ext>
                  </a:extLst>
                </a:gridCol>
                <a:gridCol w="329184">
                  <a:extLst>
                    <a:ext uri="{9D8B030D-6E8A-4147-A177-3AD203B41FA5}">
                      <a16:colId xmlns:a16="http://schemas.microsoft.com/office/drawing/2014/main" val="366088901"/>
                    </a:ext>
                  </a:extLst>
                </a:gridCol>
                <a:gridCol w="370332">
                  <a:extLst>
                    <a:ext uri="{9D8B030D-6E8A-4147-A177-3AD203B41FA5}">
                      <a16:colId xmlns:a16="http://schemas.microsoft.com/office/drawing/2014/main" val="3892841312"/>
                    </a:ext>
                  </a:extLst>
                </a:gridCol>
                <a:gridCol w="370332">
                  <a:extLst>
                    <a:ext uri="{9D8B030D-6E8A-4147-A177-3AD203B41FA5}">
                      <a16:colId xmlns:a16="http://schemas.microsoft.com/office/drawing/2014/main" val="426980085"/>
                    </a:ext>
                  </a:extLst>
                </a:gridCol>
                <a:gridCol w="329184">
                  <a:extLst>
                    <a:ext uri="{9D8B030D-6E8A-4147-A177-3AD203B41FA5}">
                      <a16:colId xmlns:a16="http://schemas.microsoft.com/office/drawing/2014/main" val="3231466389"/>
                    </a:ext>
                  </a:extLst>
                </a:gridCol>
                <a:gridCol w="329184">
                  <a:extLst>
                    <a:ext uri="{9D8B030D-6E8A-4147-A177-3AD203B41FA5}">
                      <a16:colId xmlns:a16="http://schemas.microsoft.com/office/drawing/2014/main" val="1750120926"/>
                    </a:ext>
                  </a:extLst>
                </a:gridCol>
                <a:gridCol w="370332">
                  <a:extLst>
                    <a:ext uri="{9D8B030D-6E8A-4147-A177-3AD203B41FA5}">
                      <a16:colId xmlns:a16="http://schemas.microsoft.com/office/drawing/2014/main" val="3111003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477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- 2018-07-08 10:40:00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http://ow.ly/msuR30kPVjT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0038896"/>
                  </a:ext>
                </a:extLst>
              </a:tr>
            </a:tbl>
          </a:graphicData>
        </a:graphic>
      </p:graphicFrame>
      <p:sp>
        <p:nvSpPr>
          <p:cNvPr id="4" name="Text Placeholder 3">
            <a:extLst>
              <a:ext uri="{FF2B5EF4-FFF2-40B4-BE49-F238E27FC236}">
                <a16:creationId xmlns:a16="http://schemas.microsoft.com/office/drawing/2014/main" id="{9395E87A-3976-46D5-A6A7-0E71B536038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1117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25F80-F0A7-48D3-B3A0-800E9BCA9A33}"/>
              </a:ext>
            </a:extLst>
          </p:cNvPr>
          <p:cNvSpPr>
            <a:spLocks noGrp="1"/>
          </p:cNvSpPr>
          <p:nvPr>
            <p:ph type="title"/>
          </p:nvPr>
        </p:nvSpPr>
        <p:spPr/>
        <p:txBody>
          <a:bodyPr/>
          <a:lstStyle/>
          <a:p>
            <a:r>
              <a:rPr lang="en-US"/>
              <a:t>Followers (Facebook) | Market</a:t>
            </a:r>
          </a:p>
        </p:txBody>
      </p:sp>
      <p:graphicFrame>
        <p:nvGraphicFramePr>
          <p:cNvPr id="6" name="Chart Placeholder 5">
            <a:extLst>
              <a:ext uri="{FF2B5EF4-FFF2-40B4-BE49-F238E27FC236}">
                <a16:creationId xmlns:a16="http://schemas.microsoft.com/office/drawing/2014/main" id="{3695281F-CFE2-4A65-98C2-73D3FF8BAAEC}"/>
              </a:ext>
            </a:extLst>
          </p:cNvPr>
          <p:cNvGraphicFramePr>
            <a:graphicFrameLocks noGrp="1"/>
          </p:cNvGraphicFramePr>
          <p:nvPr>
            <p:ph type="chart" sz="quarter" idx="13"/>
            <p:extLst>
              <p:ext uri="{D42A27DB-BD31-4B8C-83A1-F6EECF244321}">
                <p14:modId xmlns:p14="http://schemas.microsoft.com/office/powerpoint/2010/main" val="1786920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BE46D-F8D4-47E0-A7F5-82C715957F5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9635AD6-0975-4AD9-91BD-1E6679453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198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00404-80BE-4D8F-B5F3-F139AD24927C}"/>
              </a:ext>
            </a:extLst>
          </p:cNvPr>
          <p:cNvSpPr>
            <a:spLocks noGrp="1"/>
          </p:cNvSpPr>
          <p:nvPr>
            <p:ph type="title"/>
          </p:nvPr>
        </p:nvSpPr>
        <p:spPr/>
        <p:txBody>
          <a:bodyPr/>
          <a:lstStyle/>
          <a:p>
            <a:r>
              <a:rPr lang="en-US"/>
              <a:t>Organic + Paid Reach (Facebook) | Market</a:t>
            </a:r>
          </a:p>
        </p:txBody>
      </p:sp>
      <p:graphicFrame>
        <p:nvGraphicFramePr>
          <p:cNvPr id="6" name="Chart Placeholder 5">
            <a:extLst>
              <a:ext uri="{FF2B5EF4-FFF2-40B4-BE49-F238E27FC236}">
                <a16:creationId xmlns:a16="http://schemas.microsoft.com/office/drawing/2014/main" id="{E0B79B47-111F-4532-B759-21CB8DD5C9A2}"/>
              </a:ext>
            </a:extLst>
          </p:cNvPr>
          <p:cNvGraphicFramePr>
            <a:graphicFrameLocks noGrp="1"/>
          </p:cNvGraphicFramePr>
          <p:nvPr>
            <p:ph type="chart" sz="quarter" idx="13"/>
            <p:extLst>
              <p:ext uri="{D42A27DB-BD31-4B8C-83A1-F6EECF244321}">
                <p14:modId xmlns:p14="http://schemas.microsoft.com/office/powerpoint/2010/main" val="3517240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61DEBF-49AC-45A0-9988-6555AF8A3E7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7320BD1-1B7D-45D4-AB9B-03FE49E401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243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65AFB-E0B4-4FF1-A614-C9A1EAA5CFC4}"/>
              </a:ext>
            </a:extLst>
          </p:cNvPr>
          <p:cNvSpPr>
            <a:spLocks noGrp="1"/>
          </p:cNvSpPr>
          <p:nvPr>
            <p:ph type="title"/>
          </p:nvPr>
        </p:nvSpPr>
        <p:spPr/>
        <p:txBody>
          <a:bodyPr/>
          <a:lstStyle/>
          <a:p>
            <a:r>
              <a:rPr lang="en-US"/>
              <a:t>Facebook Reach | Market</a:t>
            </a:r>
          </a:p>
        </p:txBody>
      </p:sp>
      <p:graphicFrame>
        <p:nvGraphicFramePr>
          <p:cNvPr id="6" name="Chart Placeholder 5">
            <a:extLst>
              <a:ext uri="{FF2B5EF4-FFF2-40B4-BE49-F238E27FC236}">
                <a16:creationId xmlns:a16="http://schemas.microsoft.com/office/drawing/2014/main" id="{FA88DCD0-D733-4342-94CF-E4FC246C8DE8}"/>
              </a:ext>
            </a:extLst>
          </p:cNvPr>
          <p:cNvGraphicFramePr>
            <a:graphicFrameLocks noGrp="1"/>
          </p:cNvGraphicFramePr>
          <p:nvPr>
            <p:ph type="chart" sz="quarter" idx="13"/>
            <p:extLst>
              <p:ext uri="{D42A27DB-BD31-4B8C-83A1-F6EECF244321}">
                <p14:modId xmlns:p14="http://schemas.microsoft.com/office/powerpoint/2010/main" val="3994339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12320-93A9-4BCD-A7E5-C89ABF4DB91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2ACB8D9-55F2-4C77-BD10-62C226E681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633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1791-B4D5-4A68-9C3F-C412A045050C}"/>
              </a:ext>
            </a:extLst>
          </p:cNvPr>
          <p:cNvSpPr>
            <a:spLocks noGrp="1"/>
          </p:cNvSpPr>
          <p:nvPr>
            <p:ph type="title"/>
          </p:nvPr>
        </p:nvSpPr>
        <p:spPr/>
        <p:txBody>
          <a:bodyPr/>
          <a:lstStyle/>
          <a:p>
            <a:r>
              <a:rPr lang="en-US"/>
              <a:t>Instagram Monthly | Market</a:t>
            </a:r>
          </a:p>
        </p:txBody>
      </p:sp>
      <p:graphicFrame>
        <p:nvGraphicFramePr>
          <p:cNvPr id="5" name="Table Placeholder 4">
            <a:extLst>
              <a:ext uri="{FF2B5EF4-FFF2-40B4-BE49-F238E27FC236}">
                <a16:creationId xmlns:a16="http://schemas.microsoft.com/office/drawing/2014/main" id="{46BD2D3F-E514-4013-A07B-39083F7FC48C}"/>
              </a:ext>
            </a:extLst>
          </p:cNvPr>
          <p:cNvGraphicFramePr>
            <a:graphicFrameLocks noGrp="1"/>
          </p:cNvGraphicFramePr>
          <p:nvPr>
            <p:ph type="tbl" sz="quarter" idx="13"/>
            <p:extLst>
              <p:ext uri="{D42A27DB-BD31-4B8C-83A1-F6EECF244321}">
                <p14:modId xmlns:p14="http://schemas.microsoft.com/office/powerpoint/2010/main" val="150608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22199742"/>
                    </a:ext>
                  </a:extLst>
                </a:gridCol>
                <a:gridCol w="3291840">
                  <a:extLst>
                    <a:ext uri="{9D8B030D-6E8A-4147-A177-3AD203B41FA5}">
                      <a16:colId xmlns:a16="http://schemas.microsoft.com/office/drawing/2014/main" val="4256965266"/>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91849115"/>
                  </a:ext>
                </a:extLst>
              </a:tr>
              <a:tr h="370840">
                <a:tc>
                  <a:txBody>
                    <a:bodyPr/>
                    <a:lstStyle/>
                    <a:p>
                      <a:r>
                        <a:rPr lang="en-US" sz="1000"/>
                        <a:t>Follower Count</a:t>
                      </a:r>
                    </a:p>
                  </a:txBody>
                  <a:tcPr/>
                </a:tc>
                <a:tc>
                  <a:txBody>
                    <a:bodyPr/>
                    <a:lstStyle/>
                    <a:p>
                      <a:r>
                        <a:rPr lang="en-US" sz="1000"/>
                        <a:t>2876</a:t>
                      </a:r>
                    </a:p>
                  </a:txBody>
                  <a:tcPr/>
                </a:tc>
                <a:extLst>
                  <a:ext uri="{0D108BD9-81ED-4DB2-BD59-A6C34878D82A}">
                    <a16:rowId xmlns:a16="http://schemas.microsoft.com/office/drawing/2014/main" val="4289475789"/>
                  </a:ext>
                </a:extLst>
              </a:tr>
              <a:tr h="370840">
                <a:tc>
                  <a:txBody>
                    <a:bodyPr/>
                    <a:lstStyle/>
                    <a:p>
                      <a:r>
                        <a:rPr lang="en-US" sz="1000"/>
                        <a:t>Post Comments</a:t>
                      </a:r>
                    </a:p>
                  </a:txBody>
                  <a:tcPr/>
                </a:tc>
                <a:tc>
                  <a:txBody>
                    <a:bodyPr/>
                    <a:lstStyle/>
                    <a:p>
                      <a:r>
                        <a:rPr lang="en-US" sz="1000"/>
                        <a:t>48</a:t>
                      </a:r>
                    </a:p>
                  </a:txBody>
                  <a:tcPr/>
                </a:tc>
                <a:extLst>
                  <a:ext uri="{0D108BD9-81ED-4DB2-BD59-A6C34878D82A}">
                    <a16:rowId xmlns:a16="http://schemas.microsoft.com/office/drawing/2014/main" val="2230484217"/>
                  </a:ext>
                </a:extLst>
              </a:tr>
              <a:tr h="370840">
                <a:tc>
                  <a:txBody>
                    <a:bodyPr/>
                    <a:lstStyle/>
                    <a:p>
                      <a:r>
                        <a:rPr lang="en-US" sz="1000"/>
                        <a:t>Post Likes</a:t>
                      </a:r>
                    </a:p>
                  </a:txBody>
                  <a:tcPr/>
                </a:tc>
                <a:tc>
                  <a:txBody>
                    <a:bodyPr/>
                    <a:lstStyle/>
                    <a:p>
                      <a:r>
                        <a:rPr lang="en-US" sz="1000"/>
                        <a:t>1914</a:t>
                      </a:r>
                    </a:p>
                  </a:txBody>
                  <a:tcPr/>
                </a:tc>
                <a:extLst>
                  <a:ext uri="{0D108BD9-81ED-4DB2-BD59-A6C34878D82A}">
                    <a16:rowId xmlns:a16="http://schemas.microsoft.com/office/drawing/2014/main" val="3179426034"/>
                  </a:ext>
                </a:extLst>
              </a:tr>
              <a:tr h="370840">
                <a:tc>
                  <a:txBody>
                    <a:bodyPr/>
                    <a:lstStyle/>
                    <a:p>
                      <a:r>
                        <a:rPr lang="en-US" sz="1000"/>
                        <a:t>Post Reach</a:t>
                      </a:r>
                    </a:p>
                  </a:txBody>
                  <a:tcPr/>
                </a:tc>
                <a:tc>
                  <a:txBody>
                    <a:bodyPr/>
                    <a:lstStyle/>
                    <a:p>
                      <a:r>
                        <a:rPr lang="en-US" sz="1000"/>
                        <a:t>13704</a:t>
                      </a:r>
                    </a:p>
                  </a:txBody>
                  <a:tcPr/>
                </a:tc>
                <a:extLst>
                  <a:ext uri="{0D108BD9-81ED-4DB2-BD59-A6C34878D82A}">
                    <a16:rowId xmlns:a16="http://schemas.microsoft.com/office/drawing/2014/main" val="4187262171"/>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895968643"/>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455321422"/>
                  </a:ext>
                </a:extLst>
              </a:tr>
            </a:tbl>
          </a:graphicData>
        </a:graphic>
      </p:graphicFrame>
      <p:sp>
        <p:nvSpPr>
          <p:cNvPr id="4" name="Text Placeholder 3">
            <a:extLst>
              <a:ext uri="{FF2B5EF4-FFF2-40B4-BE49-F238E27FC236}">
                <a16:creationId xmlns:a16="http://schemas.microsoft.com/office/drawing/2014/main" id="{698E3359-EBA5-4F2E-8264-8CCA31D7D60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04966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A1526-ABFA-4296-9AB6-8BD185F12CEB}"/>
              </a:ext>
            </a:extLst>
          </p:cNvPr>
          <p:cNvSpPr>
            <a:spLocks noGrp="1"/>
          </p:cNvSpPr>
          <p:nvPr>
            <p:ph type="title"/>
          </p:nvPr>
        </p:nvSpPr>
        <p:spPr/>
        <p:txBody>
          <a:bodyPr/>
          <a:lstStyle/>
          <a:p>
            <a:r>
              <a:rPr lang="en-US"/>
              <a:t>Followers (Instagram) | Market</a:t>
            </a:r>
          </a:p>
        </p:txBody>
      </p:sp>
      <p:graphicFrame>
        <p:nvGraphicFramePr>
          <p:cNvPr id="6" name="Chart Placeholder 5">
            <a:extLst>
              <a:ext uri="{FF2B5EF4-FFF2-40B4-BE49-F238E27FC236}">
                <a16:creationId xmlns:a16="http://schemas.microsoft.com/office/drawing/2014/main" id="{5D2F4098-B252-4CE6-B190-8302E05F21BD}"/>
              </a:ext>
            </a:extLst>
          </p:cNvPr>
          <p:cNvGraphicFramePr>
            <a:graphicFrameLocks noGrp="1"/>
          </p:cNvGraphicFramePr>
          <p:nvPr>
            <p:ph type="chart" sz="quarter" idx="13"/>
            <p:extLst>
              <p:ext uri="{D42A27DB-BD31-4B8C-83A1-F6EECF244321}">
                <p14:modId xmlns:p14="http://schemas.microsoft.com/office/powerpoint/2010/main" val="382105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3E89E-966B-4360-A1EA-79855F09283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65DADE2-508C-4511-AFDB-1CE43F8EC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3860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32E09-3DDD-4CDA-A13C-C5B3BA451BEA}"/>
              </a:ext>
            </a:extLst>
          </p:cNvPr>
          <p:cNvSpPr>
            <a:spLocks noGrp="1"/>
          </p:cNvSpPr>
          <p:nvPr>
            <p:ph type="title"/>
          </p:nvPr>
        </p:nvSpPr>
        <p:spPr/>
        <p:txBody>
          <a:bodyPr/>
          <a:lstStyle/>
          <a:p>
            <a:r>
              <a:rPr lang="en-US"/>
              <a:t>Instagram Posts Table | Market</a:t>
            </a:r>
          </a:p>
        </p:txBody>
      </p:sp>
      <p:graphicFrame>
        <p:nvGraphicFramePr>
          <p:cNvPr id="5" name="Table Placeholder 4">
            <a:extLst>
              <a:ext uri="{FF2B5EF4-FFF2-40B4-BE49-F238E27FC236}">
                <a16:creationId xmlns:a16="http://schemas.microsoft.com/office/drawing/2014/main" id="{D60C1C2A-1D63-4038-808F-63B8A300B10B}"/>
              </a:ext>
            </a:extLst>
          </p:cNvPr>
          <p:cNvGraphicFramePr>
            <a:graphicFrameLocks noGrp="1"/>
          </p:cNvGraphicFramePr>
          <p:nvPr>
            <p:ph type="tbl" sz="quarter" idx="13"/>
            <p:extLst>
              <p:ext uri="{D42A27DB-BD31-4B8C-83A1-F6EECF244321}">
                <p14:modId xmlns:p14="http://schemas.microsoft.com/office/powerpoint/2010/main" val="275788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08195925"/>
                    </a:ext>
                  </a:extLst>
                </a:gridCol>
                <a:gridCol w="987552">
                  <a:extLst>
                    <a:ext uri="{9D8B030D-6E8A-4147-A177-3AD203B41FA5}">
                      <a16:colId xmlns:a16="http://schemas.microsoft.com/office/drawing/2014/main" val="673386979"/>
                    </a:ext>
                  </a:extLst>
                </a:gridCol>
                <a:gridCol w="987552">
                  <a:extLst>
                    <a:ext uri="{9D8B030D-6E8A-4147-A177-3AD203B41FA5}">
                      <a16:colId xmlns:a16="http://schemas.microsoft.com/office/drawing/2014/main" val="3295390164"/>
                    </a:ext>
                  </a:extLst>
                </a:gridCol>
                <a:gridCol w="987552">
                  <a:extLst>
                    <a:ext uri="{9D8B030D-6E8A-4147-A177-3AD203B41FA5}">
                      <a16:colId xmlns:a16="http://schemas.microsoft.com/office/drawing/2014/main" val="2368133166"/>
                    </a:ext>
                  </a:extLst>
                </a:gridCol>
                <a:gridCol w="987552">
                  <a:extLst>
                    <a:ext uri="{9D8B030D-6E8A-4147-A177-3AD203B41FA5}">
                      <a16:colId xmlns:a16="http://schemas.microsoft.com/office/drawing/2014/main" val="373930877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06644563"/>
                  </a:ext>
                </a:extLst>
              </a:tr>
              <a:tr h="370840">
                <a:tc>
                  <a:txBody>
                    <a:bodyPr/>
                    <a:lstStyle/>
                    <a:p>
                      <a:r>
                        <a:rPr lang="en-US" sz="1000" b="1"/>
                        <a:t>marketjg_van - 2018-07-31 16:37:31 </a:t>
                      </a:r>
                      <a:r>
                        <a:rPr lang="en-US" sz="1000"/>
                        <a:t>
 Beef up your day with the newly added Heritage Angus Beef Carpaccio on our summer Rooted in Nature tasting menu. Call 604-695-1115 to book a tasting tonight.</a:t>
                      </a:r>
                    </a:p>
                  </a:txBody>
                  <a:tcPr/>
                </a:tc>
                <a:tc>
                  <a:txBody>
                    <a:bodyPr/>
                    <a:lstStyle/>
                    <a:p>
                      <a:r>
                        <a:rPr lang="en-US" sz="1000"/>
                        <a:t>66</a:t>
                      </a:r>
                    </a:p>
                  </a:txBody>
                  <a:tcPr/>
                </a:tc>
                <a:tc>
                  <a:txBody>
                    <a:bodyPr/>
                    <a:lstStyle/>
                    <a:p>
                      <a:r>
                        <a:rPr lang="en-US" sz="1000"/>
                        <a:t>1</a:t>
                      </a:r>
                    </a:p>
                  </a:txBody>
                  <a:tcPr/>
                </a:tc>
                <a:tc>
                  <a:txBody>
                    <a:bodyPr/>
                    <a:lstStyle/>
                    <a:p>
                      <a:r>
                        <a:rPr lang="en-US" sz="1000"/>
                        <a:t>2.3296 %</a:t>
                      </a:r>
                    </a:p>
                  </a:txBody>
                  <a:tcPr/>
                </a:tc>
                <a:tc>
                  <a:txBody>
                    <a:bodyPr/>
                    <a:lstStyle/>
                    <a:p>
                      <a:r>
                        <a:rPr lang="en-US" sz="1000"/>
                        <a:t>Image</a:t>
                      </a:r>
                    </a:p>
                  </a:txBody>
                  <a:tcPr/>
                </a:tc>
                <a:extLst>
                  <a:ext uri="{0D108BD9-81ED-4DB2-BD59-A6C34878D82A}">
                    <a16:rowId xmlns:a16="http://schemas.microsoft.com/office/drawing/2014/main" val="2171157369"/>
                  </a:ext>
                </a:extLst>
              </a:tr>
              <a:tr h="370840">
                <a:tc>
                  <a:txBody>
                    <a:bodyPr/>
                    <a:lstStyle/>
                    <a:p>
                      <a:r>
                        <a:rPr lang="en-US" sz="1000" b="1"/>
                        <a:t>marketjg_van - 2018-07-28 11:07:41 </a:t>
                      </a:r>
                      <a:r>
                        <a:rPr lang="en-US" sz="1000"/>
                        <a:t>
 Same place, new experience. This summer, we transformed our terrace into a scene from the South of France. Have you brunched in Provence with us yet?</a:t>
                      </a:r>
                    </a:p>
                  </a:txBody>
                  <a:tcPr/>
                </a:tc>
                <a:tc>
                  <a:txBody>
                    <a:bodyPr/>
                    <a:lstStyle/>
                    <a:p>
                      <a:r>
                        <a:rPr lang="en-US" sz="1000"/>
                        <a:t>100</a:t>
                      </a:r>
                    </a:p>
                  </a:txBody>
                  <a:tcPr/>
                </a:tc>
                <a:tc>
                  <a:txBody>
                    <a:bodyPr/>
                    <a:lstStyle/>
                    <a:p>
                      <a:r>
                        <a:rPr lang="en-US" sz="1000"/>
                        <a:t>1</a:t>
                      </a:r>
                    </a:p>
                  </a:txBody>
                  <a:tcPr/>
                </a:tc>
                <a:tc>
                  <a:txBody>
                    <a:bodyPr/>
                    <a:lstStyle/>
                    <a:p>
                      <a:r>
                        <a:rPr lang="en-US" sz="1000"/>
                        <a:t>3.5106 %</a:t>
                      </a:r>
                    </a:p>
                  </a:txBody>
                  <a:tcPr/>
                </a:tc>
                <a:tc>
                  <a:txBody>
                    <a:bodyPr/>
                    <a:lstStyle/>
                    <a:p>
                      <a:r>
                        <a:rPr lang="en-US" sz="1000"/>
                        <a:t>Image</a:t>
                      </a:r>
                    </a:p>
                  </a:txBody>
                  <a:tcPr/>
                </a:tc>
                <a:extLst>
                  <a:ext uri="{0D108BD9-81ED-4DB2-BD59-A6C34878D82A}">
                    <a16:rowId xmlns:a16="http://schemas.microsoft.com/office/drawing/2014/main" val="3571407295"/>
                  </a:ext>
                </a:extLst>
              </a:tr>
              <a:tr h="370840">
                <a:tc>
                  <a:txBody>
                    <a:bodyPr/>
                    <a:lstStyle/>
                    <a:p>
                      <a:r>
                        <a:rPr lang="en-US" sz="1000" b="1"/>
                        <a:t>marketjg_van - 2018-07-27 13:06:18 </a:t>
                      </a:r>
                      <a:r>
                        <a:rPr lang="en-US" sz="1000"/>
                        <a:t>
 Get your tastebuds ready! Our very own Chef Ken Nakano will be serving Gyūtan, a Japanese-styled Grilled Beef with Yuzu Kosho, Sweet Onion, and Garlic Soy Sauce this Sunday at @brewerythebeast. We can't wait to "meat" you at #MeatfestYVR!</a:t>
                      </a:r>
                    </a:p>
                  </a:txBody>
                  <a:tcPr/>
                </a:tc>
                <a:tc>
                  <a:txBody>
                    <a:bodyPr/>
                    <a:lstStyle/>
                    <a:p>
                      <a:r>
                        <a:rPr lang="en-US" sz="1000"/>
                        <a:t>113</a:t>
                      </a:r>
                    </a:p>
                  </a:txBody>
                  <a:tcPr/>
                </a:tc>
                <a:tc>
                  <a:txBody>
                    <a:bodyPr/>
                    <a:lstStyle/>
                    <a:p>
                      <a:r>
                        <a:rPr lang="en-US" sz="1000"/>
                        <a:t>3</a:t>
                      </a:r>
                    </a:p>
                  </a:txBody>
                  <a:tcPr/>
                </a:tc>
                <a:tc>
                  <a:txBody>
                    <a:bodyPr/>
                    <a:lstStyle/>
                    <a:p>
                      <a:r>
                        <a:rPr lang="en-US" sz="1000"/>
                        <a:t>4.0418 %</a:t>
                      </a:r>
                    </a:p>
                  </a:txBody>
                  <a:tcPr/>
                </a:tc>
                <a:tc>
                  <a:txBody>
                    <a:bodyPr/>
                    <a:lstStyle/>
                    <a:p>
                      <a:r>
                        <a:rPr lang="en-US" sz="1000"/>
                        <a:t>Image</a:t>
                      </a:r>
                    </a:p>
                  </a:txBody>
                  <a:tcPr/>
                </a:tc>
                <a:extLst>
                  <a:ext uri="{0D108BD9-81ED-4DB2-BD59-A6C34878D82A}">
                    <a16:rowId xmlns:a16="http://schemas.microsoft.com/office/drawing/2014/main" val="1110681787"/>
                  </a:ext>
                </a:extLst>
              </a:tr>
              <a:tr h="370840">
                <a:tc>
                  <a:txBody>
                    <a:bodyPr/>
                    <a:lstStyle/>
                    <a:p>
                      <a:r>
                        <a:rPr lang="en-US" sz="1000" b="1"/>
                        <a:t>marketjg_van - 2018-07-26 13:46:18 </a:t>
                      </a:r>
                      <a:r>
                        <a:rPr lang="en-US" sz="1000"/>
                        <a:t>
 A midday getaway to Provence. Join us for a Pentanque or other Provençal-inspired cocktails during Apéro Hour everyday from 3-6pm. See our link in bio for our Apéro Hour menu.</a:t>
                      </a:r>
                    </a:p>
                  </a:txBody>
                  <a:tcPr/>
                </a:tc>
                <a:tc>
                  <a:txBody>
                    <a:bodyPr/>
                    <a:lstStyle/>
                    <a:p>
                      <a:r>
                        <a:rPr lang="en-US" sz="1000"/>
                        <a:t>84</a:t>
                      </a:r>
                    </a:p>
                  </a:txBody>
                  <a:tcPr/>
                </a:tc>
                <a:tc>
                  <a:txBody>
                    <a:bodyPr/>
                    <a:lstStyle/>
                    <a:p>
                      <a:r>
                        <a:rPr lang="en-US" sz="1000"/>
                        <a:t>5</a:t>
                      </a:r>
                    </a:p>
                  </a:txBody>
                  <a:tcPr/>
                </a:tc>
                <a:tc>
                  <a:txBody>
                    <a:bodyPr/>
                    <a:lstStyle/>
                    <a:p>
                      <a:r>
                        <a:rPr lang="en-US" sz="1000"/>
                        <a:t>3.1097 %</a:t>
                      </a:r>
                    </a:p>
                  </a:txBody>
                  <a:tcPr/>
                </a:tc>
                <a:tc>
                  <a:txBody>
                    <a:bodyPr/>
                    <a:lstStyle/>
                    <a:p>
                      <a:r>
                        <a:rPr lang="en-US" sz="1000"/>
                        <a:t>Image</a:t>
                      </a:r>
                    </a:p>
                  </a:txBody>
                  <a:tcPr/>
                </a:tc>
                <a:extLst>
                  <a:ext uri="{0D108BD9-81ED-4DB2-BD59-A6C34878D82A}">
                    <a16:rowId xmlns:a16="http://schemas.microsoft.com/office/drawing/2014/main" val="3865304547"/>
                  </a:ext>
                </a:extLst>
              </a:tr>
              <a:tr h="370840">
                <a:tc>
                  <a:txBody>
                    <a:bodyPr/>
                    <a:lstStyle/>
                    <a:p>
                      <a:r>
                        <a:rPr lang="en-US" sz="1000" b="1"/>
                        <a:t>marketjg_van - 2018-07-25 16:49:04 </a:t>
                      </a:r>
                      <a:r>
                        <a:rPr lang="en-US" sz="1000"/>
                        <a:t>
 How to win on #WineWednesday? Pair the Haida Gwaii Sablefish from our Rooted in Nature tasting menu with a glass of Louis Latour Mâcon-Lugny "Les Genièvres" 2016. You'll thank us later.</a:t>
                      </a:r>
                    </a:p>
                  </a:txBody>
                  <a:tcPr/>
                </a:tc>
                <a:tc>
                  <a:txBody>
                    <a:bodyPr/>
                    <a:lstStyle/>
                    <a:p>
                      <a:r>
                        <a:rPr lang="en-US" sz="1000"/>
                        <a:t>68</a:t>
                      </a:r>
                    </a:p>
                  </a:txBody>
                  <a:tcPr/>
                </a:tc>
                <a:tc>
                  <a:txBody>
                    <a:bodyPr/>
                    <a:lstStyle/>
                    <a:p>
                      <a:r>
                        <a:rPr lang="en-US" sz="1000"/>
                        <a:t>3</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82582750"/>
                  </a:ext>
                </a:extLst>
              </a:tr>
            </a:tbl>
          </a:graphicData>
        </a:graphic>
      </p:graphicFrame>
      <p:sp>
        <p:nvSpPr>
          <p:cNvPr id="4" name="Text Placeholder 3">
            <a:extLst>
              <a:ext uri="{FF2B5EF4-FFF2-40B4-BE49-F238E27FC236}">
                <a16:creationId xmlns:a16="http://schemas.microsoft.com/office/drawing/2014/main" id="{D4B0C930-DCB1-4660-98C6-FDAD88D422E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4064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43EF0-F5C8-4FC0-B920-76FF048CBF7D}"/>
              </a:ext>
            </a:extLst>
          </p:cNvPr>
          <p:cNvSpPr>
            <a:spLocks noGrp="1"/>
          </p:cNvSpPr>
          <p:nvPr>
            <p:ph type="title"/>
          </p:nvPr>
        </p:nvSpPr>
        <p:spPr/>
        <p:txBody>
          <a:bodyPr/>
          <a:lstStyle/>
          <a:p>
            <a:r>
              <a:rPr lang="en-US"/>
              <a:t>Twitter Monthly | Market</a:t>
            </a:r>
          </a:p>
        </p:txBody>
      </p:sp>
      <p:graphicFrame>
        <p:nvGraphicFramePr>
          <p:cNvPr id="5" name="Table Placeholder 4">
            <a:extLst>
              <a:ext uri="{FF2B5EF4-FFF2-40B4-BE49-F238E27FC236}">
                <a16:creationId xmlns:a16="http://schemas.microsoft.com/office/drawing/2014/main" id="{B840A98D-75E0-40DA-93FD-270C21EA67A0}"/>
              </a:ext>
            </a:extLst>
          </p:cNvPr>
          <p:cNvGraphicFramePr>
            <a:graphicFrameLocks noGrp="1"/>
          </p:cNvGraphicFramePr>
          <p:nvPr>
            <p:ph type="tbl" sz="quarter" idx="13"/>
            <p:extLst>
              <p:ext uri="{D42A27DB-BD31-4B8C-83A1-F6EECF244321}">
                <p14:modId xmlns:p14="http://schemas.microsoft.com/office/powerpoint/2010/main" val="143179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05696493"/>
                    </a:ext>
                  </a:extLst>
                </a:gridCol>
                <a:gridCol w="3291840">
                  <a:extLst>
                    <a:ext uri="{9D8B030D-6E8A-4147-A177-3AD203B41FA5}">
                      <a16:colId xmlns:a16="http://schemas.microsoft.com/office/drawing/2014/main" val="1765657015"/>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754848194"/>
                  </a:ext>
                </a:extLst>
              </a:tr>
              <a:tr h="370840">
                <a:tc>
                  <a:txBody>
                    <a:bodyPr/>
                    <a:lstStyle/>
                    <a:p>
                      <a:r>
                        <a:rPr lang="en-US" sz="1000"/>
                        <a:t>Follower Count</a:t>
                      </a:r>
                    </a:p>
                  </a:txBody>
                  <a:tcPr/>
                </a:tc>
                <a:tc>
                  <a:txBody>
                    <a:bodyPr/>
                    <a:lstStyle/>
                    <a:p>
                      <a:r>
                        <a:rPr lang="en-US" sz="1000"/>
                        <a:t>3648</a:t>
                      </a:r>
                    </a:p>
                  </a:txBody>
                  <a:tcPr/>
                </a:tc>
                <a:extLst>
                  <a:ext uri="{0D108BD9-81ED-4DB2-BD59-A6C34878D82A}">
                    <a16:rowId xmlns:a16="http://schemas.microsoft.com/office/drawing/2014/main" val="4178049625"/>
                  </a:ext>
                </a:extLst>
              </a:tr>
              <a:tr h="370840">
                <a:tc>
                  <a:txBody>
                    <a:bodyPr/>
                    <a:lstStyle/>
                    <a:p>
                      <a:r>
                        <a:rPr lang="en-US" sz="1000"/>
                        <a:t>Tweet Count</a:t>
                      </a:r>
                    </a:p>
                  </a:txBody>
                  <a:tcPr/>
                </a:tc>
                <a:tc>
                  <a:txBody>
                    <a:bodyPr/>
                    <a:lstStyle/>
                    <a:p>
                      <a:r>
                        <a:rPr lang="en-US" sz="1000"/>
                        <a:t>24</a:t>
                      </a:r>
                    </a:p>
                  </a:txBody>
                  <a:tcPr/>
                </a:tc>
                <a:extLst>
                  <a:ext uri="{0D108BD9-81ED-4DB2-BD59-A6C34878D82A}">
                    <a16:rowId xmlns:a16="http://schemas.microsoft.com/office/drawing/2014/main" val="901824682"/>
                  </a:ext>
                </a:extLst>
              </a:tr>
              <a:tr h="370840">
                <a:tc>
                  <a:txBody>
                    <a:bodyPr/>
                    <a:lstStyle/>
                    <a:p>
                      <a:r>
                        <a:rPr lang="en-US" sz="1000"/>
                        <a:t>Tweet Favourites</a:t>
                      </a:r>
                    </a:p>
                  </a:txBody>
                  <a:tcPr/>
                </a:tc>
                <a:tc>
                  <a:txBody>
                    <a:bodyPr/>
                    <a:lstStyle/>
                    <a:p>
                      <a:r>
                        <a:rPr lang="en-US" sz="1000"/>
                        <a:t>16</a:t>
                      </a:r>
                    </a:p>
                  </a:txBody>
                  <a:tcPr/>
                </a:tc>
                <a:extLst>
                  <a:ext uri="{0D108BD9-81ED-4DB2-BD59-A6C34878D82A}">
                    <a16:rowId xmlns:a16="http://schemas.microsoft.com/office/drawing/2014/main" val="2430162908"/>
                  </a:ext>
                </a:extLst>
              </a:tr>
              <a:tr h="370840">
                <a:tc>
                  <a:txBody>
                    <a:bodyPr/>
                    <a:lstStyle/>
                    <a:p>
                      <a:r>
                        <a:rPr lang="en-US" sz="1000"/>
                        <a:t>Tweet Replies</a:t>
                      </a:r>
                    </a:p>
                  </a:txBody>
                  <a:tcPr/>
                </a:tc>
                <a:tc>
                  <a:txBody>
                    <a:bodyPr/>
                    <a:lstStyle/>
                    <a:p>
                      <a:r>
                        <a:rPr lang="en-US" sz="1000"/>
                        <a:t>1</a:t>
                      </a:r>
                    </a:p>
                  </a:txBody>
                  <a:tcPr/>
                </a:tc>
                <a:extLst>
                  <a:ext uri="{0D108BD9-81ED-4DB2-BD59-A6C34878D82A}">
                    <a16:rowId xmlns:a16="http://schemas.microsoft.com/office/drawing/2014/main" val="1459858600"/>
                  </a:ext>
                </a:extLst>
              </a:tr>
              <a:tr h="370840">
                <a:tc>
                  <a:txBody>
                    <a:bodyPr/>
                    <a:lstStyle/>
                    <a:p>
                      <a:r>
                        <a:rPr lang="en-US" sz="1000"/>
                        <a:t>Tweet Retweets</a:t>
                      </a:r>
                    </a:p>
                  </a:txBody>
                  <a:tcPr/>
                </a:tc>
                <a:tc>
                  <a:txBody>
                    <a:bodyPr/>
                    <a:lstStyle/>
                    <a:p>
                      <a:r>
                        <a:rPr lang="en-US" sz="1000"/>
                        <a:t>8</a:t>
                      </a:r>
                    </a:p>
                  </a:txBody>
                  <a:tcPr/>
                </a:tc>
                <a:extLst>
                  <a:ext uri="{0D108BD9-81ED-4DB2-BD59-A6C34878D82A}">
                    <a16:rowId xmlns:a16="http://schemas.microsoft.com/office/drawing/2014/main" val="2970007093"/>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754699872"/>
                  </a:ext>
                </a:extLst>
              </a:tr>
            </a:tbl>
          </a:graphicData>
        </a:graphic>
      </p:graphicFrame>
      <p:sp>
        <p:nvSpPr>
          <p:cNvPr id="4" name="Text Placeholder 3">
            <a:extLst>
              <a:ext uri="{FF2B5EF4-FFF2-40B4-BE49-F238E27FC236}">
                <a16:creationId xmlns:a16="http://schemas.microsoft.com/office/drawing/2014/main" id="{E5DF0FD2-3A9C-421E-B7AC-0E0512AC0E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63745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F6CC3-5EBF-48D8-B905-D6DA8F36AFEC}"/>
              </a:ext>
            </a:extLst>
          </p:cNvPr>
          <p:cNvSpPr>
            <a:spLocks noGrp="1"/>
          </p:cNvSpPr>
          <p:nvPr>
            <p:ph type="title"/>
          </p:nvPr>
        </p:nvSpPr>
        <p:spPr/>
        <p:txBody>
          <a:bodyPr/>
          <a:lstStyle/>
          <a:p>
            <a:r>
              <a:rPr lang="en-US"/>
              <a:t>Followers (Twitter) | Market</a:t>
            </a:r>
          </a:p>
        </p:txBody>
      </p:sp>
      <p:graphicFrame>
        <p:nvGraphicFramePr>
          <p:cNvPr id="6" name="Chart Placeholder 5">
            <a:extLst>
              <a:ext uri="{FF2B5EF4-FFF2-40B4-BE49-F238E27FC236}">
                <a16:creationId xmlns:a16="http://schemas.microsoft.com/office/drawing/2014/main" id="{C51BEE5C-22AB-435A-B304-0AD03C57196F}"/>
              </a:ext>
            </a:extLst>
          </p:cNvPr>
          <p:cNvGraphicFramePr>
            <a:graphicFrameLocks noGrp="1"/>
          </p:cNvGraphicFramePr>
          <p:nvPr>
            <p:ph type="chart" sz="quarter" idx="13"/>
            <p:extLst>
              <p:ext uri="{D42A27DB-BD31-4B8C-83A1-F6EECF244321}">
                <p14:modId xmlns:p14="http://schemas.microsoft.com/office/powerpoint/2010/main" val="66159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C5F70-E63F-41AF-BDA3-9FC2D8B315B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8C1D796-6B96-4A8E-8714-C4E4FCD24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31883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476</Words>
  <Application>Microsoft Office PowerPoint</Application>
  <PresentationFormat>On-screen Show (4:3)</PresentationFormat>
  <Paragraphs>255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Report for Market</vt:lpstr>
      <vt:lpstr>Followers (Full) | Market</vt:lpstr>
      <vt:lpstr>Facebook Monthly | Market</vt:lpstr>
      <vt:lpstr>Posts Table | Market - 1 of 3</vt:lpstr>
      <vt:lpstr>Posts Table | Market - 2 of 3</vt:lpstr>
      <vt:lpstr>Posts Table | Market - 3 of 3</vt:lpstr>
      <vt:lpstr>Followers (Facebook) | Market</vt:lpstr>
      <vt:lpstr>Organic + Paid Reach (Facebook) | Market</vt:lpstr>
      <vt:lpstr>Facebook Reach | Market</vt:lpstr>
      <vt:lpstr>Instagram Monthly | Market</vt:lpstr>
      <vt:lpstr>Followers (Instagram) | Market</vt:lpstr>
      <vt:lpstr>Instagram Posts Table | Market</vt:lpstr>
      <vt:lpstr>Twitter Monthly | Market</vt:lpstr>
      <vt:lpstr>Followers (Twitter) |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Market</dc:title>
  <dc:creator>Administrator</dc:creator>
  <cp:lastModifiedBy>Administrator</cp:lastModifiedBy>
  <cp:revision>1</cp:revision>
  <dcterms:created xsi:type="dcterms:W3CDTF">2018-08-01T19:50:55Z</dcterms:created>
  <dcterms:modified xsi:type="dcterms:W3CDTF">2018-08-01T19:51:26Z</dcterms:modified>
</cp:coreProperties>
</file>