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EE53-4D01-994F-4603A11A0140}"/>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1-EE53-4D01-994F-4603A11A0140}"/>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2-EE53-4D01-994F-4603A11A0140}"/>
            </c:ext>
          </c:extLst>
        </c:ser>
        <c:dLbls>
          <c:showLegendKey val="0"/>
          <c:showVal val="0"/>
          <c:showCatName val="0"/>
          <c:showSerName val="0"/>
          <c:showPercent val="0"/>
          <c:showBubbleSize val="0"/>
        </c:dLbls>
        <c:smooth val="0"/>
        <c:axId val="350185704"/>
        <c:axId val="281242376"/>
      </c:lineChart>
      <c:dateAx>
        <c:axId val="35018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42376"/>
        <c:crosses val="autoZero"/>
        <c:auto val="1"/>
        <c:lblOffset val="100"/>
        <c:baseTimeUnit val="days"/>
      </c:dateAx>
      <c:valAx>
        <c:axId val="28124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6B5F-4FE9-8000-41E0B6D4F84A}"/>
            </c:ext>
          </c:extLst>
        </c:ser>
        <c:dLbls>
          <c:showLegendKey val="0"/>
          <c:showVal val="0"/>
          <c:showCatName val="0"/>
          <c:showSerName val="0"/>
          <c:showPercent val="0"/>
          <c:showBubbleSize val="0"/>
        </c:dLbls>
        <c:smooth val="0"/>
        <c:axId val="354846912"/>
        <c:axId val="354844616"/>
      </c:lineChart>
      <c:dateAx>
        <c:axId val="35484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44616"/>
        <c:crosses val="autoZero"/>
        <c:auto val="1"/>
        <c:lblOffset val="100"/>
        <c:baseTimeUnit val="days"/>
      </c:dateAx>
      <c:valAx>
        <c:axId val="35484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4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1232</c:v>
                </c:pt>
                <c:pt idx="1">
                  <c:v>834</c:v>
                </c:pt>
                <c:pt idx="2">
                  <c:v>474</c:v>
                </c:pt>
                <c:pt idx="3">
                  <c:v>914</c:v>
                </c:pt>
                <c:pt idx="4">
                  <c:v>1374</c:v>
                </c:pt>
                <c:pt idx="5">
                  <c:v>894</c:v>
                </c:pt>
                <c:pt idx="6">
                  <c:v>1103</c:v>
                </c:pt>
                <c:pt idx="7">
                  <c:v>867</c:v>
                </c:pt>
                <c:pt idx="8">
                  <c:v>543</c:v>
                </c:pt>
                <c:pt idx="9">
                  <c:v>492</c:v>
                </c:pt>
                <c:pt idx="10">
                  <c:v>743</c:v>
                </c:pt>
                <c:pt idx="11">
                  <c:v>776</c:v>
                </c:pt>
                <c:pt idx="12">
                  <c:v>1010</c:v>
                </c:pt>
                <c:pt idx="13">
                  <c:v>1257</c:v>
                </c:pt>
                <c:pt idx="14">
                  <c:v>564</c:v>
                </c:pt>
                <c:pt idx="15">
                  <c:v>595</c:v>
                </c:pt>
                <c:pt idx="16">
                  <c:v>1994</c:v>
                </c:pt>
                <c:pt idx="17">
                  <c:v>798</c:v>
                </c:pt>
                <c:pt idx="18">
                  <c:v>1276</c:v>
                </c:pt>
                <c:pt idx="19">
                  <c:v>452</c:v>
                </c:pt>
                <c:pt idx="20">
                  <c:v>585</c:v>
                </c:pt>
                <c:pt idx="21">
                  <c:v>1268</c:v>
                </c:pt>
                <c:pt idx="22">
                  <c:v>1815</c:v>
                </c:pt>
                <c:pt idx="23">
                  <c:v>1666</c:v>
                </c:pt>
                <c:pt idx="24">
                  <c:v>1512</c:v>
                </c:pt>
                <c:pt idx="25">
                  <c:v>1072</c:v>
                </c:pt>
                <c:pt idx="26">
                  <c:v>778</c:v>
                </c:pt>
                <c:pt idx="27">
                  <c:v>1206</c:v>
                </c:pt>
                <c:pt idx="28">
                  <c:v>1639</c:v>
                </c:pt>
                <c:pt idx="29">
                  <c:v>1286</c:v>
                </c:pt>
                <c:pt idx="30">
                  <c:v>424</c:v>
                </c:pt>
              </c:numCache>
            </c:numRef>
          </c:val>
          <c:extLst>
            <c:ext xmlns:c16="http://schemas.microsoft.com/office/drawing/2014/chart" uri="{C3380CC4-5D6E-409C-BE32-E72D297353CC}">
              <c16:uniqueId val="{00000000-A7B1-44C4-BC0F-2EB02F573336}"/>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821</c:v>
                </c:pt>
                <c:pt idx="1">
                  <c:v>0</c:v>
                </c:pt>
                <c:pt idx="2">
                  <c:v>0</c:v>
                </c:pt>
                <c:pt idx="3">
                  <c:v>430</c:v>
                </c:pt>
                <c:pt idx="4">
                  <c:v>754</c:v>
                </c:pt>
                <c:pt idx="5">
                  <c:v>4524</c:v>
                </c:pt>
                <c:pt idx="6">
                  <c:v>4369</c:v>
                </c:pt>
                <c:pt idx="7">
                  <c:v>3393</c:v>
                </c:pt>
                <c:pt idx="8">
                  <c:v>2190</c:v>
                </c:pt>
                <c:pt idx="9">
                  <c:v>2816</c:v>
                </c:pt>
                <c:pt idx="10">
                  <c:v>3998</c:v>
                </c:pt>
                <c:pt idx="11">
                  <c:v>3604</c:v>
                </c:pt>
                <c:pt idx="12">
                  <c:v>3804</c:v>
                </c:pt>
                <c:pt idx="13">
                  <c:v>3448</c:v>
                </c:pt>
                <c:pt idx="14">
                  <c:v>3965</c:v>
                </c:pt>
                <c:pt idx="15">
                  <c:v>3732</c:v>
                </c:pt>
                <c:pt idx="16">
                  <c:v>2614</c:v>
                </c:pt>
                <c:pt idx="17">
                  <c:v>1956</c:v>
                </c:pt>
                <c:pt idx="18">
                  <c:v>2085</c:v>
                </c:pt>
                <c:pt idx="19">
                  <c:v>1415</c:v>
                </c:pt>
                <c:pt idx="20">
                  <c:v>699</c:v>
                </c:pt>
                <c:pt idx="21">
                  <c:v>369</c:v>
                </c:pt>
                <c:pt idx="22">
                  <c:v>0</c:v>
                </c:pt>
                <c:pt idx="23">
                  <c:v>3487</c:v>
                </c:pt>
                <c:pt idx="24">
                  <c:v>4713</c:v>
                </c:pt>
                <c:pt idx="25">
                  <c:v>3366</c:v>
                </c:pt>
                <c:pt idx="26">
                  <c:v>3710</c:v>
                </c:pt>
                <c:pt idx="27">
                  <c:v>2671</c:v>
                </c:pt>
                <c:pt idx="28">
                  <c:v>4018</c:v>
                </c:pt>
                <c:pt idx="29">
                  <c:v>2251</c:v>
                </c:pt>
                <c:pt idx="30">
                  <c:v>751</c:v>
                </c:pt>
              </c:numCache>
            </c:numRef>
          </c:val>
          <c:extLst>
            <c:ext xmlns:c16="http://schemas.microsoft.com/office/drawing/2014/chart" uri="{C3380CC4-5D6E-409C-BE32-E72D297353CC}">
              <c16:uniqueId val="{00000001-A7B1-44C4-BC0F-2EB02F573336}"/>
            </c:ext>
          </c:extLst>
        </c:ser>
        <c:dLbls>
          <c:showLegendKey val="0"/>
          <c:showVal val="0"/>
          <c:showCatName val="0"/>
          <c:showSerName val="0"/>
          <c:showPercent val="0"/>
          <c:showBubbleSize val="0"/>
        </c:dLbls>
        <c:axId val="356182120"/>
        <c:axId val="356185400"/>
      </c:areaChart>
      <c:dateAx>
        <c:axId val="3561821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85400"/>
        <c:crosses val="autoZero"/>
        <c:auto val="1"/>
        <c:lblOffset val="100"/>
        <c:baseTimeUnit val="days"/>
      </c:dateAx>
      <c:valAx>
        <c:axId val="35618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8212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Market by Jean-Georges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1483</c:v>
                </c:pt>
                <c:pt idx="1">
                  <c:v>468</c:v>
                </c:pt>
                <c:pt idx="2">
                  <c:v>287</c:v>
                </c:pt>
                <c:pt idx="3">
                  <c:v>893</c:v>
                </c:pt>
                <c:pt idx="4">
                  <c:v>1378</c:v>
                </c:pt>
                <c:pt idx="5">
                  <c:v>4714</c:v>
                </c:pt>
                <c:pt idx="6">
                  <c:v>4357</c:v>
                </c:pt>
                <c:pt idx="7">
                  <c:v>3795</c:v>
                </c:pt>
                <c:pt idx="8">
                  <c:v>2385</c:v>
                </c:pt>
                <c:pt idx="9">
                  <c:v>2827</c:v>
                </c:pt>
                <c:pt idx="10">
                  <c:v>4150</c:v>
                </c:pt>
                <c:pt idx="11">
                  <c:v>3860</c:v>
                </c:pt>
                <c:pt idx="12">
                  <c:v>4203</c:v>
                </c:pt>
                <c:pt idx="13">
                  <c:v>3961</c:v>
                </c:pt>
                <c:pt idx="14">
                  <c:v>4003</c:v>
                </c:pt>
                <c:pt idx="15">
                  <c:v>3732</c:v>
                </c:pt>
                <c:pt idx="16">
                  <c:v>3173</c:v>
                </c:pt>
                <c:pt idx="17">
                  <c:v>2279</c:v>
                </c:pt>
                <c:pt idx="18">
                  <c:v>2623</c:v>
                </c:pt>
                <c:pt idx="19">
                  <c:v>1612</c:v>
                </c:pt>
                <c:pt idx="20">
                  <c:v>1048</c:v>
                </c:pt>
                <c:pt idx="21">
                  <c:v>914</c:v>
                </c:pt>
                <c:pt idx="22">
                  <c:v>734</c:v>
                </c:pt>
                <c:pt idx="23">
                  <c:v>4061</c:v>
                </c:pt>
                <c:pt idx="24">
                  <c:v>5341</c:v>
                </c:pt>
                <c:pt idx="25">
                  <c:v>3834</c:v>
                </c:pt>
                <c:pt idx="26">
                  <c:v>3834</c:v>
                </c:pt>
                <c:pt idx="27">
                  <c:v>3201</c:v>
                </c:pt>
                <c:pt idx="28">
                  <c:v>4795</c:v>
                </c:pt>
                <c:pt idx="29">
                  <c:v>2896</c:v>
                </c:pt>
                <c:pt idx="30">
                  <c:v>1039</c:v>
                </c:pt>
              </c:numCache>
            </c:numRef>
          </c:val>
          <c:smooth val="0"/>
          <c:extLst>
            <c:ext xmlns:c16="http://schemas.microsoft.com/office/drawing/2014/chart" uri="{C3380CC4-5D6E-409C-BE32-E72D297353CC}">
              <c16:uniqueId val="{00000000-002E-4BDC-AF1F-1BBF28508F10}"/>
            </c:ext>
          </c:extLst>
        </c:ser>
        <c:dLbls>
          <c:showLegendKey val="0"/>
          <c:showVal val="0"/>
          <c:showCatName val="0"/>
          <c:showSerName val="0"/>
          <c:showPercent val="0"/>
          <c:showBubbleSize val="0"/>
        </c:dLbls>
        <c:smooth val="0"/>
        <c:axId val="356183104"/>
        <c:axId val="356180152"/>
      </c:lineChart>
      <c:dateAx>
        <c:axId val="35618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80152"/>
        <c:crosses val="autoZero"/>
        <c:auto val="1"/>
        <c:lblOffset val="100"/>
        <c:baseTimeUnit val="days"/>
      </c:dateAx>
      <c:valAx>
        <c:axId val="35618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8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0-D0B2-4789-BF76-0AB32134E9B7}"/>
            </c:ext>
          </c:extLst>
        </c:ser>
        <c:dLbls>
          <c:showLegendKey val="0"/>
          <c:showVal val="0"/>
          <c:showCatName val="0"/>
          <c:showSerName val="0"/>
          <c:showPercent val="0"/>
          <c:showBubbleSize val="0"/>
        </c:dLbls>
        <c:smooth val="0"/>
        <c:axId val="354425912"/>
        <c:axId val="354427880"/>
      </c:lineChart>
      <c:dateAx>
        <c:axId val="35442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27880"/>
        <c:crosses val="autoZero"/>
        <c:auto val="1"/>
        <c:lblOffset val="100"/>
        <c:baseTimeUnit val="days"/>
      </c:dateAx>
      <c:valAx>
        <c:axId val="3544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2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0-C802-44AE-B888-4C46B312836F}"/>
            </c:ext>
          </c:extLst>
        </c:ser>
        <c:dLbls>
          <c:showLegendKey val="0"/>
          <c:showVal val="0"/>
          <c:showCatName val="0"/>
          <c:showSerName val="0"/>
          <c:showPercent val="0"/>
          <c:showBubbleSize val="0"/>
        </c:dLbls>
        <c:smooth val="0"/>
        <c:axId val="427393312"/>
        <c:axId val="427395936"/>
      </c:lineChart>
      <c:dateAx>
        <c:axId val="42739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95936"/>
        <c:crosses val="autoZero"/>
        <c:auto val="1"/>
        <c:lblOffset val="100"/>
        <c:baseTimeUnit val="days"/>
      </c:dateAx>
      <c:valAx>
        <c:axId val="42739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9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FB7B-BF7A-4357-8B05-0CC89FB1FA46}"/>
              </a:ext>
            </a:extLst>
          </p:cNvPr>
          <p:cNvSpPr>
            <a:spLocks noGrp="1"/>
          </p:cNvSpPr>
          <p:nvPr>
            <p:ph type="ctrTitle"/>
          </p:nvPr>
        </p:nvSpPr>
        <p:spPr/>
        <p:txBody>
          <a:bodyPr/>
          <a:lstStyle/>
          <a:p>
            <a:r>
              <a:rPr lang="en-US"/>
              <a:t>Monthly Management Report for Market</a:t>
            </a:r>
          </a:p>
        </p:txBody>
      </p:sp>
      <p:sp>
        <p:nvSpPr>
          <p:cNvPr id="3" name="Subtitle 2">
            <a:extLst>
              <a:ext uri="{FF2B5EF4-FFF2-40B4-BE49-F238E27FC236}">
                <a16:creationId xmlns:a16="http://schemas.microsoft.com/office/drawing/2014/main" id="{A1C42024-466C-4CAA-8279-1EB3AC2BEA31}"/>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3743734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1A80B-C736-408F-A6A5-34728E5E438C}"/>
              </a:ext>
            </a:extLst>
          </p:cNvPr>
          <p:cNvSpPr>
            <a:spLocks noGrp="1"/>
          </p:cNvSpPr>
          <p:nvPr>
            <p:ph type="title"/>
          </p:nvPr>
        </p:nvSpPr>
        <p:spPr/>
        <p:txBody>
          <a:bodyPr/>
          <a:lstStyle/>
          <a:p>
            <a:r>
              <a:rPr lang="en-US"/>
              <a:t>Followers (Full) | Market</a:t>
            </a:r>
          </a:p>
        </p:txBody>
      </p:sp>
      <p:graphicFrame>
        <p:nvGraphicFramePr>
          <p:cNvPr id="6" name="Chart Placeholder 5">
            <a:extLst>
              <a:ext uri="{FF2B5EF4-FFF2-40B4-BE49-F238E27FC236}">
                <a16:creationId xmlns:a16="http://schemas.microsoft.com/office/drawing/2014/main" id="{D1E5FB5C-30DC-4BFB-AF8F-033C250E54E4}"/>
              </a:ext>
            </a:extLst>
          </p:cNvPr>
          <p:cNvGraphicFramePr>
            <a:graphicFrameLocks noGrp="1"/>
          </p:cNvGraphicFramePr>
          <p:nvPr>
            <p:ph type="chart" sz="quarter" idx="13"/>
            <p:extLst>
              <p:ext uri="{D42A27DB-BD31-4B8C-83A1-F6EECF244321}">
                <p14:modId xmlns:p14="http://schemas.microsoft.com/office/powerpoint/2010/main" val="2806068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18155E-7DDB-4C4F-8AC8-CFB66F02696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1E42645-AABE-4D08-BA43-B147C44F7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919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B900-8D69-4D00-A9A9-8A8BDACB1FEE}"/>
              </a:ext>
            </a:extLst>
          </p:cNvPr>
          <p:cNvSpPr>
            <a:spLocks noGrp="1"/>
          </p:cNvSpPr>
          <p:nvPr>
            <p:ph type="title"/>
          </p:nvPr>
        </p:nvSpPr>
        <p:spPr/>
        <p:txBody>
          <a:bodyPr/>
          <a:lstStyle/>
          <a:p>
            <a:r>
              <a:rPr lang="en-US"/>
              <a:t>Facebook Monthly | Market</a:t>
            </a:r>
          </a:p>
        </p:txBody>
      </p:sp>
      <p:graphicFrame>
        <p:nvGraphicFramePr>
          <p:cNvPr id="5" name="Table Placeholder 4">
            <a:extLst>
              <a:ext uri="{FF2B5EF4-FFF2-40B4-BE49-F238E27FC236}">
                <a16:creationId xmlns:a16="http://schemas.microsoft.com/office/drawing/2014/main" id="{0C904DEA-0C38-46B9-8346-AAB837D5F5B8}"/>
              </a:ext>
            </a:extLst>
          </p:cNvPr>
          <p:cNvGraphicFramePr>
            <a:graphicFrameLocks noGrp="1"/>
          </p:cNvGraphicFramePr>
          <p:nvPr>
            <p:ph type="tbl" sz="quarter" idx="13"/>
            <p:extLst>
              <p:ext uri="{D42A27DB-BD31-4B8C-83A1-F6EECF244321}">
                <p14:modId xmlns:p14="http://schemas.microsoft.com/office/powerpoint/2010/main" val="153563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4493539"/>
                    </a:ext>
                  </a:extLst>
                </a:gridCol>
                <a:gridCol w="3291840">
                  <a:extLst>
                    <a:ext uri="{9D8B030D-6E8A-4147-A177-3AD203B41FA5}">
                      <a16:colId xmlns:a16="http://schemas.microsoft.com/office/drawing/2014/main" val="202242621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563548298"/>
                  </a:ext>
                </a:extLst>
              </a:tr>
              <a:tr h="370840">
                <a:tc>
                  <a:txBody>
                    <a:bodyPr/>
                    <a:lstStyle/>
                    <a:p>
                      <a:r>
                        <a:rPr lang="en-US" sz="1000"/>
                        <a:t>Click Throughs</a:t>
                      </a:r>
                    </a:p>
                  </a:txBody>
                  <a:tcPr/>
                </a:tc>
                <a:tc>
                  <a:txBody>
                    <a:bodyPr/>
                    <a:lstStyle/>
                    <a:p>
                      <a:r>
                        <a:rPr lang="en-US" sz="1000"/>
                        <a:t>31</a:t>
                      </a:r>
                    </a:p>
                  </a:txBody>
                  <a:tcPr/>
                </a:tc>
                <a:extLst>
                  <a:ext uri="{0D108BD9-81ED-4DB2-BD59-A6C34878D82A}">
                    <a16:rowId xmlns:a16="http://schemas.microsoft.com/office/drawing/2014/main" val="59064552"/>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180951460"/>
                  </a:ext>
                </a:extLst>
              </a:tr>
              <a:tr h="370840">
                <a:tc>
                  <a:txBody>
                    <a:bodyPr/>
                    <a:lstStyle/>
                    <a:p>
                      <a:r>
                        <a:rPr lang="en-US" sz="1000"/>
                        <a:t>Engaged Users</a:t>
                      </a:r>
                    </a:p>
                  </a:txBody>
                  <a:tcPr/>
                </a:tc>
                <a:tc>
                  <a:txBody>
                    <a:bodyPr/>
                    <a:lstStyle/>
                    <a:p>
                      <a:r>
                        <a:rPr lang="en-US" sz="1000"/>
                        <a:t>454</a:t>
                      </a:r>
                    </a:p>
                  </a:txBody>
                  <a:tcPr/>
                </a:tc>
                <a:extLst>
                  <a:ext uri="{0D108BD9-81ED-4DB2-BD59-A6C34878D82A}">
                    <a16:rowId xmlns:a16="http://schemas.microsoft.com/office/drawing/2014/main" val="2494949780"/>
                  </a:ext>
                </a:extLst>
              </a:tr>
              <a:tr h="370840">
                <a:tc>
                  <a:txBody>
                    <a:bodyPr/>
                    <a:lstStyle/>
                    <a:p>
                      <a:r>
                        <a:rPr lang="en-US" sz="1000"/>
                        <a:t>Organic Impressions</a:t>
                      </a:r>
                    </a:p>
                  </a:txBody>
                  <a:tcPr/>
                </a:tc>
                <a:tc>
                  <a:txBody>
                    <a:bodyPr/>
                    <a:lstStyle/>
                    <a:p>
                      <a:r>
                        <a:rPr lang="en-US" sz="1000"/>
                        <a:t>30211</a:t>
                      </a:r>
                    </a:p>
                  </a:txBody>
                  <a:tcPr/>
                </a:tc>
                <a:extLst>
                  <a:ext uri="{0D108BD9-81ED-4DB2-BD59-A6C34878D82A}">
                    <a16:rowId xmlns:a16="http://schemas.microsoft.com/office/drawing/2014/main" val="3090903753"/>
                  </a:ext>
                </a:extLst>
              </a:tr>
              <a:tr h="370840">
                <a:tc>
                  <a:txBody>
                    <a:bodyPr/>
                    <a:lstStyle/>
                    <a:p>
                      <a:r>
                        <a:rPr lang="en-US" sz="1000"/>
                        <a:t>Page Likes</a:t>
                      </a:r>
                    </a:p>
                  </a:txBody>
                  <a:tcPr/>
                </a:tc>
                <a:tc>
                  <a:txBody>
                    <a:bodyPr/>
                    <a:lstStyle/>
                    <a:p>
                      <a:r>
                        <a:rPr lang="en-US" sz="1000"/>
                        <a:t>2948</a:t>
                      </a:r>
                    </a:p>
                  </a:txBody>
                  <a:tcPr/>
                </a:tc>
                <a:extLst>
                  <a:ext uri="{0D108BD9-81ED-4DB2-BD59-A6C34878D82A}">
                    <a16:rowId xmlns:a16="http://schemas.microsoft.com/office/drawing/2014/main" val="2471323814"/>
                  </a:ext>
                </a:extLst>
              </a:tr>
              <a:tr h="370840">
                <a:tc>
                  <a:txBody>
                    <a:bodyPr/>
                    <a:lstStyle/>
                    <a:p>
                      <a:r>
                        <a:rPr lang="en-US" sz="1000"/>
                        <a:t>Paid Impressions</a:t>
                      </a:r>
                    </a:p>
                  </a:txBody>
                  <a:tcPr/>
                </a:tc>
                <a:tc>
                  <a:txBody>
                    <a:bodyPr/>
                    <a:lstStyle/>
                    <a:p>
                      <a:r>
                        <a:rPr lang="en-US" sz="1000"/>
                        <a:t>75132</a:t>
                      </a:r>
                    </a:p>
                  </a:txBody>
                  <a:tcPr/>
                </a:tc>
                <a:extLst>
                  <a:ext uri="{0D108BD9-81ED-4DB2-BD59-A6C34878D82A}">
                    <a16:rowId xmlns:a16="http://schemas.microsoft.com/office/drawing/2014/main" val="3621615332"/>
                  </a:ext>
                </a:extLst>
              </a:tr>
              <a:tr h="370840">
                <a:tc>
                  <a:txBody>
                    <a:bodyPr/>
                    <a:lstStyle/>
                    <a:p>
                      <a:r>
                        <a:rPr lang="en-US" sz="1000"/>
                        <a:t>Post Likes</a:t>
                      </a:r>
                    </a:p>
                  </a:txBody>
                  <a:tcPr/>
                </a:tc>
                <a:tc>
                  <a:txBody>
                    <a:bodyPr/>
                    <a:lstStyle/>
                    <a:p>
                      <a:r>
                        <a:rPr lang="en-US" sz="1000"/>
                        <a:t>285</a:t>
                      </a:r>
                    </a:p>
                  </a:txBody>
                  <a:tcPr/>
                </a:tc>
                <a:extLst>
                  <a:ext uri="{0D108BD9-81ED-4DB2-BD59-A6C34878D82A}">
                    <a16:rowId xmlns:a16="http://schemas.microsoft.com/office/drawing/2014/main" val="1223774241"/>
                  </a:ext>
                </a:extLst>
              </a:tr>
              <a:tr h="370840">
                <a:tc>
                  <a:txBody>
                    <a:bodyPr/>
                    <a:lstStyle/>
                    <a:p>
                      <a:r>
                        <a:rPr lang="en-US" sz="1000"/>
                        <a:t>Posts</a:t>
                      </a:r>
                    </a:p>
                  </a:txBody>
                  <a:tcPr/>
                </a:tc>
                <a:tc>
                  <a:txBody>
                    <a:bodyPr/>
                    <a:lstStyle/>
                    <a:p>
                      <a:r>
                        <a:rPr lang="en-US" sz="1000"/>
                        <a:t>20</a:t>
                      </a:r>
                    </a:p>
                  </a:txBody>
                  <a:tcPr/>
                </a:tc>
                <a:extLst>
                  <a:ext uri="{0D108BD9-81ED-4DB2-BD59-A6C34878D82A}">
                    <a16:rowId xmlns:a16="http://schemas.microsoft.com/office/drawing/2014/main" val="1391145579"/>
                  </a:ext>
                </a:extLst>
              </a:tr>
              <a:tr h="370840">
                <a:tc>
                  <a:txBody>
                    <a:bodyPr/>
                    <a:lstStyle/>
                    <a:p>
                      <a:r>
                        <a:rPr lang="en-US" sz="1000"/>
                        <a:t>Shares</a:t>
                      </a:r>
                    </a:p>
                  </a:txBody>
                  <a:tcPr/>
                </a:tc>
                <a:tc>
                  <a:txBody>
                    <a:bodyPr/>
                    <a:lstStyle/>
                    <a:p>
                      <a:r>
                        <a:rPr lang="en-US" sz="1000"/>
                        <a:t>22</a:t>
                      </a:r>
                    </a:p>
                  </a:txBody>
                  <a:tcPr/>
                </a:tc>
                <a:extLst>
                  <a:ext uri="{0D108BD9-81ED-4DB2-BD59-A6C34878D82A}">
                    <a16:rowId xmlns:a16="http://schemas.microsoft.com/office/drawing/2014/main" val="3861500099"/>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650485004"/>
                  </a:ext>
                </a:extLst>
              </a:tr>
            </a:tbl>
          </a:graphicData>
        </a:graphic>
      </p:graphicFrame>
      <p:sp>
        <p:nvSpPr>
          <p:cNvPr id="4" name="Text Placeholder 3">
            <a:extLst>
              <a:ext uri="{FF2B5EF4-FFF2-40B4-BE49-F238E27FC236}">
                <a16:creationId xmlns:a16="http://schemas.microsoft.com/office/drawing/2014/main" id="{164B6D79-4EE2-496B-9440-D6AD3E1F305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24876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1EFBD-C72F-44BB-A04B-E60EE8006B3F}"/>
              </a:ext>
            </a:extLst>
          </p:cNvPr>
          <p:cNvSpPr>
            <a:spLocks noGrp="1"/>
          </p:cNvSpPr>
          <p:nvPr>
            <p:ph type="title"/>
          </p:nvPr>
        </p:nvSpPr>
        <p:spPr/>
        <p:txBody>
          <a:bodyPr/>
          <a:lstStyle/>
          <a:p>
            <a:r>
              <a:rPr lang="en-US"/>
              <a:t>Followers (Facebook) | Market</a:t>
            </a:r>
          </a:p>
        </p:txBody>
      </p:sp>
      <p:graphicFrame>
        <p:nvGraphicFramePr>
          <p:cNvPr id="6" name="Chart Placeholder 5">
            <a:extLst>
              <a:ext uri="{FF2B5EF4-FFF2-40B4-BE49-F238E27FC236}">
                <a16:creationId xmlns:a16="http://schemas.microsoft.com/office/drawing/2014/main" id="{5E3E93BB-2E9B-4B40-AE56-16B67FBFF76B}"/>
              </a:ext>
            </a:extLst>
          </p:cNvPr>
          <p:cNvGraphicFramePr>
            <a:graphicFrameLocks noGrp="1"/>
          </p:cNvGraphicFramePr>
          <p:nvPr>
            <p:ph type="chart" sz="quarter" idx="13"/>
            <p:extLst>
              <p:ext uri="{D42A27DB-BD31-4B8C-83A1-F6EECF244321}">
                <p14:modId xmlns:p14="http://schemas.microsoft.com/office/powerpoint/2010/main" val="289162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922CD-1C71-4C90-8376-44617732610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61C1062-3E55-44A8-80EF-0E01ABBBA7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19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9C13-C2C9-40D3-8C37-B2C2E9FAB7D5}"/>
              </a:ext>
            </a:extLst>
          </p:cNvPr>
          <p:cNvSpPr>
            <a:spLocks noGrp="1"/>
          </p:cNvSpPr>
          <p:nvPr>
            <p:ph type="title"/>
          </p:nvPr>
        </p:nvSpPr>
        <p:spPr/>
        <p:txBody>
          <a:bodyPr/>
          <a:lstStyle/>
          <a:p>
            <a:r>
              <a:rPr lang="en-US"/>
              <a:t>Organic + Paid Reach (Facebook) | Market</a:t>
            </a:r>
          </a:p>
        </p:txBody>
      </p:sp>
      <p:graphicFrame>
        <p:nvGraphicFramePr>
          <p:cNvPr id="6" name="Chart Placeholder 5">
            <a:extLst>
              <a:ext uri="{FF2B5EF4-FFF2-40B4-BE49-F238E27FC236}">
                <a16:creationId xmlns:a16="http://schemas.microsoft.com/office/drawing/2014/main" id="{18989175-140D-4C6B-90CF-96D28F40D077}"/>
              </a:ext>
            </a:extLst>
          </p:cNvPr>
          <p:cNvGraphicFramePr>
            <a:graphicFrameLocks noGrp="1"/>
          </p:cNvGraphicFramePr>
          <p:nvPr>
            <p:ph type="chart" sz="quarter" idx="13"/>
            <p:extLst>
              <p:ext uri="{D42A27DB-BD31-4B8C-83A1-F6EECF244321}">
                <p14:modId xmlns:p14="http://schemas.microsoft.com/office/powerpoint/2010/main" val="1353885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A33D7-3EA4-44FD-8258-076E4FE704B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F87D80E-C67C-4DEB-BE20-8C4494EDB3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3025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566CB-8D78-4C16-B31F-7CC34D57C8BC}"/>
              </a:ext>
            </a:extLst>
          </p:cNvPr>
          <p:cNvSpPr>
            <a:spLocks noGrp="1"/>
          </p:cNvSpPr>
          <p:nvPr>
            <p:ph type="title"/>
          </p:nvPr>
        </p:nvSpPr>
        <p:spPr/>
        <p:txBody>
          <a:bodyPr/>
          <a:lstStyle/>
          <a:p>
            <a:r>
              <a:rPr lang="en-US"/>
              <a:t>Facebook Reach | Market</a:t>
            </a:r>
          </a:p>
        </p:txBody>
      </p:sp>
      <p:graphicFrame>
        <p:nvGraphicFramePr>
          <p:cNvPr id="6" name="Chart Placeholder 5">
            <a:extLst>
              <a:ext uri="{FF2B5EF4-FFF2-40B4-BE49-F238E27FC236}">
                <a16:creationId xmlns:a16="http://schemas.microsoft.com/office/drawing/2014/main" id="{2CF0FA6E-5DB8-41C3-92CD-8DE2F5CAE716}"/>
              </a:ext>
            </a:extLst>
          </p:cNvPr>
          <p:cNvGraphicFramePr>
            <a:graphicFrameLocks noGrp="1"/>
          </p:cNvGraphicFramePr>
          <p:nvPr>
            <p:ph type="chart" sz="quarter" idx="13"/>
            <p:extLst>
              <p:ext uri="{D42A27DB-BD31-4B8C-83A1-F6EECF244321}">
                <p14:modId xmlns:p14="http://schemas.microsoft.com/office/powerpoint/2010/main" val="353541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B8672-B95D-4308-884F-6D21EFCEBB7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B7A750B-EA65-47B8-A9E2-C765D5E21A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225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25026-F2A7-4FAE-921F-EBD77EBDBDC3}"/>
              </a:ext>
            </a:extLst>
          </p:cNvPr>
          <p:cNvSpPr>
            <a:spLocks noGrp="1"/>
          </p:cNvSpPr>
          <p:nvPr>
            <p:ph type="title"/>
          </p:nvPr>
        </p:nvSpPr>
        <p:spPr/>
        <p:txBody>
          <a:bodyPr/>
          <a:lstStyle/>
          <a:p>
            <a:r>
              <a:rPr lang="en-US"/>
              <a:t>Instagram Monthly | Market</a:t>
            </a:r>
          </a:p>
        </p:txBody>
      </p:sp>
      <p:graphicFrame>
        <p:nvGraphicFramePr>
          <p:cNvPr id="5" name="Table Placeholder 4">
            <a:extLst>
              <a:ext uri="{FF2B5EF4-FFF2-40B4-BE49-F238E27FC236}">
                <a16:creationId xmlns:a16="http://schemas.microsoft.com/office/drawing/2014/main" id="{2BA2E29C-6687-4A25-9304-D7915C6C0143}"/>
              </a:ext>
            </a:extLst>
          </p:cNvPr>
          <p:cNvGraphicFramePr>
            <a:graphicFrameLocks noGrp="1"/>
          </p:cNvGraphicFramePr>
          <p:nvPr>
            <p:ph type="tbl" sz="quarter" idx="13"/>
            <p:extLst>
              <p:ext uri="{D42A27DB-BD31-4B8C-83A1-F6EECF244321}">
                <p14:modId xmlns:p14="http://schemas.microsoft.com/office/powerpoint/2010/main" val="1886982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59797850"/>
                    </a:ext>
                  </a:extLst>
                </a:gridCol>
                <a:gridCol w="3291840">
                  <a:extLst>
                    <a:ext uri="{9D8B030D-6E8A-4147-A177-3AD203B41FA5}">
                      <a16:colId xmlns:a16="http://schemas.microsoft.com/office/drawing/2014/main" val="410019082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926853804"/>
                  </a:ext>
                </a:extLst>
              </a:tr>
              <a:tr h="370840">
                <a:tc>
                  <a:txBody>
                    <a:bodyPr/>
                    <a:lstStyle/>
                    <a:p>
                      <a:r>
                        <a:rPr lang="en-US" sz="1000"/>
                        <a:t>Follower Count</a:t>
                      </a:r>
                    </a:p>
                  </a:txBody>
                  <a:tcPr/>
                </a:tc>
                <a:tc>
                  <a:txBody>
                    <a:bodyPr/>
                    <a:lstStyle/>
                    <a:p>
                      <a:r>
                        <a:rPr lang="en-US" sz="1000"/>
                        <a:t>2876</a:t>
                      </a:r>
                    </a:p>
                  </a:txBody>
                  <a:tcPr/>
                </a:tc>
                <a:extLst>
                  <a:ext uri="{0D108BD9-81ED-4DB2-BD59-A6C34878D82A}">
                    <a16:rowId xmlns:a16="http://schemas.microsoft.com/office/drawing/2014/main" val="3780789039"/>
                  </a:ext>
                </a:extLst>
              </a:tr>
              <a:tr h="370840">
                <a:tc>
                  <a:txBody>
                    <a:bodyPr/>
                    <a:lstStyle/>
                    <a:p>
                      <a:r>
                        <a:rPr lang="en-US" sz="1000"/>
                        <a:t>Post Comments</a:t>
                      </a:r>
                    </a:p>
                  </a:txBody>
                  <a:tcPr/>
                </a:tc>
                <a:tc>
                  <a:txBody>
                    <a:bodyPr/>
                    <a:lstStyle/>
                    <a:p>
                      <a:r>
                        <a:rPr lang="en-US" sz="1000"/>
                        <a:t>48</a:t>
                      </a:r>
                    </a:p>
                  </a:txBody>
                  <a:tcPr/>
                </a:tc>
                <a:extLst>
                  <a:ext uri="{0D108BD9-81ED-4DB2-BD59-A6C34878D82A}">
                    <a16:rowId xmlns:a16="http://schemas.microsoft.com/office/drawing/2014/main" val="1088684111"/>
                  </a:ext>
                </a:extLst>
              </a:tr>
              <a:tr h="370840">
                <a:tc>
                  <a:txBody>
                    <a:bodyPr/>
                    <a:lstStyle/>
                    <a:p>
                      <a:r>
                        <a:rPr lang="en-US" sz="1000"/>
                        <a:t>Post Likes</a:t>
                      </a:r>
                    </a:p>
                  </a:txBody>
                  <a:tcPr/>
                </a:tc>
                <a:tc>
                  <a:txBody>
                    <a:bodyPr/>
                    <a:lstStyle/>
                    <a:p>
                      <a:r>
                        <a:rPr lang="en-US" sz="1000"/>
                        <a:t>1914</a:t>
                      </a:r>
                    </a:p>
                  </a:txBody>
                  <a:tcPr/>
                </a:tc>
                <a:extLst>
                  <a:ext uri="{0D108BD9-81ED-4DB2-BD59-A6C34878D82A}">
                    <a16:rowId xmlns:a16="http://schemas.microsoft.com/office/drawing/2014/main" val="1774412273"/>
                  </a:ext>
                </a:extLst>
              </a:tr>
              <a:tr h="370840">
                <a:tc>
                  <a:txBody>
                    <a:bodyPr/>
                    <a:lstStyle/>
                    <a:p>
                      <a:r>
                        <a:rPr lang="en-US" sz="1000"/>
                        <a:t>Post Reach</a:t>
                      </a:r>
                    </a:p>
                  </a:txBody>
                  <a:tcPr/>
                </a:tc>
                <a:tc>
                  <a:txBody>
                    <a:bodyPr/>
                    <a:lstStyle/>
                    <a:p>
                      <a:r>
                        <a:rPr lang="en-US" sz="1000"/>
                        <a:t>13701</a:t>
                      </a:r>
                    </a:p>
                  </a:txBody>
                  <a:tcPr/>
                </a:tc>
                <a:extLst>
                  <a:ext uri="{0D108BD9-81ED-4DB2-BD59-A6C34878D82A}">
                    <a16:rowId xmlns:a16="http://schemas.microsoft.com/office/drawing/2014/main" val="3062863337"/>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171697555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370830041"/>
                  </a:ext>
                </a:extLst>
              </a:tr>
            </a:tbl>
          </a:graphicData>
        </a:graphic>
      </p:graphicFrame>
      <p:sp>
        <p:nvSpPr>
          <p:cNvPr id="4" name="Text Placeholder 3">
            <a:extLst>
              <a:ext uri="{FF2B5EF4-FFF2-40B4-BE49-F238E27FC236}">
                <a16:creationId xmlns:a16="http://schemas.microsoft.com/office/drawing/2014/main" id="{DC43C9D7-EF59-4381-AAD3-F226867C871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54769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A4D8-247E-4104-B9B8-66526ED9FE48}"/>
              </a:ext>
            </a:extLst>
          </p:cNvPr>
          <p:cNvSpPr>
            <a:spLocks noGrp="1"/>
          </p:cNvSpPr>
          <p:nvPr>
            <p:ph type="title"/>
          </p:nvPr>
        </p:nvSpPr>
        <p:spPr/>
        <p:txBody>
          <a:bodyPr/>
          <a:lstStyle/>
          <a:p>
            <a:r>
              <a:rPr lang="en-US"/>
              <a:t>Followers (Instagram) | Market</a:t>
            </a:r>
          </a:p>
        </p:txBody>
      </p:sp>
      <p:graphicFrame>
        <p:nvGraphicFramePr>
          <p:cNvPr id="6" name="Chart Placeholder 5">
            <a:extLst>
              <a:ext uri="{FF2B5EF4-FFF2-40B4-BE49-F238E27FC236}">
                <a16:creationId xmlns:a16="http://schemas.microsoft.com/office/drawing/2014/main" id="{9ACA5C9D-2FEF-4B99-AC4E-4D170B41C930}"/>
              </a:ext>
            </a:extLst>
          </p:cNvPr>
          <p:cNvGraphicFramePr>
            <a:graphicFrameLocks noGrp="1"/>
          </p:cNvGraphicFramePr>
          <p:nvPr>
            <p:ph type="chart" sz="quarter" idx="13"/>
            <p:extLst>
              <p:ext uri="{D42A27DB-BD31-4B8C-83A1-F6EECF244321}">
                <p14:modId xmlns:p14="http://schemas.microsoft.com/office/powerpoint/2010/main" val="1396941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D0D3E-2131-4273-BC32-DA7392CCE81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A25A8C9-6141-49F3-B8EF-CE62AB844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856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0AC88-E2B9-49AD-AE60-CE09E1321044}"/>
              </a:ext>
            </a:extLst>
          </p:cNvPr>
          <p:cNvSpPr>
            <a:spLocks noGrp="1"/>
          </p:cNvSpPr>
          <p:nvPr>
            <p:ph type="title"/>
          </p:nvPr>
        </p:nvSpPr>
        <p:spPr/>
        <p:txBody>
          <a:bodyPr/>
          <a:lstStyle/>
          <a:p>
            <a:r>
              <a:rPr lang="en-US"/>
              <a:t>Instagram Posts Table | Market - 1 of 4</a:t>
            </a:r>
          </a:p>
        </p:txBody>
      </p:sp>
      <p:graphicFrame>
        <p:nvGraphicFramePr>
          <p:cNvPr id="5" name="Table Placeholder 4">
            <a:extLst>
              <a:ext uri="{FF2B5EF4-FFF2-40B4-BE49-F238E27FC236}">
                <a16:creationId xmlns:a16="http://schemas.microsoft.com/office/drawing/2014/main" id="{25D1C6AC-F701-4D5E-8271-431921CC8DAE}"/>
              </a:ext>
            </a:extLst>
          </p:cNvPr>
          <p:cNvGraphicFramePr>
            <a:graphicFrameLocks noGrp="1"/>
          </p:cNvGraphicFramePr>
          <p:nvPr>
            <p:ph type="tbl" sz="quarter" idx="13"/>
            <p:extLst>
              <p:ext uri="{D42A27DB-BD31-4B8C-83A1-F6EECF244321}">
                <p14:modId xmlns:p14="http://schemas.microsoft.com/office/powerpoint/2010/main" val="381787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82895592"/>
                    </a:ext>
                  </a:extLst>
                </a:gridCol>
                <a:gridCol w="987552">
                  <a:extLst>
                    <a:ext uri="{9D8B030D-6E8A-4147-A177-3AD203B41FA5}">
                      <a16:colId xmlns:a16="http://schemas.microsoft.com/office/drawing/2014/main" val="2791942105"/>
                    </a:ext>
                  </a:extLst>
                </a:gridCol>
                <a:gridCol w="987552">
                  <a:extLst>
                    <a:ext uri="{9D8B030D-6E8A-4147-A177-3AD203B41FA5}">
                      <a16:colId xmlns:a16="http://schemas.microsoft.com/office/drawing/2014/main" val="2857008038"/>
                    </a:ext>
                  </a:extLst>
                </a:gridCol>
                <a:gridCol w="987552">
                  <a:extLst>
                    <a:ext uri="{9D8B030D-6E8A-4147-A177-3AD203B41FA5}">
                      <a16:colId xmlns:a16="http://schemas.microsoft.com/office/drawing/2014/main" val="4267209650"/>
                    </a:ext>
                  </a:extLst>
                </a:gridCol>
                <a:gridCol w="987552">
                  <a:extLst>
                    <a:ext uri="{9D8B030D-6E8A-4147-A177-3AD203B41FA5}">
                      <a16:colId xmlns:a16="http://schemas.microsoft.com/office/drawing/2014/main" val="4229001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171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- 2018-07-31 16:37:31 </a:t>
                      </a:r>
                      <a:r>
                        <a:rPr kumimoji="0" lang="en-US" sz="1000" b="0" i="0" u="none" strike="noStrike" kern="1200" cap="none" spc="0" normalizeH="0" baseline="0" noProof="0">
                          <a:ln>
                            <a:noFill/>
                          </a:ln>
                          <a:solidFill>
                            <a:prstClr val="black"/>
                          </a:solidFill>
                          <a:effectLst/>
                          <a:uLnTx/>
                          <a:uFillTx/>
                          <a:latin typeface="+mn-lt"/>
                          <a:ea typeface="+mn-ea"/>
                          <a:cs typeface="+mn-cs"/>
                        </a:rPr>
                        <a:t>
 Beef up your day with the newly added Heritage Angus Beef Carpaccio on our summer Rooted in Nature tasting menu. Call 604-695-1115 to book a tasting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685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- 2018-07-28 11:07:41 </a:t>
                      </a:r>
                      <a:r>
                        <a:rPr kumimoji="0" lang="en-US" sz="1000" b="0" i="0" u="none" strike="noStrike" kern="1200" cap="none" spc="0" normalizeH="0" baseline="0" noProof="0">
                          <a:ln>
                            <a:noFill/>
                          </a:ln>
                          <a:solidFill>
                            <a:prstClr val="black"/>
                          </a:solidFill>
                          <a:effectLst/>
                          <a:uLnTx/>
                          <a:uFillTx/>
                          <a:latin typeface="+mn-lt"/>
                          <a:ea typeface="+mn-ea"/>
                          <a:cs typeface="+mn-cs"/>
                        </a:rPr>
                        <a:t>
 Same place, new experience. This summer, we transformed our terrace into a scene from the South of France. Have you brunched in Provence with us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818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- 2018-07-27 13:06:18 </a:t>
                      </a:r>
                      <a:r>
                        <a:rPr kumimoji="0" lang="en-US" sz="1000" b="0" i="0" u="none" strike="noStrike" kern="1200" cap="none" spc="0" normalizeH="0" baseline="0" noProof="0">
                          <a:ln>
                            <a:noFill/>
                          </a:ln>
                          <a:solidFill>
                            <a:prstClr val="black"/>
                          </a:solidFill>
                          <a:effectLst/>
                          <a:uLnTx/>
                          <a:uFillTx/>
                          <a:latin typeface="+mn-lt"/>
                          <a:ea typeface="+mn-ea"/>
                          <a:cs typeface="+mn-cs"/>
                        </a:rPr>
                        <a:t>
 Get your tastebuds ready! Our very own Chef Ken Nakano will be serving Gyūtan, a Japanese-styled Grilled Beef with Yuzu Kosho, Sweet Onion, and Garlic Soy Sauce this Sunday at @brewerythebeast. We can't wait to "meat" you at #MeatfestYVR!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615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- 2018-07-26 13:46:18 </a:t>
                      </a:r>
                      <a:r>
                        <a:rPr kumimoji="0" lang="en-US" sz="1000" b="0" i="0" u="none" strike="noStrike" kern="1200" cap="none" spc="0" normalizeH="0" baseline="0" noProof="0">
                          <a:ln>
                            <a:noFill/>
                          </a:ln>
                          <a:solidFill>
                            <a:prstClr val="black"/>
                          </a:solidFill>
                          <a:effectLst/>
                          <a:uLnTx/>
                          <a:uFillTx/>
                          <a:latin typeface="+mn-lt"/>
                          <a:ea typeface="+mn-ea"/>
                          <a:cs typeface="+mn-cs"/>
                        </a:rPr>
                        <a:t>
 A midday getaway to Provence. Join us for a Pentanque or other Provençal-inspired cocktails during Apéro Hour everyday from 3-6pm. See our link in bio for our Apéro Hour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466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- 2018-07-25 16:49:04 </a:t>
                      </a:r>
                      <a:r>
                        <a:rPr kumimoji="0" lang="en-US" sz="1000" b="0" i="0" u="none" strike="noStrike" kern="1200" cap="none" spc="0" normalizeH="0" baseline="0" noProof="0">
                          <a:ln>
                            <a:noFill/>
                          </a:ln>
                          <a:solidFill>
                            <a:prstClr val="black"/>
                          </a:solidFill>
                          <a:effectLst/>
                          <a:uLnTx/>
                          <a:uFillTx/>
                          <a:latin typeface="+mn-lt"/>
                          <a:ea typeface="+mn-ea"/>
                          <a:cs typeface="+mn-cs"/>
                        </a:rPr>
                        <a:t>
 How to win on #WineWednesday? Pair the Haida Gwaii Sablefish from our Rooted in Nature tasting menu with a glass of Louis Latour Mâcon-Lugny "Les Genièvres" 2016. You'll thank us later.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738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- 2018-07-24 11:49:28 </a:t>
                      </a:r>
                      <a:r>
                        <a:rPr kumimoji="0" lang="en-US" sz="1000" b="0" i="0" u="none" strike="noStrike" kern="1200" cap="none" spc="0" normalizeH="0" baseline="0" noProof="0">
                          <a:ln>
                            <a:noFill/>
                          </a:ln>
                          <a:solidFill>
                            <a:prstClr val="black"/>
                          </a:solidFill>
                          <a:effectLst/>
                          <a:uLnTx/>
                          <a:uFillTx/>
                          <a:latin typeface="+mn-lt"/>
                          <a:ea typeface="+mn-ea"/>
                          <a:cs typeface="+mn-cs"/>
                        </a:rPr>
                        <a:t>
 Make today's lunch better than yesterday's with House-made Tagliatelle Pasta. See what's for lunch today in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4241751"/>
                  </a:ext>
                </a:extLst>
              </a:tr>
            </a:tbl>
          </a:graphicData>
        </a:graphic>
      </p:graphicFrame>
      <p:sp>
        <p:nvSpPr>
          <p:cNvPr id="4" name="Text Placeholder 3">
            <a:extLst>
              <a:ext uri="{FF2B5EF4-FFF2-40B4-BE49-F238E27FC236}">
                <a16:creationId xmlns:a16="http://schemas.microsoft.com/office/drawing/2014/main" id="{6B70474C-32F2-4CB9-8CDE-18F8DA6F3EF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69229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126FD-0BE6-4FE8-B846-5D5AFDC3F96F}"/>
              </a:ext>
            </a:extLst>
          </p:cNvPr>
          <p:cNvSpPr>
            <a:spLocks noGrp="1"/>
          </p:cNvSpPr>
          <p:nvPr>
            <p:ph type="title"/>
          </p:nvPr>
        </p:nvSpPr>
        <p:spPr/>
        <p:txBody>
          <a:bodyPr/>
          <a:lstStyle/>
          <a:p>
            <a:r>
              <a:rPr lang="en-US"/>
              <a:t>Instagram Posts Table | Market - 2 of 4</a:t>
            </a:r>
          </a:p>
        </p:txBody>
      </p:sp>
      <p:graphicFrame>
        <p:nvGraphicFramePr>
          <p:cNvPr id="5" name="Table Placeholder 4">
            <a:extLst>
              <a:ext uri="{FF2B5EF4-FFF2-40B4-BE49-F238E27FC236}">
                <a16:creationId xmlns:a16="http://schemas.microsoft.com/office/drawing/2014/main" id="{47AE11E4-A6E7-4240-BC8C-40A2D499DD16}"/>
              </a:ext>
            </a:extLst>
          </p:cNvPr>
          <p:cNvGraphicFramePr>
            <a:graphicFrameLocks noGrp="1"/>
          </p:cNvGraphicFramePr>
          <p:nvPr>
            <p:ph type="tbl" sz="quarter" idx="13"/>
            <p:extLst>
              <p:ext uri="{D42A27DB-BD31-4B8C-83A1-F6EECF244321}">
                <p14:modId xmlns:p14="http://schemas.microsoft.com/office/powerpoint/2010/main" val="150435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6730883"/>
                    </a:ext>
                  </a:extLst>
                </a:gridCol>
                <a:gridCol w="987552">
                  <a:extLst>
                    <a:ext uri="{9D8B030D-6E8A-4147-A177-3AD203B41FA5}">
                      <a16:colId xmlns:a16="http://schemas.microsoft.com/office/drawing/2014/main" val="438531785"/>
                    </a:ext>
                  </a:extLst>
                </a:gridCol>
                <a:gridCol w="987552">
                  <a:extLst>
                    <a:ext uri="{9D8B030D-6E8A-4147-A177-3AD203B41FA5}">
                      <a16:colId xmlns:a16="http://schemas.microsoft.com/office/drawing/2014/main" val="2868650120"/>
                    </a:ext>
                  </a:extLst>
                </a:gridCol>
                <a:gridCol w="987552">
                  <a:extLst>
                    <a:ext uri="{9D8B030D-6E8A-4147-A177-3AD203B41FA5}">
                      <a16:colId xmlns:a16="http://schemas.microsoft.com/office/drawing/2014/main" val="1839908510"/>
                    </a:ext>
                  </a:extLst>
                </a:gridCol>
                <a:gridCol w="987552">
                  <a:extLst>
                    <a:ext uri="{9D8B030D-6E8A-4147-A177-3AD203B41FA5}">
                      <a16:colId xmlns:a16="http://schemas.microsoft.com/office/drawing/2014/main" val="205581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268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- 2018-07-23 16:16:05 </a:t>
                      </a:r>
                      <a:r>
                        <a:rPr kumimoji="0" lang="en-US" sz="1000" b="0" i="0" u="none" strike="noStrike" kern="1200" cap="none" spc="0" normalizeH="0" baseline="0" noProof="0">
                          <a:ln>
                            <a:noFill/>
                          </a:ln>
                          <a:solidFill>
                            <a:prstClr val="black"/>
                          </a:solidFill>
                          <a:effectLst/>
                          <a:uLnTx/>
                          <a:uFillTx/>
                          <a:latin typeface="+mn-lt"/>
                          <a:ea typeface="+mn-ea"/>
                          <a:cs typeface="+mn-cs"/>
                        </a:rPr>
                        <a:t>
 They don't say 'West coast, best coast' for no reason. Taste the best from the West Coast with our Rooted in Nature menu, featuring local and ethically-sourced ingredients inspired by the essence of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268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- 2018-07-19 15:54:36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159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- 2018-07-17 13:53:37 </a:t>
                      </a:r>
                      <a:r>
                        <a:rPr kumimoji="0" lang="en-US" sz="1000" b="0" i="0" u="none" strike="noStrike" kern="1200" cap="none" spc="0" normalizeH="0" baseline="0" noProof="0">
                          <a:ln>
                            <a:noFill/>
                          </a:ln>
                          <a:solidFill>
                            <a:prstClr val="black"/>
                          </a:solidFill>
                          <a:effectLst/>
                          <a:uLnTx/>
                          <a:uFillTx/>
                          <a:latin typeface="+mn-lt"/>
                          <a:ea typeface="+mn-ea"/>
                          <a:cs typeface="+mn-cs"/>
                        </a:rPr>
                        <a:t>
 Life is all about balance. Join us for a Summerfield Buzz during Apéro Hour after a busy work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015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- 2018-07-16 11:11:08 </a:t>
                      </a:r>
                      <a:r>
                        <a:rPr kumimoji="0" lang="en-US" sz="1000" b="0" i="0" u="none" strike="noStrike" kern="1200" cap="none" spc="0" normalizeH="0" baseline="0" noProof="0">
                          <a:ln>
                            <a:noFill/>
                          </a:ln>
                          <a:solidFill>
                            <a:prstClr val="black"/>
                          </a:solidFill>
                          <a:effectLst/>
                          <a:uLnTx/>
                          <a:uFillTx/>
                          <a:latin typeface="+mn-lt"/>
                          <a:ea typeface="+mn-ea"/>
                          <a:cs typeface="+mn-cs"/>
                        </a:rPr>
                        <a:t>
 True confessions of a lunch-aholic. We have tried everything on the menu, twice.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210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- 2018-07-14 10:30:25 </a:t>
                      </a:r>
                      <a:r>
                        <a:rPr kumimoji="0" lang="en-US" sz="1000" b="0" i="0" u="none" strike="noStrike" kern="1200" cap="none" spc="0" normalizeH="0" baseline="0" noProof="0">
                          <a:ln>
                            <a:noFill/>
                          </a:ln>
                          <a:solidFill>
                            <a:prstClr val="black"/>
                          </a:solidFill>
                          <a:effectLst/>
                          <a:uLnTx/>
                          <a:uFillTx/>
                          <a:latin typeface="+mn-lt"/>
                          <a:ea typeface="+mn-ea"/>
                          <a:cs typeface="+mn-cs"/>
                        </a:rPr>
                        <a:t>
 T.G.I.Saturday. We've been daydreaming about #BrunchinProvence all week. Join us for our Belle Provence Brunch dishes and cocktails from 11:30am to 2:30pm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780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- 2018-07-12 16:53:20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4840581"/>
                  </a:ext>
                </a:extLst>
              </a:tr>
            </a:tbl>
          </a:graphicData>
        </a:graphic>
      </p:graphicFrame>
      <p:sp>
        <p:nvSpPr>
          <p:cNvPr id="4" name="Text Placeholder 3">
            <a:extLst>
              <a:ext uri="{FF2B5EF4-FFF2-40B4-BE49-F238E27FC236}">
                <a16:creationId xmlns:a16="http://schemas.microsoft.com/office/drawing/2014/main" id="{349FEEA3-D07B-4D78-8C52-45851A9AA65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63482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6D08E-BAAF-4380-BD68-7DD068AD2528}"/>
              </a:ext>
            </a:extLst>
          </p:cNvPr>
          <p:cNvSpPr>
            <a:spLocks noGrp="1"/>
          </p:cNvSpPr>
          <p:nvPr>
            <p:ph type="title"/>
          </p:nvPr>
        </p:nvSpPr>
        <p:spPr/>
        <p:txBody>
          <a:bodyPr/>
          <a:lstStyle/>
          <a:p>
            <a:r>
              <a:rPr lang="en-US"/>
              <a:t>Instagram Posts Table | Market - 3 of 4</a:t>
            </a:r>
          </a:p>
        </p:txBody>
      </p:sp>
      <p:graphicFrame>
        <p:nvGraphicFramePr>
          <p:cNvPr id="5" name="Table Placeholder 4">
            <a:extLst>
              <a:ext uri="{FF2B5EF4-FFF2-40B4-BE49-F238E27FC236}">
                <a16:creationId xmlns:a16="http://schemas.microsoft.com/office/drawing/2014/main" id="{D77C2D56-87BA-480A-B2CF-858326415AAE}"/>
              </a:ext>
            </a:extLst>
          </p:cNvPr>
          <p:cNvGraphicFramePr>
            <a:graphicFrameLocks noGrp="1"/>
          </p:cNvGraphicFramePr>
          <p:nvPr>
            <p:ph type="tbl" sz="quarter" idx="13"/>
            <p:extLst>
              <p:ext uri="{D42A27DB-BD31-4B8C-83A1-F6EECF244321}">
                <p14:modId xmlns:p14="http://schemas.microsoft.com/office/powerpoint/2010/main" val="259195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0887368"/>
                    </a:ext>
                  </a:extLst>
                </a:gridCol>
                <a:gridCol w="987552">
                  <a:extLst>
                    <a:ext uri="{9D8B030D-6E8A-4147-A177-3AD203B41FA5}">
                      <a16:colId xmlns:a16="http://schemas.microsoft.com/office/drawing/2014/main" val="1003042040"/>
                    </a:ext>
                  </a:extLst>
                </a:gridCol>
                <a:gridCol w="987552">
                  <a:extLst>
                    <a:ext uri="{9D8B030D-6E8A-4147-A177-3AD203B41FA5}">
                      <a16:colId xmlns:a16="http://schemas.microsoft.com/office/drawing/2014/main" val="1349029818"/>
                    </a:ext>
                  </a:extLst>
                </a:gridCol>
                <a:gridCol w="987552">
                  <a:extLst>
                    <a:ext uri="{9D8B030D-6E8A-4147-A177-3AD203B41FA5}">
                      <a16:colId xmlns:a16="http://schemas.microsoft.com/office/drawing/2014/main" val="338266127"/>
                    </a:ext>
                  </a:extLst>
                </a:gridCol>
                <a:gridCol w="987552">
                  <a:extLst>
                    <a:ext uri="{9D8B030D-6E8A-4147-A177-3AD203B41FA5}">
                      <a16:colId xmlns:a16="http://schemas.microsoft.com/office/drawing/2014/main" val="371485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445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- 2018-07-10 15:05:57 </a:t>
                      </a:r>
                      <a:r>
                        <a:rPr kumimoji="0" lang="en-US" sz="1000" b="0" i="0" u="none" strike="noStrike" kern="1200" cap="none" spc="0" normalizeH="0" baseline="0" noProof="0">
                          <a:ln>
                            <a:noFill/>
                          </a:ln>
                          <a:solidFill>
                            <a:prstClr val="black"/>
                          </a:solidFill>
                          <a:effectLst/>
                          <a:uLnTx/>
                          <a:uFillTx/>
                          <a:latin typeface="+mn-lt"/>
                          <a:ea typeface="+mn-ea"/>
                          <a:cs typeface="+mn-cs"/>
                        </a:rPr>
                        <a:t>
 Pre-dinner essentials: good company, great casse-croûtes and refreshing cocktails. Get happy with us at Apero Hour.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664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- 2018-07-09 11:34:11 </a:t>
                      </a:r>
                      <a:r>
                        <a:rPr kumimoji="0" lang="en-US" sz="1000" b="0" i="0" u="none" strike="noStrike" kern="1200" cap="none" spc="0" normalizeH="0" baseline="0" noProof="0">
                          <a:ln>
                            <a:noFill/>
                          </a:ln>
                          <a:solidFill>
                            <a:prstClr val="black"/>
                          </a:solidFill>
                          <a:effectLst/>
                          <a:uLnTx/>
                          <a:uFillTx/>
                          <a:latin typeface="+mn-lt"/>
                          <a:ea typeface="+mn-ea"/>
                          <a:cs typeface="+mn-cs"/>
                        </a:rPr>
                        <a:t>
 Taste all that the West Coast summer has to offer. Start with the Buffalo Burrata with BC Stone Fruit and end with locally harvested BC Berries! See link in bio for July's Rooted in Nature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067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- 2018-07-08 10:57:28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205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- 2018-07-06 14:49:50 </a:t>
                      </a:r>
                      <a:r>
                        <a:rPr kumimoji="0" lang="en-US" sz="1000" b="0" i="0" u="none" strike="noStrike" kern="1200" cap="none" spc="0" normalizeH="0" baseline="0" noProof="0">
                          <a:ln>
                            <a:noFill/>
                          </a:ln>
                          <a:solidFill>
                            <a:prstClr val="black"/>
                          </a:solidFill>
                          <a:effectLst/>
                          <a:uLnTx/>
                          <a:uFillTx/>
                          <a:latin typeface="+mn-lt"/>
                          <a:ea typeface="+mn-ea"/>
                          <a:cs typeface="+mn-cs"/>
                        </a:rPr>
                        <a:t>
 When life gives you lemons (or emails that can be answered on Monday), leave it at work and join us for a Spritz during Apéro Hour. Available every day this summer from 3-6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134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- 2018-07-05 16:09:27 </a:t>
                      </a:r>
                      <a:r>
                        <a:rPr kumimoji="0" lang="en-US" sz="1000" b="0" i="0" u="none" strike="noStrike" kern="1200" cap="none" spc="0" normalizeH="0" baseline="0" noProof="0">
                          <a:ln>
                            <a:noFill/>
                          </a:ln>
                          <a:solidFill>
                            <a:prstClr val="black"/>
                          </a:solidFill>
                          <a:effectLst/>
                          <a:uLnTx/>
                          <a:uFillTx/>
                          <a:latin typeface="+mn-lt"/>
                          <a:ea typeface="+mn-ea"/>
                          <a:cs typeface="+mn-cs"/>
                        </a:rPr>
                        <a:t>
 This year's summer project: #BrunchinProvence with us every weekend. Keep the Salade de Branzino Grillé, Oeufs brouillés à la truffe, Bouillabaisse, Tartines and the rosé 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472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- 2018-07-04 12:47:36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See the full menu in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0316650"/>
                  </a:ext>
                </a:extLst>
              </a:tr>
            </a:tbl>
          </a:graphicData>
        </a:graphic>
      </p:graphicFrame>
      <p:sp>
        <p:nvSpPr>
          <p:cNvPr id="4" name="Text Placeholder 3">
            <a:extLst>
              <a:ext uri="{FF2B5EF4-FFF2-40B4-BE49-F238E27FC236}">
                <a16:creationId xmlns:a16="http://schemas.microsoft.com/office/drawing/2014/main" id="{1C2C487C-B909-46E5-B3DE-DC00D170AB7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61516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35E26-65B4-4C20-BB90-8BA3C03AF2D3}"/>
              </a:ext>
            </a:extLst>
          </p:cNvPr>
          <p:cNvSpPr>
            <a:spLocks noGrp="1"/>
          </p:cNvSpPr>
          <p:nvPr>
            <p:ph type="title"/>
          </p:nvPr>
        </p:nvSpPr>
        <p:spPr/>
        <p:txBody>
          <a:bodyPr/>
          <a:lstStyle/>
          <a:p>
            <a:r>
              <a:rPr lang="en-US"/>
              <a:t>Instagram Posts Table | Market - 4 of 4</a:t>
            </a:r>
          </a:p>
        </p:txBody>
      </p:sp>
      <p:graphicFrame>
        <p:nvGraphicFramePr>
          <p:cNvPr id="5" name="Table Placeholder 4">
            <a:extLst>
              <a:ext uri="{FF2B5EF4-FFF2-40B4-BE49-F238E27FC236}">
                <a16:creationId xmlns:a16="http://schemas.microsoft.com/office/drawing/2014/main" id="{0110E615-71BA-4829-B859-D98B9D182395}"/>
              </a:ext>
            </a:extLst>
          </p:cNvPr>
          <p:cNvGraphicFramePr>
            <a:graphicFrameLocks noGrp="1"/>
          </p:cNvGraphicFramePr>
          <p:nvPr>
            <p:ph type="tbl" sz="quarter" idx="13"/>
            <p:extLst>
              <p:ext uri="{D42A27DB-BD31-4B8C-83A1-F6EECF244321}">
                <p14:modId xmlns:p14="http://schemas.microsoft.com/office/powerpoint/2010/main" val="1310379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61654531"/>
                    </a:ext>
                  </a:extLst>
                </a:gridCol>
                <a:gridCol w="987552">
                  <a:extLst>
                    <a:ext uri="{9D8B030D-6E8A-4147-A177-3AD203B41FA5}">
                      <a16:colId xmlns:a16="http://schemas.microsoft.com/office/drawing/2014/main" val="2035760277"/>
                    </a:ext>
                  </a:extLst>
                </a:gridCol>
                <a:gridCol w="987552">
                  <a:extLst>
                    <a:ext uri="{9D8B030D-6E8A-4147-A177-3AD203B41FA5}">
                      <a16:colId xmlns:a16="http://schemas.microsoft.com/office/drawing/2014/main" val="3292603398"/>
                    </a:ext>
                  </a:extLst>
                </a:gridCol>
                <a:gridCol w="987552">
                  <a:extLst>
                    <a:ext uri="{9D8B030D-6E8A-4147-A177-3AD203B41FA5}">
                      <a16:colId xmlns:a16="http://schemas.microsoft.com/office/drawing/2014/main" val="1888849276"/>
                    </a:ext>
                  </a:extLst>
                </a:gridCol>
                <a:gridCol w="987552">
                  <a:extLst>
                    <a:ext uri="{9D8B030D-6E8A-4147-A177-3AD203B41FA5}">
                      <a16:colId xmlns:a16="http://schemas.microsoft.com/office/drawing/2014/main" val="127691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499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- 2018-07-02 10:20:24 </a:t>
                      </a:r>
                      <a:r>
                        <a:rPr kumimoji="0" lang="en-US" sz="1000" b="0" i="0" u="none" strike="noStrike" kern="1200" cap="none" spc="0" normalizeH="0" baseline="0" noProof="0">
                          <a:ln>
                            <a:noFill/>
                          </a:ln>
                          <a:solidFill>
                            <a:prstClr val="black"/>
                          </a:solidFill>
                          <a:effectLst/>
                          <a:uLnTx/>
                          <a:uFillTx/>
                          <a:latin typeface="+mn-lt"/>
                          <a:ea typeface="+mn-ea"/>
                          <a:cs typeface="+mn-cs"/>
                        </a:rPr>
                        <a:t>
 Belle Provence Brunch - the only thing on our To-Do list today. Come enjoy your extra day of rest with a Provençal-inspired brunch from 11:30AM - 3:00PM today. Click the link in our bio for the full 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951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marketjg_van - 2018-07-01 11:53:26 </a:t>
                      </a:r>
                      <a:r>
                        <a:rPr kumimoji="0" lang="en-US" sz="1000" b="0" i="0" u="none" strike="noStrike" kern="1200" cap="none" spc="0" normalizeH="0" baseline="0" noProof="0">
                          <a:ln>
                            <a:noFill/>
                          </a:ln>
                          <a:solidFill>
                            <a:prstClr val="black"/>
                          </a:solidFill>
                          <a:effectLst/>
                          <a:uLnTx/>
                          <a:uFillTx/>
                          <a:latin typeface="+mn-lt"/>
                          <a:ea typeface="+mn-ea"/>
                          <a:cs typeface="+mn-cs"/>
                        </a:rPr>
                        <a:t>
 Dear Canada 🇨🇦, Happy 151st Birthday! Here’s our toast to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4837452"/>
                  </a:ext>
                </a:extLst>
              </a:tr>
            </a:tbl>
          </a:graphicData>
        </a:graphic>
      </p:graphicFrame>
      <p:sp>
        <p:nvSpPr>
          <p:cNvPr id="4" name="Text Placeholder 3">
            <a:extLst>
              <a:ext uri="{FF2B5EF4-FFF2-40B4-BE49-F238E27FC236}">
                <a16:creationId xmlns:a16="http://schemas.microsoft.com/office/drawing/2014/main" id="{A20462AF-7181-4E73-A730-E3F633ABF76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66025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F00A5-58C4-4223-AA47-80CEB94E3CD4}"/>
              </a:ext>
            </a:extLst>
          </p:cNvPr>
          <p:cNvSpPr>
            <a:spLocks noGrp="1"/>
          </p:cNvSpPr>
          <p:nvPr>
            <p:ph type="title"/>
          </p:nvPr>
        </p:nvSpPr>
        <p:spPr/>
        <p:txBody>
          <a:bodyPr/>
          <a:lstStyle/>
          <a:p>
            <a:r>
              <a:rPr lang="en-US"/>
              <a:t>Twitter Monthly | Market</a:t>
            </a:r>
          </a:p>
        </p:txBody>
      </p:sp>
      <p:graphicFrame>
        <p:nvGraphicFramePr>
          <p:cNvPr id="5" name="Table Placeholder 4">
            <a:extLst>
              <a:ext uri="{FF2B5EF4-FFF2-40B4-BE49-F238E27FC236}">
                <a16:creationId xmlns:a16="http://schemas.microsoft.com/office/drawing/2014/main" id="{6003BB37-9867-4D84-8198-80CBB6F80CB8}"/>
              </a:ext>
            </a:extLst>
          </p:cNvPr>
          <p:cNvGraphicFramePr>
            <a:graphicFrameLocks noGrp="1"/>
          </p:cNvGraphicFramePr>
          <p:nvPr>
            <p:ph type="tbl" sz="quarter" idx="13"/>
            <p:extLst>
              <p:ext uri="{D42A27DB-BD31-4B8C-83A1-F6EECF244321}">
                <p14:modId xmlns:p14="http://schemas.microsoft.com/office/powerpoint/2010/main" val="2567835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2665878"/>
                    </a:ext>
                  </a:extLst>
                </a:gridCol>
                <a:gridCol w="3291840">
                  <a:extLst>
                    <a:ext uri="{9D8B030D-6E8A-4147-A177-3AD203B41FA5}">
                      <a16:colId xmlns:a16="http://schemas.microsoft.com/office/drawing/2014/main" val="299369518"/>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92870644"/>
                  </a:ext>
                </a:extLst>
              </a:tr>
              <a:tr h="370840">
                <a:tc>
                  <a:txBody>
                    <a:bodyPr/>
                    <a:lstStyle/>
                    <a:p>
                      <a:r>
                        <a:rPr lang="en-US" sz="1000"/>
                        <a:t>Follower Count</a:t>
                      </a:r>
                    </a:p>
                  </a:txBody>
                  <a:tcPr/>
                </a:tc>
                <a:tc>
                  <a:txBody>
                    <a:bodyPr/>
                    <a:lstStyle/>
                    <a:p>
                      <a:r>
                        <a:rPr lang="en-US" sz="1000"/>
                        <a:t>3648</a:t>
                      </a:r>
                    </a:p>
                  </a:txBody>
                  <a:tcPr/>
                </a:tc>
                <a:extLst>
                  <a:ext uri="{0D108BD9-81ED-4DB2-BD59-A6C34878D82A}">
                    <a16:rowId xmlns:a16="http://schemas.microsoft.com/office/drawing/2014/main" val="3529463655"/>
                  </a:ext>
                </a:extLst>
              </a:tr>
              <a:tr h="370840">
                <a:tc>
                  <a:txBody>
                    <a:bodyPr/>
                    <a:lstStyle/>
                    <a:p>
                      <a:r>
                        <a:rPr lang="en-US" sz="1000"/>
                        <a:t>Tweet Count</a:t>
                      </a:r>
                    </a:p>
                  </a:txBody>
                  <a:tcPr/>
                </a:tc>
                <a:tc>
                  <a:txBody>
                    <a:bodyPr/>
                    <a:lstStyle/>
                    <a:p>
                      <a:r>
                        <a:rPr lang="en-US" sz="1000"/>
                        <a:t>24</a:t>
                      </a:r>
                    </a:p>
                  </a:txBody>
                  <a:tcPr/>
                </a:tc>
                <a:extLst>
                  <a:ext uri="{0D108BD9-81ED-4DB2-BD59-A6C34878D82A}">
                    <a16:rowId xmlns:a16="http://schemas.microsoft.com/office/drawing/2014/main" val="1220814283"/>
                  </a:ext>
                </a:extLst>
              </a:tr>
              <a:tr h="370840">
                <a:tc>
                  <a:txBody>
                    <a:bodyPr/>
                    <a:lstStyle/>
                    <a:p>
                      <a:r>
                        <a:rPr lang="en-US" sz="1000"/>
                        <a:t>Tweet Favourites</a:t>
                      </a:r>
                    </a:p>
                  </a:txBody>
                  <a:tcPr/>
                </a:tc>
                <a:tc>
                  <a:txBody>
                    <a:bodyPr/>
                    <a:lstStyle/>
                    <a:p>
                      <a:r>
                        <a:rPr lang="en-US" sz="1000"/>
                        <a:t>16</a:t>
                      </a:r>
                    </a:p>
                  </a:txBody>
                  <a:tcPr/>
                </a:tc>
                <a:extLst>
                  <a:ext uri="{0D108BD9-81ED-4DB2-BD59-A6C34878D82A}">
                    <a16:rowId xmlns:a16="http://schemas.microsoft.com/office/drawing/2014/main" val="3053503222"/>
                  </a:ext>
                </a:extLst>
              </a:tr>
              <a:tr h="370840">
                <a:tc>
                  <a:txBody>
                    <a:bodyPr/>
                    <a:lstStyle/>
                    <a:p>
                      <a:r>
                        <a:rPr lang="en-US" sz="1000"/>
                        <a:t>Tweet Replies</a:t>
                      </a:r>
                    </a:p>
                  </a:txBody>
                  <a:tcPr/>
                </a:tc>
                <a:tc>
                  <a:txBody>
                    <a:bodyPr/>
                    <a:lstStyle/>
                    <a:p>
                      <a:r>
                        <a:rPr lang="en-US" sz="1000"/>
                        <a:t>1</a:t>
                      </a:r>
                    </a:p>
                  </a:txBody>
                  <a:tcPr/>
                </a:tc>
                <a:extLst>
                  <a:ext uri="{0D108BD9-81ED-4DB2-BD59-A6C34878D82A}">
                    <a16:rowId xmlns:a16="http://schemas.microsoft.com/office/drawing/2014/main" val="2305313593"/>
                  </a:ext>
                </a:extLst>
              </a:tr>
              <a:tr h="370840">
                <a:tc>
                  <a:txBody>
                    <a:bodyPr/>
                    <a:lstStyle/>
                    <a:p>
                      <a:r>
                        <a:rPr lang="en-US" sz="1000"/>
                        <a:t>Tweet Retweets</a:t>
                      </a:r>
                    </a:p>
                  </a:txBody>
                  <a:tcPr/>
                </a:tc>
                <a:tc>
                  <a:txBody>
                    <a:bodyPr/>
                    <a:lstStyle/>
                    <a:p>
                      <a:r>
                        <a:rPr lang="en-US" sz="1000"/>
                        <a:t>8</a:t>
                      </a:r>
                    </a:p>
                  </a:txBody>
                  <a:tcPr/>
                </a:tc>
                <a:extLst>
                  <a:ext uri="{0D108BD9-81ED-4DB2-BD59-A6C34878D82A}">
                    <a16:rowId xmlns:a16="http://schemas.microsoft.com/office/drawing/2014/main" val="2610044901"/>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073963787"/>
                  </a:ext>
                </a:extLst>
              </a:tr>
            </a:tbl>
          </a:graphicData>
        </a:graphic>
      </p:graphicFrame>
      <p:sp>
        <p:nvSpPr>
          <p:cNvPr id="4" name="Text Placeholder 3">
            <a:extLst>
              <a:ext uri="{FF2B5EF4-FFF2-40B4-BE49-F238E27FC236}">
                <a16:creationId xmlns:a16="http://schemas.microsoft.com/office/drawing/2014/main" id="{01F0B2CA-1F52-43AF-A9AE-2DA1F805033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70027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550E-D68C-412B-BE75-4B9C5DBF6A4F}"/>
              </a:ext>
            </a:extLst>
          </p:cNvPr>
          <p:cNvSpPr>
            <a:spLocks noGrp="1"/>
          </p:cNvSpPr>
          <p:nvPr>
            <p:ph type="title"/>
          </p:nvPr>
        </p:nvSpPr>
        <p:spPr/>
        <p:txBody>
          <a:bodyPr/>
          <a:lstStyle/>
          <a:p>
            <a:r>
              <a:rPr lang="en-US"/>
              <a:t>Followers (Twitter) | Market</a:t>
            </a:r>
          </a:p>
        </p:txBody>
      </p:sp>
      <p:graphicFrame>
        <p:nvGraphicFramePr>
          <p:cNvPr id="6" name="Chart Placeholder 5">
            <a:extLst>
              <a:ext uri="{FF2B5EF4-FFF2-40B4-BE49-F238E27FC236}">
                <a16:creationId xmlns:a16="http://schemas.microsoft.com/office/drawing/2014/main" id="{FCC31295-6D49-4C23-B927-7405D860CD9A}"/>
              </a:ext>
            </a:extLst>
          </p:cNvPr>
          <p:cNvGraphicFramePr>
            <a:graphicFrameLocks noGrp="1"/>
          </p:cNvGraphicFramePr>
          <p:nvPr>
            <p:ph type="chart" sz="quarter" idx="13"/>
            <p:extLst>
              <p:ext uri="{D42A27DB-BD31-4B8C-83A1-F6EECF244321}">
                <p14:modId xmlns:p14="http://schemas.microsoft.com/office/powerpoint/2010/main" val="3435649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68E8E-3531-4DA0-80F7-73DFB55473E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C08F4B5-D089-4DE1-83C5-A9DBFCAFB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30898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470</Words>
  <Application>Microsoft Office PowerPoint</Application>
  <PresentationFormat>On-screen Show (4:3)</PresentationFormat>
  <Paragraphs>201</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Management Report for Market</vt:lpstr>
      <vt:lpstr>Followers (Full) | Market</vt:lpstr>
      <vt:lpstr>Facebook Monthly | Market</vt:lpstr>
      <vt:lpstr>Followers (Facebook) | Market</vt:lpstr>
      <vt:lpstr>Organic + Paid Reach (Facebook) | Market</vt:lpstr>
      <vt:lpstr>Facebook Reach | Market</vt:lpstr>
      <vt:lpstr>Instagram Monthly | Market</vt:lpstr>
      <vt:lpstr>Followers (Instagram) | Market</vt:lpstr>
      <vt:lpstr>Instagram Posts Table | Market - 1 of 4</vt:lpstr>
      <vt:lpstr>Instagram Posts Table | Market - 2 of 4</vt:lpstr>
      <vt:lpstr>Instagram Posts Table | Market - 3 of 4</vt:lpstr>
      <vt:lpstr>Instagram Posts Table | Market - 4 of 4</vt:lpstr>
      <vt:lpstr>Twitter Monthly | Market</vt:lpstr>
      <vt:lpstr>Followers (Twitter) |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Management Report for Market</dc:title>
  <dc:creator>Administrator</dc:creator>
  <cp:lastModifiedBy>Administrator</cp:lastModifiedBy>
  <cp:revision>1</cp:revision>
  <dcterms:created xsi:type="dcterms:W3CDTF">2018-08-01T18:56:55Z</dcterms:created>
  <dcterms:modified xsi:type="dcterms:W3CDTF">2018-08-01T18:57:23Z</dcterms:modified>
</cp:coreProperties>
</file>