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  <c:pt idx="5">
                  <c:v>43311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123700</c:v>
                </c:pt>
                <c:pt idx="1">
                  <c:v>123694</c:v>
                </c:pt>
                <c:pt idx="2">
                  <c:v>123675</c:v>
                </c:pt>
                <c:pt idx="3">
                  <c:v>123669</c:v>
                </c:pt>
                <c:pt idx="4">
                  <c:v>123634</c:v>
                </c:pt>
                <c:pt idx="5">
                  <c:v>123630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16-4F04-85DC-813BACABB2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  <c:pt idx="5">
                  <c:v>43311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20577</c:v>
                </c:pt>
                <c:pt idx="1">
                  <c:v>20739</c:v>
                </c:pt>
                <c:pt idx="2">
                  <c:v>20782</c:v>
                </c:pt>
                <c:pt idx="3">
                  <c:v>20929</c:v>
                </c:pt>
                <c:pt idx="4">
                  <c:v>20949</c:v>
                </c:pt>
                <c:pt idx="5">
                  <c:v>20953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16-4F04-85DC-813BACABB2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  <c:pt idx="5">
                  <c:v>43311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27019</c:v>
                </c:pt>
                <c:pt idx="1">
                  <c:v>27016</c:v>
                </c:pt>
                <c:pt idx="2">
                  <c:v>26289</c:v>
                </c:pt>
                <c:pt idx="3">
                  <c:v>26283</c:v>
                </c:pt>
                <c:pt idx="4">
                  <c:v>26290</c:v>
                </c:pt>
                <c:pt idx="5">
                  <c:v>26288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16-4F04-85DC-813BACABB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039968"/>
        <c:axId val="178041280"/>
      </c:lineChart>
      <c:dateAx>
        <c:axId val="178039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041280"/>
        <c:crosses val="autoZero"/>
        <c:auto val="1"/>
        <c:lblOffset val="100"/>
        <c:baseTimeUnit val="days"/>
      </c:dateAx>
      <c:valAx>
        <c:axId val="17804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03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  <c:pt idx="5">
                  <c:v>43311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123700</c:v>
                </c:pt>
                <c:pt idx="1">
                  <c:v>123694</c:v>
                </c:pt>
                <c:pt idx="2">
                  <c:v>123675</c:v>
                </c:pt>
                <c:pt idx="3">
                  <c:v>123669</c:v>
                </c:pt>
                <c:pt idx="4">
                  <c:v>123634</c:v>
                </c:pt>
                <c:pt idx="5">
                  <c:v>123630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34-4A68-8D30-0A656636E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911824"/>
        <c:axId val="358908544"/>
      </c:lineChart>
      <c:dateAx>
        <c:axId val="358911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08544"/>
        <c:crosses val="autoZero"/>
        <c:auto val="1"/>
        <c:lblOffset val="100"/>
        <c:baseTimeUnit val="days"/>
      </c:dateAx>
      <c:valAx>
        <c:axId val="35890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1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Sheet1!$A$2:$A$7</c:f>
              <c:numCache>
                <c:formatCode>m/d/yyyy</c:formatCode>
                <c:ptCount val="6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  <c:pt idx="5">
                  <c:v>43311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57742</c:v>
                </c:pt>
                <c:pt idx="1">
                  <c:v>84162</c:v>
                </c:pt>
                <c:pt idx="2">
                  <c:v>45766</c:v>
                </c:pt>
                <c:pt idx="3">
                  <c:v>83533</c:v>
                </c:pt>
                <c:pt idx="4">
                  <c:v>72538</c:v>
                </c:pt>
                <c:pt idx="5">
                  <c:v>13118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2-411C-ACC4-4D438AFD53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Sheet1!$A$2:$A$7</c:f>
              <c:numCache>
                <c:formatCode>m/d/yyyy</c:formatCode>
                <c:ptCount val="6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  <c:pt idx="5">
                  <c:v>43311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47209</c:v>
                </c:pt>
                <c:pt idx="1">
                  <c:v>92466</c:v>
                </c:pt>
                <c:pt idx="2">
                  <c:v>44200</c:v>
                </c:pt>
                <c:pt idx="3">
                  <c:v>47957</c:v>
                </c:pt>
                <c:pt idx="4">
                  <c:v>20911</c:v>
                </c:pt>
                <c:pt idx="5">
                  <c:v>21835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22-411C-ACC4-4D438AFD5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810608"/>
        <c:axId val="359815200"/>
      </c:areaChart>
      <c:dateAx>
        <c:axId val="35981060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815200"/>
        <c:crosses val="autoZero"/>
        <c:auto val="1"/>
        <c:lblOffset val="100"/>
        <c:baseTimeUnit val="days"/>
      </c:dateAx>
      <c:valAx>
        <c:axId val="35981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8106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 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  <c:pt idx="5">
                  <c:v>43311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54918</c:v>
                </c:pt>
                <c:pt idx="1">
                  <c:v>101429</c:v>
                </c:pt>
                <c:pt idx="2">
                  <c:v>49580</c:v>
                </c:pt>
                <c:pt idx="3">
                  <c:v>57274</c:v>
                </c:pt>
                <c:pt idx="4">
                  <c:v>34310</c:v>
                </c:pt>
                <c:pt idx="5">
                  <c:v>27598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06-4060-956C-B5BC696EA7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823728"/>
        <c:axId val="359820448"/>
      </c:lineChart>
      <c:dateAx>
        <c:axId val="359823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820448"/>
        <c:crosses val="autoZero"/>
        <c:auto val="1"/>
        <c:lblOffset val="100"/>
        <c:baseTimeUnit val="days"/>
      </c:dateAx>
      <c:valAx>
        <c:axId val="35982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82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  <c:pt idx="5">
                  <c:v>43311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20577</c:v>
                </c:pt>
                <c:pt idx="1">
                  <c:v>20739</c:v>
                </c:pt>
                <c:pt idx="2">
                  <c:v>20782</c:v>
                </c:pt>
                <c:pt idx="3">
                  <c:v>20929</c:v>
                </c:pt>
                <c:pt idx="4">
                  <c:v>20949</c:v>
                </c:pt>
                <c:pt idx="5">
                  <c:v>20953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45-430D-B389-3D250A660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10752"/>
        <c:axId val="353646088"/>
      </c:lineChart>
      <c:dateAx>
        <c:axId val="290010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46088"/>
        <c:crosses val="autoZero"/>
        <c:auto val="1"/>
        <c:lblOffset val="100"/>
        <c:baseTimeUnit val="days"/>
      </c:dateAx>
      <c:valAx>
        <c:axId val="35364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1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  <c:pt idx="5">
                  <c:v>43311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27019</c:v>
                </c:pt>
                <c:pt idx="1">
                  <c:v>27016</c:v>
                </c:pt>
                <c:pt idx="2">
                  <c:v>26289</c:v>
                </c:pt>
                <c:pt idx="3">
                  <c:v>26283</c:v>
                </c:pt>
                <c:pt idx="4">
                  <c:v>26290</c:v>
                </c:pt>
                <c:pt idx="5">
                  <c:v>26288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0D-4112-A76F-CEE78252B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1863936"/>
        <c:axId val="441858360"/>
      </c:lineChart>
      <c:dateAx>
        <c:axId val="441863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858360"/>
        <c:crosses val="autoZero"/>
        <c:auto val="1"/>
        <c:lblOffset val="100"/>
        <c:baseTimeUnit val="days"/>
      </c:dateAx>
      <c:valAx>
        <c:axId val="44185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86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69210-FE27-4728-A06B-589B65549D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Management Report for Purdys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7E4F8-0E57-4448-88F2-2EE2D61FF6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4119441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9378D-41DA-4548-987A-DF4F83C6E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3B5874-070F-4C9F-8A67-59051353D1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6340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34B8F-EB2E-4616-A416-819E54A31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DE78-B020-4BCD-87A3-0CE8A1764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995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987A4-0E7F-4A9A-8B55-82DD676B2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Monthly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DB0652-AE7A-4136-B074-721B7DC41C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9391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0454785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49633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89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397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06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03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99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199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84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1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84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15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751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96DF7-E2A1-40F0-B61E-B1A9913FB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959055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0731F-DAAA-40C1-AEA5-33B1F633A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D6CE30-96FB-4F2B-8207-6B6C733DF1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9064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F371E-833E-4AA9-BE5B-B9F5FE43C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D43C4-E6BD-4DBC-B2D4-5EAB06441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690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16FDE-E955-47C0-87E5-34D2F48FD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C68CFB-CFAE-47DC-9EA2-CD7176B85E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2056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0B226-4200-4384-AEDD-A4FF27ECB6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FEEB8-7568-4CC4-857E-340F063D5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ECC9C-3FC1-481D-9C6B-E81874427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BC9C9B-F071-464B-9CEC-8CB9EDF66A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1557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146EB-C0E8-4A2A-B360-A8F488516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CB155-C69F-42C1-87B9-F2A882050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093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316C-EB5E-4A07-A779-723607EDC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Monthly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E42F94-C7CC-427A-9FCC-B372ECA9F1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950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180543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98416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79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26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4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68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5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29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564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47E16-FFFC-4885-B78C-567FEA9B1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66464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E9B49-26B6-40BD-9EEC-81088696E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D728F2-9CA9-4865-B132-57032ED980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7322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5E4B6-374A-4A39-B1E5-A41FA06DF8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04A1F-2DBB-4711-B673-8D496D6C6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114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A30A5-21CE-4CE5-A3BB-FE39F25A2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Purdy's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D17B11-B2B5-4F92-9647-D16C6F89EC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080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93014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2030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45943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5000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0811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32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- 2018-07-07 09:53:50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[G I V E A W A Y] On a scale of 1 to 10 Hedgehogs, how sweet is your World Chocolate Day? If it's anything less than a 10, we're here to spread the love and chocolate.
(1) Follow @purdyschocolatier
(2) Like this post
(3) Tag your 🍫buddy
Giveaway ends July 8, 2018 at 11:59PM PST.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0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- 2018-07-23 16:35:58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Making Mondays better (and sweeter), one Sweet Georgia Brown at a time. #EveryoneHasaFavourite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98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- 2018-07-24 10:13:13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Master the art of chocolate by tasting it 🎨! Fun fact: Each of the chocolates in the Canadian Escapes gift box is coated with naturally coloured cocoa butter, which gives them their gorgeous, shiny, glossy finish ✨. 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99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- 2018-07-01 09:22:51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 Canada 🇨🇦, you had us at Maple Melties. Happy Canada Day! 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19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- 2018-07-18 14:53:02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What's soft and chewy on the inside and decorated with red maple leaves on the outside 🍁? Brown Butter Maple Caramels! Sorry, we won't be sharing these with anyone but ourselves!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902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1DA7C-3664-434C-9A06-E7743F607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49798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9A02B-AA80-4EA1-87BD-76DDB556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Purdy's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6F7301-5823-43A7-93AA-B2308722CD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055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95956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6382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03437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55038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9959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89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- 2018-07-04 12:17:34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 sweet and adventurous! Whether it's Coconut Mango Cream, Yuzu, Peanut Butter &amp; Jelly, or Matcha, each unique creation From The Chocolate Kitchen is anything but ordinary. Have you tried them all?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813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- 2018-07-03 16:14:50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early bird gets a FREE #PurdysIceCream Bar! Stop by our NEW @cftoeatoncentre shop THURSDAY (July 5 at 12PM EST) and the first 100 people to show this post will get a free dipped Ice Cream Bar. It's sweet and simple. Will we see you on Thursday?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87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- 2018-07-06 09:10:44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Love me some Blueberry Buttermilk. Made with wild Ontario lowbush blueberries, we created this tart, creamy, LIMITED RELEASE chocolate to celebrate the opening of our @cftoeatoncentre shop! Milk it while you can.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51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- 2018-07-14 12:31:00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Pro-tip for the beach: Bring sunscreen, and finish your Strawberry Coconut Bar fast (so you don't have to share with anyone 😉).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67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- 2018-07-09 15:26:15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What's on the dinner menu tonight 🍽? We'll take a plate of Sweet Georgia Browns as our entree please! #EveryoneHasaFavourite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4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- 2018-07-30 16:05:21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Love is love is love 🌈 💜. Get ready for Pride, Vancouver!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271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A7DD8-06D9-41DD-8C64-85E3417E2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42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E62BA-EA1C-4CE7-B700-8BCC167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Purdy's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364DE3-4A66-4FF1-98A7-8E9AEF18DD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1270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209972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9215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1967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23040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0199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21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- 2018-07-29 13:41:06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Joy, oh, joy! All your Purdys favourites are here to welcome your bundle of joy with lots of love and sweetness! 💜 #SayItWithChocolate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01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- 2018-07-05 09:52:18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Philbert's ready for a Stampede party with his favourite Stetson Hat. Are you Stampede-ready?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1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- 2018-07-13 10:58:16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another sweet and caramelly day at the Factory Kitchen.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1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- 2018-07-28 12:36:57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Did someone say, National Milk Chocolate Day? Count us in for the party.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05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- 2018-07-20 15:03:17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There's more to our cocoa beans than meets the eye! By using 100% sustainable cocoa to make your Purdys favourites, we help support our cocoa framing partners through on-the-ground programs that deliver better medical care and make clean water possible in rural communities! #SustainablyPurdys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883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- 2018-07-11 13:28:50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Creamy, crunchy, filled with the unmistakable flavour of maple, and made with 100% sustainable cocoa, if Canada could taste like a chocooate, the Canadian Maple Toffee would be it! 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15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- 2018-07-22 11:28:14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do, 🍫, I do! Because what's a wedding without our first true love (AKA: chocolate)? Share the love with chocolate wedding favours.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090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4FAE9-E5B7-47B8-9708-F3FDA951DB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66265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D1DC0-E117-4116-8D39-881593E01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Purdy's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15ADFF-5DC2-4650-BB51-2A6FBC8398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3075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23457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4184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8242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7161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7273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15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- 2018-07-17 10:22:05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Ocean Peach's got us feeling peachy all summer 🍑!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31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- 2018-07-15 10:37:51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 day and especially on #NationalIceCreamDay, say YES to Purdys ice cream 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97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- 2018-07-03 12:29:50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Taking our Purdys Jenga game to new heights, one pair of Ice Cream Bars at a time 😍! #PurdysIceCream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18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- 2018-07-19 13:39:01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you've got a thing for blueberries, Blueberry Buttermilk and Blueberry Almond Bar (both made with 100% sustainable cocoa) are here to satisfy your sweet cravings!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36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- 2018-07-08 12:03:58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best souvenirs, like the Canadian Gift Tins, are the ones that remind you of what a sweet time you had (and of course, with 🍫 made with 100% sustainable cocoa).
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8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- 2018-07-26 16:42:07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Holy Mole-y! Let's taco 'bout how popular these Chicken Tacos with Pickled Onions and Mole Sauce 🌮 will be at your next summer dinner party! What's our secret chocolate ingredient? See link in bio to find out!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886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18C85-3E97-4137-8FD7-08DB61084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686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0FF0B-365C-4368-9996-589243D58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Monthly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65E15C-AB5C-4353-B07F-7274542A55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615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0395484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908402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62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96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1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61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19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44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107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EB73F-4E66-4D0C-8BE5-220253B9F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42494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CDB07-3F7A-4A6A-B3FC-971FF0C21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BF38BD-1B15-465B-95B3-441D74ECFA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839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D7B11-D1CA-4B04-84D1-D8182E335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18DC3-3F13-4300-8675-8AF63E990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726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448</Words>
  <Application>Microsoft Office PowerPoint</Application>
  <PresentationFormat>On-screen Show (4:3)</PresentationFormat>
  <Paragraphs>221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Monthly Management Report for Purdys</vt:lpstr>
      <vt:lpstr>Followers (Full) | Purdy's</vt:lpstr>
      <vt:lpstr>Facebook Monthly | Purdy's</vt:lpstr>
      <vt:lpstr>Followers (Facebook) | Purdy's</vt:lpstr>
      <vt:lpstr>Organic + Paid Reach (Facebook) | Purdy's</vt:lpstr>
      <vt:lpstr>Facebook Reach | Purdy's</vt:lpstr>
      <vt:lpstr>Instagram Monthly | Purdy's</vt:lpstr>
      <vt:lpstr>Followers (Instagram) | Purdy's</vt:lpstr>
      <vt:lpstr>Instagram Posts Table | Purdy's - 1 of 4</vt:lpstr>
      <vt:lpstr>Instagram Posts Table | Purdy's - 2 of 4</vt:lpstr>
      <vt:lpstr>Instagram Posts Table | Purdy's - 3 of 4</vt:lpstr>
      <vt:lpstr>Instagram Posts Table | Purdy's - 4 of 4</vt:lpstr>
      <vt:lpstr>Twitter Monthly | Purdy's</vt:lpstr>
      <vt:lpstr>Followers (Twitter) | Purdy's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Management Report for Purdys</dc:title>
  <dc:creator>Administrator</dc:creator>
  <cp:lastModifiedBy>Administrator</cp:lastModifiedBy>
  <cp:revision>1</cp:revision>
  <dcterms:created xsi:type="dcterms:W3CDTF">2018-08-01T18:32:20Z</dcterms:created>
  <dcterms:modified xsi:type="dcterms:W3CDTF">2018-08-01T18:32:49Z</dcterms:modified>
</cp:coreProperties>
</file>