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123700</c:v>
                </c:pt>
                <c:pt idx="1">
                  <c:v>123694</c:v>
                </c:pt>
                <c:pt idx="2">
                  <c:v>123675</c:v>
                </c:pt>
                <c:pt idx="3">
                  <c:v>123669</c:v>
                </c:pt>
                <c:pt idx="4">
                  <c:v>123636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3C-479E-958D-4188D6D0CA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20577</c:v>
                </c:pt>
                <c:pt idx="1">
                  <c:v>20739</c:v>
                </c:pt>
                <c:pt idx="2">
                  <c:v>20782</c:v>
                </c:pt>
                <c:pt idx="3">
                  <c:v>20929</c:v>
                </c:pt>
                <c:pt idx="4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3C-479E-958D-4188D6D0CA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27019</c:v>
                </c:pt>
                <c:pt idx="1">
                  <c:v>27016</c:v>
                </c:pt>
                <c:pt idx="2">
                  <c:v>26289</c:v>
                </c:pt>
                <c:pt idx="3">
                  <c:v>26283</c:v>
                </c:pt>
                <c:pt idx="4">
                  <c:v>26287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3C-479E-958D-4188D6D0C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898472"/>
        <c:axId val="352225968"/>
      </c:lineChart>
      <c:dateAx>
        <c:axId val="17989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225968"/>
        <c:crosses val="autoZero"/>
        <c:auto val="1"/>
        <c:lblOffset val="100"/>
        <c:baseTimeUnit val="days"/>
      </c:dateAx>
      <c:valAx>
        <c:axId val="3522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89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123700</c:v>
                </c:pt>
                <c:pt idx="1">
                  <c:v>123694</c:v>
                </c:pt>
                <c:pt idx="2">
                  <c:v>123675</c:v>
                </c:pt>
                <c:pt idx="3">
                  <c:v>123669</c:v>
                </c:pt>
                <c:pt idx="4">
                  <c:v>123636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B0-457E-8EE7-888311028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57976"/>
        <c:axId val="354556336"/>
      </c:lineChart>
      <c:dateAx>
        <c:axId val="35455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56336"/>
        <c:crosses val="autoZero"/>
        <c:auto val="1"/>
        <c:lblOffset val="100"/>
        <c:baseTimeUnit val="days"/>
      </c:dateAx>
      <c:valAx>
        <c:axId val="35455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5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57742</c:v>
                </c:pt>
                <c:pt idx="1">
                  <c:v>84162</c:v>
                </c:pt>
                <c:pt idx="2">
                  <c:v>45766</c:v>
                </c:pt>
                <c:pt idx="3">
                  <c:v>83533</c:v>
                </c:pt>
                <c:pt idx="4">
                  <c:v>47407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D-4428-83E6-FB204989A5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47209</c:v>
                </c:pt>
                <c:pt idx="1">
                  <c:v>92466</c:v>
                </c:pt>
                <c:pt idx="2">
                  <c:v>44200</c:v>
                </c:pt>
                <c:pt idx="3">
                  <c:v>47957</c:v>
                </c:pt>
                <c:pt idx="4">
                  <c:v>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3D-4428-83E6-FB204989A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039312"/>
        <c:axId val="351036688"/>
      </c:areaChart>
      <c:dateAx>
        <c:axId val="3510393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36688"/>
        <c:crosses val="autoZero"/>
        <c:auto val="1"/>
        <c:lblOffset val="100"/>
        <c:baseTimeUnit val="days"/>
      </c:dateAx>
      <c:valAx>
        <c:axId val="35103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393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54918</c:v>
                </c:pt>
                <c:pt idx="1">
                  <c:v>101429</c:v>
                </c:pt>
                <c:pt idx="2">
                  <c:v>49580</c:v>
                </c:pt>
                <c:pt idx="3">
                  <c:v>57274</c:v>
                </c:pt>
                <c:pt idx="4">
                  <c:v>15344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97-4507-8557-0EAE698D2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034064"/>
        <c:axId val="351034392"/>
      </c:lineChart>
      <c:dateAx>
        <c:axId val="35103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34392"/>
        <c:crosses val="autoZero"/>
        <c:auto val="1"/>
        <c:lblOffset val="100"/>
        <c:baseTimeUnit val="days"/>
      </c:dateAx>
      <c:valAx>
        <c:axId val="35103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3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20577</c:v>
                </c:pt>
                <c:pt idx="1">
                  <c:v>20739</c:v>
                </c:pt>
                <c:pt idx="2">
                  <c:v>20782</c:v>
                </c:pt>
                <c:pt idx="3">
                  <c:v>20929</c:v>
                </c:pt>
                <c:pt idx="4">
                  <c:v>20953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4D-40C2-94C3-C956927FC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289008"/>
        <c:axId val="179289664"/>
      </c:lineChart>
      <c:dateAx>
        <c:axId val="17928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89664"/>
        <c:crosses val="autoZero"/>
        <c:auto val="1"/>
        <c:lblOffset val="100"/>
        <c:baseTimeUnit val="days"/>
      </c:dateAx>
      <c:valAx>
        <c:axId val="17928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8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43276</c:v>
                </c:pt>
                <c:pt idx="1">
                  <c:v>43283</c:v>
                </c:pt>
                <c:pt idx="2">
                  <c:v>43290</c:v>
                </c:pt>
                <c:pt idx="3">
                  <c:v>43297</c:v>
                </c:pt>
                <c:pt idx="4">
                  <c:v>43304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27019</c:v>
                </c:pt>
                <c:pt idx="1">
                  <c:v>27016</c:v>
                </c:pt>
                <c:pt idx="2">
                  <c:v>26289</c:v>
                </c:pt>
                <c:pt idx="3">
                  <c:v>26283</c:v>
                </c:pt>
                <c:pt idx="4">
                  <c:v>26287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45-4BAA-A0C8-310B1651B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2481040"/>
        <c:axId val="432486944"/>
      </c:lineChart>
      <c:dateAx>
        <c:axId val="43248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6944"/>
        <c:crosses val="autoZero"/>
        <c:auto val="1"/>
        <c:lblOffset val="100"/>
        <c:baseTimeUnit val="days"/>
      </c:dateAx>
      <c:valAx>
        <c:axId val="43248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248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C133-766B-4FB3-A8B8-04447CFCBF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Management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23906A-AECF-415C-BA71-FC4F147484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14052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FB894-B1D6-4C15-A997-6C8544840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ED3BA-E551-4E80-95A3-3FA585B080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960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62581-C308-4B5A-9D9E-C6E0873FF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F33DC-4BB3-4A77-8553-CE48E9E60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73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B68C1-722D-47B0-BE9A-178811BA3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BD4A1E-BF92-4074-9205-8B9EE545D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424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6950585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75421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4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3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20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9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89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24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9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23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9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858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F5400-4126-4EED-9E75-9F45C95AC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3306630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F555-43BE-4780-B920-4D1EEFFA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3A45F-BDD8-438B-9473-11261351D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8020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87DB1-3279-486A-A28B-BF8CFB3AC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CACF7-519F-480A-AB24-6E7CE7E2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0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F8B2D-B7DB-4006-9FE3-FD3BC3374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BB66B6-6FEB-4D69-B4F1-5C1033798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855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AF1D8-A31B-4030-8991-87C5497E8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C7B9C-2796-4839-8C3E-8B95B8708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827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B6508-4A04-4185-9E86-A142C1BE8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5668DC-0EC6-47B3-893E-28780EA034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916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08B41-F0CD-4348-AC07-1FB120E8B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B53AF-AC51-439D-9116-109453DE4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14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69E9-867C-4D1B-88AA-C8BE807D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968AC8-6A5B-46E0-9104-35C85006F0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876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8776087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15186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77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03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9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97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761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8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60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6C724-2673-42A8-92C2-3BC718809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3464554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DE62-CE74-49E0-A4D5-5E24C5AA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72E541-9FC3-4D36-ACB8-A07E04250A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3737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BF602-1C8D-4341-897D-63160487F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C7735-F658-4209-AAFB-E3EFC6BC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139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9E5D2-45C1-4B4B-A222-D6C4CB32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3B1AF-0620-4807-AEBD-204EE8DAD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980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04435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3985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0317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31436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1658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28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- 2018-07-07 09:53:50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[G I V E A W A Y] On a scale of 1 to 10 Hedgehogs, how sweet is your World Chocolate Day? If it's anything less than a 10, we're here to spread the love and chocolate.
(1) Follow @purdyschocolatier
(2) Like this post
(3) Tag your 🍫buddy
Giveaway ends July 8, 2018 at 11:59PM PST.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66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- 2018-07-23 16:35:58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Making Mondays better (and sweeter), one Sweet Georgia Brown at a time.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4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- 2018-07-24 10:13:13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Master the art of chocolate by tasting it 🎨! Fun fact: Each of the chocolates in the Canadian Escapes gift box is coated with naturally coloured cocoa butter, which gives them their gorgeous, shiny, glossy finish ✨.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7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- 2018-07-01 09:22:51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Canada 🇨🇦, you had us at Maple Melties. Happy Canada Day!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1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- 2018-07-18 14:53:02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soft and chewy on the inside and decorated with red maple leaves on the outside 🍁? Brown Butter Maple Caramels! Sorry, we won't be sharing these with anyone but ourselves!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72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BDD56-AFFF-42BE-9DA0-47DBF5803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1874255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C4B2-28DB-4DDB-937D-2273DDA5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FCE157-8CFE-43AF-8B3C-5F02603BA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793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44851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2830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5981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20038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5082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8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- 2018-07-04 12:17:34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sweet and adventurous! Whether it's Coconut Mango Cream, Yuzu, Peanut Butter &amp; Jelly, or Matcha, each unique creation From The Chocolate Kitchen is anything but ordinary. Have you tried them all?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22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- 2018-07-03 16:14:50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early bird gets a FREE #PurdysIceCream Bar! Stop by our NEW @cftoeatoncentre shop THURSDAY (July 5 at 12PM EST) and the first 100 people to show this post will get a free dipped Ice Cream Bar. It's sweet and simple. Will we see you on Thursday?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1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- 2018-07-06 09:10:44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me some Blueberry Buttermilk. Made with wild Ontario lowbush blueberries, we created this tart, creamy, LIMITED RELEASE chocolate to celebrate the opening of our @cftoeatoncentre shop! Milk it while you can.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4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- 2018-07-14 12:31:00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Pro-tip for the beach: Bring sunscreen, and finish your Strawberry Coconut Bar fast (so you don't have to share with anyone 😉).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0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- 2018-07-09 15:26:15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What's on the dinner menu tonight 🍽? We'll take a plate of Sweet Georgia Browns as our entree please!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33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- 2018-07-05 09:52:18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Philbert's ready for a Stampede party with his favourite Stetson Hat. Are you Stampede-ready?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31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04D94-35D0-451F-9B52-741C61A70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2873838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B3F1B-93C0-4C0C-A51E-978B8C42D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93F06-5199-452F-8152-D1F7F739C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534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225982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20702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3406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0273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966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92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- 2018-07-13 10:58:16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another sweet and caramelly day at the Factory Kitchen.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73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- 2018-07-20 15:03:17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There's more to our cocoa beans than meets the eye! By using 100% sustainable cocoa to make your Purdys favourites, we help support our cocoa framing partners through on-the-ground programs that deliver better medical care and make clean water possible in rural communities! #SustainablyPurdys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05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- 2018-07-11 13:28:50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Creamy, crunchy, filled with the unmistakable flavour of maple, and made with 100% sustainable cocoa, if Canada could taste like a chocooate, the Canadian Maple Toffee would be it!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98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- 2018-07-22 11:28:14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do, 🍫, I do! Because what's a wedding without our first true love (AKA: chocolate)? Share the love with chocolate wedding favours.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10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- 2018-07-17 10:22:05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Ocean Peach's got us feeling peachy all summer 🍑!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88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- 2018-07-15 10:37:51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day and especially on #NationalIceCreamDay, say YES to Purdys ice cream 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112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- 2018-07-03 12:29:50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Taking our Purdys Jenga game to new heights, one pair of Ice Cream Bars at a time 😍! #PurdysIceCream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23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01736-A359-496C-92B0-4AED4EB47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2319537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C250-E14D-4702-BEED-C0E80708B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Purdy's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CC18F-D563-47A0-BEDF-205F1D216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923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46980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5657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5904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6340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133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6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- 2018-07-19 13:39:01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you've got a thing for blueberries, Blueberry Buttermilk and Blueberry Almond Bar (both made with 100% sustainable cocoa) are here to satisfy your sweet cravings!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57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- 2018-07-08 12:03:58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best souvenirs, like the Canadian Gift Tins, are the ones that remind you of what a sweet time you had (and of course, with 🍫 made with 100% sustainable cocoa).
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7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purdyschocolatier - 2018-07-26 16:42:07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Holy Mole-y! Let's taco 'bout how popular these Chicken Tacos with Pickled Onions and Mole Sauce 🌮 will be at your next summer dinner party! What's our secret chocolate ingredient? See link in bio to find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105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BD71A-2364-4755-B4DF-53A621747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2998303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6B1D-92D1-4241-9732-3D24FC35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Purdy's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8CD49-EA40-4C3F-90C1-6AFA973DE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864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22228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59657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6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38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66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8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33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176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1266B-1D36-4770-AAD1-59723A461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07/01/2018 - 07/27/2018</a:t>
            </a:r>
          </a:p>
        </p:txBody>
      </p:sp>
    </p:spTree>
    <p:extLst>
      <p:ext uri="{BB962C8B-B14F-4D97-AF65-F5344CB8AC3E}">
        <p14:creationId xmlns:p14="http://schemas.microsoft.com/office/powerpoint/2010/main" val="2723245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EE58E-B30E-471B-9F82-969F731E2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0C225-7AC6-4FBA-AA1F-89F7BE505E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975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B9898-1605-4AE7-9229-596EEAF68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2A053-C946-4E60-9A91-A7862AA94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622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421</Words>
  <Application>Microsoft Office PowerPoint</Application>
  <PresentationFormat>On-screen Show (4:3)</PresentationFormat>
  <Paragraphs>206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Monthly Management Report for Purdys</vt:lpstr>
      <vt:lpstr>Followers (Full) | Purdy's</vt:lpstr>
      <vt:lpstr>Facebook Monthly | Purdy's</vt:lpstr>
      <vt:lpstr>Followers (Facebook) | Purdy's</vt:lpstr>
      <vt:lpstr>Organic + Paid Reach (Facebook) | Purdy's</vt:lpstr>
      <vt:lpstr>Facebook Reach | Purdy's</vt:lpstr>
      <vt:lpstr>Instagram Monthly | Purdy's</vt:lpstr>
      <vt:lpstr>Followers (Instagram) | Purdy's</vt:lpstr>
      <vt:lpstr>Instagram Posts Table | Purdy's - 1 of 4</vt:lpstr>
      <vt:lpstr>Instagram Posts Table | Purdy's - 2 of 4</vt:lpstr>
      <vt:lpstr>Instagram Posts Table | Purdy's - 3 of 4</vt:lpstr>
      <vt:lpstr>Instagram Posts Table | Purdy's - 4 of 4</vt:lpstr>
      <vt:lpstr>Twitter Monthly | Purdy's</vt:lpstr>
      <vt:lpstr>Followers (Twitter) | Purdy's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Management Report for Purdys</dc:title>
  <dc:creator>Administrator</dc:creator>
  <cp:lastModifiedBy>Administrator</cp:lastModifiedBy>
  <cp:revision>1</cp:revision>
  <dcterms:created xsi:type="dcterms:W3CDTF">2018-07-27T20:15:46Z</dcterms:created>
  <dcterms:modified xsi:type="dcterms:W3CDTF">2018-07-27T20:16:14Z</dcterms:modified>
</cp:coreProperties>
</file>