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0">
                  <c:v>123700</c:v>
                </c:pt>
                <c:pt idx="1">
                  <c:v>123694</c:v>
                </c:pt>
                <c:pt idx="2">
                  <c:v>123675</c:v>
                </c:pt>
                <c:pt idx="3">
                  <c:v>123669</c:v>
                </c:pt>
                <c:pt idx="4">
                  <c:v>123636</c:v>
                </c:pt>
              </c:numCache>
            </c:numRef>
          </c:val>
          <c:smooth val="0"/>
          <c:extLst>
            <c:ext xmlns:c16="http://schemas.microsoft.com/office/drawing/2014/chart" uri="{C3380CC4-5D6E-409C-BE32-E72D297353CC}">
              <c16:uniqueId val="{00000000-4517-45B0-9B8D-EF0B33A261E4}"/>
            </c:ext>
          </c:extLst>
        </c:ser>
        <c:ser>
          <c:idx val="1"/>
          <c:order val="1"/>
          <c:tx>
            <c:strRef>
              <c:f>Sheet1!$C$1</c:f>
              <c:strCache>
                <c:ptCount val="1"/>
                <c:pt idx="0">
                  <c:v>Instagram Followers</c:v>
                </c:pt>
              </c:strCache>
            </c:strRef>
          </c:tx>
          <c:spPr>
            <a:ln w="28575" cap="rnd">
              <a:solidFill>
                <a:schemeClr val="accent2"/>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Sheet1!$C$2:$C$7</c:f>
              <c:numCache>
                <c:formatCode>General</c:formatCode>
                <c:ptCount val="6"/>
                <c:pt idx="0">
                  <c:v>20577</c:v>
                </c:pt>
                <c:pt idx="1">
                  <c:v>20739</c:v>
                </c:pt>
                <c:pt idx="2">
                  <c:v>20782</c:v>
                </c:pt>
                <c:pt idx="3">
                  <c:v>20929</c:v>
                </c:pt>
                <c:pt idx="4">
                  <c:v>20953</c:v>
                </c:pt>
              </c:numCache>
            </c:numRef>
          </c:val>
          <c:smooth val="0"/>
          <c:extLst>
            <c:ext xmlns:c16="http://schemas.microsoft.com/office/drawing/2014/chart" uri="{C3380CC4-5D6E-409C-BE32-E72D297353CC}">
              <c16:uniqueId val="{00000001-4517-45B0-9B8D-EF0B33A261E4}"/>
            </c:ext>
          </c:extLst>
        </c:ser>
        <c:ser>
          <c:idx val="2"/>
          <c:order val="2"/>
          <c:tx>
            <c:strRef>
              <c:f>Sheet1!$D$1</c:f>
              <c:strCache>
                <c:ptCount val="1"/>
                <c:pt idx="0">
                  <c:v>Twitter Followers</c:v>
                </c:pt>
              </c:strCache>
            </c:strRef>
          </c:tx>
          <c:spPr>
            <a:ln w="28575" cap="rnd">
              <a:solidFill>
                <a:schemeClr val="accent3"/>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Sheet1!$D$2:$D$7</c:f>
              <c:numCache>
                <c:formatCode>General</c:formatCode>
                <c:ptCount val="6"/>
                <c:pt idx="0">
                  <c:v>27019</c:v>
                </c:pt>
                <c:pt idx="1">
                  <c:v>27016</c:v>
                </c:pt>
                <c:pt idx="2">
                  <c:v>26289</c:v>
                </c:pt>
                <c:pt idx="3">
                  <c:v>26283</c:v>
                </c:pt>
                <c:pt idx="4">
                  <c:v>26287</c:v>
                </c:pt>
              </c:numCache>
            </c:numRef>
          </c:val>
          <c:smooth val="0"/>
          <c:extLst>
            <c:ext xmlns:c16="http://schemas.microsoft.com/office/drawing/2014/chart" uri="{C3380CC4-5D6E-409C-BE32-E72D297353CC}">
              <c16:uniqueId val="{00000002-4517-45B0-9B8D-EF0B33A261E4}"/>
            </c:ext>
          </c:extLst>
        </c:ser>
        <c:dLbls>
          <c:showLegendKey val="0"/>
          <c:showVal val="0"/>
          <c:showCatName val="0"/>
          <c:showSerName val="0"/>
          <c:showPercent val="0"/>
          <c:showBubbleSize val="0"/>
        </c:dLbls>
        <c:smooth val="0"/>
        <c:axId val="285014664"/>
        <c:axId val="285014992"/>
      </c:lineChart>
      <c:dateAx>
        <c:axId val="285014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014992"/>
        <c:crosses val="autoZero"/>
        <c:auto val="1"/>
        <c:lblOffset val="100"/>
        <c:baseTimeUnit val="days"/>
      </c:dateAx>
      <c:valAx>
        <c:axId val="285014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01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0">
                  <c:v>123700</c:v>
                </c:pt>
                <c:pt idx="1">
                  <c:v>123694</c:v>
                </c:pt>
                <c:pt idx="2">
                  <c:v>123675</c:v>
                </c:pt>
                <c:pt idx="3">
                  <c:v>123669</c:v>
                </c:pt>
                <c:pt idx="4">
                  <c:v>123636</c:v>
                </c:pt>
              </c:numCache>
            </c:numRef>
          </c:val>
          <c:smooth val="0"/>
          <c:extLst>
            <c:ext xmlns:c16="http://schemas.microsoft.com/office/drawing/2014/chart" uri="{C3380CC4-5D6E-409C-BE32-E72D297353CC}">
              <c16:uniqueId val="{00000000-CAD5-40F0-83CA-90233780E453}"/>
            </c:ext>
          </c:extLst>
        </c:ser>
        <c:dLbls>
          <c:showLegendKey val="0"/>
          <c:showVal val="0"/>
          <c:showCatName val="0"/>
          <c:showSerName val="0"/>
          <c:showPercent val="0"/>
          <c:showBubbleSize val="0"/>
        </c:dLbls>
        <c:smooth val="0"/>
        <c:axId val="350708360"/>
        <c:axId val="350709016"/>
      </c:lineChart>
      <c:dateAx>
        <c:axId val="350708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709016"/>
        <c:crosses val="autoZero"/>
        <c:auto val="1"/>
        <c:lblOffset val="100"/>
        <c:baseTimeUnit val="days"/>
      </c:dateAx>
      <c:valAx>
        <c:axId val="35070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70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Organic Impressions</c:v>
                </c:pt>
              </c:strCache>
            </c:strRef>
          </c:tx>
          <c:spPr>
            <a:solidFill>
              <a:schemeClr val="accent1"/>
            </a:solidFill>
            <a:ln>
              <a:noFill/>
            </a:ln>
            <a:effectLst/>
          </c:spP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0">
                  <c:v>57742</c:v>
                </c:pt>
                <c:pt idx="1">
                  <c:v>84162</c:v>
                </c:pt>
                <c:pt idx="2">
                  <c:v>45766</c:v>
                </c:pt>
                <c:pt idx="3">
                  <c:v>83533</c:v>
                </c:pt>
                <c:pt idx="4">
                  <c:v>47407</c:v>
                </c:pt>
              </c:numCache>
            </c:numRef>
          </c:val>
          <c:extLst>
            <c:ext xmlns:c16="http://schemas.microsoft.com/office/drawing/2014/chart" uri="{C3380CC4-5D6E-409C-BE32-E72D297353CC}">
              <c16:uniqueId val="{00000000-DBA9-422C-AF78-1DF869FD60A0}"/>
            </c:ext>
          </c:extLst>
        </c:ser>
        <c:ser>
          <c:idx val="1"/>
          <c:order val="1"/>
          <c:tx>
            <c:strRef>
              <c:f>Sheet1!$C$1</c:f>
              <c:strCache>
                <c:ptCount val="1"/>
                <c:pt idx="0">
                  <c:v>Paid Impressions</c:v>
                </c:pt>
              </c:strCache>
            </c:strRef>
          </c:tx>
          <c:spPr>
            <a:solidFill>
              <a:schemeClr val="accent2"/>
            </a:solidFill>
            <a:ln>
              <a:noFill/>
            </a:ln>
            <a:effectLst/>
          </c:spPr>
          <c:cat>
            <c:numRef>
              <c:f>Sheet1!$A$2:$A$7</c:f>
              <c:numCache>
                <c:formatCode>m/d/yyyy</c:formatCode>
                <c:ptCount val="6"/>
                <c:pt idx="0">
                  <c:v>43276</c:v>
                </c:pt>
                <c:pt idx="1">
                  <c:v>43283</c:v>
                </c:pt>
                <c:pt idx="2">
                  <c:v>43290</c:v>
                </c:pt>
                <c:pt idx="3">
                  <c:v>43297</c:v>
                </c:pt>
                <c:pt idx="4">
                  <c:v>43304</c:v>
                </c:pt>
                <c:pt idx="5">
                  <c:v>43311</c:v>
                </c:pt>
              </c:numCache>
            </c:numRef>
          </c:cat>
          <c:val>
            <c:numRef>
              <c:f>Sheet1!$C$2:$C$7</c:f>
              <c:numCache>
                <c:formatCode>General</c:formatCode>
                <c:ptCount val="6"/>
                <c:pt idx="0">
                  <c:v>47209</c:v>
                </c:pt>
                <c:pt idx="1">
                  <c:v>92466</c:v>
                </c:pt>
                <c:pt idx="2">
                  <c:v>44200</c:v>
                </c:pt>
                <c:pt idx="3">
                  <c:v>47957</c:v>
                </c:pt>
                <c:pt idx="4">
                  <c:v>914</c:v>
                </c:pt>
              </c:numCache>
            </c:numRef>
          </c:val>
          <c:extLst>
            <c:ext xmlns:c16="http://schemas.microsoft.com/office/drawing/2014/chart" uri="{C3380CC4-5D6E-409C-BE32-E72D297353CC}">
              <c16:uniqueId val="{00000001-DBA9-422C-AF78-1DF869FD60A0}"/>
            </c:ext>
          </c:extLst>
        </c:ser>
        <c:dLbls>
          <c:showLegendKey val="0"/>
          <c:showVal val="0"/>
          <c:showCatName val="0"/>
          <c:showSerName val="0"/>
          <c:showPercent val="0"/>
          <c:showBubbleSize val="0"/>
        </c:dLbls>
        <c:axId val="351685696"/>
        <c:axId val="351679792"/>
      </c:areaChart>
      <c:dateAx>
        <c:axId val="35168569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79792"/>
        <c:crosses val="autoZero"/>
        <c:auto val="1"/>
        <c:lblOffset val="100"/>
        <c:baseTimeUnit val="days"/>
      </c:dateAx>
      <c:valAx>
        <c:axId val="35167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8569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 Chocolatier</c:v>
                </c:pt>
              </c:strCache>
            </c:strRef>
          </c:tx>
          <c:spPr>
            <a:ln w="28575" cap="rnd">
              <a:solidFill>
                <a:schemeClr val="accent1"/>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0">
                  <c:v>54918</c:v>
                </c:pt>
                <c:pt idx="1">
                  <c:v>101429</c:v>
                </c:pt>
                <c:pt idx="2">
                  <c:v>49580</c:v>
                </c:pt>
                <c:pt idx="3">
                  <c:v>57274</c:v>
                </c:pt>
                <c:pt idx="4">
                  <c:v>15344</c:v>
                </c:pt>
              </c:numCache>
            </c:numRef>
          </c:val>
          <c:smooth val="0"/>
          <c:extLst>
            <c:ext xmlns:c16="http://schemas.microsoft.com/office/drawing/2014/chart" uri="{C3380CC4-5D6E-409C-BE32-E72D297353CC}">
              <c16:uniqueId val="{00000000-92FB-4C6F-A72F-27EA62174035}"/>
            </c:ext>
          </c:extLst>
        </c:ser>
        <c:dLbls>
          <c:showLegendKey val="0"/>
          <c:showVal val="0"/>
          <c:showCatName val="0"/>
          <c:showSerName val="0"/>
          <c:showPercent val="0"/>
          <c:showBubbleSize val="0"/>
        </c:dLbls>
        <c:smooth val="0"/>
        <c:axId val="351690944"/>
        <c:axId val="351688976"/>
      </c:lineChart>
      <c:dateAx>
        <c:axId val="351690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88976"/>
        <c:crosses val="autoZero"/>
        <c:auto val="1"/>
        <c:lblOffset val="100"/>
        <c:baseTimeUnit val="days"/>
      </c:dateAx>
      <c:valAx>
        <c:axId val="35168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9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Instagram Followers</c:v>
                </c:pt>
              </c:strCache>
            </c:strRef>
          </c:tx>
          <c:spPr>
            <a:ln w="28575" cap="rnd">
              <a:solidFill>
                <a:schemeClr val="accent1"/>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0">
                  <c:v>20577</c:v>
                </c:pt>
                <c:pt idx="1">
                  <c:v>20739</c:v>
                </c:pt>
                <c:pt idx="2">
                  <c:v>20782</c:v>
                </c:pt>
                <c:pt idx="3">
                  <c:v>20929</c:v>
                </c:pt>
                <c:pt idx="4">
                  <c:v>20953</c:v>
                </c:pt>
              </c:numCache>
            </c:numRef>
          </c:val>
          <c:smooth val="0"/>
          <c:extLst>
            <c:ext xmlns:c16="http://schemas.microsoft.com/office/drawing/2014/chart" uri="{C3380CC4-5D6E-409C-BE32-E72D297353CC}">
              <c16:uniqueId val="{00000000-1BDD-403B-9AAA-48DA32EED5DA}"/>
            </c:ext>
          </c:extLst>
        </c:ser>
        <c:dLbls>
          <c:showLegendKey val="0"/>
          <c:showVal val="0"/>
          <c:showCatName val="0"/>
          <c:showSerName val="0"/>
          <c:showPercent val="0"/>
          <c:showBubbleSize val="0"/>
        </c:dLbls>
        <c:smooth val="0"/>
        <c:axId val="350712624"/>
        <c:axId val="350713936"/>
      </c:lineChart>
      <c:dateAx>
        <c:axId val="350712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713936"/>
        <c:crosses val="autoZero"/>
        <c:auto val="1"/>
        <c:lblOffset val="100"/>
        <c:baseTimeUnit val="days"/>
      </c:dateAx>
      <c:valAx>
        <c:axId val="350713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71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Twitter Followers</c:v>
                </c:pt>
              </c:strCache>
            </c:strRef>
          </c:tx>
          <c:spPr>
            <a:ln w="28575" cap="rnd">
              <a:solidFill>
                <a:schemeClr val="accent1"/>
              </a:solidFill>
              <a:round/>
            </a:ln>
            <a:effectLst/>
          </c:spPr>
          <c:marker>
            <c:symbol val="none"/>
          </c:marker>
          <c:cat>
            <c:numRef>
              <c:f>Sheet1!$A$2:$A$7</c:f>
              <c:numCache>
                <c:formatCode>m/d/yyyy</c:formatCode>
                <c:ptCount val="6"/>
                <c:pt idx="0">
                  <c:v>43276</c:v>
                </c:pt>
                <c:pt idx="1">
                  <c:v>43283</c:v>
                </c:pt>
                <c:pt idx="2">
                  <c:v>43290</c:v>
                </c:pt>
                <c:pt idx="3">
                  <c:v>43297</c:v>
                </c:pt>
                <c:pt idx="4">
                  <c:v>43304</c:v>
                </c:pt>
                <c:pt idx="5">
                  <c:v>43311</c:v>
                </c:pt>
              </c:numCache>
            </c:numRef>
          </c:cat>
          <c:val>
            <c:numRef>
              <c:f>Sheet1!$B$2:$B$7</c:f>
              <c:numCache>
                <c:formatCode>General</c:formatCode>
                <c:ptCount val="6"/>
                <c:pt idx="0">
                  <c:v>27019</c:v>
                </c:pt>
                <c:pt idx="1">
                  <c:v>27016</c:v>
                </c:pt>
                <c:pt idx="2">
                  <c:v>26289</c:v>
                </c:pt>
                <c:pt idx="3">
                  <c:v>26283</c:v>
                </c:pt>
                <c:pt idx="4">
                  <c:v>26287</c:v>
                </c:pt>
              </c:numCache>
            </c:numRef>
          </c:val>
          <c:smooth val="0"/>
          <c:extLst>
            <c:ext xmlns:c16="http://schemas.microsoft.com/office/drawing/2014/chart" uri="{C3380CC4-5D6E-409C-BE32-E72D297353CC}">
              <c16:uniqueId val="{00000000-FCC8-4446-87B3-020571FA9F42}"/>
            </c:ext>
          </c:extLst>
        </c:ser>
        <c:dLbls>
          <c:showLegendKey val="0"/>
          <c:showVal val="0"/>
          <c:showCatName val="0"/>
          <c:showSerName val="0"/>
          <c:showPercent val="0"/>
          <c:showBubbleSize val="0"/>
        </c:dLbls>
        <c:smooth val="0"/>
        <c:axId val="421936304"/>
        <c:axId val="421935320"/>
      </c:lineChart>
      <c:dateAx>
        <c:axId val="421936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35320"/>
        <c:crosses val="autoZero"/>
        <c:auto val="1"/>
        <c:lblOffset val="100"/>
        <c:baseTimeUnit val="days"/>
      </c:dateAx>
      <c:valAx>
        <c:axId val="421935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3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D731B-15E8-43B9-A56B-75A79185416C}"/>
              </a:ext>
            </a:extLst>
          </p:cNvPr>
          <p:cNvSpPr>
            <a:spLocks noGrp="1"/>
          </p:cNvSpPr>
          <p:nvPr>
            <p:ph type="ctrTitle"/>
          </p:nvPr>
        </p:nvSpPr>
        <p:spPr/>
        <p:txBody>
          <a:bodyPr/>
          <a:lstStyle/>
          <a:p>
            <a:r>
              <a:rPr lang="en-US"/>
              <a:t>Monthly Management Report for Purdys</a:t>
            </a:r>
          </a:p>
        </p:txBody>
      </p:sp>
      <p:sp>
        <p:nvSpPr>
          <p:cNvPr id="3" name="Subtitle 2">
            <a:extLst>
              <a:ext uri="{FF2B5EF4-FFF2-40B4-BE49-F238E27FC236}">
                <a16:creationId xmlns:a16="http://schemas.microsoft.com/office/drawing/2014/main" id="{D951AA89-1A11-4D45-8ADB-2924AA4F41FD}"/>
              </a:ext>
            </a:extLst>
          </p:cNvPr>
          <p:cNvSpPr>
            <a:spLocks noGrp="1"/>
          </p:cNvSpPr>
          <p:nvPr>
            <p:ph type="subTitle" idx="1"/>
          </p:nvPr>
        </p:nvSpPr>
        <p:spPr/>
        <p:txBody>
          <a:bodyPr/>
          <a:lstStyle/>
          <a:p>
            <a:r>
              <a:rPr lang="en-US"/>
              <a:t>Popcorn</a:t>
            </a:r>
          </a:p>
        </p:txBody>
      </p:sp>
    </p:spTree>
    <p:extLst>
      <p:ext uri="{BB962C8B-B14F-4D97-AF65-F5344CB8AC3E}">
        <p14:creationId xmlns:p14="http://schemas.microsoft.com/office/powerpoint/2010/main" val="2676698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E80C1-ED2E-4FCE-B8AD-711CA7A2F844}"/>
              </a:ext>
            </a:extLst>
          </p:cNvPr>
          <p:cNvSpPr>
            <a:spLocks noGrp="1"/>
          </p:cNvSpPr>
          <p:nvPr>
            <p:ph type="title"/>
          </p:nvPr>
        </p:nvSpPr>
        <p:spPr/>
        <p:txBody>
          <a:bodyPr/>
          <a:lstStyle/>
          <a:p>
            <a:r>
              <a:rPr lang="en-US"/>
              <a:t>Followers (Full) | Purdy's</a:t>
            </a:r>
          </a:p>
        </p:txBody>
      </p:sp>
      <p:graphicFrame>
        <p:nvGraphicFramePr>
          <p:cNvPr id="6" name="Chart Placeholder 5">
            <a:extLst>
              <a:ext uri="{FF2B5EF4-FFF2-40B4-BE49-F238E27FC236}">
                <a16:creationId xmlns:a16="http://schemas.microsoft.com/office/drawing/2014/main" id="{7B2B7985-71D0-41AF-B20A-46EA873419A0}"/>
              </a:ext>
            </a:extLst>
          </p:cNvPr>
          <p:cNvGraphicFramePr>
            <a:graphicFrameLocks noGrp="1"/>
          </p:cNvGraphicFramePr>
          <p:nvPr>
            <p:ph type="chart" sz="quarter" idx="13"/>
            <p:extLst>
              <p:ext uri="{D42A27DB-BD31-4B8C-83A1-F6EECF244321}">
                <p14:modId xmlns:p14="http://schemas.microsoft.com/office/powerpoint/2010/main" val="146255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0F504B-0C6C-4BFB-8B00-8A61B136010F}"/>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022969D8-3295-4A20-B5DC-B997EE615E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2745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31AF9-17FC-43FA-9C84-6A4BA6C32470}"/>
              </a:ext>
            </a:extLst>
          </p:cNvPr>
          <p:cNvSpPr>
            <a:spLocks noGrp="1"/>
          </p:cNvSpPr>
          <p:nvPr>
            <p:ph type="title"/>
          </p:nvPr>
        </p:nvSpPr>
        <p:spPr/>
        <p:txBody>
          <a:bodyPr/>
          <a:lstStyle/>
          <a:p>
            <a:r>
              <a:rPr lang="en-US"/>
              <a:t>Facebook Monthly | Purdy's</a:t>
            </a:r>
          </a:p>
        </p:txBody>
      </p:sp>
      <p:graphicFrame>
        <p:nvGraphicFramePr>
          <p:cNvPr id="5" name="Table Placeholder 4">
            <a:extLst>
              <a:ext uri="{FF2B5EF4-FFF2-40B4-BE49-F238E27FC236}">
                <a16:creationId xmlns:a16="http://schemas.microsoft.com/office/drawing/2014/main" id="{F6D115A7-3EC5-428B-BCA3-5CB42D35DA7C}"/>
              </a:ext>
            </a:extLst>
          </p:cNvPr>
          <p:cNvGraphicFramePr>
            <a:graphicFrameLocks noGrp="1"/>
          </p:cNvGraphicFramePr>
          <p:nvPr>
            <p:ph type="tbl" sz="quarter" idx="13"/>
            <p:extLst>
              <p:ext uri="{D42A27DB-BD31-4B8C-83A1-F6EECF244321}">
                <p14:modId xmlns:p14="http://schemas.microsoft.com/office/powerpoint/2010/main" val="4430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37236761"/>
                    </a:ext>
                  </a:extLst>
                </a:gridCol>
                <a:gridCol w="3291840">
                  <a:extLst>
                    <a:ext uri="{9D8B030D-6E8A-4147-A177-3AD203B41FA5}">
                      <a16:colId xmlns:a16="http://schemas.microsoft.com/office/drawing/2014/main" val="1056252332"/>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204761965"/>
                  </a:ext>
                </a:extLst>
              </a:tr>
              <a:tr h="370840">
                <a:tc>
                  <a:txBody>
                    <a:bodyPr/>
                    <a:lstStyle/>
                    <a:p>
                      <a:r>
                        <a:rPr lang="en-US" sz="1000"/>
                        <a:t>Click Throughs</a:t>
                      </a:r>
                    </a:p>
                  </a:txBody>
                  <a:tcPr/>
                </a:tc>
                <a:tc>
                  <a:txBody>
                    <a:bodyPr/>
                    <a:lstStyle/>
                    <a:p>
                      <a:r>
                        <a:rPr lang="en-US" sz="1000"/>
                        <a:t>348</a:t>
                      </a:r>
                    </a:p>
                  </a:txBody>
                  <a:tcPr/>
                </a:tc>
                <a:extLst>
                  <a:ext uri="{0D108BD9-81ED-4DB2-BD59-A6C34878D82A}">
                    <a16:rowId xmlns:a16="http://schemas.microsoft.com/office/drawing/2014/main" val="2345821497"/>
                  </a:ext>
                </a:extLst>
              </a:tr>
              <a:tr h="370840">
                <a:tc>
                  <a:txBody>
                    <a:bodyPr/>
                    <a:lstStyle/>
                    <a:p>
                      <a:r>
                        <a:rPr lang="en-US" sz="1000"/>
                        <a:t>Comments</a:t>
                      </a:r>
                    </a:p>
                  </a:txBody>
                  <a:tcPr/>
                </a:tc>
                <a:tc>
                  <a:txBody>
                    <a:bodyPr/>
                    <a:lstStyle/>
                    <a:p>
                      <a:r>
                        <a:rPr lang="en-US" sz="1000"/>
                        <a:t>1593</a:t>
                      </a:r>
                    </a:p>
                  </a:txBody>
                  <a:tcPr/>
                </a:tc>
                <a:extLst>
                  <a:ext uri="{0D108BD9-81ED-4DB2-BD59-A6C34878D82A}">
                    <a16:rowId xmlns:a16="http://schemas.microsoft.com/office/drawing/2014/main" val="2485428189"/>
                  </a:ext>
                </a:extLst>
              </a:tr>
              <a:tr h="370840">
                <a:tc>
                  <a:txBody>
                    <a:bodyPr/>
                    <a:lstStyle/>
                    <a:p>
                      <a:r>
                        <a:rPr lang="en-US" sz="1000"/>
                        <a:t>Engaged Users</a:t>
                      </a:r>
                    </a:p>
                  </a:txBody>
                  <a:tcPr/>
                </a:tc>
                <a:tc>
                  <a:txBody>
                    <a:bodyPr/>
                    <a:lstStyle/>
                    <a:p>
                      <a:r>
                        <a:rPr lang="en-US" sz="1000"/>
                        <a:t>8831</a:t>
                      </a:r>
                    </a:p>
                  </a:txBody>
                  <a:tcPr/>
                </a:tc>
                <a:extLst>
                  <a:ext uri="{0D108BD9-81ED-4DB2-BD59-A6C34878D82A}">
                    <a16:rowId xmlns:a16="http://schemas.microsoft.com/office/drawing/2014/main" val="2740840678"/>
                  </a:ext>
                </a:extLst>
              </a:tr>
              <a:tr h="370840">
                <a:tc>
                  <a:txBody>
                    <a:bodyPr/>
                    <a:lstStyle/>
                    <a:p>
                      <a:r>
                        <a:rPr lang="en-US" sz="1000"/>
                        <a:t>Organic Impressions</a:t>
                      </a:r>
                    </a:p>
                  </a:txBody>
                  <a:tcPr/>
                </a:tc>
                <a:tc>
                  <a:txBody>
                    <a:bodyPr/>
                    <a:lstStyle/>
                    <a:p>
                      <a:r>
                        <a:rPr lang="en-US" sz="1000"/>
                        <a:t>260961</a:t>
                      </a:r>
                    </a:p>
                  </a:txBody>
                  <a:tcPr/>
                </a:tc>
                <a:extLst>
                  <a:ext uri="{0D108BD9-81ED-4DB2-BD59-A6C34878D82A}">
                    <a16:rowId xmlns:a16="http://schemas.microsoft.com/office/drawing/2014/main" val="1378164667"/>
                  </a:ext>
                </a:extLst>
              </a:tr>
              <a:tr h="370840">
                <a:tc>
                  <a:txBody>
                    <a:bodyPr/>
                    <a:lstStyle/>
                    <a:p>
                      <a:r>
                        <a:rPr lang="en-US" sz="1000"/>
                        <a:t>Page Likes</a:t>
                      </a:r>
                    </a:p>
                  </a:txBody>
                  <a:tcPr/>
                </a:tc>
                <a:tc>
                  <a:txBody>
                    <a:bodyPr/>
                    <a:lstStyle/>
                    <a:p>
                      <a:r>
                        <a:rPr lang="en-US" sz="1000"/>
                        <a:t>n/a</a:t>
                      </a:r>
                    </a:p>
                  </a:txBody>
                  <a:tcPr/>
                </a:tc>
                <a:extLst>
                  <a:ext uri="{0D108BD9-81ED-4DB2-BD59-A6C34878D82A}">
                    <a16:rowId xmlns:a16="http://schemas.microsoft.com/office/drawing/2014/main" val="195304476"/>
                  </a:ext>
                </a:extLst>
              </a:tr>
              <a:tr h="370840">
                <a:tc>
                  <a:txBody>
                    <a:bodyPr/>
                    <a:lstStyle/>
                    <a:p>
                      <a:r>
                        <a:rPr lang="en-US" sz="1000"/>
                        <a:t>Paid Impressions</a:t>
                      </a:r>
                    </a:p>
                  </a:txBody>
                  <a:tcPr/>
                </a:tc>
                <a:tc>
                  <a:txBody>
                    <a:bodyPr/>
                    <a:lstStyle/>
                    <a:p>
                      <a:r>
                        <a:rPr lang="en-US" sz="1000"/>
                        <a:t>185718</a:t>
                      </a:r>
                    </a:p>
                  </a:txBody>
                  <a:tcPr/>
                </a:tc>
                <a:extLst>
                  <a:ext uri="{0D108BD9-81ED-4DB2-BD59-A6C34878D82A}">
                    <a16:rowId xmlns:a16="http://schemas.microsoft.com/office/drawing/2014/main" val="167421233"/>
                  </a:ext>
                </a:extLst>
              </a:tr>
              <a:tr h="370840">
                <a:tc>
                  <a:txBody>
                    <a:bodyPr/>
                    <a:lstStyle/>
                    <a:p>
                      <a:r>
                        <a:rPr lang="en-US" sz="1000"/>
                        <a:t>Post Likes</a:t>
                      </a:r>
                    </a:p>
                  </a:txBody>
                  <a:tcPr/>
                </a:tc>
                <a:tc>
                  <a:txBody>
                    <a:bodyPr/>
                    <a:lstStyle/>
                    <a:p>
                      <a:r>
                        <a:rPr lang="en-US" sz="1000"/>
                        <a:t>4645</a:t>
                      </a:r>
                    </a:p>
                  </a:txBody>
                  <a:tcPr/>
                </a:tc>
                <a:extLst>
                  <a:ext uri="{0D108BD9-81ED-4DB2-BD59-A6C34878D82A}">
                    <a16:rowId xmlns:a16="http://schemas.microsoft.com/office/drawing/2014/main" val="832334711"/>
                  </a:ext>
                </a:extLst>
              </a:tr>
              <a:tr h="370840">
                <a:tc>
                  <a:txBody>
                    <a:bodyPr/>
                    <a:lstStyle/>
                    <a:p>
                      <a:r>
                        <a:rPr lang="en-US" sz="1000"/>
                        <a:t>Posts</a:t>
                      </a:r>
                    </a:p>
                  </a:txBody>
                  <a:tcPr/>
                </a:tc>
                <a:tc>
                  <a:txBody>
                    <a:bodyPr/>
                    <a:lstStyle/>
                    <a:p>
                      <a:r>
                        <a:rPr lang="en-US" sz="1000"/>
                        <a:t>24</a:t>
                      </a:r>
                    </a:p>
                  </a:txBody>
                  <a:tcPr/>
                </a:tc>
                <a:extLst>
                  <a:ext uri="{0D108BD9-81ED-4DB2-BD59-A6C34878D82A}">
                    <a16:rowId xmlns:a16="http://schemas.microsoft.com/office/drawing/2014/main" val="1351209165"/>
                  </a:ext>
                </a:extLst>
              </a:tr>
              <a:tr h="370840">
                <a:tc>
                  <a:txBody>
                    <a:bodyPr/>
                    <a:lstStyle/>
                    <a:p>
                      <a:r>
                        <a:rPr lang="en-US" sz="1000"/>
                        <a:t>Shares</a:t>
                      </a:r>
                    </a:p>
                  </a:txBody>
                  <a:tcPr/>
                </a:tc>
                <a:tc>
                  <a:txBody>
                    <a:bodyPr/>
                    <a:lstStyle/>
                    <a:p>
                      <a:r>
                        <a:rPr lang="en-US" sz="1000"/>
                        <a:t>341</a:t>
                      </a:r>
                    </a:p>
                  </a:txBody>
                  <a:tcPr/>
                </a:tc>
                <a:extLst>
                  <a:ext uri="{0D108BD9-81ED-4DB2-BD59-A6C34878D82A}">
                    <a16:rowId xmlns:a16="http://schemas.microsoft.com/office/drawing/2014/main" val="18842570"/>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1353253934"/>
                  </a:ext>
                </a:extLst>
              </a:tr>
            </a:tbl>
          </a:graphicData>
        </a:graphic>
      </p:graphicFrame>
      <p:sp>
        <p:nvSpPr>
          <p:cNvPr id="4" name="Text Placeholder 3">
            <a:extLst>
              <a:ext uri="{FF2B5EF4-FFF2-40B4-BE49-F238E27FC236}">
                <a16:creationId xmlns:a16="http://schemas.microsoft.com/office/drawing/2014/main" id="{EE73688B-E4C3-4335-96FE-1D6E0ED498E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273325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100C2-D17E-4165-8B55-6BA2788601CE}"/>
              </a:ext>
            </a:extLst>
          </p:cNvPr>
          <p:cNvSpPr>
            <a:spLocks noGrp="1"/>
          </p:cNvSpPr>
          <p:nvPr>
            <p:ph type="title"/>
          </p:nvPr>
        </p:nvSpPr>
        <p:spPr/>
        <p:txBody>
          <a:bodyPr/>
          <a:lstStyle/>
          <a:p>
            <a:r>
              <a:rPr lang="en-US"/>
              <a:t>Followers (Facebook) | Purdy's</a:t>
            </a:r>
          </a:p>
        </p:txBody>
      </p:sp>
      <p:graphicFrame>
        <p:nvGraphicFramePr>
          <p:cNvPr id="6" name="Chart Placeholder 5">
            <a:extLst>
              <a:ext uri="{FF2B5EF4-FFF2-40B4-BE49-F238E27FC236}">
                <a16:creationId xmlns:a16="http://schemas.microsoft.com/office/drawing/2014/main" id="{2E3E0BFD-CBEA-4C79-BE12-9E94AD2CF461}"/>
              </a:ext>
            </a:extLst>
          </p:cNvPr>
          <p:cNvGraphicFramePr>
            <a:graphicFrameLocks noGrp="1"/>
          </p:cNvGraphicFramePr>
          <p:nvPr>
            <p:ph type="chart" sz="quarter" idx="13"/>
            <p:extLst>
              <p:ext uri="{D42A27DB-BD31-4B8C-83A1-F6EECF244321}">
                <p14:modId xmlns:p14="http://schemas.microsoft.com/office/powerpoint/2010/main" val="3906092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B71D6F-8E28-48A4-9961-CA4F6C33E41D}"/>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417DD96D-ED2D-4F74-A530-2A6FFB332A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6250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D21F2-EA7E-4517-B1F1-150A6CFDAF1F}"/>
              </a:ext>
            </a:extLst>
          </p:cNvPr>
          <p:cNvSpPr>
            <a:spLocks noGrp="1"/>
          </p:cNvSpPr>
          <p:nvPr>
            <p:ph type="title"/>
          </p:nvPr>
        </p:nvSpPr>
        <p:spPr/>
        <p:txBody>
          <a:bodyPr/>
          <a:lstStyle/>
          <a:p>
            <a:r>
              <a:rPr lang="en-US"/>
              <a:t>Organic + Paid Reach (Facebook) | Purdy's</a:t>
            </a:r>
          </a:p>
        </p:txBody>
      </p:sp>
      <p:graphicFrame>
        <p:nvGraphicFramePr>
          <p:cNvPr id="6" name="Chart Placeholder 5">
            <a:extLst>
              <a:ext uri="{FF2B5EF4-FFF2-40B4-BE49-F238E27FC236}">
                <a16:creationId xmlns:a16="http://schemas.microsoft.com/office/drawing/2014/main" id="{4D6C4E75-D5C4-4464-A38F-6F27C47B0841}"/>
              </a:ext>
            </a:extLst>
          </p:cNvPr>
          <p:cNvGraphicFramePr>
            <a:graphicFrameLocks noGrp="1"/>
          </p:cNvGraphicFramePr>
          <p:nvPr>
            <p:ph type="chart" sz="quarter" idx="13"/>
            <p:extLst>
              <p:ext uri="{D42A27DB-BD31-4B8C-83A1-F6EECF244321}">
                <p14:modId xmlns:p14="http://schemas.microsoft.com/office/powerpoint/2010/main" val="1825618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AA82C7-772B-4040-AAE4-4FD3D63E2A06}"/>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DA0493F0-1D3B-4C38-A82D-ABFD294A09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1204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A0F1A-C329-4A6B-9830-6C58D36892BC}"/>
              </a:ext>
            </a:extLst>
          </p:cNvPr>
          <p:cNvSpPr>
            <a:spLocks noGrp="1"/>
          </p:cNvSpPr>
          <p:nvPr>
            <p:ph type="title"/>
          </p:nvPr>
        </p:nvSpPr>
        <p:spPr/>
        <p:txBody>
          <a:bodyPr/>
          <a:lstStyle/>
          <a:p>
            <a:r>
              <a:rPr lang="en-US"/>
              <a:t>Facebook Reach | Purdy's</a:t>
            </a:r>
          </a:p>
        </p:txBody>
      </p:sp>
      <p:graphicFrame>
        <p:nvGraphicFramePr>
          <p:cNvPr id="6" name="Chart Placeholder 5">
            <a:extLst>
              <a:ext uri="{FF2B5EF4-FFF2-40B4-BE49-F238E27FC236}">
                <a16:creationId xmlns:a16="http://schemas.microsoft.com/office/drawing/2014/main" id="{D36621E2-B866-4F28-8DBA-85C201E10677}"/>
              </a:ext>
            </a:extLst>
          </p:cNvPr>
          <p:cNvGraphicFramePr>
            <a:graphicFrameLocks noGrp="1"/>
          </p:cNvGraphicFramePr>
          <p:nvPr>
            <p:ph type="chart" sz="quarter" idx="13"/>
            <p:extLst>
              <p:ext uri="{D42A27DB-BD31-4B8C-83A1-F6EECF244321}">
                <p14:modId xmlns:p14="http://schemas.microsoft.com/office/powerpoint/2010/main" val="209141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BEC966-EAE3-4D71-9490-AD68DAA7C42C}"/>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B082A574-4DCE-4023-B66F-70A7A49AD5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1841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17B30-82F7-47C8-BB11-4A312706EF77}"/>
              </a:ext>
            </a:extLst>
          </p:cNvPr>
          <p:cNvSpPr>
            <a:spLocks noGrp="1"/>
          </p:cNvSpPr>
          <p:nvPr>
            <p:ph type="title"/>
          </p:nvPr>
        </p:nvSpPr>
        <p:spPr/>
        <p:txBody>
          <a:bodyPr/>
          <a:lstStyle/>
          <a:p>
            <a:r>
              <a:rPr lang="en-US"/>
              <a:t>Instagram Monthly | Purdy's</a:t>
            </a:r>
          </a:p>
        </p:txBody>
      </p:sp>
      <p:graphicFrame>
        <p:nvGraphicFramePr>
          <p:cNvPr id="5" name="Table Placeholder 4">
            <a:extLst>
              <a:ext uri="{FF2B5EF4-FFF2-40B4-BE49-F238E27FC236}">
                <a16:creationId xmlns:a16="http://schemas.microsoft.com/office/drawing/2014/main" id="{C5233E50-D43C-4B61-8A29-D12680BC3420}"/>
              </a:ext>
            </a:extLst>
          </p:cNvPr>
          <p:cNvGraphicFramePr>
            <a:graphicFrameLocks noGrp="1"/>
          </p:cNvGraphicFramePr>
          <p:nvPr>
            <p:ph type="tbl" sz="quarter" idx="13"/>
            <p:extLst>
              <p:ext uri="{D42A27DB-BD31-4B8C-83A1-F6EECF244321}">
                <p14:modId xmlns:p14="http://schemas.microsoft.com/office/powerpoint/2010/main" val="506890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86515219"/>
                    </a:ext>
                  </a:extLst>
                </a:gridCol>
                <a:gridCol w="3291840">
                  <a:extLst>
                    <a:ext uri="{9D8B030D-6E8A-4147-A177-3AD203B41FA5}">
                      <a16:colId xmlns:a16="http://schemas.microsoft.com/office/drawing/2014/main" val="109809249"/>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425931152"/>
                  </a:ext>
                </a:extLst>
              </a:tr>
              <a:tr h="370840">
                <a:tc>
                  <a:txBody>
                    <a:bodyPr/>
                    <a:lstStyle/>
                    <a:p>
                      <a:r>
                        <a:rPr lang="en-US" sz="1000"/>
                        <a:t>Follower Count</a:t>
                      </a:r>
                    </a:p>
                  </a:txBody>
                  <a:tcPr/>
                </a:tc>
                <a:tc>
                  <a:txBody>
                    <a:bodyPr/>
                    <a:lstStyle/>
                    <a:p>
                      <a:r>
                        <a:rPr lang="en-US" sz="1000"/>
                        <a:t>20953</a:t>
                      </a:r>
                    </a:p>
                  </a:txBody>
                  <a:tcPr/>
                </a:tc>
                <a:extLst>
                  <a:ext uri="{0D108BD9-81ED-4DB2-BD59-A6C34878D82A}">
                    <a16:rowId xmlns:a16="http://schemas.microsoft.com/office/drawing/2014/main" val="3017457578"/>
                  </a:ext>
                </a:extLst>
              </a:tr>
              <a:tr h="370840">
                <a:tc>
                  <a:txBody>
                    <a:bodyPr/>
                    <a:lstStyle/>
                    <a:p>
                      <a:r>
                        <a:rPr lang="en-US" sz="1000"/>
                        <a:t>Post Comments</a:t>
                      </a:r>
                    </a:p>
                  </a:txBody>
                  <a:tcPr/>
                </a:tc>
                <a:tc>
                  <a:txBody>
                    <a:bodyPr/>
                    <a:lstStyle/>
                    <a:p>
                      <a:r>
                        <a:rPr lang="en-US" sz="1000"/>
                        <a:t>1088</a:t>
                      </a:r>
                    </a:p>
                  </a:txBody>
                  <a:tcPr/>
                </a:tc>
                <a:extLst>
                  <a:ext uri="{0D108BD9-81ED-4DB2-BD59-A6C34878D82A}">
                    <a16:rowId xmlns:a16="http://schemas.microsoft.com/office/drawing/2014/main" val="1189900091"/>
                  </a:ext>
                </a:extLst>
              </a:tr>
              <a:tr h="370840">
                <a:tc>
                  <a:txBody>
                    <a:bodyPr/>
                    <a:lstStyle/>
                    <a:p>
                      <a:r>
                        <a:rPr lang="en-US" sz="1000"/>
                        <a:t>Post Likes</a:t>
                      </a:r>
                    </a:p>
                  </a:txBody>
                  <a:tcPr/>
                </a:tc>
                <a:tc>
                  <a:txBody>
                    <a:bodyPr/>
                    <a:lstStyle/>
                    <a:p>
                      <a:r>
                        <a:rPr lang="en-US" sz="1000"/>
                        <a:t>6784</a:t>
                      </a:r>
                    </a:p>
                  </a:txBody>
                  <a:tcPr/>
                </a:tc>
                <a:extLst>
                  <a:ext uri="{0D108BD9-81ED-4DB2-BD59-A6C34878D82A}">
                    <a16:rowId xmlns:a16="http://schemas.microsoft.com/office/drawing/2014/main" val="3184822381"/>
                  </a:ext>
                </a:extLst>
              </a:tr>
              <a:tr h="370840">
                <a:tc>
                  <a:txBody>
                    <a:bodyPr/>
                    <a:lstStyle/>
                    <a:p>
                      <a:r>
                        <a:rPr lang="en-US" sz="1000"/>
                        <a:t>Post Reach</a:t>
                      </a:r>
                    </a:p>
                  </a:txBody>
                  <a:tcPr/>
                </a:tc>
                <a:tc>
                  <a:txBody>
                    <a:bodyPr/>
                    <a:lstStyle/>
                    <a:p>
                      <a:r>
                        <a:rPr lang="en-US" sz="1000"/>
                        <a:t>102670</a:t>
                      </a:r>
                    </a:p>
                  </a:txBody>
                  <a:tcPr/>
                </a:tc>
                <a:extLst>
                  <a:ext uri="{0D108BD9-81ED-4DB2-BD59-A6C34878D82A}">
                    <a16:rowId xmlns:a16="http://schemas.microsoft.com/office/drawing/2014/main" val="1992226305"/>
                  </a:ext>
                </a:extLst>
              </a:tr>
              <a:tr h="370840">
                <a:tc>
                  <a:txBody>
                    <a:bodyPr/>
                    <a:lstStyle/>
                    <a:p>
                      <a:r>
                        <a:rPr lang="en-US" sz="1000"/>
                        <a:t>Posts This Week</a:t>
                      </a:r>
                    </a:p>
                  </a:txBody>
                  <a:tcPr/>
                </a:tc>
                <a:tc>
                  <a:txBody>
                    <a:bodyPr/>
                    <a:lstStyle/>
                    <a:p>
                      <a:r>
                        <a:rPr lang="en-US" sz="1000"/>
                        <a:t>21</a:t>
                      </a:r>
                    </a:p>
                  </a:txBody>
                  <a:tcPr/>
                </a:tc>
                <a:extLst>
                  <a:ext uri="{0D108BD9-81ED-4DB2-BD59-A6C34878D82A}">
                    <a16:rowId xmlns:a16="http://schemas.microsoft.com/office/drawing/2014/main" val="1552737954"/>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2483768727"/>
                  </a:ext>
                </a:extLst>
              </a:tr>
            </a:tbl>
          </a:graphicData>
        </a:graphic>
      </p:graphicFrame>
      <p:sp>
        <p:nvSpPr>
          <p:cNvPr id="4" name="Text Placeholder 3">
            <a:extLst>
              <a:ext uri="{FF2B5EF4-FFF2-40B4-BE49-F238E27FC236}">
                <a16:creationId xmlns:a16="http://schemas.microsoft.com/office/drawing/2014/main" id="{BE8BF825-B466-471C-BF04-715E92C0BEF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80223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E5EEF-0880-4B56-A1FE-4D0552F16E42}"/>
              </a:ext>
            </a:extLst>
          </p:cNvPr>
          <p:cNvSpPr>
            <a:spLocks noGrp="1"/>
          </p:cNvSpPr>
          <p:nvPr>
            <p:ph type="title"/>
          </p:nvPr>
        </p:nvSpPr>
        <p:spPr/>
        <p:txBody>
          <a:bodyPr/>
          <a:lstStyle/>
          <a:p>
            <a:r>
              <a:rPr lang="en-US"/>
              <a:t>Followers (Instagram) | Purdy's</a:t>
            </a:r>
          </a:p>
        </p:txBody>
      </p:sp>
      <p:graphicFrame>
        <p:nvGraphicFramePr>
          <p:cNvPr id="6" name="Chart Placeholder 5">
            <a:extLst>
              <a:ext uri="{FF2B5EF4-FFF2-40B4-BE49-F238E27FC236}">
                <a16:creationId xmlns:a16="http://schemas.microsoft.com/office/drawing/2014/main" id="{DB223E01-CE2B-4CE4-B191-6A47B5B828FE}"/>
              </a:ext>
            </a:extLst>
          </p:cNvPr>
          <p:cNvGraphicFramePr>
            <a:graphicFrameLocks noGrp="1"/>
          </p:cNvGraphicFramePr>
          <p:nvPr>
            <p:ph type="chart" sz="quarter" idx="13"/>
            <p:extLst>
              <p:ext uri="{D42A27DB-BD31-4B8C-83A1-F6EECF244321}">
                <p14:modId xmlns:p14="http://schemas.microsoft.com/office/powerpoint/2010/main" val="2098434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6C7966-9CC3-4B64-8258-9605002DB396}"/>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4B8216F1-D131-42A3-8302-9E5DB6A220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9145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FF944-5BC1-4E38-8FBB-94CA7BB1EFE5}"/>
              </a:ext>
            </a:extLst>
          </p:cNvPr>
          <p:cNvSpPr>
            <a:spLocks noGrp="1"/>
          </p:cNvSpPr>
          <p:nvPr>
            <p:ph type="title"/>
          </p:nvPr>
        </p:nvSpPr>
        <p:spPr/>
        <p:txBody>
          <a:bodyPr/>
          <a:lstStyle/>
          <a:p>
            <a:r>
              <a:rPr lang="en-US"/>
              <a:t>Instagram Posts Table | Market - 1 of 3</a:t>
            </a:r>
          </a:p>
        </p:txBody>
      </p:sp>
      <p:graphicFrame>
        <p:nvGraphicFramePr>
          <p:cNvPr id="5" name="Table Placeholder 4">
            <a:extLst>
              <a:ext uri="{FF2B5EF4-FFF2-40B4-BE49-F238E27FC236}">
                <a16:creationId xmlns:a16="http://schemas.microsoft.com/office/drawing/2014/main" id="{6A7AC9E4-B729-4804-B900-C2983AE93D4E}"/>
              </a:ext>
            </a:extLst>
          </p:cNvPr>
          <p:cNvGraphicFramePr>
            <a:graphicFrameLocks noGrp="1"/>
          </p:cNvGraphicFramePr>
          <p:nvPr>
            <p:ph type="tbl" sz="quarter" idx="13"/>
            <p:extLst>
              <p:ext uri="{D42A27DB-BD31-4B8C-83A1-F6EECF244321}">
                <p14:modId xmlns:p14="http://schemas.microsoft.com/office/powerpoint/2010/main" val="3833054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89920248"/>
                    </a:ext>
                  </a:extLst>
                </a:gridCol>
                <a:gridCol w="987552">
                  <a:extLst>
                    <a:ext uri="{9D8B030D-6E8A-4147-A177-3AD203B41FA5}">
                      <a16:colId xmlns:a16="http://schemas.microsoft.com/office/drawing/2014/main" val="1772471428"/>
                    </a:ext>
                  </a:extLst>
                </a:gridCol>
                <a:gridCol w="987552">
                  <a:extLst>
                    <a:ext uri="{9D8B030D-6E8A-4147-A177-3AD203B41FA5}">
                      <a16:colId xmlns:a16="http://schemas.microsoft.com/office/drawing/2014/main" val="678019704"/>
                    </a:ext>
                  </a:extLst>
                </a:gridCol>
                <a:gridCol w="987552">
                  <a:extLst>
                    <a:ext uri="{9D8B030D-6E8A-4147-A177-3AD203B41FA5}">
                      <a16:colId xmlns:a16="http://schemas.microsoft.com/office/drawing/2014/main" val="348142153"/>
                    </a:ext>
                  </a:extLst>
                </a:gridCol>
                <a:gridCol w="987552">
                  <a:extLst>
                    <a:ext uri="{9D8B030D-6E8A-4147-A177-3AD203B41FA5}">
                      <a16:colId xmlns:a16="http://schemas.microsoft.com/office/drawing/2014/main" val="2444283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4302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- 2018-07-26 13:46:18 </a:t>
                      </a:r>
                      <a:r>
                        <a:rPr kumimoji="0" lang="en-US" sz="1000" b="0" i="0" u="none" strike="noStrike" kern="1200" cap="none" spc="0" normalizeH="0" baseline="0" noProof="0">
                          <a:ln>
                            <a:noFill/>
                          </a:ln>
                          <a:solidFill>
                            <a:prstClr val="black"/>
                          </a:solidFill>
                          <a:effectLst/>
                          <a:uLnTx/>
                          <a:uFillTx/>
                          <a:latin typeface="+mn-lt"/>
                          <a:ea typeface="+mn-ea"/>
                          <a:cs typeface="+mn-cs"/>
                        </a:rPr>
                        <a:t>
 A midday getaway to Provence. Join us for a Pentanque or other Provençal-inspired cocktails during Apéro Hour everyday from 3-6pm. See our link in bio for our Apéro Hour menu.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6258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- 2018-07-25 16:49:04 </a:t>
                      </a:r>
                      <a:r>
                        <a:rPr kumimoji="0" lang="en-US" sz="1000" b="0" i="0" u="none" strike="noStrike" kern="1200" cap="none" spc="0" normalizeH="0" baseline="0" noProof="0">
                          <a:ln>
                            <a:noFill/>
                          </a:ln>
                          <a:solidFill>
                            <a:prstClr val="black"/>
                          </a:solidFill>
                          <a:effectLst/>
                          <a:uLnTx/>
                          <a:uFillTx/>
                          <a:latin typeface="+mn-lt"/>
                          <a:ea typeface="+mn-ea"/>
                          <a:cs typeface="+mn-cs"/>
                        </a:rPr>
                        <a:t>
 How to win on #WineWednesday? Pair the Haida Gwaii Sablefish from our Rooted in Nature tasting menu with a glass of Louis Latour Mâcon-Lugny "Les Genièvres" 2016. You'll thank us later.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7090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- 2018-07-24 11:49:28 </a:t>
                      </a:r>
                      <a:r>
                        <a:rPr kumimoji="0" lang="en-US" sz="1000" b="0" i="0" u="none" strike="noStrike" kern="1200" cap="none" spc="0" normalizeH="0" baseline="0" noProof="0">
                          <a:ln>
                            <a:noFill/>
                          </a:ln>
                          <a:solidFill>
                            <a:prstClr val="black"/>
                          </a:solidFill>
                          <a:effectLst/>
                          <a:uLnTx/>
                          <a:uFillTx/>
                          <a:latin typeface="+mn-lt"/>
                          <a:ea typeface="+mn-ea"/>
                          <a:cs typeface="+mn-cs"/>
                        </a:rPr>
                        <a:t>
 Make today's lunch better than yesterday's with House-made Tagliatelle Pasta. See what's for lunch today in our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46181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- 2018-07-23 16:16:05 </a:t>
                      </a:r>
                      <a:r>
                        <a:rPr kumimoji="0" lang="en-US" sz="1000" b="0" i="0" u="none" strike="noStrike" kern="1200" cap="none" spc="0" normalizeH="0" baseline="0" noProof="0">
                          <a:ln>
                            <a:noFill/>
                          </a:ln>
                          <a:solidFill>
                            <a:prstClr val="black"/>
                          </a:solidFill>
                          <a:effectLst/>
                          <a:uLnTx/>
                          <a:uFillTx/>
                          <a:latin typeface="+mn-lt"/>
                          <a:ea typeface="+mn-ea"/>
                          <a:cs typeface="+mn-cs"/>
                        </a:rPr>
                        <a:t>
 They don't say 'West coast, best coast' for no reason. Taste the best from the West Coast with our Rooted in Nature menu, featuring local and ethically-sourced ingredients inspired by the essence of summer.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22905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- 2018-07-19 15:54:36 </a:t>
                      </a:r>
                      <a:r>
                        <a:rPr kumimoji="0" lang="en-US" sz="1000" b="0" i="0" u="none" strike="noStrike" kern="1200" cap="none" spc="0" normalizeH="0" baseline="0" noProof="0">
                          <a:ln>
                            <a:noFill/>
                          </a:ln>
                          <a:solidFill>
                            <a:prstClr val="black"/>
                          </a:solidFill>
                          <a:effectLst/>
                          <a:uLnTx/>
                          <a:uFillTx/>
                          <a:latin typeface="+mn-lt"/>
                          <a:ea typeface="+mn-ea"/>
                          <a:cs typeface="+mn-cs"/>
                        </a:rPr>
                        <a:t>
 Ohhh! We're halfway there. And by half way, we mean we're more than half way through the week to #BrunchinProvence again this weekend. Which Belle Provence brunch dish will you be having this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66876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- 2018-07-17 13:53:37 </a:t>
                      </a:r>
                      <a:r>
                        <a:rPr kumimoji="0" lang="en-US" sz="1000" b="0" i="0" u="none" strike="noStrike" kern="1200" cap="none" spc="0" normalizeH="0" baseline="0" noProof="0">
                          <a:ln>
                            <a:noFill/>
                          </a:ln>
                          <a:solidFill>
                            <a:prstClr val="black"/>
                          </a:solidFill>
                          <a:effectLst/>
                          <a:uLnTx/>
                          <a:uFillTx/>
                          <a:latin typeface="+mn-lt"/>
                          <a:ea typeface="+mn-ea"/>
                          <a:cs typeface="+mn-cs"/>
                        </a:rPr>
                        <a:t>
 Life is all about balance. Join us for a Summerfield Buzz during Apéro Hour after a busy work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69682422"/>
                  </a:ext>
                </a:extLst>
              </a:tr>
            </a:tbl>
          </a:graphicData>
        </a:graphic>
      </p:graphicFrame>
      <p:sp>
        <p:nvSpPr>
          <p:cNvPr id="4" name="Text Placeholder 3">
            <a:extLst>
              <a:ext uri="{FF2B5EF4-FFF2-40B4-BE49-F238E27FC236}">
                <a16:creationId xmlns:a16="http://schemas.microsoft.com/office/drawing/2014/main" id="{62E102B7-EE86-4D17-AF97-EAE24B707C2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6104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0014F-DB5A-4670-8161-3B5EDE3AE5B4}"/>
              </a:ext>
            </a:extLst>
          </p:cNvPr>
          <p:cNvSpPr>
            <a:spLocks noGrp="1"/>
          </p:cNvSpPr>
          <p:nvPr>
            <p:ph type="title"/>
          </p:nvPr>
        </p:nvSpPr>
        <p:spPr/>
        <p:txBody>
          <a:bodyPr/>
          <a:lstStyle/>
          <a:p>
            <a:r>
              <a:rPr lang="en-US"/>
              <a:t>Instagram Posts Table | Market - 2 of 3</a:t>
            </a:r>
          </a:p>
        </p:txBody>
      </p:sp>
      <p:graphicFrame>
        <p:nvGraphicFramePr>
          <p:cNvPr id="5" name="Table Placeholder 4">
            <a:extLst>
              <a:ext uri="{FF2B5EF4-FFF2-40B4-BE49-F238E27FC236}">
                <a16:creationId xmlns:a16="http://schemas.microsoft.com/office/drawing/2014/main" id="{04004767-9B21-4BBE-89A6-3D55E4150CEC}"/>
              </a:ext>
            </a:extLst>
          </p:cNvPr>
          <p:cNvGraphicFramePr>
            <a:graphicFrameLocks noGrp="1"/>
          </p:cNvGraphicFramePr>
          <p:nvPr>
            <p:ph type="tbl" sz="quarter" idx="13"/>
            <p:extLst>
              <p:ext uri="{D42A27DB-BD31-4B8C-83A1-F6EECF244321}">
                <p14:modId xmlns:p14="http://schemas.microsoft.com/office/powerpoint/2010/main" val="3033053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12949795"/>
                    </a:ext>
                  </a:extLst>
                </a:gridCol>
                <a:gridCol w="987552">
                  <a:extLst>
                    <a:ext uri="{9D8B030D-6E8A-4147-A177-3AD203B41FA5}">
                      <a16:colId xmlns:a16="http://schemas.microsoft.com/office/drawing/2014/main" val="340595755"/>
                    </a:ext>
                  </a:extLst>
                </a:gridCol>
                <a:gridCol w="987552">
                  <a:extLst>
                    <a:ext uri="{9D8B030D-6E8A-4147-A177-3AD203B41FA5}">
                      <a16:colId xmlns:a16="http://schemas.microsoft.com/office/drawing/2014/main" val="590400383"/>
                    </a:ext>
                  </a:extLst>
                </a:gridCol>
                <a:gridCol w="987552">
                  <a:extLst>
                    <a:ext uri="{9D8B030D-6E8A-4147-A177-3AD203B41FA5}">
                      <a16:colId xmlns:a16="http://schemas.microsoft.com/office/drawing/2014/main" val="1464782361"/>
                    </a:ext>
                  </a:extLst>
                </a:gridCol>
                <a:gridCol w="987552">
                  <a:extLst>
                    <a:ext uri="{9D8B030D-6E8A-4147-A177-3AD203B41FA5}">
                      <a16:colId xmlns:a16="http://schemas.microsoft.com/office/drawing/2014/main" val="3777152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9055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- 2018-07-16 11:11:08 </a:t>
                      </a:r>
                      <a:r>
                        <a:rPr kumimoji="0" lang="en-US" sz="1000" b="0" i="0" u="none" strike="noStrike" kern="1200" cap="none" spc="0" normalizeH="0" baseline="0" noProof="0">
                          <a:ln>
                            <a:noFill/>
                          </a:ln>
                          <a:solidFill>
                            <a:prstClr val="black"/>
                          </a:solidFill>
                          <a:effectLst/>
                          <a:uLnTx/>
                          <a:uFillTx/>
                          <a:latin typeface="+mn-lt"/>
                          <a:ea typeface="+mn-ea"/>
                          <a:cs typeface="+mn-cs"/>
                        </a:rPr>
                        <a:t>
 True confessions of a lunch-aholic. We have tried everything on the menu, twice.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06129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- 2018-07-14 10:30:25 </a:t>
                      </a:r>
                      <a:r>
                        <a:rPr kumimoji="0" lang="en-US" sz="1000" b="0" i="0" u="none" strike="noStrike" kern="1200" cap="none" spc="0" normalizeH="0" baseline="0" noProof="0">
                          <a:ln>
                            <a:noFill/>
                          </a:ln>
                          <a:solidFill>
                            <a:prstClr val="black"/>
                          </a:solidFill>
                          <a:effectLst/>
                          <a:uLnTx/>
                          <a:uFillTx/>
                          <a:latin typeface="+mn-lt"/>
                          <a:ea typeface="+mn-ea"/>
                          <a:cs typeface="+mn-cs"/>
                        </a:rPr>
                        <a:t>
 T.G.I.Saturday. We've been daydreaming about #BrunchinProvence all week. Join us for our Belle Provence Brunch dishes and cocktails from 11:30am to 2:30pm this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25450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- 2018-07-12 16:53:20 </a:t>
                      </a:r>
                      <a:r>
                        <a:rPr kumimoji="0" lang="en-US" sz="1000" b="0" i="0" u="none" strike="noStrike" kern="1200" cap="none" spc="0" normalizeH="0" baseline="0" noProof="0">
                          <a:ln>
                            <a:noFill/>
                          </a:ln>
                          <a:solidFill>
                            <a:prstClr val="black"/>
                          </a:solidFill>
                          <a:effectLst/>
                          <a:uLnTx/>
                          <a:uFillTx/>
                          <a:latin typeface="+mn-lt"/>
                          <a:ea typeface="+mn-ea"/>
                          <a:cs typeface="+mn-cs"/>
                        </a:rPr>
                        <a:t>
 Summer is looking fresh and tasty with our Haida Gwaii Sablefish. Find it on our July Rooted in Nature menu.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79315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- 2018-07-10 15:05:57 </a:t>
                      </a:r>
                      <a:r>
                        <a:rPr kumimoji="0" lang="en-US" sz="1000" b="0" i="0" u="none" strike="noStrike" kern="1200" cap="none" spc="0" normalizeH="0" baseline="0" noProof="0">
                          <a:ln>
                            <a:noFill/>
                          </a:ln>
                          <a:solidFill>
                            <a:prstClr val="black"/>
                          </a:solidFill>
                          <a:effectLst/>
                          <a:uLnTx/>
                          <a:uFillTx/>
                          <a:latin typeface="+mn-lt"/>
                          <a:ea typeface="+mn-ea"/>
                          <a:cs typeface="+mn-cs"/>
                        </a:rPr>
                        <a:t>
 Pre-dinner essentials: good company, great casse-croûtes and refreshing cocktails. Get happy with us at Apero Hour.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16227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- 2018-07-09 11:34:11 </a:t>
                      </a:r>
                      <a:r>
                        <a:rPr kumimoji="0" lang="en-US" sz="1000" b="0" i="0" u="none" strike="noStrike" kern="1200" cap="none" spc="0" normalizeH="0" baseline="0" noProof="0">
                          <a:ln>
                            <a:noFill/>
                          </a:ln>
                          <a:solidFill>
                            <a:prstClr val="black"/>
                          </a:solidFill>
                          <a:effectLst/>
                          <a:uLnTx/>
                          <a:uFillTx/>
                          <a:latin typeface="+mn-lt"/>
                          <a:ea typeface="+mn-ea"/>
                          <a:cs typeface="+mn-cs"/>
                        </a:rPr>
                        <a:t>
 Taste all that the West Coast summer has to offer. Start with the Buffalo Burrata with BC Stone Fruit and end with locally harvested BC Berries! See link in bio for July's Rooted in Nature menu.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20535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- 2018-07-08 10:57:28 </a:t>
                      </a:r>
                      <a:r>
                        <a:rPr kumimoji="0" lang="en-US" sz="1000" b="0" i="0" u="none" strike="noStrike" kern="1200" cap="none" spc="0" normalizeH="0" baseline="0" noProof="0">
                          <a:ln>
                            <a:noFill/>
                          </a:ln>
                          <a:solidFill>
                            <a:prstClr val="black"/>
                          </a:solidFill>
                          <a:effectLst/>
                          <a:uLnTx/>
                          <a:uFillTx/>
                          <a:latin typeface="+mn-lt"/>
                          <a:ea typeface="+mn-ea"/>
                          <a:cs typeface="+mn-cs"/>
                        </a:rPr>
                        <a:t>
 Friends that brunch (and picnic) together, stay together. Call a friend and experience the Picnic en Provence together this weekend. #BrunchinProvence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13465849"/>
                  </a:ext>
                </a:extLst>
              </a:tr>
            </a:tbl>
          </a:graphicData>
        </a:graphic>
      </p:graphicFrame>
      <p:sp>
        <p:nvSpPr>
          <p:cNvPr id="4" name="Text Placeholder 3">
            <a:extLst>
              <a:ext uri="{FF2B5EF4-FFF2-40B4-BE49-F238E27FC236}">
                <a16:creationId xmlns:a16="http://schemas.microsoft.com/office/drawing/2014/main" id="{00CEF12E-23B4-41E1-BF65-5E5D1386874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649460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3D0CB-C340-4D3B-85E7-9F359C6AE30E}"/>
              </a:ext>
            </a:extLst>
          </p:cNvPr>
          <p:cNvSpPr>
            <a:spLocks noGrp="1"/>
          </p:cNvSpPr>
          <p:nvPr>
            <p:ph type="title"/>
          </p:nvPr>
        </p:nvSpPr>
        <p:spPr/>
        <p:txBody>
          <a:bodyPr/>
          <a:lstStyle/>
          <a:p>
            <a:r>
              <a:rPr lang="en-US"/>
              <a:t>Instagram Posts Table | Market - 3 of 3</a:t>
            </a:r>
          </a:p>
        </p:txBody>
      </p:sp>
      <p:graphicFrame>
        <p:nvGraphicFramePr>
          <p:cNvPr id="5" name="Table Placeholder 4">
            <a:extLst>
              <a:ext uri="{FF2B5EF4-FFF2-40B4-BE49-F238E27FC236}">
                <a16:creationId xmlns:a16="http://schemas.microsoft.com/office/drawing/2014/main" id="{D51CB607-5AC7-469A-B776-E037344F84FF}"/>
              </a:ext>
            </a:extLst>
          </p:cNvPr>
          <p:cNvGraphicFramePr>
            <a:graphicFrameLocks noGrp="1"/>
          </p:cNvGraphicFramePr>
          <p:nvPr>
            <p:ph type="tbl" sz="quarter" idx="13"/>
            <p:extLst>
              <p:ext uri="{D42A27DB-BD31-4B8C-83A1-F6EECF244321}">
                <p14:modId xmlns:p14="http://schemas.microsoft.com/office/powerpoint/2010/main" val="2770476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35889266"/>
                    </a:ext>
                  </a:extLst>
                </a:gridCol>
                <a:gridCol w="987552">
                  <a:extLst>
                    <a:ext uri="{9D8B030D-6E8A-4147-A177-3AD203B41FA5}">
                      <a16:colId xmlns:a16="http://schemas.microsoft.com/office/drawing/2014/main" val="2514551737"/>
                    </a:ext>
                  </a:extLst>
                </a:gridCol>
                <a:gridCol w="987552">
                  <a:extLst>
                    <a:ext uri="{9D8B030D-6E8A-4147-A177-3AD203B41FA5}">
                      <a16:colId xmlns:a16="http://schemas.microsoft.com/office/drawing/2014/main" val="397435138"/>
                    </a:ext>
                  </a:extLst>
                </a:gridCol>
                <a:gridCol w="987552">
                  <a:extLst>
                    <a:ext uri="{9D8B030D-6E8A-4147-A177-3AD203B41FA5}">
                      <a16:colId xmlns:a16="http://schemas.microsoft.com/office/drawing/2014/main" val="1906965972"/>
                    </a:ext>
                  </a:extLst>
                </a:gridCol>
                <a:gridCol w="987552">
                  <a:extLst>
                    <a:ext uri="{9D8B030D-6E8A-4147-A177-3AD203B41FA5}">
                      <a16:colId xmlns:a16="http://schemas.microsoft.com/office/drawing/2014/main" val="509228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1702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- 2018-07-06 14:49:50 </a:t>
                      </a:r>
                      <a:r>
                        <a:rPr kumimoji="0" lang="en-US" sz="1000" b="0" i="0" u="none" strike="noStrike" kern="1200" cap="none" spc="0" normalizeH="0" baseline="0" noProof="0">
                          <a:ln>
                            <a:noFill/>
                          </a:ln>
                          <a:solidFill>
                            <a:prstClr val="black"/>
                          </a:solidFill>
                          <a:effectLst/>
                          <a:uLnTx/>
                          <a:uFillTx/>
                          <a:latin typeface="+mn-lt"/>
                          <a:ea typeface="+mn-ea"/>
                          <a:cs typeface="+mn-cs"/>
                        </a:rPr>
                        <a:t>
 When life gives you lemons (or emails that can be answered on Monday), leave it at work and join us for a Spritz during Apéro Hour. Available every day this summer from 3-6 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66796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- 2018-07-05 16:09:27 </a:t>
                      </a:r>
                      <a:r>
                        <a:rPr kumimoji="0" lang="en-US" sz="1000" b="0" i="0" u="none" strike="noStrike" kern="1200" cap="none" spc="0" normalizeH="0" baseline="0" noProof="0">
                          <a:ln>
                            <a:noFill/>
                          </a:ln>
                          <a:solidFill>
                            <a:prstClr val="black"/>
                          </a:solidFill>
                          <a:effectLst/>
                          <a:uLnTx/>
                          <a:uFillTx/>
                          <a:latin typeface="+mn-lt"/>
                          <a:ea typeface="+mn-ea"/>
                          <a:cs typeface="+mn-cs"/>
                        </a:rPr>
                        <a:t>
 This year's summer project: #BrunchinProvence with us every weekend. Keep the Salade de Branzino Grillé, Oeufs brouillés à la truffe, Bouillabaisse, Tartines and the rosé 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67380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- 2018-07-04 12:47:36 </a:t>
                      </a:r>
                      <a:r>
                        <a:rPr kumimoji="0" lang="en-US" sz="1000" b="0" i="0" u="none" strike="noStrike" kern="1200" cap="none" spc="0" normalizeH="0" baseline="0" noProof="0">
                          <a:ln>
                            <a:noFill/>
                          </a:ln>
                          <a:solidFill>
                            <a:prstClr val="black"/>
                          </a:solidFill>
                          <a:effectLst/>
                          <a:uLnTx/>
                          <a:uFillTx/>
                          <a:latin typeface="+mn-lt"/>
                          <a:ea typeface="+mn-ea"/>
                          <a:cs typeface="+mn-cs"/>
                        </a:rPr>
                        <a:t>
 Inspired by the flavours of the West Coast, our Buffalo Burrata with Grilled BC Stone Fruit is here to make an impression. Taste the West Coast with this month's Rooted in Nature menu. See the full menu in our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360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- 2018-07-02 10:20:24 </a:t>
                      </a:r>
                      <a:r>
                        <a:rPr kumimoji="0" lang="en-US" sz="1000" b="0" i="0" u="none" strike="noStrike" kern="1200" cap="none" spc="0" normalizeH="0" baseline="0" noProof="0">
                          <a:ln>
                            <a:noFill/>
                          </a:ln>
                          <a:solidFill>
                            <a:prstClr val="black"/>
                          </a:solidFill>
                          <a:effectLst/>
                          <a:uLnTx/>
                          <a:uFillTx/>
                          <a:latin typeface="+mn-lt"/>
                          <a:ea typeface="+mn-ea"/>
                          <a:cs typeface="+mn-cs"/>
                        </a:rPr>
                        <a:t>
 Belle Provence Brunch - the only thing on our To-Do list today. Come enjoy your extra day of rest with a Provençal-inspired brunch from 11:30AM - 3:00PM today. Click the link in our bio for the full menu.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11725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- 2018-07-01 11:53:26 </a:t>
                      </a:r>
                      <a:r>
                        <a:rPr kumimoji="0" lang="en-US" sz="1000" b="0" i="0" u="none" strike="noStrike" kern="1200" cap="none" spc="0" normalizeH="0" baseline="0" noProof="0">
                          <a:ln>
                            <a:noFill/>
                          </a:ln>
                          <a:solidFill>
                            <a:prstClr val="black"/>
                          </a:solidFill>
                          <a:effectLst/>
                          <a:uLnTx/>
                          <a:uFillTx/>
                          <a:latin typeface="+mn-lt"/>
                          <a:ea typeface="+mn-ea"/>
                          <a:cs typeface="+mn-cs"/>
                        </a:rPr>
                        <a:t>
 Dear Canada 🇨🇦, Happy 151st Birthday! Here’s our toast to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88171261"/>
                  </a:ext>
                </a:extLst>
              </a:tr>
            </a:tbl>
          </a:graphicData>
        </a:graphic>
      </p:graphicFrame>
      <p:sp>
        <p:nvSpPr>
          <p:cNvPr id="4" name="Text Placeholder 3">
            <a:extLst>
              <a:ext uri="{FF2B5EF4-FFF2-40B4-BE49-F238E27FC236}">
                <a16:creationId xmlns:a16="http://schemas.microsoft.com/office/drawing/2014/main" id="{224FA953-E2D9-4714-B17C-0F0A38D3B65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618481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C25A8-B2C6-49C5-B37B-EB3539D6A620}"/>
              </a:ext>
            </a:extLst>
          </p:cNvPr>
          <p:cNvSpPr>
            <a:spLocks noGrp="1"/>
          </p:cNvSpPr>
          <p:nvPr>
            <p:ph type="title"/>
          </p:nvPr>
        </p:nvSpPr>
        <p:spPr/>
        <p:txBody>
          <a:bodyPr/>
          <a:lstStyle/>
          <a:p>
            <a:r>
              <a:rPr lang="en-US"/>
              <a:t>Twitter Monthly | Purdy's</a:t>
            </a:r>
          </a:p>
        </p:txBody>
      </p:sp>
      <p:graphicFrame>
        <p:nvGraphicFramePr>
          <p:cNvPr id="5" name="Table Placeholder 4">
            <a:extLst>
              <a:ext uri="{FF2B5EF4-FFF2-40B4-BE49-F238E27FC236}">
                <a16:creationId xmlns:a16="http://schemas.microsoft.com/office/drawing/2014/main" id="{D6AAF554-E4D4-459C-AA92-A3EA6D02EA0F}"/>
              </a:ext>
            </a:extLst>
          </p:cNvPr>
          <p:cNvGraphicFramePr>
            <a:graphicFrameLocks noGrp="1"/>
          </p:cNvGraphicFramePr>
          <p:nvPr>
            <p:ph type="tbl" sz="quarter" idx="13"/>
            <p:extLst>
              <p:ext uri="{D42A27DB-BD31-4B8C-83A1-F6EECF244321}">
                <p14:modId xmlns:p14="http://schemas.microsoft.com/office/powerpoint/2010/main" val="111089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86050811"/>
                    </a:ext>
                  </a:extLst>
                </a:gridCol>
                <a:gridCol w="3291840">
                  <a:extLst>
                    <a:ext uri="{9D8B030D-6E8A-4147-A177-3AD203B41FA5}">
                      <a16:colId xmlns:a16="http://schemas.microsoft.com/office/drawing/2014/main" val="2713709176"/>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3461035310"/>
                  </a:ext>
                </a:extLst>
              </a:tr>
              <a:tr h="370840">
                <a:tc>
                  <a:txBody>
                    <a:bodyPr/>
                    <a:lstStyle/>
                    <a:p>
                      <a:r>
                        <a:rPr lang="en-US" sz="1000"/>
                        <a:t>Follower Count</a:t>
                      </a:r>
                    </a:p>
                  </a:txBody>
                  <a:tcPr/>
                </a:tc>
                <a:tc>
                  <a:txBody>
                    <a:bodyPr/>
                    <a:lstStyle/>
                    <a:p>
                      <a:r>
                        <a:rPr lang="en-US" sz="1000"/>
                        <a:t>26287</a:t>
                      </a:r>
                    </a:p>
                  </a:txBody>
                  <a:tcPr/>
                </a:tc>
                <a:extLst>
                  <a:ext uri="{0D108BD9-81ED-4DB2-BD59-A6C34878D82A}">
                    <a16:rowId xmlns:a16="http://schemas.microsoft.com/office/drawing/2014/main" val="1952425767"/>
                  </a:ext>
                </a:extLst>
              </a:tr>
              <a:tr h="370840">
                <a:tc>
                  <a:txBody>
                    <a:bodyPr/>
                    <a:lstStyle/>
                    <a:p>
                      <a:r>
                        <a:rPr lang="en-US" sz="1000"/>
                        <a:t>Tweet Count</a:t>
                      </a:r>
                    </a:p>
                  </a:txBody>
                  <a:tcPr/>
                </a:tc>
                <a:tc>
                  <a:txBody>
                    <a:bodyPr/>
                    <a:lstStyle/>
                    <a:p>
                      <a:r>
                        <a:rPr lang="en-US" sz="1000"/>
                        <a:t>101</a:t>
                      </a:r>
                    </a:p>
                  </a:txBody>
                  <a:tcPr/>
                </a:tc>
                <a:extLst>
                  <a:ext uri="{0D108BD9-81ED-4DB2-BD59-A6C34878D82A}">
                    <a16:rowId xmlns:a16="http://schemas.microsoft.com/office/drawing/2014/main" val="1775030646"/>
                  </a:ext>
                </a:extLst>
              </a:tr>
              <a:tr h="370840">
                <a:tc>
                  <a:txBody>
                    <a:bodyPr/>
                    <a:lstStyle/>
                    <a:p>
                      <a:r>
                        <a:rPr lang="en-US" sz="1000"/>
                        <a:t>Tweet Favourites</a:t>
                      </a:r>
                    </a:p>
                  </a:txBody>
                  <a:tcPr/>
                </a:tc>
                <a:tc>
                  <a:txBody>
                    <a:bodyPr/>
                    <a:lstStyle/>
                    <a:p>
                      <a:r>
                        <a:rPr lang="en-US" sz="1000"/>
                        <a:t>548</a:t>
                      </a:r>
                    </a:p>
                  </a:txBody>
                  <a:tcPr/>
                </a:tc>
                <a:extLst>
                  <a:ext uri="{0D108BD9-81ED-4DB2-BD59-A6C34878D82A}">
                    <a16:rowId xmlns:a16="http://schemas.microsoft.com/office/drawing/2014/main" val="3150046333"/>
                  </a:ext>
                </a:extLst>
              </a:tr>
              <a:tr h="370840">
                <a:tc>
                  <a:txBody>
                    <a:bodyPr/>
                    <a:lstStyle/>
                    <a:p>
                      <a:r>
                        <a:rPr lang="en-US" sz="1000"/>
                        <a:t>Tweet Replies</a:t>
                      </a:r>
                    </a:p>
                  </a:txBody>
                  <a:tcPr/>
                </a:tc>
                <a:tc>
                  <a:txBody>
                    <a:bodyPr/>
                    <a:lstStyle/>
                    <a:p>
                      <a:r>
                        <a:rPr lang="en-US" sz="1000"/>
                        <a:t>59</a:t>
                      </a:r>
                    </a:p>
                  </a:txBody>
                  <a:tcPr/>
                </a:tc>
                <a:extLst>
                  <a:ext uri="{0D108BD9-81ED-4DB2-BD59-A6C34878D82A}">
                    <a16:rowId xmlns:a16="http://schemas.microsoft.com/office/drawing/2014/main" val="130491317"/>
                  </a:ext>
                </a:extLst>
              </a:tr>
              <a:tr h="370840">
                <a:tc>
                  <a:txBody>
                    <a:bodyPr/>
                    <a:lstStyle/>
                    <a:p>
                      <a:r>
                        <a:rPr lang="en-US" sz="1000"/>
                        <a:t>Tweet Retweets</a:t>
                      </a:r>
                    </a:p>
                  </a:txBody>
                  <a:tcPr/>
                </a:tc>
                <a:tc>
                  <a:txBody>
                    <a:bodyPr/>
                    <a:lstStyle/>
                    <a:p>
                      <a:r>
                        <a:rPr lang="en-US" sz="1000"/>
                        <a:t>132</a:t>
                      </a:r>
                    </a:p>
                  </a:txBody>
                  <a:tcPr/>
                </a:tc>
                <a:extLst>
                  <a:ext uri="{0D108BD9-81ED-4DB2-BD59-A6C34878D82A}">
                    <a16:rowId xmlns:a16="http://schemas.microsoft.com/office/drawing/2014/main" val="645086829"/>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3869549787"/>
                  </a:ext>
                </a:extLst>
              </a:tr>
            </a:tbl>
          </a:graphicData>
        </a:graphic>
      </p:graphicFrame>
      <p:sp>
        <p:nvSpPr>
          <p:cNvPr id="4" name="Text Placeholder 3">
            <a:extLst>
              <a:ext uri="{FF2B5EF4-FFF2-40B4-BE49-F238E27FC236}">
                <a16:creationId xmlns:a16="http://schemas.microsoft.com/office/drawing/2014/main" id="{2204792E-18D5-44F1-B352-89B38EFEF00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28435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B8243-6909-4649-8785-1A7E554D23EC}"/>
              </a:ext>
            </a:extLst>
          </p:cNvPr>
          <p:cNvSpPr>
            <a:spLocks noGrp="1"/>
          </p:cNvSpPr>
          <p:nvPr>
            <p:ph type="title"/>
          </p:nvPr>
        </p:nvSpPr>
        <p:spPr/>
        <p:txBody>
          <a:bodyPr/>
          <a:lstStyle/>
          <a:p>
            <a:r>
              <a:rPr lang="en-US"/>
              <a:t>Followers (Twitter) | Purdy's</a:t>
            </a:r>
          </a:p>
        </p:txBody>
      </p:sp>
      <p:graphicFrame>
        <p:nvGraphicFramePr>
          <p:cNvPr id="6" name="Chart Placeholder 5">
            <a:extLst>
              <a:ext uri="{FF2B5EF4-FFF2-40B4-BE49-F238E27FC236}">
                <a16:creationId xmlns:a16="http://schemas.microsoft.com/office/drawing/2014/main" id="{B4313913-917B-4CF7-B04B-DCA1552DE4BC}"/>
              </a:ext>
            </a:extLst>
          </p:cNvPr>
          <p:cNvGraphicFramePr>
            <a:graphicFrameLocks noGrp="1"/>
          </p:cNvGraphicFramePr>
          <p:nvPr>
            <p:ph type="chart" sz="quarter" idx="13"/>
            <p:extLst>
              <p:ext uri="{D42A27DB-BD31-4B8C-83A1-F6EECF244321}">
                <p14:modId xmlns:p14="http://schemas.microsoft.com/office/powerpoint/2010/main" val="3729608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DE1A49-F88F-46E4-9108-ED8FA1D33F39}"/>
              </a:ext>
            </a:extLst>
          </p:cNvPr>
          <p:cNvSpPr>
            <a:spLocks noGrp="1"/>
          </p:cNvSpPr>
          <p:nvPr>
            <p:ph type="body" sz="quarter" idx="14"/>
          </p:nvPr>
        </p:nvSpPr>
        <p:spPr/>
        <p:txBody>
          <a:bodyPr/>
          <a:lstStyle/>
          <a:p>
            <a:r>
              <a:rPr lang="en-US"/>
              <a:t>06/25/2018 - 08/05/2018</a:t>
            </a:r>
          </a:p>
        </p:txBody>
      </p:sp>
      <p:sp>
        <p:nvSpPr>
          <p:cNvPr id="5" name="Footer Placeholder 4">
            <a:extLst>
              <a:ext uri="{FF2B5EF4-FFF2-40B4-BE49-F238E27FC236}">
                <a16:creationId xmlns:a16="http://schemas.microsoft.com/office/drawing/2014/main" id="{6A436AF3-DA5C-439F-A15E-30BFBD5A37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23544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420</Words>
  <Application>Microsoft Office PowerPoint</Application>
  <PresentationFormat>On-screen Show (4:3)</PresentationFormat>
  <Paragraphs>179</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Monthly Management Report for Purdys</vt:lpstr>
      <vt:lpstr>Followers (Full) | Purdy's</vt:lpstr>
      <vt:lpstr>Facebook Monthly | Purdy's</vt:lpstr>
      <vt:lpstr>Followers (Facebook) | Purdy's</vt:lpstr>
      <vt:lpstr>Organic + Paid Reach (Facebook) | Purdy's</vt:lpstr>
      <vt:lpstr>Facebook Reach | Purdy's</vt:lpstr>
      <vt:lpstr>Instagram Monthly | Purdy's</vt:lpstr>
      <vt:lpstr>Followers (Instagram) | Purdy's</vt:lpstr>
      <vt:lpstr>Instagram Posts Table | Market - 1 of 3</vt:lpstr>
      <vt:lpstr>Instagram Posts Table | Market - 2 of 3</vt:lpstr>
      <vt:lpstr>Instagram Posts Table | Market - 3 of 3</vt:lpstr>
      <vt:lpstr>Twitter Monthly | Purdy's</vt:lpstr>
      <vt:lpstr>Followers (Twitter) | Purdy's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Management Report for Purdys</dc:title>
  <dc:creator>Administrator</dc:creator>
  <cp:lastModifiedBy>Administrator</cp:lastModifiedBy>
  <cp:revision>1</cp:revision>
  <dcterms:created xsi:type="dcterms:W3CDTF">2018-07-27T19:12:16Z</dcterms:created>
  <dcterms:modified xsi:type="dcterms:W3CDTF">2018-07-27T19:12:42Z</dcterms:modified>
</cp:coreProperties>
</file>