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Lst>
  <p:sldSz cx="9144000" cy="6858000" type="screen4x3"/>
  <p:notesSz cx="6858000" cy="9144000"/>
  <p:embeddedFontLst>
    <p:embeddedFont>
      <p:font typeface="Calibri" panose="020F0502020204030204" pitchFamily="34" charset="0"/>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C48B8-B39E-46B8-9170-AD30A25ABCCC}"/>
              </a:ext>
            </a:extLst>
          </p:cNvPr>
          <p:cNvSpPr>
            <a:spLocks noGrp="1"/>
          </p:cNvSpPr>
          <p:nvPr>
            <p:ph type="ctrTitle"/>
          </p:nvPr>
        </p:nvSpPr>
        <p:spPr/>
        <p:txBody>
          <a:bodyPr/>
          <a:lstStyle/>
          <a:p>
            <a:r>
              <a:rPr lang="de-DE"/>
              <a:t>P&amp;P - EXPORT nach Tags</a:t>
            </a:r>
            <a:endParaRPr lang="en-US"/>
          </a:p>
        </p:txBody>
      </p:sp>
      <p:sp>
        <p:nvSpPr>
          <p:cNvPr id="3" name="Subtitle 2">
            <a:extLst>
              <a:ext uri="{FF2B5EF4-FFF2-40B4-BE49-F238E27FC236}">
                <a16:creationId xmlns:a16="http://schemas.microsoft.com/office/drawing/2014/main" id="{F40783C4-C0B2-4DCD-BBEA-A2B02FEA6C16}"/>
              </a:ext>
            </a:extLst>
          </p:cNvPr>
          <p:cNvSpPr>
            <a:spLocks noGrp="1"/>
          </p:cNvSpPr>
          <p:nvPr>
            <p:ph type="subTitle" idx="1"/>
          </p:nvPr>
        </p:nvSpPr>
        <p:spPr/>
        <p:txBody>
          <a:bodyPr/>
          <a:lstStyle/>
          <a:p>
            <a:r>
              <a:rPr lang="en-US"/>
              <a:t>Rheindigital</a:t>
            </a:r>
          </a:p>
        </p:txBody>
      </p:sp>
    </p:spTree>
    <p:extLst>
      <p:ext uri="{BB962C8B-B14F-4D97-AF65-F5344CB8AC3E}">
        <p14:creationId xmlns:p14="http://schemas.microsoft.com/office/powerpoint/2010/main" val="2958333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CF696-A54C-4177-9AE8-429B8617036E}"/>
              </a:ext>
            </a:extLst>
          </p:cNvPr>
          <p:cNvSpPr>
            <a:spLocks noGrp="1"/>
          </p:cNvSpPr>
          <p:nvPr>
            <p:ph type="title"/>
          </p:nvPr>
        </p:nvSpPr>
        <p:spPr/>
        <p:txBody>
          <a:bodyPr/>
          <a:lstStyle/>
          <a:p>
            <a:r>
              <a:rPr lang="de-DE"/>
              <a:t>Facebook Facebook - Deutsche Post | Deutsche Post und DHL - 1 of 27</a:t>
            </a:r>
            <a:endParaRPr lang="en-US"/>
          </a:p>
        </p:txBody>
      </p:sp>
      <p:graphicFrame>
        <p:nvGraphicFramePr>
          <p:cNvPr id="5" name="Table Placeholder 4">
            <a:extLst>
              <a:ext uri="{FF2B5EF4-FFF2-40B4-BE49-F238E27FC236}">
                <a16:creationId xmlns:a16="http://schemas.microsoft.com/office/drawing/2014/main" id="{11C76315-9965-4A80-A53F-3C1BCB27F96C}"/>
              </a:ext>
            </a:extLst>
          </p:cNvPr>
          <p:cNvGraphicFramePr>
            <a:graphicFrameLocks noGrp="1"/>
          </p:cNvGraphicFramePr>
          <p:nvPr>
            <p:ph type="tbl" sz="quarter" idx="13"/>
            <p:extLst>
              <p:ext uri="{D42A27DB-BD31-4B8C-83A1-F6EECF244321}">
                <p14:modId xmlns:p14="http://schemas.microsoft.com/office/powerpoint/2010/main" val="380984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3768704"/>
                    </a:ext>
                  </a:extLst>
                </a:gridCol>
                <a:gridCol w="658368">
                  <a:extLst>
                    <a:ext uri="{9D8B030D-6E8A-4147-A177-3AD203B41FA5}">
                      <a16:colId xmlns:a16="http://schemas.microsoft.com/office/drawing/2014/main" val="4002287357"/>
                    </a:ext>
                  </a:extLst>
                </a:gridCol>
                <a:gridCol w="411480">
                  <a:extLst>
                    <a:ext uri="{9D8B030D-6E8A-4147-A177-3AD203B41FA5}">
                      <a16:colId xmlns:a16="http://schemas.microsoft.com/office/drawing/2014/main" val="2916937589"/>
                    </a:ext>
                  </a:extLst>
                </a:gridCol>
                <a:gridCol w="329184">
                  <a:extLst>
                    <a:ext uri="{9D8B030D-6E8A-4147-A177-3AD203B41FA5}">
                      <a16:colId xmlns:a16="http://schemas.microsoft.com/office/drawing/2014/main" val="382465452"/>
                    </a:ext>
                  </a:extLst>
                </a:gridCol>
                <a:gridCol w="329184">
                  <a:extLst>
                    <a:ext uri="{9D8B030D-6E8A-4147-A177-3AD203B41FA5}">
                      <a16:colId xmlns:a16="http://schemas.microsoft.com/office/drawing/2014/main" val="156625246"/>
                    </a:ext>
                  </a:extLst>
                </a:gridCol>
                <a:gridCol w="329184">
                  <a:extLst>
                    <a:ext uri="{9D8B030D-6E8A-4147-A177-3AD203B41FA5}">
                      <a16:colId xmlns:a16="http://schemas.microsoft.com/office/drawing/2014/main" val="1701073285"/>
                    </a:ext>
                  </a:extLst>
                </a:gridCol>
                <a:gridCol w="329184">
                  <a:extLst>
                    <a:ext uri="{9D8B030D-6E8A-4147-A177-3AD203B41FA5}">
                      <a16:colId xmlns:a16="http://schemas.microsoft.com/office/drawing/2014/main" val="3795648259"/>
                    </a:ext>
                  </a:extLst>
                </a:gridCol>
                <a:gridCol w="329184">
                  <a:extLst>
                    <a:ext uri="{9D8B030D-6E8A-4147-A177-3AD203B41FA5}">
                      <a16:colId xmlns:a16="http://schemas.microsoft.com/office/drawing/2014/main" val="1410591880"/>
                    </a:ext>
                  </a:extLst>
                </a:gridCol>
                <a:gridCol w="329184">
                  <a:extLst>
                    <a:ext uri="{9D8B030D-6E8A-4147-A177-3AD203B41FA5}">
                      <a16:colId xmlns:a16="http://schemas.microsoft.com/office/drawing/2014/main" val="2205595874"/>
                    </a:ext>
                  </a:extLst>
                </a:gridCol>
                <a:gridCol w="329184">
                  <a:extLst>
                    <a:ext uri="{9D8B030D-6E8A-4147-A177-3AD203B41FA5}">
                      <a16:colId xmlns:a16="http://schemas.microsoft.com/office/drawing/2014/main" val="4079631130"/>
                    </a:ext>
                  </a:extLst>
                </a:gridCol>
                <a:gridCol w="329184">
                  <a:extLst>
                    <a:ext uri="{9D8B030D-6E8A-4147-A177-3AD203B41FA5}">
                      <a16:colId xmlns:a16="http://schemas.microsoft.com/office/drawing/2014/main" val="962326204"/>
                    </a:ext>
                  </a:extLst>
                </a:gridCol>
                <a:gridCol w="329184">
                  <a:extLst>
                    <a:ext uri="{9D8B030D-6E8A-4147-A177-3AD203B41FA5}">
                      <a16:colId xmlns:a16="http://schemas.microsoft.com/office/drawing/2014/main" val="212698344"/>
                    </a:ext>
                  </a:extLst>
                </a:gridCol>
                <a:gridCol w="329184">
                  <a:extLst>
                    <a:ext uri="{9D8B030D-6E8A-4147-A177-3AD203B41FA5}">
                      <a16:colId xmlns:a16="http://schemas.microsoft.com/office/drawing/2014/main" val="2233484702"/>
                    </a:ext>
                  </a:extLst>
                </a:gridCol>
                <a:gridCol w="329184">
                  <a:extLst>
                    <a:ext uri="{9D8B030D-6E8A-4147-A177-3AD203B41FA5}">
                      <a16:colId xmlns:a16="http://schemas.microsoft.com/office/drawing/2014/main" val="1086118171"/>
                    </a:ext>
                  </a:extLst>
                </a:gridCol>
                <a:gridCol w="329184">
                  <a:extLst>
                    <a:ext uri="{9D8B030D-6E8A-4147-A177-3AD203B41FA5}">
                      <a16:colId xmlns:a16="http://schemas.microsoft.com/office/drawing/2014/main" val="1772472945"/>
                    </a:ext>
                  </a:extLst>
                </a:gridCol>
                <a:gridCol w="329184">
                  <a:extLst>
                    <a:ext uri="{9D8B030D-6E8A-4147-A177-3AD203B41FA5}">
                      <a16:colId xmlns:a16="http://schemas.microsoft.com/office/drawing/2014/main" val="277826807"/>
                    </a:ext>
                  </a:extLst>
                </a:gridCol>
                <a:gridCol w="658368">
                  <a:extLst>
                    <a:ext uri="{9D8B030D-6E8A-4147-A177-3AD203B41FA5}">
                      <a16:colId xmlns:a16="http://schemas.microsoft.com/office/drawing/2014/main" val="125561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873016954"/>
                  </a:ext>
                </a:extLst>
              </a:tr>
            </a:tbl>
          </a:graphicData>
        </a:graphic>
      </p:graphicFrame>
      <p:sp>
        <p:nvSpPr>
          <p:cNvPr id="4" name="Text Placeholder 3">
            <a:extLst>
              <a:ext uri="{FF2B5EF4-FFF2-40B4-BE49-F238E27FC236}">
                <a16:creationId xmlns:a16="http://schemas.microsoft.com/office/drawing/2014/main" id="{EA37137D-5112-4902-B205-2776C8A0D09E}"/>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848717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A09FE-4CB0-43F9-A0A1-739AD702ABA4}"/>
              </a:ext>
            </a:extLst>
          </p:cNvPr>
          <p:cNvSpPr>
            <a:spLocks noGrp="1"/>
          </p:cNvSpPr>
          <p:nvPr>
            <p:ph type="title"/>
          </p:nvPr>
        </p:nvSpPr>
        <p:spPr/>
        <p:txBody>
          <a:bodyPr/>
          <a:lstStyle/>
          <a:p>
            <a:r>
              <a:rPr lang="de-DE"/>
              <a:t>Facebook Facebook - Deutsche Post | Deutsche Post und DHL - 2 of 27</a:t>
            </a:r>
            <a:endParaRPr lang="en-US"/>
          </a:p>
        </p:txBody>
      </p:sp>
      <p:graphicFrame>
        <p:nvGraphicFramePr>
          <p:cNvPr id="5" name="Table Placeholder 4">
            <a:extLst>
              <a:ext uri="{FF2B5EF4-FFF2-40B4-BE49-F238E27FC236}">
                <a16:creationId xmlns:a16="http://schemas.microsoft.com/office/drawing/2014/main" id="{CC091342-C190-46B6-8E94-4F34B647C143}"/>
              </a:ext>
            </a:extLst>
          </p:cNvPr>
          <p:cNvGraphicFramePr>
            <a:graphicFrameLocks noGrp="1"/>
          </p:cNvGraphicFramePr>
          <p:nvPr>
            <p:ph type="tbl" sz="quarter" idx="13"/>
            <p:extLst>
              <p:ext uri="{D42A27DB-BD31-4B8C-83A1-F6EECF244321}">
                <p14:modId xmlns:p14="http://schemas.microsoft.com/office/powerpoint/2010/main" val="254396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2664758"/>
                    </a:ext>
                  </a:extLst>
                </a:gridCol>
                <a:gridCol w="658368">
                  <a:extLst>
                    <a:ext uri="{9D8B030D-6E8A-4147-A177-3AD203B41FA5}">
                      <a16:colId xmlns:a16="http://schemas.microsoft.com/office/drawing/2014/main" val="1135700421"/>
                    </a:ext>
                  </a:extLst>
                </a:gridCol>
                <a:gridCol w="411480">
                  <a:extLst>
                    <a:ext uri="{9D8B030D-6E8A-4147-A177-3AD203B41FA5}">
                      <a16:colId xmlns:a16="http://schemas.microsoft.com/office/drawing/2014/main" val="472869503"/>
                    </a:ext>
                  </a:extLst>
                </a:gridCol>
                <a:gridCol w="329184">
                  <a:extLst>
                    <a:ext uri="{9D8B030D-6E8A-4147-A177-3AD203B41FA5}">
                      <a16:colId xmlns:a16="http://schemas.microsoft.com/office/drawing/2014/main" val="4121112334"/>
                    </a:ext>
                  </a:extLst>
                </a:gridCol>
                <a:gridCol w="329184">
                  <a:extLst>
                    <a:ext uri="{9D8B030D-6E8A-4147-A177-3AD203B41FA5}">
                      <a16:colId xmlns:a16="http://schemas.microsoft.com/office/drawing/2014/main" val="3768452729"/>
                    </a:ext>
                  </a:extLst>
                </a:gridCol>
                <a:gridCol w="329184">
                  <a:extLst>
                    <a:ext uri="{9D8B030D-6E8A-4147-A177-3AD203B41FA5}">
                      <a16:colId xmlns:a16="http://schemas.microsoft.com/office/drawing/2014/main" val="2240361704"/>
                    </a:ext>
                  </a:extLst>
                </a:gridCol>
                <a:gridCol w="329184">
                  <a:extLst>
                    <a:ext uri="{9D8B030D-6E8A-4147-A177-3AD203B41FA5}">
                      <a16:colId xmlns:a16="http://schemas.microsoft.com/office/drawing/2014/main" val="956807632"/>
                    </a:ext>
                  </a:extLst>
                </a:gridCol>
                <a:gridCol w="329184">
                  <a:extLst>
                    <a:ext uri="{9D8B030D-6E8A-4147-A177-3AD203B41FA5}">
                      <a16:colId xmlns:a16="http://schemas.microsoft.com/office/drawing/2014/main" val="1152197313"/>
                    </a:ext>
                  </a:extLst>
                </a:gridCol>
                <a:gridCol w="329184">
                  <a:extLst>
                    <a:ext uri="{9D8B030D-6E8A-4147-A177-3AD203B41FA5}">
                      <a16:colId xmlns:a16="http://schemas.microsoft.com/office/drawing/2014/main" val="4169478493"/>
                    </a:ext>
                  </a:extLst>
                </a:gridCol>
                <a:gridCol w="329184">
                  <a:extLst>
                    <a:ext uri="{9D8B030D-6E8A-4147-A177-3AD203B41FA5}">
                      <a16:colId xmlns:a16="http://schemas.microsoft.com/office/drawing/2014/main" val="183626334"/>
                    </a:ext>
                  </a:extLst>
                </a:gridCol>
                <a:gridCol w="329184">
                  <a:extLst>
                    <a:ext uri="{9D8B030D-6E8A-4147-A177-3AD203B41FA5}">
                      <a16:colId xmlns:a16="http://schemas.microsoft.com/office/drawing/2014/main" val="1872202136"/>
                    </a:ext>
                  </a:extLst>
                </a:gridCol>
                <a:gridCol w="329184">
                  <a:extLst>
                    <a:ext uri="{9D8B030D-6E8A-4147-A177-3AD203B41FA5}">
                      <a16:colId xmlns:a16="http://schemas.microsoft.com/office/drawing/2014/main" val="255991002"/>
                    </a:ext>
                  </a:extLst>
                </a:gridCol>
                <a:gridCol w="329184">
                  <a:extLst>
                    <a:ext uri="{9D8B030D-6E8A-4147-A177-3AD203B41FA5}">
                      <a16:colId xmlns:a16="http://schemas.microsoft.com/office/drawing/2014/main" val="3790422339"/>
                    </a:ext>
                  </a:extLst>
                </a:gridCol>
                <a:gridCol w="329184">
                  <a:extLst>
                    <a:ext uri="{9D8B030D-6E8A-4147-A177-3AD203B41FA5}">
                      <a16:colId xmlns:a16="http://schemas.microsoft.com/office/drawing/2014/main" val="4263261595"/>
                    </a:ext>
                  </a:extLst>
                </a:gridCol>
                <a:gridCol w="329184">
                  <a:extLst>
                    <a:ext uri="{9D8B030D-6E8A-4147-A177-3AD203B41FA5}">
                      <a16:colId xmlns:a16="http://schemas.microsoft.com/office/drawing/2014/main" val="670129215"/>
                    </a:ext>
                  </a:extLst>
                </a:gridCol>
                <a:gridCol w="329184">
                  <a:extLst>
                    <a:ext uri="{9D8B030D-6E8A-4147-A177-3AD203B41FA5}">
                      <a16:colId xmlns:a16="http://schemas.microsoft.com/office/drawing/2014/main" val="1180831422"/>
                    </a:ext>
                  </a:extLst>
                </a:gridCol>
                <a:gridCol w="658368">
                  <a:extLst>
                    <a:ext uri="{9D8B030D-6E8A-4147-A177-3AD203B41FA5}">
                      <a16:colId xmlns:a16="http://schemas.microsoft.com/office/drawing/2014/main" val="423561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288098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- 2025-04-01 08:59:45</a:t>
                      </a:r>
                      <a:r>
                        <a:rPr kumimoji="0" lang="de-DE" sz="1000" b="0" i="0" u="none" strike="noStrike" kern="1200" cap="none" spc="0" normalizeH="0" baseline="0" noProof="0">
                          <a:ln>
                            <a:noFill/>
                          </a:ln>
                          <a:solidFill>
                            <a:prstClr val="black"/>
                          </a:solidFill>
                          <a:effectLst/>
                          <a:uLnTx/>
                          <a:uFillTx/>
                          <a:latin typeface="Calibri"/>
                          <a:ea typeface="+mn-ea"/>
                          <a:cs typeface="+mn-cs"/>
                        </a:rPr>
                        <a:t>
 Aufgepasst liebe Community! 📢 Die Zeit ist gekommen, der Deutschen Post ein neues, modernes Logo zu verpassen - und du darfst entscheiden!
Natürlich könnten wir uns niemals von unserem geliebten Posthorn trennen, aber einen neuen Anstrich kann das alte Eisen sicher vertragen. 📯
Also ab ins Voting und stimme bis 30.04. ab. Schon nächsten Monat wird das neue Logo überall vorgestellt! ✨
#AprilApril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https://quintly-eu-image-storage.s3.amazonaws.com/fe84abda8df16db343489bc7e9d1e28d/1753bc9bc4fc1abf8916ac333f47e020.jpg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268849848"/>
                  </a:ext>
                </a:extLst>
              </a:tr>
            </a:tbl>
          </a:graphicData>
        </a:graphic>
      </p:graphicFrame>
      <p:sp>
        <p:nvSpPr>
          <p:cNvPr id="4" name="Text Placeholder 3">
            <a:extLst>
              <a:ext uri="{FF2B5EF4-FFF2-40B4-BE49-F238E27FC236}">
                <a16:creationId xmlns:a16="http://schemas.microsoft.com/office/drawing/2014/main" id="{02B00D9A-3F7C-405A-AB0E-0BC66C1AAABB}"/>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699511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7442F-AA13-40F1-AEDF-E74C1B3D8A65}"/>
              </a:ext>
            </a:extLst>
          </p:cNvPr>
          <p:cNvSpPr>
            <a:spLocks noGrp="1"/>
          </p:cNvSpPr>
          <p:nvPr>
            <p:ph type="title"/>
          </p:nvPr>
        </p:nvSpPr>
        <p:spPr/>
        <p:txBody>
          <a:bodyPr/>
          <a:lstStyle/>
          <a:p>
            <a:r>
              <a:rPr lang="de-DE"/>
              <a:t>Facebook Facebook - Deutsche Post | Deutsche Post und DHL - 3 of 27</a:t>
            </a:r>
            <a:endParaRPr lang="en-US"/>
          </a:p>
        </p:txBody>
      </p:sp>
      <p:graphicFrame>
        <p:nvGraphicFramePr>
          <p:cNvPr id="5" name="Table Placeholder 4">
            <a:extLst>
              <a:ext uri="{FF2B5EF4-FFF2-40B4-BE49-F238E27FC236}">
                <a16:creationId xmlns:a16="http://schemas.microsoft.com/office/drawing/2014/main" id="{893C5988-91F8-4435-9BB3-3DEBE78C85FF}"/>
              </a:ext>
            </a:extLst>
          </p:cNvPr>
          <p:cNvGraphicFramePr>
            <a:graphicFrameLocks noGrp="1"/>
          </p:cNvGraphicFramePr>
          <p:nvPr>
            <p:ph type="tbl" sz="quarter" idx="13"/>
            <p:extLst>
              <p:ext uri="{D42A27DB-BD31-4B8C-83A1-F6EECF244321}">
                <p14:modId xmlns:p14="http://schemas.microsoft.com/office/powerpoint/2010/main" val="1459927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4350288"/>
                    </a:ext>
                  </a:extLst>
                </a:gridCol>
                <a:gridCol w="658368">
                  <a:extLst>
                    <a:ext uri="{9D8B030D-6E8A-4147-A177-3AD203B41FA5}">
                      <a16:colId xmlns:a16="http://schemas.microsoft.com/office/drawing/2014/main" val="2777581381"/>
                    </a:ext>
                  </a:extLst>
                </a:gridCol>
                <a:gridCol w="411480">
                  <a:extLst>
                    <a:ext uri="{9D8B030D-6E8A-4147-A177-3AD203B41FA5}">
                      <a16:colId xmlns:a16="http://schemas.microsoft.com/office/drawing/2014/main" val="1235403964"/>
                    </a:ext>
                  </a:extLst>
                </a:gridCol>
                <a:gridCol w="329184">
                  <a:extLst>
                    <a:ext uri="{9D8B030D-6E8A-4147-A177-3AD203B41FA5}">
                      <a16:colId xmlns:a16="http://schemas.microsoft.com/office/drawing/2014/main" val="3316750907"/>
                    </a:ext>
                  </a:extLst>
                </a:gridCol>
                <a:gridCol w="329184">
                  <a:extLst>
                    <a:ext uri="{9D8B030D-6E8A-4147-A177-3AD203B41FA5}">
                      <a16:colId xmlns:a16="http://schemas.microsoft.com/office/drawing/2014/main" val="1108670313"/>
                    </a:ext>
                  </a:extLst>
                </a:gridCol>
                <a:gridCol w="329184">
                  <a:extLst>
                    <a:ext uri="{9D8B030D-6E8A-4147-A177-3AD203B41FA5}">
                      <a16:colId xmlns:a16="http://schemas.microsoft.com/office/drawing/2014/main" val="2017708970"/>
                    </a:ext>
                  </a:extLst>
                </a:gridCol>
                <a:gridCol w="329184">
                  <a:extLst>
                    <a:ext uri="{9D8B030D-6E8A-4147-A177-3AD203B41FA5}">
                      <a16:colId xmlns:a16="http://schemas.microsoft.com/office/drawing/2014/main" val="3010531519"/>
                    </a:ext>
                  </a:extLst>
                </a:gridCol>
                <a:gridCol w="329184">
                  <a:extLst>
                    <a:ext uri="{9D8B030D-6E8A-4147-A177-3AD203B41FA5}">
                      <a16:colId xmlns:a16="http://schemas.microsoft.com/office/drawing/2014/main" val="92159550"/>
                    </a:ext>
                  </a:extLst>
                </a:gridCol>
                <a:gridCol w="329184">
                  <a:extLst>
                    <a:ext uri="{9D8B030D-6E8A-4147-A177-3AD203B41FA5}">
                      <a16:colId xmlns:a16="http://schemas.microsoft.com/office/drawing/2014/main" val="222694136"/>
                    </a:ext>
                  </a:extLst>
                </a:gridCol>
                <a:gridCol w="329184">
                  <a:extLst>
                    <a:ext uri="{9D8B030D-6E8A-4147-A177-3AD203B41FA5}">
                      <a16:colId xmlns:a16="http://schemas.microsoft.com/office/drawing/2014/main" val="3029556680"/>
                    </a:ext>
                  </a:extLst>
                </a:gridCol>
                <a:gridCol w="329184">
                  <a:extLst>
                    <a:ext uri="{9D8B030D-6E8A-4147-A177-3AD203B41FA5}">
                      <a16:colId xmlns:a16="http://schemas.microsoft.com/office/drawing/2014/main" val="2032346104"/>
                    </a:ext>
                  </a:extLst>
                </a:gridCol>
                <a:gridCol w="329184">
                  <a:extLst>
                    <a:ext uri="{9D8B030D-6E8A-4147-A177-3AD203B41FA5}">
                      <a16:colId xmlns:a16="http://schemas.microsoft.com/office/drawing/2014/main" val="1049795544"/>
                    </a:ext>
                  </a:extLst>
                </a:gridCol>
                <a:gridCol w="329184">
                  <a:extLst>
                    <a:ext uri="{9D8B030D-6E8A-4147-A177-3AD203B41FA5}">
                      <a16:colId xmlns:a16="http://schemas.microsoft.com/office/drawing/2014/main" val="4150891179"/>
                    </a:ext>
                  </a:extLst>
                </a:gridCol>
                <a:gridCol w="329184">
                  <a:extLst>
                    <a:ext uri="{9D8B030D-6E8A-4147-A177-3AD203B41FA5}">
                      <a16:colId xmlns:a16="http://schemas.microsoft.com/office/drawing/2014/main" val="1950620927"/>
                    </a:ext>
                  </a:extLst>
                </a:gridCol>
                <a:gridCol w="329184">
                  <a:extLst>
                    <a:ext uri="{9D8B030D-6E8A-4147-A177-3AD203B41FA5}">
                      <a16:colId xmlns:a16="http://schemas.microsoft.com/office/drawing/2014/main" val="1295727833"/>
                    </a:ext>
                  </a:extLst>
                </a:gridCol>
                <a:gridCol w="329184">
                  <a:extLst>
                    <a:ext uri="{9D8B030D-6E8A-4147-A177-3AD203B41FA5}">
                      <a16:colId xmlns:a16="http://schemas.microsoft.com/office/drawing/2014/main" val="1898299370"/>
                    </a:ext>
                  </a:extLst>
                </a:gridCol>
                <a:gridCol w="658368">
                  <a:extLst>
                    <a:ext uri="{9D8B030D-6E8A-4147-A177-3AD203B41FA5}">
                      <a16:colId xmlns:a16="http://schemas.microsoft.com/office/drawing/2014/main" val="1469370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72603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- 2025-04-02 09:00:12</a:t>
                      </a:r>
                      <a:r>
                        <a:rPr kumimoji="0" lang="de-DE" sz="1000" b="0" i="0" u="none" strike="noStrike" kern="1200" cap="none" spc="0" normalizeH="0" baseline="0" noProof="0">
                          <a:ln>
                            <a:noFill/>
                          </a:ln>
                          <a:solidFill>
                            <a:prstClr val="black"/>
                          </a:solidFill>
                          <a:effectLst/>
                          <a:uLnTx/>
                          <a:uFillTx/>
                          <a:latin typeface="Calibri"/>
                          <a:ea typeface="+mn-ea"/>
                          <a:cs typeface="+mn-cs"/>
                        </a:rPr>
                        <a:t>
 Wenn jemand in gelbroter Uniform bei dem Wetter pfeifend durchs Gartentor kommt und dir freundlich zulächelt, dann weißt du, dass der Frühling da ist.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https://quintly-eu-image-storage.s3.amazonaws.com/fe84abda8df16db343489bc7e9d1e28d/ba90f297a2d8a1c5b08cef13ad0b76a7.jpg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Entertaining,P&amp;P_UGC</a:t>
                      </a:r>
                    </a:p>
                  </a:txBody>
                  <a:tcPr/>
                </a:tc>
                <a:extLst>
                  <a:ext uri="{0D108BD9-81ED-4DB2-BD59-A6C34878D82A}">
                    <a16:rowId xmlns:a16="http://schemas.microsoft.com/office/drawing/2014/main" val="3926947282"/>
                  </a:ext>
                </a:extLst>
              </a:tr>
            </a:tbl>
          </a:graphicData>
        </a:graphic>
      </p:graphicFrame>
      <p:sp>
        <p:nvSpPr>
          <p:cNvPr id="4" name="Text Placeholder 3">
            <a:extLst>
              <a:ext uri="{FF2B5EF4-FFF2-40B4-BE49-F238E27FC236}">
                <a16:creationId xmlns:a16="http://schemas.microsoft.com/office/drawing/2014/main" id="{83BE167D-EDAC-441D-A413-3B1CBC8623CE}"/>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773366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8DB69-D291-4A90-9138-012EBC303A90}"/>
              </a:ext>
            </a:extLst>
          </p:cNvPr>
          <p:cNvSpPr>
            <a:spLocks noGrp="1"/>
          </p:cNvSpPr>
          <p:nvPr>
            <p:ph type="title"/>
          </p:nvPr>
        </p:nvSpPr>
        <p:spPr/>
        <p:txBody>
          <a:bodyPr/>
          <a:lstStyle/>
          <a:p>
            <a:r>
              <a:rPr lang="de-DE"/>
              <a:t>Facebook Facebook - Deutsche Post | Deutsche Post und DHL - 4 of 27</a:t>
            </a:r>
            <a:endParaRPr lang="en-US"/>
          </a:p>
        </p:txBody>
      </p:sp>
      <p:graphicFrame>
        <p:nvGraphicFramePr>
          <p:cNvPr id="5" name="Table Placeholder 4">
            <a:extLst>
              <a:ext uri="{FF2B5EF4-FFF2-40B4-BE49-F238E27FC236}">
                <a16:creationId xmlns:a16="http://schemas.microsoft.com/office/drawing/2014/main" id="{CBC42B85-4D8F-4CE6-ABB3-66071DE56772}"/>
              </a:ext>
            </a:extLst>
          </p:cNvPr>
          <p:cNvGraphicFramePr>
            <a:graphicFrameLocks noGrp="1"/>
          </p:cNvGraphicFramePr>
          <p:nvPr>
            <p:ph type="tbl" sz="quarter" idx="13"/>
            <p:extLst>
              <p:ext uri="{D42A27DB-BD31-4B8C-83A1-F6EECF244321}">
                <p14:modId xmlns:p14="http://schemas.microsoft.com/office/powerpoint/2010/main" val="192744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36143633"/>
                    </a:ext>
                  </a:extLst>
                </a:gridCol>
                <a:gridCol w="658368">
                  <a:extLst>
                    <a:ext uri="{9D8B030D-6E8A-4147-A177-3AD203B41FA5}">
                      <a16:colId xmlns:a16="http://schemas.microsoft.com/office/drawing/2014/main" val="3261537741"/>
                    </a:ext>
                  </a:extLst>
                </a:gridCol>
                <a:gridCol w="411480">
                  <a:extLst>
                    <a:ext uri="{9D8B030D-6E8A-4147-A177-3AD203B41FA5}">
                      <a16:colId xmlns:a16="http://schemas.microsoft.com/office/drawing/2014/main" val="4072299358"/>
                    </a:ext>
                  </a:extLst>
                </a:gridCol>
                <a:gridCol w="329184">
                  <a:extLst>
                    <a:ext uri="{9D8B030D-6E8A-4147-A177-3AD203B41FA5}">
                      <a16:colId xmlns:a16="http://schemas.microsoft.com/office/drawing/2014/main" val="594568795"/>
                    </a:ext>
                  </a:extLst>
                </a:gridCol>
                <a:gridCol w="329184">
                  <a:extLst>
                    <a:ext uri="{9D8B030D-6E8A-4147-A177-3AD203B41FA5}">
                      <a16:colId xmlns:a16="http://schemas.microsoft.com/office/drawing/2014/main" val="41086066"/>
                    </a:ext>
                  </a:extLst>
                </a:gridCol>
                <a:gridCol w="329184">
                  <a:extLst>
                    <a:ext uri="{9D8B030D-6E8A-4147-A177-3AD203B41FA5}">
                      <a16:colId xmlns:a16="http://schemas.microsoft.com/office/drawing/2014/main" val="3872649714"/>
                    </a:ext>
                  </a:extLst>
                </a:gridCol>
                <a:gridCol w="329184">
                  <a:extLst>
                    <a:ext uri="{9D8B030D-6E8A-4147-A177-3AD203B41FA5}">
                      <a16:colId xmlns:a16="http://schemas.microsoft.com/office/drawing/2014/main" val="201688048"/>
                    </a:ext>
                  </a:extLst>
                </a:gridCol>
                <a:gridCol w="329184">
                  <a:extLst>
                    <a:ext uri="{9D8B030D-6E8A-4147-A177-3AD203B41FA5}">
                      <a16:colId xmlns:a16="http://schemas.microsoft.com/office/drawing/2014/main" val="720392118"/>
                    </a:ext>
                  </a:extLst>
                </a:gridCol>
                <a:gridCol w="329184">
                  <a:extLst>
                    <a:ext uri="{9D8B030D-6E8A-4147-A177-3AD203B41FA5}">
                      <a16:colId xmlns:a16="http://schemas.microsoft.com/office/drawing/2014/main" val="1086573206"/>
                    </a:ext>
                  </a:extLst>
                </a:gridCol>
                <a:gridCol w="329184">
                  <a:extLst>
                    <a:ext uri="{9D8B030D-6E8A-4147-A177-3AD203B41FA5}">
                      <a16:colId xmlns:a16="http://schemas.microsoft.com/office/drawing/2014/main" val="2485147891"/>
                    </a:ext>
                  </a:extLst>
                </a:gridCol>
                <a:gridCol w="329184">
                  <a:extLst>
                    <a:ext uri="{9D8B030D-6E8A-4147-A177-3AD203B41FA5}">
                      <a16:colId xmlns:a16="http://schemas.microsoft.com/office/drawing/2014/main" val="28440249"/>
                    </a:ext>
                  </a:extLst>
                </a:gridCol>
                <a:gridCol w="329184">
                  <a:extLst>
                    <a:ext uri="{9D8B030D-6E8A-4147-A177-3AD203B41FA5}">
                      <a16:colId xmlns:a16="http://schemas.microsoft.com/office/drawing/2014/main" val="1546574150"/>
                    </a:ext>
                  </a:extLst>
                </a:gridCol>
                <a:gridCol w="329184">
                  <a:extLst>
                    <a:ext uri="{9D8B030D-6E8A-4147-A177-3AD203B41FA5}">
                      <a16:colId xmlns:a16="http://schemas.microsoft.com/office/drawing/2014/main" val="3705508425"/>
                    </a:ext>
                  </a:extLst>
                </a:gridCol>
                <a:gridCol w="329184">
                  <a:extLst>
                    <a:ext uri="{9D8B030D-6E8A-4147-A177-3AD203B41FA5}">
                      <a16:colId xmlns:a16="http://schemas.microsoft.com/office/drawing/2014/main" val="1012207990"/>
                    </a:ext>
                  </a:extLst>
                </a:gridCol>
                <a:gridCol w="329184">
                  <a:extLst>
                    <a:ext uri="{9D8B030D-6E8A-4147-A177-3AD203B41FA5}">
                      <a16:colId xmlns:a16="http://schemas.microsoft.com/office/drawing/2014/main" val="3950884343"/>
                    </a:ext>
                  </a:extLst>
                </a:gridCol>
                <a:gridCol w="329184">
                  <a:extLst>
                    <a:ext uri="{9D8B030D-6E8A-4147-A177-3AD203B41FA5}">
                      <a16:colId xmlns:a16="http://schemas.microsoft.com/office/drawing/2014/main" val="1070240512"/>
                    </a:ext>
                  </a:extLst>
                </a:gridCol>
                <a:gridCol w="658368">
                  <a:extLst>
                    <a:ext uri="{9D8B030D-6E8A-4147-A177-3AD203B41FA5}">
                      <a16:colId xmlns:a16="http://schemas.microsoft.com/office/drawing/2014/main" val="1670980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81917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- 2025-04-03 09:34:06</a:t>
                      </a:r>
                      <a:r>
                        <a:rPr kumimoji="0" lang="de-DE" sz="1000" b="0" i="0" u="none" strike="noStrike" kern="1200" cap="none" spc="0" normalizeH="0" baseline="0" noProof="0">
                          <a:ln>
                            <a:noFill/>
                          </a:ln>
                          <a:solidFill>
                            <a:prstClr val="black"/>
                          </a:solidFill>
                          <a:effectLst/>
                          <a:uLnTx/>
                          <a:uFillTx/>
                          <a:latin typeface="Calibri"/>
                          <a:ea typeface="+mn-ea"/>
                          <a:cs typeface="+mn-cs"/>
                        </a:rPr>
                        <a:t>
 Wenn wir die letzten Monate Revue passieren lassen, wirkt irgendwie alles wie aus einem japanischen Animationsfilm. 🎨🤪
Welches #Ghibli-Postabenteuer gefällt dir am besten?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https://quintly-eu-image-storage.s3.amazonaws.com/fe84abda8df16db343489bc7e9d1e28d/ef5eddfa570354247fce80fe623e3d65.jpg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Entertaining,Trend</a:t>
                      </a:r>
                    </a:p>
                  </a:txBody>
                  <a:tcPr/>
                </a:tc>
                <a:extLst>
                  <a:ext uri="{0D108BD9-81ED-4DB2-BD59-A6C34878D82A}">
                    <a16:rowId xmlns:a16="http://schemas.microsoft.com/office/drawing/2014/main" val="1796254205"/>
                  </a:ext>
                </a:extLst>
              </a:tr>
            </a:tbl>
          </a:graphicData>
        </a:graphic>
      </p:graphicFrame>
      <p:sp>
        <p:nvSpPr>
          <p:cNvPr id="4" name="Text Placeholder 3">
            <a:extLst>
              <a:ext uri="{FF2B5EF4-FFF2-40B4-BE49-F238E27FC236}">
                <a16:creationId xmlns:a16="http://schemas.microsoft.com/office/drawing/2014/main" id="{1481B498-53CA-41D4-AC5B-345A3914E582}"/>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23359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EC75-1EC3-4BA7-978E-BD08C11F0C08}"/>
              </a:ext>
            </a:extLst>
          </p:cNvPr>
          <p:cNvSpPr>
            <a:spLocks noGrp="1"/>
          </p:cNvSpPr>
          <p:nvPr>
            <p:ph type="title"/>
          </p:nvPr>
        </p:nvSpPr>
        <p:spPr/>
        <p:txBody>
          <a:bodyPr/>
          <a:lstStyle/>
          <a:p>
            <a:r>
              <a:rPr lang="de-DE"/>
              <a:t>Facebook Facebook - Deutsche Post | Deutsche Post und DHL - 5 of 27</a:t>
            </a:r>
            <a:endParaRPr lang="en-US"/>
          </a:p>
        </p:txBody>
      </p:sp>
      <p:graphicFrame>
        <p:nvGraphicFramePr>
          <p:cNvPr id="5" name="Table Placeholder 4">
            <a:extLst>
              <a:ext uri="{FF2B5EF4-FFF2-40B4-BE49-F238E27FC236}">
                <a16:creationId xmlns:a16="http://schemas.microsoft.com/office/drawing/2014/main" id="{9BAF4814-BB9A-409D-B35C-DE26A19085CB}"/>
              </a:ext>
            </a:extLst>
          </p:cNvPr>
          <p:cNvGraphicFramePr>
            <a:graphicFrameLocks noGrp="1"/>
          </p:cNvGraphicFramePr>
          <p:nvPr>
            <p:ph type="tbl" sz="quarter" idx="13"/>
            <p:extLst>
              <p:ext uri="{D42A27DB-BD31-4B8C-83A1-F6EECF244321}">
                <p14:modId xmlns:p14="http://schemas.microsoft.com/office/powerpoint/2010/main" val="429998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23807950"/>
                    </a:ext>
                  </a:extLst>
                </a:gridCol>
                <a:gridCol w="658368">
                  <a:extLst>
                    <a:ext uri="{9D8B030D-6E8A-4147-A177-3AD203B41FA5}">
                      <a16:colId xmlns:a16="http://schemas.microsoft.com/office/drawing/2014/main" val="2366742649"/>
                    </a:ext>
                  </a:extLst>
                </a:gridCol>
                <a:gridCol w="411480">
                  <a:extLst>
                    <a:ext uri="{9D8B030D-6E8A-4147-A177-3AD203B41FA5}">
                      <a16:colId xmlns:a16="http://schemas.microsoft.com/office/drawing/2014/main" val="2582558349"/>
                    </a:ext>
                  </a:extLst>
                </a:gridCol>
                <a:gridCol w="329184">
                  <a:extLst>
                    <a:ext uri="{9D8B030D-6E8A-4147-A177-3AD203B41FA5}">
                      <a16:colId xmlns:a16="http://schemas.microsoft.com/office/drawing/2014/main" val="4222334776"/>
                    </a:ext>
                  </a:extLst>
                </a:gridCol>
                <a:gridCol w="329184">
                  <a:extLst>
                    <a:ext uri="{9D8B030D-6E8A-4147-A177-3AD203B41FA5}">
                      <a16:colId xmlns:a16="http://schemas.microsoft.com/office/drawing/2014/main" val="2962982134"/>
                    </a:ext>
                  </a:extLst>
                </a:gridCol>
                <a:gridCol w="329184">
                  <a:extLst>
                    <a:ext uri="{9D8B030D-6E8A-4147-A177-3AD203B41FA5}">
                      <a16:colId xmlns:a16="http://schemas.microsoft.com/office/drawing/2014/main" val="936945049"/>
                    </a:ext>
                  </a:extLst>
                </a:gridCol>
                <a:gridCol w="329184">
                  <a:extLst>
                    <a:ext uri="{9D8B030D-6E8A-4147-A177-3AD203B41FA5}">
                      <a16:colId xmlns:a16="http://schemas.microsoft.com/office/drawing/2014/main" val="1195236919"/>
                    </a:ext>
                  </a:extLst>
                </a:gridCol>
                <a:gridCol w="329184">
                  <a:extLst>
                    <a:ext uri="{9D8B030D-6E8A-4147-A177-3AD203B41FA5}">
                      <a16:colId xmlns:a16="http://schemas.microsoft.com/office/drawing/2014/main" val="3750241351"/>
                    </a:ext>
                  </a:extLst>
                </a:gridCol>
                <a:gridCol w="329184">
                  <a:extLst>
                    <a:ext uri="{9D8B030D-6E8A-4147-A177-3AD203B41FA5}">
                      <a16:colId xmlns:a16="http://schemas.microsoft.com/office/drawing/2014/main" val="1832493496"/>
                    </a:ext>
                  </a:extLst>
                </a:gridCol>
                <a:gridCol w="329184">
                  <a:extLst>
                    <a:ext uri="{9D8B030D-6E8A-4147-A177-3AD203B41FA5}">
                      <a16:colId xmlns:a16="http://schemas.microsoft.com/office/drawing/2014/main" val="3452425609"/>
                    </a:ext>
                  </a:extLst>
                </a:gridCol>
                <a:gridCol w="329184">
                  <a:extLst>
                    <a:ext uri="{9D8B030D-6E8A-4147-A177-3AD203B41FA5}">
                      <a16:colId xmlns:a16="http://schemas.microsoft.com/office/drawing/2014/main" val="3749458516"/>
                    </a:ext>
                  </a:extLst>
                </a:gridCol>
                <a:gridCol w="329184">
                  <a:extLst>
                    <a:ext uri="{9D8B030D-6E8A-4147-A177-3AD203B41FA5}">
                      <a16:colId xmlns:a16="http://schemas.microsoft.com/office/drawing/2014/main" val="2311128889"/>
                    </a:ext>
                  </a:extLst>
                </a:gridCol>
                <a:gridCol w="329184">
                  <a:extLst>
                    <a:ext uri="{9D8B030D-6E8A-4147-A177-3AD203B41FA5}">
                      <a16:colId xmlns:a16="http://schemas.microsoft.com/office/drawing/2014/main" val="3043957946"/>
                    </a:ext>
                  </a:extLst>
                </a:gridCol>
                <a:gridCol w="329184">
                  <a:extLst>
                    <a:ext uri="{9D8B030D-6E8A-4147-A177-3AD203B41FA5}">
                      <a16:colId xmlns:a16="http://schemas.microsoft.com/office/drawing/2014/main" val="1720001417"/>
                    </a:ext>
                  </a:extLst>
                </a:gridCol>
                <a:gridCol w="329184">
                  <a:extLst>
                    <a:ext uri="{9D8B030D-6E8A-4147-A177-3AD203B41FA5}">
                      <a16:colId xmlns:a16="http://schemas.microsoft.com/office/drawing/2014/main" val="3802063732"/>
                    </a:ext>
                  </a:extLst>
                </a:gridCol>
                <a:gridCol w="329184">
                  <a:extLst>
                    <a:ext uri="{9D8B030D-6E8A-4147-A177-3AD203B41FA5}">
                      <a16:colId xmlns:a16="http://schemas.microsoft.com/office/drawing/2014/main" val="861838423"/>
                    </a:ext>
                  </a:extLst>
                </a:gridCol>
                <a:gridCol w="658368">
                  <a:extLst>
                    <a:ext uri="{9D8B030D-6E8A-4147-A177-3AD203B41FA5}">
                      <a16:colId xmlns:a16="http://schemas.microsoft.com/office/drawing/2014/main" val="979064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91541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- 2025-04-05 09:00:11</a:t>
                      </a:r>
                      <a:r>
                        <a:rPr kumimoji="0" lang="de-DE" sz="1000" b="0" i="0" u="none" strike="noStrike" kern="1200" cap="none" spc="0" normalizeH="0" baseline="0" noProof="0">
                          <a:ln>
                            <a:noFill/>
                          </a:ln>
                          <a:solidFill>
                            <a:prstClr val="black"/>
                          </a:solidFill>
                          <a:effectLst/>
                          <a:uLnTx/>
                          <a:uFillTx/>
                          <a:latin typeface="Calibri"/>
                          <a:ea typeface="+mn-ea"/>
                          <a:cs typeface="+mn-cs"/>
                        </a:rPr>
                        <a:t>
 It's #Saturday! 🥳 Worüber wir uns heute freuen? Über die Sonne ☀️, das Wochenende 😎 und unseren #Postmomente Gewinner Milot, der sich mit diesem Selfie auf dem Weg zur Arbeit einen 100-Euro-Gutschein für IKEA gesichert hat! 
Du willst im April dabei sein und dir einen 100-Euro-Gutschein von Etsy sichern?
So einfach geht’s:
📷 Lade dein schönstes Foto mit Post- oder DHL-Bezug hoch
📌 Markiere uns im Beitrag
🏷 Nutze den Hashtag #Postmomente
Alternativ kannst du uns dein Foto auch per Mail zusenden. Alle Infos dazu findest du in den Teilnahmebedingungen: https://www.deutschepost.de/de/p/postmomente.html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https://quintly-eu-image-storage.s3.amazonaws.com/fe84abda8df16db343489bc7e9d1e28d/0164adb58921ca77a72ed913d001d339.jpg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0.0471090732075 %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P&amp;P_Gewinnspiel Postmomente,P&amp;P_01_TC: Corporate/ Brand,P&amp;P_03_ND: Entertaining</a:t>
                      </a:r>
                    </a:p>
                  </a:txBody>
                  <a:tcPr/>
                </a:tc>
                <a:extLst>
                  <a:ext uri="{0D108BD9-81ED-4DB2-BD59-A6C34878D82A}">
                    <a16:rowId xmlns:a16="http://schemas.microsoft.com/office/drawing/2014/main" val="3433280710"/>
                  </a:ext>
                </a:extLst>
              </a:tr>
            </a:tbl>
          </a:graphicData>
        </a:graphic>
      </p:graphicFrame>
      <p:sp>
        <p:nvSpPr>
          <p:cNvPr id="4" name="Text Placeholder 3">
            <a:extLst>
              <a:ext uri="{FF2B5EF4-FFF2-40B4-BE49-F238E27FC236}">
                <a16:creationId xmlns:a16="http://schemas.microsoft.com/office/drawing/2014/main" id="{F41BC661-B358-4C83-93DC-1975CC4D0705}"/>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678652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8875-862E-45E8-8DF6-53D2FF03E5FE}"/>
              </a:ext>
            </a:extLst>
          </p:cNvPr>
          <p:cNvSpPr>
            <a:spLocks noGrp="1"/>
          </p:cNvSpPr>
          <p:nvPr>
            <p:ph type="title"/>
          </p:nvPr>
        </p:nvSpPr>
        <p:spPr/>
        <p:txBody>
          <a:bodyPr/>
          <a:lstStyle/>
          <a:p>
            <a:r>
              <a:rPr lang="de-DE"/>
              <a:t>Facebook Facebook - Deutsche Post | Deutsche Post und DHL - 6 of 27</a:t>
            </a:r>
            <a:endParaRPr lang="en-US"/>
          </a:p>
        </p:txBody>
      </p:sp>
      <p:graphicFrame>
        <p:nvGraphicFramePr>
          <p:cNvPr id="5" name="Table Placeholder 4">
            <a:extLst>
              <a:ext uri="{FF2B5EF4-FFF2-40B4-BE49-F238E27FC236}">
                <a16:creationId xmlns:a16="http://schemas.microsoft.com/office/drawing/2014/main" id="{0701BC16-8353-4C27-AE35-F64CEAE458E0}"/>
              </a:ext>
            </a:extLst>
          </p:cNvPr>
          <p:cNvGraphicFramePr>
            <a:graphicFrameLocks noGrp="1"/>
          </p:cNvGraphicFramePr>
          <p:nvPr>
            <p:ph type="tbl" sz="quarter" idx="13"/>
            <p:extLst>
              <p:ext uri="{D42A27DB-BD31-4B8C-83A1-F6EECF244321}">
                <p14:modId xmlns:p14="http://schemas.microsoft.com/office/powerpoint/2010/main" val="2163741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9267308"/>
                    </a:ext>
                  </a:extLst>
                </a:gridCol>
                <a:gridCol w="658368">
                  <a:extLst>
                    <a:ext uri="{9D8B030D-6E8A-4147-A177-3AD203B41FA5}">
                      <a16:colId xmlns:a16="http://schemas.microsoft.com/office/drawing/2014/main" val="2727722418"/>
                    </a:ext>
                  </a:extLst>
                </a:gridCol>
                <a:gridCol w="411480">
                  <a:extLst>
                    <a:ext uri="{9D8B030D-6E8A-4147-A177-3AD203B41FA5}">
                      <a16:colId xmlns:a16="http://schemas.microsoft.com/office/drawing/2014/main" val="4052615402"/>
                    </a:ext>
                  </a:extLst>
                </a:gridCol>
                <a:gridCol w="329184">
                  <a:extLst>
                    <a:ext uri="{9D8B030D-6E8A-4147-A177-3AD203B41FA5}">
                      <a16:colId xmlns:a16="http://schemas.microsoft.com/office/drawing/2014/main" val="92720609"/>
                    </a:ext>
                  </a:extLst>
                </a:gridCol>
                <a:gridCol w="329184">
                  <a:extLst>
                    <a:ext uri="{9D8B030D-6E8A-4147-A177-3AD203B41FA5}">
                      <a16:colId xmlns:a16="http://schemas.microsoft.com/office/drawing/2014/main" val="3036331830"/>
                    </a:ext>
                  </a:extLst>
                </a:gridCol>
                <a:gridCol w="329184">
                  <a:extLst>
                    <a:ext uri="{9D8B030D-6E8A-4147-A177-3AD203B41FA5}">
                      <a16:colId xmlns:a16="http://schemas.microsoft.com/office/drawing/2014/main" val="3698645790"/>
                    </a:ext>
                  </a:extLst>
                </a:gridCol>
                <a:gridCol w="329184">
                  <a:extLst>
                    <a:ext uri="{9D8B030D-6E8A-4147-A177-3AD203B41FA5}">
                      <a16:colId xmlns:a16="http://schemas.microsoft.com/office/drawing/2014/main" val="2838295998"/>
                    </a:ext>
                  </a:extLst>
                </a:gridCol>
                <a:gridCol w="329184">
                  <a:extLst>
                    <a:ext uri="{9D8B030D-6E8A-4147-A177-3AD203B41FA5}">
                      <a16:colId xmlns:a16="http://schemas.microsoft.com/office/drawing/2014/main" val="945878342"/>
                    </a:ext>
                  </a:extLst>
                </a:gridCol>
                <a:gridCol w="329184">
                  <a:extLst>
                    <a:ext uri="{9D8B030D-6E8A-4147-A177-3AD203B41FA5}">
                      <a16:colId xmlns:a16="http://schemas.microsoft.com/office/drawing/2014/main" val="1881645580"/>
                    </a:ext>
                  </a:extLst>
                </a:gridCol>
                <a:gridCol w="329184">
                  <a:extLst>
                    <a:ext uri="{9D8B030D-6E8A-4147-A177-3AD203B41FA5}">
                      <a16:colId xmlns:a16="http://schemas.microsoft.com/office/drawing/2014/main" val="1221003912"/>
                    </a:ext>
                  </a:extLst>
                </a:gridCol>
                <a:gridCol w="329184">
                  <a:extLst>
                    <a:ext uri="{9D8B030D-6E8A-4147-A177-3AD203B41FA5}">
                      <a16:colId xmlns:a16="http://schemas.microsoft.com/office/drawing/2014/main" val="1542436957"/>
                    </a:ext>
                  </a:extLst>
                </a:gridCol>
                <a:gridCol w="329184">
                  <a:extLst>
                    <a:ext uri="{9D8B030D-6E8A-4147-A177-3AD203B41FA5}">
                      <a16:colId xmlns:a16="http://schemas.microsoft.com/office/drawing/2014/main" val="754934197"/>
                    </a:ext>
                  </a:extLst>
                </a:gridCol>
                <a:gridCol w="329184">
                  <a:extLst>
                    <a:ext uri="{9D8B030D-6E8A-4147-A177-3AD203B41FA5}">
                      <a16:colId xmlns:a16="http://schemas.microsoft.com/office/drawing/2014/main" val="4229228457"/>
                    </a:ext>
                  </a:extLst>
                </a:gridCol>
                <a:gridCol w="329184">
                  <a:extLst>
                    <a:ext uri="{9D8B030D-6E8A-4147-A177-3AD203B41FA5}">
                      <a16:colId xmlns:a16="http://schemas.microsoft.com/office/drawing/2014/main" val="1033765874"/>
                    </a:ext>
                  </a:extLst>
                </a:gridCol>
                <a:gridCol w="329184">
                  <a:extLst>
                    <a:ext uri="{9D8B030D-6E8A-4147-A177-3AD203B41FA5}">
                      <a16:colId xmlns:a16="http://schemas.microsoft.com/office/drawing/2014/main" val="3370269550"/>
                    </a:ext>
                  </a:extLst>
                </a:gridCol>
                <a:gridCol w="329184">
                  <a:extLst>
                    <a:ext uri="{9D8B030D-6E8A-4147-A177-3AD203B41FA5}">
                      <a16:colId xmlns:a16="http://schemas.microsoft.com/office/drawing/2014/main" val="1302397363"/>
                    </a:ext>
                  </a:extLst>
                </a:gridCol>
                <a:gridCol w="658368">
                  <a:extLst>
                    <a:ext uri="{9D8B030D-6E8A-4147-A177-3AD203B41FA5}">
                      <a16:colId xmlns:a16="http://schemas.microsoft.com/office/drawing/2014/main" val="409414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286281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- 2025-04-06 09:00:02</a:t>
                      </a:r>
                      <a:r>
                        <a:rPr kumimoji="0" lang="de-DE" sz="1000" b="0" i="0" u="none" strike="noStrike" kern="1200" cap="none" spc="0" normalizeH="0" baseline="0" noProof="0">
                          <a:ln>
                            <a:noFill/>
                          </a:ln>
                          <a:solidFill>
                            <a:prstClr val="black"/>
                          </a:solidFill>
                          <a:effectLst/>
                          <a:uLnTx/>
                          <a:uFillTx/>
                          <a:latin typeface="Calibri"/>
                          <a:ea typeface="+mn-ea"/>
                          <a:cs typeface="+mn-cs"/>
                        </a:rPr>
                        <a:t>
 Auf die Plätze, fertig, los! 🏃🚀
Während die einen noch gemütlich im Bett liegen, sind die anderen schon auf der Strecke beim Bonn-Marathon! 
Seit 2001 veranstalten wir dieses Event jährlich in der Stadt unseres Firmensitzes. Heute stehen wieder 21 oder 42 Kilometer auf dem Plan. 💪
Zu welchem Team gehörst du? 😀
📷 IG: der_postbote_owl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https://quintly-eu-image-storage.s3.amazonaws.com/fe84abda8df16db343489bc7e9d1e28d/d7d8ab099941c46d7559b6cddaf9075c.jpg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Educational,P&amp;P_UGC</a:t>
                      </a:r>
                    </a:p>
                  </a:txBody>
                  <a:tcPr/>
                </a:tc>
                <a:extLst>
                  <a:ext uri="{0D108BD9-81ED-4DB2-BD59-A6C34878D82A}">
                    <a16:rowId xmlns:a16="http://schemas.microsoft.com/office/drawing/2014/main" val="4290813213"/>
                  </a:ext>
                </a:extLst>
              </a:tr>
            </a:tbl>
          </a:graphicData>
        </a:graphic>
      </p:graphicFrame>
      <p:sp>
        <p:nvSpPr>
          <p:cNvPr id="4" name="Text Placeholder 3">
            <a:extLst>
              <a:ext uri="{FF2B5EF4-FFF2-40B4-BE49-F238E27FC236}">
                <a16:creationId xmlns:a16="http://schemas.microsoft.com/office/drawing/2014/main" id="{54D27367-DEFD-47AF-9929-28C2104E4243}"/>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924712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6C617-060B-42D3-B06B-4670E5BBA412}"/>
              </a:ext>
            </a:extLst>
          </p:cNvPr>
          <p:cNvSpPr>
            <a:spLocks noGrp="1"/>
          </p:cNvSpPr>
          <p:nvPr>
            <p:ph type="title"/>
          </p:nvPr>
        </p:nvSpPr>
        <p:spPr/>
        <p:txBody>
          <a:bodyPr/>
          <a:lstStyle/>
          <a:p>
            <a:r>
              <a:rPr lang="de-DE"/>
              <a:t>Facebook Facebook - Deutsche Post | Deutsche Post und DHL - 7 of 27</a:t>
            </a:r>
            <a:endParaRPr lang="en-US"/>
          </a:p>
        </p:txBody>
      </p:sp>
      <p:graphicFrame>
        <p:nvGraphicFramePr>
          <p:cNvPr id="5" name="Table Placeholder 4">
            <a:extLst>
              <a:ext uri="{FF2B5EF4-FFF2-40B4-BE49-F238E27FC236}">
                <a16:creationId xmlns:a16="http://schemas.microsoft.com/office/drawing/2014/main" id="{2A89DAF3-DFA9-40A6-B4E8-F70739896C79}"/>
              </a:ext>
            </a:extLst>
          </p:cNvPr>
          <p:cNvGraphicFramePr>
            <a:graphicFrameLocks noGrp="1"/>
          </p:cNvGraphicFramePr>
          <p:nvPr>
            <p:ph type="tbl" sz="quarter" idx="13"/>
            <p:extLst>
              <p:ext uri="{D42A27DB-BD31-4B8C-83A1-F6EECF244321}">
                <p14:modId xmlns:p14="http://schemas.microsoft.com/office/powerpoint/2010/main" val="3371625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50444375"/>
                    </a:ext>
                  </a:extLst>
                </a:gridCol>
                <a:gridCol w="658368">
                  <a:extLst>
                    <a:ext uri="{9D8B030D-6E8A-4147-A177-3AD203B41FA5}">
                      <a16:colId xmlns:a16="http://schemas.microsoft.com/office/drawing/2014/main" val="3324223712"/>
                    </a:ext>
                  </a:extLst>
                </a:gridCol>
                <a:gridCol w="411480">
                  <a:extLst>
                    <a:ext uri="{9D8B030D-6E8A-4147-A177-3AD203B41FA5}">
                      <a16:colId xmlns:a16="http://schemas.microsoft.com/office/drawing/2014/main" val="2514890026"/>
                    </a:ext>
                  </a:extLst>
                </a:gridCol>
                <a:gridCol w="329184">
                  <a:extLst>
                    <a:ext uri="{9D8B030D-6E8A-4147-A177-3AD203B41FA5}">
                      <a16:colId xmlns:a16="http://schemas.microsoft.com/office/drawing/2014/main" val="4012116597"/>
                    </a:ext>
                  </a:extLst>
                </a:gridCol>
                <a:gridCol w="329184">
                  <a:extLst>
                    <a:ext uri="{9D8B030D-6E8A-4147-A177-3AD203B41FA5}">
                      <a16:colId xmlns:a16="http://schemas.microsoft.com/office/drawing/2014/main" val="1376835263"/>
                    </a:ext>
                  </a:extLst>
                </a:gridCol>
                <a:gridCol w="329184">
                  <a:extLst>
                    <a:ext uri="{9D8B030D-6E8A-4147-A177-3AD203B41FA5}">
                      <a16:colId xmlns:a16="http://schemas.microsoft.com/office/drawing/2014/main" val="582905538"/>
                    </a:ext>
                  </a:extLst>
                </a:gridCol>
                <a:gridCol w="329184">
                  <a:extLst>
                    <a:ext uri="{9D8B030D-6E8A-4147-A177-3AD203B41FA5}">
                      <a16:colId xmlns:a16="http://schemas.microsoft.com/office/drawing/2014/main" val="1649591928"/>
                    </a:ext>
                  </a:extLst>
                </a:gridCol>
                <a:gridCol w="329184">
                  <a:extLst>
                    <a:ext uri="{9D8B030D-6E8A-4147-A177-3AD203B41FA5}">
                      <a16:colId xmlns:a16="http://schemas.microsoft.com/office/drawing/2014/main" val="3486645683"/>
                    </a:ext>
                  </a:extLst>
                </a:gridCol>
                <a:gridCol w="329184">
                  <a:extLst>
                    <a:ext uri="{9D8B030D-6E8A-4147-A177-3AD203B41FA5}">
                      <a16:colId xmlns:a16="http://schemas.microsoft.com/office/drawing/2014/main" val="1928165737"/>
                    </a:ext>
                  </a:extLst>
                </a:gridCol>
                <a:gridCol w="329184">
                  <a:extLst>
                    <a:ext uri="{9D8B030D-6E8A-4147-A177-3AD203B41FA5}">
                      <a16:colId xmlns:a16="http://schemas.microsoft.com/office/drawing/2014/main" val="607906362"/>
                    </a:ext>
                  </a:extLst>
                </a:gridCol>
                <a:gridCol w="329184">
                  <a:extLst>
                    <a:ext uri="{9D8B030D-6E8A-4147-A177-3AD203B41FA5}">
                      <a16:colId xmlns:a16="http://schemas.microsoft.com/office/drawing/2014/main" val="2741586784"/>
                    </a:ext>
                  </a:extLst>
                </a:gridCol>
                <a:gridCol w="329184">
                  <a:extLst>
                    <a:ext uri="{9D8B030D-6E8A-4147-A177-3AD203B41FA5}">
                      <a16:colId xmlns:a16="http://schemas.microsoft.com/office/drawing/2014/main" val="433173620"/>
                    </a:ext>
                  </a:extLst>
                </a:gridCol>
                <a:gridCol w="329184">
                  <a:extLst>
                    <a:ext uri="{9D8B030D-6E8A-4147-A177-3AD203B41FA5}">
                      <a16:colId xmlns:a16="http://schemas.microsoft.com/office/drawing/2014/main" val="1707576868"/>
                    </a:ext>
                  </a:extLst>
                </a:gridCol>
                <a:gridCol w="329184">
                  <a:extLst>
                    <a:ext uri="{9D8B030D-6E8A-4147-A177-3AD203B41FA5}">
                      <a16:colId xmlns:a16="http://schemas.microsoft.com/office/drawing/2014/main" val="2048336999"/>
                    </a:ext>
                  </a:extLst>
                </a:gridCol>
                <a:gridCol w="329184">
                  <a:extLst>
                    <a:ext uri="{9D8B030D-6E8A-4147-A177-3AD203B41FA5}">
                      <a16:colId xmlns:a16="http://schemas.microsoft.com/office/drawing/2014/main" val="3462846379"/>
                    </a:ext>
                  </a:extLst>
                </a:gridCol>
                <a:gridCol w="329184">
                  <a:extLst>
                    <a:ext uri="{9D8B030D-6E8A-4147-A177-3AD203B41FA5}">
                      <a16:colId xmlns:a16="http://schemas.microsoft.com/office/drawing/2014/main" val="2224552885"/>
                    </a:ext>
                  </a:extLst>
                </a:gridCol>
                <a:gridCol w="658368">
                  <a:extLst>
                    <a:ext uri="{9D8B030D-6E8A-4147-A177-3AD203B41FA5}">
                      <a16:colId xmlns:a16="http://schemas.microsoft.com/office/drawing/2014/main" val="1096383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2394783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- 2025-04-07 09:00:02</a:t>
                      </a:r>
                      <a:r>
                        <a:rPr kumimoji="0" lang="de-DE" sz="1000" b="0" i="0" u="none" strike="noStrike" kern="1200" cap="none" spc="0" normalizeH="0" baseline="0" noProof="0">
                          <a:ln>
                            <a:noFill/>
                          </a:ln>
                          <a:solidFill>
                            <a:prstClr val="black"/>
                          </a:solidFill>
                          <a:effectLst/>
                          <a:uLnTx/>
                          <a:uFillTx/>
                          <a:latin typeface="Calibri"/>
                          <a:ea typeface="+mn-ea"/>
                          <a:cs typeface="+mn-cs"/>
                        </a:rPr>
                        <a:t>
 Zwischen Flieder und Hecke entdeckt: Unser Gelbflitzer in seinem natürlichen Habitat – mit deinem Paket als Überraschungsei!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https://quintly-eu-image-storage.s3.amazonaws.com/fe84abda8df16db343489bc7e9d1e28d/f06a23e97acd0318831698c6402dafb7.jpg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0.0047844600736807 %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808822961"/>
                  </a:ext>
                </a:extLst>
              </a:tr>
            </a:tbl>
          </a:graphicData>
        </a:graphic>
      </p:graphicFrame>
      <p:sp>
        <p:nvSpPr>
          <p:cNvPr id="4" name="Text Placeholder 3">
            <a:extLst>
              <a:ext uri="{FF2B5EF4-FFF2-40B4-BE49-F238E27FC236}">
                <a16:creationId xmlns:a16="http://schemas.microsoft.com/office/drawing/2014/main" id="{889473C5-EC80-476C-B469-F6312774F999}"/>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420003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D727D-FEFE-43A7-8672-BBD13362C7DD}"/>
              </a:ext>
            </a:extLst>
          </p:cNvPr>
          <p:cNvSpPr>
            <a:spLocks noGrp="1"/>
          </p:cNvSpPr>
          <p:nvPr>
            <p:ph type="title"/>
          </p:nvPr>
        </p:nvSpPr>
        <p:spPr/>
        <p:txBody>
          <a:bodyPr/>
          <a:lstStyle/>
          <a:p>
            <a:r>
              <a:rPr lang="de-DE"/>
              <a:t>Facebook Facebook - Deutsche Post | Deutsche Post und DHL - 8 of 27</a:t>
            </a:r>
            <a:endParaRPr lang="en-US"/>
          </a:p>
        </p:txBody>
      </p:sp>
      <p:graphicFrame>
        <p:nvGraphicFramePr>
          <p:cNvPr id="5" name="Table Placeholder 4">
            <a:extLst>
              <a:ext uri="{FF2B5EF4-FFF2-40B4-BE49-F238E27FC236}">
                <a16:creationId xmlns:a16="http://schemas.microsoft.com/office/drawing/2014/main" id="{F0AA3FCB-35D3-48B3-A63F-1B575F9BA13C}"/>
              </a:ext>
            </a:extLst>
          </p:cNvPr>
          <p:cNvGraphicFramePr>
            <a:graphicFrameLocks noGrp="1"/>
          </p:cNvGraphicFramePr>
          <p:nvPr>
            <p:ph type="tbl" sz="quarter" idx="13"/>
            <p:extLst>
              <p:ext uri="{D42A27DB-BD31-4B8C-83A1-F6EECF244321}">
                <p14:modId xmlns:p14="http://schemas.microsoft.com/office/powerpoint/2010/main" val="329893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05145375"/>
                    </a:ext>
                  </a:extLst>
                </a:gridCol>
                <a:gridCol w="658368">
                  <a:extLst>
                    <a:ext uri="{9D8B030D-6E8A-4147-A177-3AD203B41FA5}">
                      <a16:colId xmlns:a16="http://schemas.microsoft.com/office/drawing/2014/main" val="4023543419"/>
                    </a:ext>
                  </a:extLst>
                </a:gridCol>
                <a:gridCol w="411480">
                  <a:extLst>
                    <a:ext uri="{9D8B030D-6E8A-4147-A177-3AD203B41FA5}">
                      <a16:colId xmlns:a16="http://schemas.microsoft.com/office/drawing/2014/main" val="986010389"/>
                    </a:ext>
                  </a:extLst>
                </a:gridCol>
                <a:gridCol w="329184">
                  <a:extLst>
                    <a:ext uri="{9D8B030D-6E8A-4147-A177-3AD203B41FA5}">
                      <a16:colId xmlns:a16="http://schemas.microsoft.com/office/drawing/2014/main" val="1688460539"/>
                    </a:ext>
                  </a:extLst>
                </a:gridCol>
                <a:gridCol w="329184">
                  <a:extLst>
                    <a:ext uri="{9D8B030D-6E8A-4147-A177-3AD203B41FA5}">
                      <a16:colId xmlns:a16="http://schemas.microsoft.com/office/drawing/2014/main" val="2864066566"/>
                    </a:ext>
                  </a:extLst>
                </a:gridCol>
                <a:gridCol w="329184">
                  <a:extLst>
                    <a:ext uri="{9D8B030D-6E8A-4147-A177-3AD203B41FA5}">
                      <a16:colId xmlns:a16="http://schemas.microsoft.com/office/drawing/2014/main" val="3558097150"/>
                    </a:ext>
                  </a:extLst>
                </a:gridCol>
                <a:gridCol w="329184">
                  <a:extLst>
                    <a:ext uri="{9D8B030D-6E8A-4147-A177-3AD203B41FA5}">
                      <a16:colId xmlns:a16="http://schemas.microsoft.com/office/drawing/2014/main" val="2063188894"/>
                    </a:ext>
                  </a:extLst>
                </a:gridCol>
                <a:gridCol w="329184">
                  <a:extLst>
                    <a:ext uri="{9D8B030D-6E8A-4147-A177-3AD203B41FA5}">
                      <a16:colId xmlns:a16="http://schemas.microsoft.com/office/drawing/2014/main" val="90119535"/>
                    </a:ext>
                  </a:extLst>
                </a:gridCol>
                <a:gridCol w="329184">
                  <a:extLst>
                    <a:ext uri="{9D8B030D-6E8A-4147-A177-3AD203B41FA5}">
                      <a16:colId xmlns:a16="http://schemas.microsoft.com/office/drawing/2014/main" val="3178283503"/>
                    </a:ext>
                  </a:extLst>
                </a:gridCol>
                <a:gridCol w="329184">
                  <a:extLst>
                    <a:ext uri="{9D8B030D-6E8A-4147-A177-3AD203B41FA5}">
                      <a16:colId xmlns:a16="http://schemas.microsoft.com/office/drawing/2014/main" val="1601449225"/>
                    </a:ext>
                  </a:extLst>
                </a:gridCol>
                <a:gridCol w="329184">
                  <a:extLst>
                    <a:ext uri="{9D8B030D-6E8A-4147-A177-3AD203B41FA5}">
                      <a16:colId xmlns:a16="http://schemas.microsoft.com/office/drawing/2014/main" val="2768626786"/>
                    </a:ext>
                  </a:extLst>
                </a:gridCol>
                <a:gridCol w="329184">
                  <a:extLst>
                    <a:ext uri="{9D8B030D-6E8A-4147-A177-3AD203B41FA5}">
                      <a16:colId xmlns:a16="http://schemas.microsoft.com/office/drawing/2014/main" val="81081568"/>
                    </a:ext>
                  </a:extLst>
                </a:gridCol>
                <a:gridCol w="329184">
                  <a:extLst>
                    <a:ext uri="{9D8B030D-6E8A-4147-A177-3AD203B41FA5}">
                      <a16:colId xmlns:a16="http://schemas.microsoft.com/office/drawing/2014/main" val="3454120308"/>
                    </a:ext>
                  </a:extLst>
                </a:gridCol>
                <a:gridCol w="329184">
                  <a:extLst>
                    <a:ext uri="{9D8B030D-6E8A-4147-A177-3AD203B41FA5}">
                      <a16:colId xmlns:a16="http://schemas.microsoft.com/office/drawing/2014/main" val="2143755493"/>
                    </a:ext>
                  </a:extLst>
                </a:gridCol>
                <a:gridCol w="329184">
                  <a:extLst>
                    <a:ext uri="{9D8B030D-6E8A-4147-A177-3AD203B41FA5}">
                      <a16:colId xmlns:a16="http://schemas.microsoft.com/office/drawing/2014/main" val="3632993094"/>
                    </a:ext>
                  </a:extLst>
                </a:gridCol>
                <a:gridCol w="329184">
                  <a:extLst>
                    <a:ext uri="{9D8B030D-6E8A-4147-A177-3AD203B41FA5}">
                      <a16:colId xmlns:a16="http://schemas.microsoft.com/office/drawing/2014/main" val="3116042248"/>
                    </a:ext>
                  </a:extLst>
                </a:gridCol>
                <a:gridCol w="658368">
                  <a:extLst>
                    <a:ext uri="{9D8B030D-6E8A-4147-A177-3AD203B41FA5}">
                      <a16:colId xmlns:a16="http://schemas.microsoft.com/office/drawing/2014/main" val="1572511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67325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- 2025-04-08 09:00:06</a:t>
                      </a:r>
                      <a:r>
                        <a:rPr kumimoji="0" lang="de-DE" sz="1000" b="0" i="0" u="none" strike="noStrike" kern="1200" cap="none" spc="0" normalizeH="0" baseline="0" noProof="0">
                          <a:ln>
                            <a:noFill/>
                          </a:ln>
                          <a:solidFill>
                            <a:prstClr val="black"/>
                          </a:solidFill>
                          <a:effectLst/>
                          <a:uLnTx/>
                          <a:uFillTx/>
                          <a:latin typeface="Calibri"/>
                          <a:ea typeface="+mn-ea"/>
                          <a:cs typeface="+mn-cs"/>
                        </a:rPr>
                        <a:t>
 An über 15.000 Standorten in Deutschland kannst du dein gelbes Wunder erleben. 😲
Grüße gehen raus an koelnistkool, denn auch Köln ist gelb.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https://quintly-eu-image-storage.s3.amazonaws.com/fe84abda8df16db343489bc7e9d1e28d/980844a7e6abcb5128fe6faa93663bec.jpg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4017998279"/>
                  </a:ext>
                </a:extLst>
              </a:tr>
            </a:tbl>
          </a:graphicData>
        </a:graphic>
      </p:graphicFrame>
      <p:sp>
        <p:nvSpPr>
          <p:cNvPr id="4" name="Text Placeholder 3">
            <a:extLst>
              <a:ext uri="{FF2B5EF4-FFF2-40B4-BE49-F238E27FC236}">
                <a16:creationId xmlns:a16="http://schemas.microsoft.com/office/drawing/2014/main" id="{3C246000-8790-4C9C-93A2-212B7913FB0F}"/>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258363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47B9-415A-40E9-AEA5-6527FDE76D6D}"/>
              </a:ext>
            </a:extLst>
          </p:cNvPr>
          <p:cNvSpPr>
            <a:spLocks noGrp="1"/>
          </p:cNvSpPr>
          <p:nvPr>
            <p:ph type="title"/>
          </p:nvPr>
        </p:nvSpPr>
        <p:spPr/>
        <p:txBody>
          <a:bodyPr/>
          <a:lstStyle/>
          <a:p>
            <a:r>
              <a:rPr lang="de-DE"/>
              <a:t>Facebook Facebook - Deutsche Post | Deutsche Post und DHL - 9 of 27</a:t>
            </a:r>
            <a:endParaRPr lang="en-US"/>
          </a:p>
        </p:txBody>
      </p:sp>
      <p:graphicFrame>
        <p:nvGraphicFramePr>
          <p:cNvPr id="5" name="Table Placeholder 4">
            <a:extLst>
              <a:ext uri="{FF2B5EF4-FFF2-40B4-BE49-F238E27FC236}">
                <a16:creationId xmlns:a16="http://schemas.microsoft.com/office/drawing/2014/main" id="{7F472809-F8CE-4618-BAB8-D5575AA9BC67}"/>
              </a:ext>
            </a:extLst>
          </p:cNvPr>
          <p:cNvGraphicFramePr>
            <a:graphicFrameLocks noGrp="1"/>
          </p:cNvGraphicFramePr>
          <p:nvPr>
            <p:ph type="tbl" sz="quarter" idx="13"/>
            <p:extLst>
              <p:ext uri="{D42A27DB-BD31-4B8C-83A1-F6EECF244321}">
                <p14:modId xmlns:p14="http://schemas.microsoft.com/office/powerpoint/2010/main" val="1835454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31004618"/>
                    </a:ext>
                  </a:extLst>
                </a:gridCol>
                <a:gridCol w="658368">
                  <a:extLst>
                    <a:ext uri="{9D8B030D-6E8A-4147-A177-3AD203B41FA5}">
                      <a16:colId xmlns:a16="http://schemas.microsoft.com/office/drawing/2014/main" val="478913025"/>
                    </a:ext>
                  </a:extLst>
                </a:gridCol>
                <a:gridCol w="411480">
                  <a:extLst>
                    <a:ext uri="{9D8B030D-6E8A-4147-A177-3AD203B41FA5}">
                      <a16:colId xmlns:a16="http://schemas.microsoft.com/office/drawing/2014/main" val="3317073572"/>
                    </a:ext>
                  </a:extLst>
                </a:gridCol>
                <a:gridCol w="329184">
                  <a:extLst>
                    <a:ext uri="{9D8B030D-6E8A-4147-A177-3AD203B41FA5}">
                      <a16:colId xmlns:a16="http://schemas.microsoft.com/office/drawing/2014/main" val="1134875066"/>
                    </a:ext>
                  </a:extLst>
                </a:gridCol>
                <a:gridCol w="329184">
                  <a:extLst>
                    <a:ext uri="{9D8B030D-6E8A-4147-A177-3AD203B41FA5}">
                      <a16:colId xmlns:a16="http://schemas.microsoft.com/office/drawing/2014/main" val="2597425526"/>
                    </a:ext>
                  </a:extLst>
                </a:gridCol>
                <a:gridCol w="329184">
                  <a:extLst>
                    <a:ext uri="{9D8B030D-6E8A-4147-A177-3AD203B41FA5}">
                      <a16:colId xmlns:a16="http://schemas.microsoft.com/office/drawing/2014/main" val="1888814271"/>
                    </a:ext>
                  </a:extLst>
                </a:gridCol>
                <a:gridCol w="329184">
                  <a:extLst>
                    <a:ext uri="{9D8B030D-6E8A-4147-A177-3AD203B41FA5}">
                      <a16:colId xmlns:a16="http://schemas.microsoft.com/office/drawing/2014/main" val="3800521102"/>
                    </a:ext>
                  </a:extLst>
                </a:gridCol>
                <a:gridCol w="329184">
                  <a:extLst>
                    <a:ext uri="{9D8B030D-6E8A-4147-A177-3AD203B41FA5}">
                      <a16:colId xmlns:a16="http://schemas.microsoft.com/office/drawing/2014/main" val="1973279478"/>
                    </a:ext>
                  </a:extLst>
                </a:gridCol>
                <a:gridCol w="329184">
                  <a:extLst>
                    <a:ext uri="{9D8B030D-6E8A-4147-A177-3AD203B41FA5}">
                      <a16:colId xmlns:a16="http://schemas.microsoft.com/office/drawing/2014/main" val="3414248035"/>
                    </a:ext>
                  </a:extLst>
                </a:gridCol>
                <a:gridCol w="329184">
                  <a:extLst>
                    <a:ext uri="{9D8B030D-6E8A-4147-A177-3AD203B41FA5}">
                      <a16:colId xmlns:a16="http://schemas.microsoft.com/office/drawing/2014/main" val="2909044933"/>
                    </a:ext>
                  </a:extLst>
                </a:gridCol>
                <a:gridCol w="329184">
                  <a:extLst>
                    <a:ext uri="{9D8B030D-6E8A-4147-A177-3AD203B41FA5}">
                      <a16:colId xmlns:a16="http://schemas.microsoft.com/office/drawing/2014/main" val="2708080981"/>
                    </a:ext>
                  </a:extLst>
                </a:gridCol>
                <a:gridCol w="329184">
                  <a:extLst>
                    <a:ext uri="{9D8B030D-6E8A-4147-A177-3AD203B41FA5}">
                      <a16:colId xmlns:a16="http://schemas.microsoft.com/office/drawing/2014/main" val="1179534929"/>
                    </a:ext>
                  </a:extLst>
                </a:gridCol>
                <a:gridCol w="329184">
                  <a:extLst>
                    <a:ext uri="{9D8B030D-6E8A-4147-A177-3AD203B41FA5}">
                      <a16:colId xmlns:a16="http://schemas.microsoft.com/office/drawing/2014/main" val="147801908"/>
                    </a:ext>
                  </a:extLst>
                </a:gridCol>
                <a:gridCol w="329184">
                  <a:extLst>
                    <a:ext uri="{9D8B030D-6E8A-4147-A177-3AD203B41FA5}">
                      <a16:colId xmlns:a16="http://schemas.microsoft.com/office/drawing/2014/main" val="1291012634"/>
                    </a:ext>
                  </a:extLst>
                </a:gridCol>
                <a:gridCol w="329184">
                  <a:extLst>
                    <a:ext uri="{9D8B030D-6E8A-4147-A177-3AD203B41FA5}">
                      <a16:colId xmlns:a16="http://schemas.microsoft.com/office/drawing/2014/main" val="796605534"/>
                    </a:ext>
                  </a:extLst>
                </a:gridCol>
                <a:gridCol w="329184">
                  <a:extLst>
                    <a:ext uri="{9D8B030D-6E8A-4147-A177-3AD203B41FA5}">
                      <a16:colId xmlns:a16="http://schemas.microsoft.com/office/drawing/2014/main" val="1482507934"/>
                    </a:ext>
                  </a:extLst>
                </a:gridCol>
                <a:gridCol w="658368">
                  <a:extLst>
                    <a:ext uri="{9D8B030D-6E8A-4147-A177-3AD203B41FA5}">
                      <a16:colId xmlns:a16="http://schemas.microsoft.com/office/drawing/2014/main" val="1440488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213086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- 2025-04-08 16:37:19</a:t>
                      </a:r>
                      <a:r>
                        <a:rPr kumimoji="0" lang="de-DE" sz="1000" b="0" i="0" u="none" strike="noStrike" kern="1200" cap="none" spc="0" normalizeH="0" baseline="0" noProof="0">
                          <a:ln>
                            <a:noFill/>
                          </a:ln>
                          <a:solidFill>
                            <a:prstClr val="black"/>
                          </a:solidFill>
                          <a:effectLst/>
                          <a:uLnTx/>
                          <a:uFillTx/>
                          <a:latin typeface="Calibri"/>
                          <a:ea typeface="+mn-ea"/>
                          <a:cs typeface="+mn-cs"/>
                        </a:rPr>
                        <a:t>
 Kollegin Johanna durfte hinter die Kulissen der Kahnzustellung im Spreewald schauen 👀🛶
Dort stellt Andrea schon seit 13 Jahren von April bis Oktober die #Post auf dem Wasserweg zu. Heute startet wieder die Kahnsaison. Für Neuling Johanna, die sich zum ersten Mal am Rudern versucht, war diese Art der Zustellung herausfordernder als gedacht. 
Hättest du gewusst, wie viele Kilometer Andrea jedes Jahr auf dem Wasser zurücklegt? Das sorgt für starke Arme💪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https://quintly-eu-image-storage.s3.amazonaws.com/fe84abda8df16db343489bc7e9d1e28d/6f80f870ddd54ee4de3bbb7052d1828b.jpg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Employer Branding,P&amp;P_03_ND: Educational</a:t>
                      </a:r>
                    </a:p>
                  </a:txBody>
                  <a:tcPr/>
                </a:tc>
                <a:extLst>
                  <a:ext uri="{0D108BD9-81ED-4DB2-BD59-A6C34878D82A}">
                    <a16:rowId xmlns:a16="http://schemas.microsoft.com/office/drawing/2014/main" val="1694153031"/>
                  </a:ext>
                </a:extLst>
              </a:tr>
            </a:tbl>
          </a:graphicData>
        </a:graphic>
      </p:graphicFrame>
      <p:sp>
        <p:nvSpPr>
          <p:cNvPr id="4" name="Text Placeholder 3">
            <a:extLst>
              <a:ext uri="{FF2B5EF4-FFF2-40B4-BE49-F238E27FC236}">
                <a16:creationId xmlns:a16="http://schemas.microsoft.com/office/drawing/2014/main" id="{7D355EB2-1AD3-4A69-8F60-D2AF4F291A03}"/>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856774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4949A-D4BB-4BDD-BC83-819EE59B3549}"/>
              </a:ext>
            </a:extLst>
          </p:cNvPr>
          <p:cNvSpPr>
            <a:spLocks noGrp="1"/>
          </p:cNvSpPr>
          <p:nvPr>
            <p:ph type="title"/>
          </p:nvPr>
        </p:nvSpPr>
        <p:spPr/>
        <p:txBody>
          <a:bodyPr/>
          <a:lstStyle/>
          <a:p>
            <a:r>
              <a:rPr lang="de-DE"/>
              <a:t>Facebook Facebook - Deutsche Post | Deutsche Post und DHL - 10 of 27</a:t>
            </a:r>
            <a:endParaRPr lang="en-US"/>
          </a:p>
        </p:txBody>
      </p:sp>
      <p:graphicFrame>
        <p:nvGraphicFramePr>
          <p:cNvPr id="5" name="Table Placeholder 4">
            <a:extLst>
              <a:ext uri="{FF2B5EF4-FFF2-40B4-BE49-F238E27FC236}">
                <a16:creationId xmlns:a16="http://schemas.microsoft.com/office/drawing/2014/main" id="{9A69EDB4-8C98-4D0C-8AE7-8F18C8BD78CF}"/>
              </a:ext>
            </a:extLst>
          </p:cNvPr>
          <p:cNvGraphicFramePr>
            <a:graphicFrameLocks noGrp="1"/>
          </p:cNvGraphicFramePr>
          <p:nvPr>
            <p:ph type="tbl" sz="quarter" idx="13"/>
            <p:extLst>
              <p:ext uri="{D42A27DB-BD31-4B8C-83A1-F6EECF244321}">
                <p14:modId xmlns:p14="http://schemas.microsoft.com/office/powerpoint/2010/main" val="122921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11801597"/>
                    </a:ext>
                  </a:extLst>
                </a:gridCol>
                <a:gridCol w="658368">
                  <a:extLst>
                    <a:ext uri="{9D8B030D-6E8A-4147-A177-3AD203B41FA5}">
                      <a16:colId xmlns:a16="http://schemas.microsoft.com/office/drawing/2014/main" val="2064417630"/>
                    </a:ext>
                  </a:extLst>
                </a:gridCol>
                <a:gridCol w="411480">
                  <a:extLst>
                    <a:ext uri="{9D8B030D-6E8A-4147-A177-3AD203B41FA5}">
                      <a16:colId xmlns:a16="http://schemas.microsoft.com/office/drawing/2014/main" val="185566764"/>
                    </a:ext>
                  </a:extLst>
                </a:gridCol>
                <a:gridCol w="329184">
                  <a:extLst>
                    <a:ext uri="{9D8B030D-6E8A-4147-A177-3AD203B41FA5}">
                      <a16:colId xmlns:a16="http://schemas.microsoft.com/office/drawing/2014/main" val="4197170369"/>
                    </a:ext>
                  </a:extLst>
                </a:gridCol>
                <a:gridCol w="329184">
                  <a:extLst>
                    <a:ext uri="{9D8B030D-6E8A-4147-A177-3AD203B41FA5}">
                      <a16:colId xmlns:a16="http://schemas.microsoft.com/office/drawing/2014/main" val="4007909974"/>
                    </a:ext>
                  </a:extLst>
                </a:gridCol>
                <a:gridCol w="329184">
                  <a:extLst>
                    <a:ext uri="{9D8B030D-6E8A-4147-A177-3AD203B41FA5}">
                      <a16:colId xmlns:a16="http://schemas.microsoft.com/office/drawing/2014/main" val="2251233629"/>
                    </a:ext>
                  </a:extLst>
                </a:gridCol>
                <a:gridCol w="329184">
                  <a:extLst>
                    <a:ext uri="{9D8B030D-6E8A-4147-A177-3AD203B41FA5}">
                      <a16:colId xmlns:a16="http://schemas.microsoft.com/office/drawing/2014/main" val="3442890066"/>
                    </a:ext>
                  </a:extLst>
                </a:gridCol>
                <a:gridCol w="329184">
                  <a:extLst>
                    <a:ext uri="{9D8B030D-6E8A-4147-A177-3AD203B41FA5}">
                      <a16:colId xmlns:a16="http://schemas.microsoft.com/office/drawing/2014/main" val="1518468512"/>
                    </a:ext>
                  </a:extLst>
                </a:gridCol>
                <a:gridCol w="329184">
                  <a:extLst>
                    <a:ext uri="{9D8B030D-6E8A-4147-A177-3AD203B41FA5}">
                      <a16:colId xmlns:a16="http://schemas.microsoft.com/office/drawing/2014/main" val="342485159"/>
                    </a:ext>
                  </a:extLst>
                </a:gridCol>
                <a:gridCol w="329184">
                  <a:extLst>
                    <a:ext uri="{9D8B030D-6E8A-4147-A177-3AD203B41FA5}">
                      <a16:colId xmlns:a16="http://schemas.microsoft.com/office/drawing/2014/main" val="2164074999"/>
                    </a:ext>
                  </a:extLst>
                </a:gridCol>
                <a:gridCol w="329184">
                  <a:extLst>
                    <a:ext uri="{9D8B030D-6E8A-4147-A177-3AD203B41FA5}">
                      <a16:colId xmlns:a16="http://schemas.microsoft.com/office/drawing/2014/main" val="66912135"/>
                    </a:ext>
                  </a:extLst>
                </a:gridCol>
                <a:gridCol w="329184">
                  <a:extLst>
                    <a:ext uri="{9D8B030D-6E8A-4147-A177-3AD203B41FA5}">
                      <a16:colId xmlns:a16="http://schemas.microsoft.com/office/drawing/2014/main" val="2827377502"/>
                    </a:ext>
                  </a:extLst>
                </a:gridCol>
                <a:gridCol w="329184">
                  <a:extLst>
                    <a:ext uri="{9D8B030D-6E8A-4147-A177-3AD203B41FA5}">
                      <a16:colId xmlns:a16="http://schemas.microsoft.com/office/drawing/2014/main" val="332248131"/>
                    </a:ext>
                  </a:extLst>
                </a:gridCol>
                <a:gridCol w="329184">
                  <a:extLst>
                    <a:ext uri="{9D8B030D-6E8A-4147-A177-3AD203B41FA5}">
                      <a16:colId xmlns:a16="http://schemas.microsoft.com/office/drawing/2014/main" val="1085227556"/>
                    </a:ext>
                  </a:extLst>
                </a:gridCol>
                <a:gridCol w="329184">
                  <a:extLst>
                    <a:ext uri="{9D8B030D-6E8A-4147-A177-3AD203B41FA5}">
                      <a16:colId xmlns:a16="http://schemas.microsoft.com/office/drawing/2014/main" val="3786985248"/>
                    </a:ext>
                  </a:extLst>
                </a:gridCol>
                <a:gridCol w="329184">
                  <a:extLst>
                    <a:ext uri="{9D8B030D-6E8A-4147-A177-3AD203B41FA5}">
                      <a16:colId xmlns:a16="http://schemas.microsoft.com/office/drawing/2014/main" val="3788631512"/>
                    </a:ext>
                  </a:extLst>
                </a:gridCol>
                <a:gridCol w="658368">
                  <a:extLst>
                    <a:ext uri="{9D8B030D-6E8A-4147-A177-3AD203B41FA5}">
                      <a16:colId xmlns:a16="http://schemas.microsoft.com/office/drawing/2014/main" val="1176080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93388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- 2025-04-09 09:12:46</a:t>
                      </a:r>
                      <a:r>
                        <a:rPr kumimoji="0" lang="de-DE" sz="1000" b="0" i="0" u="none" strike="noStrike" kern="1200" cap="none" spc="0" normalizeH="0" baseline="0" noProof="0">
                          <a:ln>
                            <a:noFill/>
                          </a:ln>
                          <a:solidFill>
                            <a:prstClr val="black"/>
                          </a:solidFill>
                          <a:effectLst/>
                          <a:uLnTx/>
                          <a:uFillTx/>
                          <a:latin typeface="Calibri"/>
                          <a:ea typeface="+mn-ea"/>
                          <a:cs typeface="+mn-cs"/>
                        </a:rPr>
                        <a:t>
 Ob das mit den lästigen Rechnungen besser wird, wenn man sie nur noch digital erhält? 😃
Mit POSTSCAN empfängst du deine Post digital - ganz egal wo du bist. 🌍 Mehr zu unserem Service erfährst du im Reel.
Jetzt buchen 👉 https://www.deutschepost.de/de/p/postscan.html?cid=c_dp_2501292_2339</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https://quintly-eu-image-storage.s3.amazonaws.com/fe84abda8df16db343489bc7e9d1e28d/cf741a1b04b28a444fd019edb0c4967b.jpg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79122344"/>
                  </a:ext>
                </a:extLst>
              </a:tr>
            </a:tbl>
          </a:graphicData>
        </a:graphic>
      </p:graphicFrame>
      <p:sp>
        <p:nvSpPr>
          <p:cNvPr id="4" name="Text Placeholder 3">
            <a:extLst>
              <a:ext uri="{FF2B5EF4-FFF2-40B4-BE49-F238E27FC236}">
                <a16:creationId xmlns:a16="http://schemas.microsoft.com/office/drawing/2014/main" id="{84F61701-FFCA-427D-8FF9-3592E638F9D8}"/>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186993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928AA-E725-47E5-A7AE-89BFFFFDFCAD}"/>
              </a:ext>
            </a:extLst>
          </p:cNvPr>
          <p:cNvSpPr>
            <a:spLocks noGrp="1"/>
          </p:cNvSpPr>
          <p:nvPr>
            <p:ph type="title"/>
          </p:nvPr>
        </p:nvSpPr>
        <p:spPr/>
        <p:txBody>
          <a:bodyPr/>
          <a:lstStyle/>
          <a:p>
            <a:r>
              <a:rPr lang="de-DE"/>
              <a:t>Facebook Facebook - Deutsche Post | Deutsche Post und DHL - 11 of 27</a:t>
            </a:r>
            <a:endParaRPr lang="en-US"/>
          </a:p>
        </p:txBody>
      </p:sp>
      <p:graphicFrame>
        <p:nvGraphicFramePr>
          <p:cNvPr id="5" name="Table Placeholder 4">
            <a:extLst>
              <a:ext uri="{FF2B5EF4-FFF2-40B4-BE49-F238E27FC236}">
                <a16:creationId xmlns:a16="http://schemas.microsoft.com/office/drawing/2014/main" id="{1235FBDA-F104-492D-8200-CEC3B7AB2667}"/>
              </a:ext>
            </a:extLst>
          </p:cNvPr>
          <p:cNvGraphicFramePr>
            <a:graphicFrameLocks noGrp="1"/>
          </p:cNvGraphicFramePr>
          <p:nvPr>
            <p:ph type="tbl" sz="quarter" idx="13"/>
            <p:extLst>
              <p:ext uri="{D42A27DB-BD31-4B8C-83A1-F6EECF244321}">
                <p14:modId xmlns:p14="http://schemas.microsoft.com/office/powerpoint/2010/main" val="1217156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33009697"/>
                    </a:ext>
                  </a:extLst>
                </a:gridCol>
                <a:gridCol w="658368">
                  <a:extLst>
                    <a:ext uri="{9D8B030D-6E8A-4147-A177-3AD203B41FA5}">
                      <a16:colId xmlns:a16="http://schemas.microsoft.com/office/drawing/2014/main" val="3028743557"/>
                    </a:ext>
                  </a:extLst>
                </a:gridCol>
                <a:gridCol w="411480">
                  <a:extLst>
                    <a:ext uri="{9D8B030D-6E8A-4147-A177-3AD203B41FA5}">
                      <a16:colId xmlns:a16="http://schemas.microsoft.com/office/drawing/2014/main" val="1392111371"/>
                    </a:ext>
                  </a:extLst>
                </a:gridCol>
                <a:gridCol w="329184">
                  <a:extLst>
                    <a:ext uri="{9D8B030D-6E8A-4147-A177-3AD203B41FA5}">
                      <a16:colId xmlns:a16="http://schemas.microsoft.com/office/drawing/2014/main" val="3172900250"/>
                    </a:ext>
                  </a:extLst>
                </a:gridCol>
                <a:gridCol w="329184">
                  <a:extLst>
                    <a:ext uri="{9D8B030D-6E8A-4147-A177-3AD203B41FA5}">
                      <a16:colId xmlns:a16="http://schemas.microsoft.com/office/drawing/2014/main" val="115424909"/>
                    </a:ext>
                  </a:extLst>
                </a:gridCol>
                <a:gridCol w="329184">
                  <a:extLst>
                    <a:ext uri="{9D8B030D-6E8A-4147-A177-3AD203B41FA5}">
                      <a16:colId xmlns:a16="http://schemas.microsoft.com/office/drawing/2014/main" val="866948679"/>
                    </a:ext>
                  </a:extLst>
                </a:gridCol>
                <a:gridCol w="329184">
                  <a:extLst>
                    <a:ext uri="{9D8B030D-6E8A-4147-A177-3AD203B41FA5}">
                      <a16:colId xmlns:a16="http://schemas.microsoft.com/office/drawing/2014/main" val="2666591733"/>
                    </a:ext>
                  </a:extLst>
                </a:gridCol>
                <a:gridCol w="329184">
                  <a:extLst>
                    <a:ext uri="{9D8B030D-6E8A-4147-A177-3AD203B41FA5}">
                      <a16:colId xmlns:a16="http://schemas.microsoft.com/office/drawing/2014/main" val="1003038324"/>
                    </a:ext>
                  </a:extLst>
                </a:gridCol>
                <a:gridCol w="329184">
                  <a:extLst>
                    <a:ext uri="{9D8B030D-6E8A-4147-A177-3AD203B41FA5}">
                      <a16:colId xmlns:a16="http://schemas.microsoft.com/office/drawing/2014/main" val="4284537009"/>
                    </a:ext>
                  </a:extLst>
                </a:gridCol>
                <a:gridCol w="329184">
                  <a:extLst>
                    <a:ext uri="{9D8B030D-6E8A-4147-A177-3AD203B41FA5}">
                      <a16:colId xmlns:a16="http://schemas.microsoft.com/office/drawing/2014/main" val="1552846197"/>
                    </a:ext>
                  </a:extLst>
                </a:gridCol>
                <a:gridCol w="329184">
                  <a:extLst>
                    <a:ext uri="{9D8B030D-6E8A-4147-A177-3AD203B41FA5}">
                      <a16:colId xmlns:a16="http://schemas.microsoft.com/office/drawing/2014/main" val="2785210243"/>
                    </a:ext>
                  </a:extLst>
                </a:gridCol>
                <a:gridCol w="329184">
                  <a:extLst>
                    <a:ext uri="{9D8B030D-6E8A-4147-A177-3AD203B41FA5}">
                      <a16:colId xmlns:a16="http://schemas.microsoft.com/office/drawing/2014/main" val="591532119"/>
                    </a:ext>
                  </a:extLst>
                </a:gridCol>
                <a:gridCol w="329184">
                  <a:extLst>
                    <a:ext uri="{9D8B030D-6E8A-4147-A177-3AD203B41FA5}">
                      <a16:colId xmlns:a16="http://schemas.microsoft.com/office/drawing/2014/main" val="440804104"/>
                    </a:ext>
                  </a:extLst>
                </a:gridCol>
                <a:gridCol w="329184">
                  <a:extLst>
                    <a:ext uri="{9D8B030D-6E8A-4147-A177-3AD203B41FA5}">
                      <a16:colId xmlns:a16="http://schemas.microsoft.com/office/drawing/2014/main" val="2125870351"/>
                    </a:ext>
                  </a:extLst>
                </a:gridCol>
                <a:gridCol w="329184">
                  <a:extLst>
                    <a:ext uri="{9D8B030D-6E8A-4147-A177-3AD203B41FA5}">
                      <a16:colId xmlns:a16="http://schemas.microsoft.com/office/drawing/2014/main" val="4014326986"/>
                    </a:ext>
                  </a:extLst>
                </a:gridCol>
                <a:gridCol w="329184">
                  <a:extLst>
                    <a:ext uri="{9D8B030D-6E8A-4147-A177-3AD203B41FA5}">
                      <a16:colId xmlns:a16="http://schemas.microsoft.com/office/drawing/2014/main" val="2151133731"/>
                    </a:ext>
                  </a:extLst>
                </a:gridCol>
                <a:gridCol w="658368">
                  <a:extLst>
                    <a:ext uri="{9D8B030D-6E8A-4147-A177-3AD203B41FA5}">
                      <a16:colId xmlns:a16="http://schemas.microsoft.com/office/drawing/2014/main" val="23020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08643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- 2025-04-09 15:54:45</a:t>
                      </a:r>
                      <a:r>
                        <a:rPr kumimoji="0" lang="de-DE" sz="1000" b="0" i="0" u="none" strike="noStrike" kern="1200" cap="none" spc="0" normalizeH="0" baseline="0" noProof="0">
                          <a:ln>
                            <a:noFill/>
                          </a:ln>
                          <a:solidFill>
                            <a:prstClr val="black"/>
                          </a:solidFill>
                          <a:effectLst/>
                          <a:uLnTx/>
                          <a:uFillTx/>
                          <a:latin typeface="Calibri"/>
                          <a:ea typeface="+mn-ea"/>
                          <a:cs typeface="+mn-cs"/>
                        </a:rPr>
                        <a:t>
 Ob das mit den lästigen Rechnungen besser wird, wenn man sie nur noch digital erhält? 😃
Mit POSTSCAN empfängst du deine Post digital - ganz egal wo du bist. 🌍 Mehr zu unserem Service erfährst du im Reel.
Jetzt buchen 👉 https://www.deutschepost.de/de/p/postscan.html?cid=c_dp_2501292_2339</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https://quintly-eu-image-storage.s3.amazonaws.com/fe84abda8df16db343489bc7e9d1e28d/de3a9b21fc31f7d349eedc6811cab56f.jpg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P&amp;P_Briefempfang,P&amp;P_01_TC: Produkt+Service,P&amp;P_02_Portfolio: Post,P&amp;P_Postscan,P&amp;P_03_ND: Educational</a:t>
                      </a:r>
                    </a:p>
                  </a:txBody>
                  <a:tcPr/>
                </a:tc>
                <a:extLst>
                  <a:ext uri="{0D108BD9-81ED-4DB2-BD59-A6C34878D82A}">
                    <a16:rowId xmlns:a16="http://schemas.microsoft.com/office/drawing/2014/main" val="2539597198"/>
                  </a:ext>
                </a:extLst>
              </a:tr>
            </a:tbl>
          </a:graphicData>
        </a:graphic>
      </p:graphicFrame>
      <p:sp>
        <p:nvSpPr>
          <p:cNvPr id="4" name="Text Placeholder 3">
            <a:extLst>
              <a:ext uri="{FF2B5EF4-FFF2-40B4-BE49-F238E27FC236}">
                <a16:creationId xmlns:a16="http://schemas.microsoft.com/office/drawing/2014/main" id="{85BACDD7-4A0B-4B63-829F-B48FE2C4B683}"/>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421724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34245-4AE8-4C91-84A9-DDBB06B75A10}"/>
              </a:ext>
            </a:extLst>
          </p:cNvPr>
          <p:cNvSpPr>
            <a:spLocks noGrp="1"/>
          </p:cNvSpPr>
          <p:nvPr>
            <p:ph type="title"/>
          </p:nvPr>
        </p:nvSpPr>
        <p:spPr/>
        <p:txBody>
          <a:bodyPr/>
          <a:lstStyle/>
          <a:p>
            <a:r>
              <a:rPr lang="de-DE"/>
              <a:t>Facebook Facebook - Deutsche Post | Deutsche Post und DHL - 12 of 27</a:t>
            </a:r>
            <a:endParaRPr lang="en-US"/>
          </a:p>
        </p:txBody>
      </p:sp>
      <p:graphicFrame>
        <p:nvGraphicFramePr>
          <p:cNvPr id="5" name="Table Placeholder 4">
            <a:extLst>
              <a:ext uri="{FF2B5EF4-FFF2-40B4-BE49-F238E27FC236}">
                <a16:creationId xmlns:a16="http://schemas.microsoft.com/office/drawing/2014/main" id="{2FA8A5FC-2BE4-47FF-9893-B463FE4E5C88}"/>
              </a:ext>
            </a:extLst>
          </p:cNvPr>
          <p:cNvGraphicFramePr>
            <a:graphicFrameLocks noGrp="1"/>
          </p:cNvGraphicFramePr>
          <p:nvPr>
            <p:ph type="tbl" sz="quarter" idx="13"/>
            <p:extLst>
              <p:ext uri="{D42A27DB-BD31-4B8C-83A1-F6EECF244321}">
                <p14:modId xmlns:p14="http://schemas.microsoft.com/office/powerpoint/2010/main" val="3154408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52741744"/>
                    </a:ext>
                  </a:extLst>
                </a:gridCol>
                <a:gridCol w="658368">
                  <a:extLst>
                    <a:ext uri="{9D8B030D-6E8A-4147-A177-3AD203B41FA5}">
                      <a16:colId xmlns:a16="http://schemas.microsoft.com/office/drawing/2014/main" val="104280259"/>
                    </a:ext>
                  </a:extLst>
                </a:gridCol>
                <a:gridCol w="411480">
                  <a:extLst>
                    <a:ext uri="{9D8B030D-6E8A-4147-A177-3AD203B41FA5}">
                      <a16:colId xmlns:a16="http://schemas.microsoft.com/office/drawing/2014/main" val="422174070"/>
                    </a:ext>
                  </a:extLst>
                </a:gridCol>
                <a:gridCol w="329184">
                  <a:extLst>
                    <a:ext uri="{9D8B030D-6E8A-4147-A177-3AD203B41FA5}">
                      <a16:colId xmlns:a16="http://schemas.microsoft.com/office/drawing/2014/main" val="4144463093"/>
                    </a:ext>
                  </a:extLst>
                </a:gridCol>
                <a:gridCol w="329184">
                  <a:extLst>
                    <a:ext uri="{9D8B030D-6E8A-4147-A177-3AD203B41FA5}">
                      <a16:colId xmlns:a16="http://schemas.microsoft.com/office/drawing/2014/main" val="2218869462"/>
                    </a:ext>
                  </a:extLst>
                </a:gridCol>
                <a:gridCol w="329184">
                  <a:extLst>
                    <a:ext uri="{9D8B030D-6E8A-4147-A177-3AD203B41FA5}">
                      <a16:colId xmlns:a16="http://schemas.microsoft.com/office/drawing/2014/main" val="489205953"/>
                    </a:ext>
                  </a:extLst>
                </a:gridCol>
                <a:gridCol w="329184">
                  <a:extLst>
                    <a:ext uri="{9D8B030D-6E8A-4147-A177-3AD203B41FA5}">
                      <a16:colId xmlns:a16="http://schemas.microsoft.com/office/drawing/2014/main" val="573552199"/>
                    </a:ext>
                  </a:extLst>
                </a:gridCol>
                <a:gridCol w="329184">
                  <a:extLst>
                    <a:ext uri="{9D8B030D-6E8A-4147-A177-3AD203B41FA5}">
                      <a16:colId xmlns:a16="http://schemas.microsoft.com/office/drawing/2014/main" val="4073524567"/>
                    </a:ext>
                  </a:extLst>
                </a:gridCol>
                <a:gridCol w="329184">
                  <a:extLst>
                    <a:ext uri="{9D8B030D-6E8A-4147-A177-3AD203B41FA5}">
                      <a16:colId xmlns:a16="http://schemas.microsoft.com/office/drawing/2014/main" val="1891004421"/>
                    </a:ext>
                  </a:extLst>
                </a:gridCol>
                <a:gridCol w="329184">
                  <a:extLst>
                    <a:ext uri="{9D8B030D-6E8A-4147-A177-3AD203B41FA5}">
                      <a16:colId xmlns:a16="http://schemas.microsoft.com/office/drawing/2014/main" val="52543106"/>
                    </a:ext>
                  </a:extLst>
                </a:gridCol>
                <a:gridCol w="329184">
                  <a:extLst>
                    <a:ext uri="{9D8B030D-6E8A-4147-A177-3AD203B41FA5}">
                      <a16:colId xmlns:a16="http://schemas.microsoft.com/office/drawing/2014/main" val="593281849"/>
                    </a:ext>
                  </a:extLst>
                </a:gridCol>
                <a:gridCol w="329184">
                  <a:extLst>
                    <a:ext uri="{9D8B030D-6E8A-4147-A177-3AD203B41FA5}">
                      <a16:colId xmlns:a16="http://schemas.microsoft.com/office/drawing/2014/main" val="2383785073"/>
                    </a:ext>
                  </a:extLst>
                </a:gridCol>
                <a:gridCol w="329184">
                  <a:extLst>
                    <a:ext uri="{9D8B030D-6E8A-4147-A177-3AD203B41FA5}">
                      <a16:colId xmlns:a16="http://schemas.microsoft.com/office/drawing/2014/main" val="4083244606"/>
                    </a:ext>
                  </a:extLst>
                </a:gridCol>
                <a:gridCol w="329184">
                  <a:extLst>
                    <a:ext uri="{9D8B030D-6E8A-4147-A177-3AD203B41FA5}">
                      <a16:colId xmlns:a16="http://schemas.microsoft.com/office/drawing/2014/main" val="540931848"/>
                    </a:ext>
                  </a:extLst>
                </a:gridCol>
                <a:gridCol w="329184">
                  <a:extLst>
                    <a:ext uri="{9D8B030D-6E8A-4147-A177-3AD203B41FA5}">
                      <a16:colId xmlns:a16="http://schemas.microsoft.com/office/drawing/2014/main" val="1167841498"/>
                    </a:ext>
                  </a:extLst>
                </a:gridCol>
                <a:gridCol w="329184">
                  <a:extLst>
                    <a:ext uri="{9D8B030D-6E8A-4147-A177-3AD203B41FA5}">
                      <a16:colId xmlns:a16="http://schemas.microsoft.com/office/drawing/2014/main" val="2341142476"/>
                    </a:ext>
                  </a:extLst>
                </a:gridCol>
                <a:gridCol w="658368">
                  <a:extLst>
                    <a:ext uri="{9D8B030D-6E8A-4147-A177-3AD203B41FA5}">
                      <a16:colId xmlns:a16="http://schemas.microsoft.com/office/drawing/2014/main" val="3160512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55560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- 2025-04-10 14:15:04</a:t>
                      </a:r>
                      <a:r>
                        <a:rPr kumimoji="0" lang="de-DE" sz="1000" b="0" i="0" u="none" strike="noStrike" kern="1200" cap="none" spc="0" normalizeH="0" baseline="0" noProof="0">
                          <a:ln>
                            <a:noFill/>
                          </a:ln>
                          <a:solidFill>
                            <a:prstClr val="black"/>
                          </a:solidFill>
                          <a:effectLst/>
                          <a:uLnTx/>
                          <a:uFillTx/>
                          <a:latin typeface="Calibri"/>
                          <a:ea typeface="+mn-ea"/>
                          <a:cs typeface="+mn-cs"/>
                        </a:rPr>
                        <a:t>
 Beste Freundinnen und Lieblings-Arbeitskolleginnen: Conny und Pia sind sowohl privat als auch im Job ein Herz und eine Seele. 💛
Ob auf Tour, in der Mittagspause oder nach Feierabend - für Pia ist Conny nicht nur der Hammer, sondern gleich der ganze Werkzeugkasten. 😀🔨
Und weil echte Freundschaft keine Grenzen kennt, liefern sie gemeinsam nicht nur Pakete, sondern auch jede Menge gute Laune! 🥳
📷IG: @_pialisamarie_</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https://quintly-eu-image-storage.s3.amazonaws.com/fe84abda8df16db343489bc7e9d1e28d/458d7b5adb94be29ed16a8119b7d5aee.jpg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339027496"/>
                  </a:ext>
                </a:extLst>
              </a:tr>
            </a:tbl>
          </a:graphicData>
        </a:graphic>
      </p:graphicFrame>
      <p:sp>
        <p:nvSpPr>
          <p:cNvPr id="4" name="Text Placeholder 3">
            <a:extLst>
              <a:ext uri="{FF2B5EF4-FFF2-40B4-BE49-F238E27FC236}">
                <a16:creationId xmlns:a16="http://schemas.microsoft.com/office/drawing/2014/main" id="{907CEE3F-97C6-41BA-9536-E48702D7A01C}"/>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586683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DE663-C009-4A77-A423-9E884AE88718}"/>
              </a:ext>
            </a:extLst>
          </p:cNvPr>
          <p:cNvSpPr>
            <a:spLocks noGrp="1"/>
          </p:cNvSpPr>
          <p:nvPr>
            <p:ph type="title"/>
          </p:nvPr>
        </p:nvSpPr>
        <p:spPr/>
        <p:txBody>
          <a:bodyPr/>
          <a:lstStyle/>
          <a:p>
            <a:r>
              <a:rPr lang="de-DE"/>
              <a:t>Facebook Facebook - Deutsche Post | Deutsche Post und DHL - 13 of 27</a:t>
            </a:r>
            <a:endParaRPr lang="en-US"/>
          </a:p>
        </p:txBody>
      </p:sp>
      <p:graphicFrame>
        <p:nvGraphicFramePr>
          <p:cNvPr id="5" name="Table Placeholder 4">
            <a:extLst>
              <a:ext uri="{FF2B5EF4-FFF2-40B4-BE49-F238E27FC236}">
                <a16:creationId xmlns:a16="http://schemas.microsoft.com/office/drawing/2014/main" id="{EF3E7E98-C3AD-40E3-989D-34DFEAD8180F}"/>
              </a:ext>
            </a:extLst>
          </p:cNvPr>
          <p:cNvGraphicFramePr>
            <a:graphicFrameLocks noGrp="1"/>
          </p:cNvGraphicFramePr>
          <p:nvPr>
            <p:ph type="tbl" sz="quarter" idx="13"/>
            <p:extLst>
              <p:ext uri="{D42A27DB-BD31-4B8C-83A1-F6EECF244321}">
                <p14:modId xmlns:p14="http://schemas.microsoft.com/office/powerpoint/2010/main" val="3497523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83813237"/>
                    </a:ext>
                  </a:extLst>
                </a:gridCol>
                <a:gridCol w="658368">
                  <a:extLst>
                    <a:ext uri="{9D8B030D-6E8A-4147-A177-3AD203B41FA5}">
                      <a16:colId xmlns:a16="http://schemas.microsoft.com/office/drawing/2014/main" val="661016699"/>
                    </a:ext>
                  </a:extLst>
                </a:gridCol>
                <a:gridCol w="411480">
                  <a:extLst>
                    <a:ext uri="{9D8B030D-6E8A-4147-A177-3AD203B41FA5}">
                      <a16:colId xmlns:a16="http://schemas.microsoft.com/office/drawing/2014/main" val="1772284663"/>
                    </a:ext>
                  </a:extLst>
                </a:gridCol>
                <a:gridCol w="329184">
                  <a:extLst>
                    <a:ext uri="{9D8B030D-6E8A-4147-A177-3AD203B41FA5}">
                      <a16:colId xmlns:a16="http://schemas.microsoft.com/office/drawing/2014/main" val="565955514"/>
                    </a:ext>
                  </a:extLst>
                </a:gridCol>
                <a:gridCol w="329184">
                  <a:extLst>
                    <a:ext uri="{9D8B030D-6E8A-4147-A177-3AD203B41FA5}">
                      <a16:colId xmlns:a16="http://schemas.microsoft.com/office/drawing/2014/main" val="1629423593"/>
                    </a:ext>
                  </a:extLst>
                </a:gridCol>
                <a:gridCol w="329184">
                  <a:extLst>
                    <a:ext uri="{9D8B030D-6E8A-4147-A177-3AD203B41FA5}">
                      <a16:colId xmlns:a16="http://schemas.microsoft.com/office/drawing/2014/main" val="1122374134"/>
                    </a:ext>
                  </a:extLst>
                </a:gridCol>
                <a:gridCol w="329184">
                  <a:extLst>
                    <a:ext uri="{9D8B030D-6E8A-4147-A177-3AD203B41FA5}">
                      <a16:colId xmlns:a16="http://schemas.microsoft.com/office/drawing/2014/main" val="3905199511"/>
                    </a:ext>
                  </a:extLst>
                </a:gridCol>
                <a:gridCol w="329184">
                  <a:extLst>
                    <a:ext uri="{9D8B030D-6E8A-4147-A177-3AD203B41FA5}">
                      <a16:colId xmlns:a16="http://schemas.microsoft.com/office/drawing/2014/main" val="1171676205"/>
                    </a:ext>
                  </a:extLst>
                </a:gridCol>
                <a:gridCol w="329184">
                  <a:extLst>
                    <a:ext uri="{9D8B030D-6E8A-4147-A177-3AD203B41FA5}">
                      <a16:colId xmlns:a16="http://schemas.microsoft.com/office/drawing/2014/main" val="1187343091"/>
                    </a:ext>
                  </a:extLst>
                </a:gridCol>
                <a:gridCol w="329184">
                  <a:extLst>
                    <a:ext uri="{9D8B030D-6E8A-4147-A177-3AD203B41FA5}">
                      <a16:colId xmlns:a16="http://schemas.microsoft.com/office/drawing/2014/main" val="4275909407"/>
                    </a:ext>
                  </a:extLst>
                </a:gridCol>
                <a:gridCol w="329184">
                  <a:extLst>
                    <a:ext uri="{9D8B030D-6E8A-4147-A177-3AD203B41FA5}">
                      <a16:colId xmlns:a16="http://schemas.microsoft.com/office/drawing/2014/main" val="1787160387"/>
                    </a:ext>
                  </a:extLst>
                </a:gridCol>
                <a:gridCol w="329184">
                  <a:extLst>
                    <a:ext uri="{9D8B030D-6E8A-4147-A177-3AD203B41FA5}">
                      <a16:colId xmlns:a16="http://schemas.microsoft.com/office/drawing/2014/main" val="1725803771"/>
                    </a:ext>
                  </a:extLst>
                </a:gridCol>
                <a:gridCol w="329184">
                  <a:extLst>
                    <a:ext uri="{9D8B030D-6E8A-4147-A177-3AD203B41FA5}">
                      <a16:colId xmlns:a16="http://schemas.microsoft.com/office/drawing/2014/main" val="2520525760"/>
                    </a:ext>
                  </a:extLst>
                </a:gridCol>
                <a:gridCol w="329184">
                  <a:extLst>
                    <a:ext uri="{9D8B030D-6E8A-4147-A177-3AD203B41FA5}">
                      <a16:colId xmlns:a16="http://schemas.microsoft.com/office/drawing/2014/main" val="1110130897"/>
                    </a:ext>
                  </a:extLst>
                </a:gridCol>
                <a:gridCol w="329184">
                  <a:extLst>
                    <a:ext uri="{9D8B030D-6E8A-4147-A177-3AD203B41FA5}">
                      <a16:colId xmlns:a16="http://schemas.microsoft.com/office/drawing/2014/main" val="1548872006"/>
                    </a:ext>
                  </a:extLst>
                </a:gridCol>
                <a:gridCol w="329184">
                  <a:extLst>
                    <a:ext uri="{9D8B030D-6E8A-4147-A177-3AD203B41FA5}">
                      <a16:colId xmlns:a16="http://schemas.microsoft.com/office/drawing/2014/main" val="3260183241"/>
                    </a:ext>
                  </a:extLst>
                </a:gridCol>
                <a:gridCol w="658368">
                  <a:extLst>
                    <a:ext uri="{9D8B030D-6E8A-4147-A177-3AD203B41FA5}">
                      <a16:colId xmlns:a16="http://schemas.microsoft.com/office/drawing/2014/main" val="294874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12459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- 2025-04-11 09:00:10</a:t>
                      </a:r>
                      <a:r>
                        <a:rPr kumimoji="0" lang="de-DE" sz="1000" b="0" i="0" u="none" strike="noStrike" kern="1200" cap="none" spc="0" normalizeH="0" baseline="0" noProof="0">
                          <a:ln>
                            <a:noFill/>
                          </a:ln>
                          <a:solidFill>
                            <a:prstClr val="black"/>
                          </a:solidFill>
                          <a:effectLst/>
                          <a:uLnTx/>
                          <a:uFillTx/>
                          <a:latin typeface="Calibri"/>
                          <a:ea typeface="+mn-ea"/>
                          <a:cs typeface="+mn-cs"/>
                        </a:rPr>
                        <a:t>
 🏝️ Ab in den Urlaub – Auszeit für dich und deinen Briefkasten! 📬💤
Du sonnst dich in Spanien, schlürfst Cocktails in Griechenland oder wanderst durch Norwegens Fjorde – und deine Post? Macht Urlaub bei uns!
👉 Mit dem Lagerservice der Deutschen Post hast du
📮 keinen überquellenden Briefkasten und
🔐 alles sicher verwahrt, bis du wieder da bist.
➡️ Jetzt buchen und sorgenfrei in den Urlaub starten! www.deutschepost.de/lagerservice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https://quintly-eu-image-storage.s3.amazonaws.com/fe84abda8df16db343489bc7e9d1e28d/1c4c2852f1c36e2084c02dd0724bbcde.jpg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0.16704218786419 %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P&amp;P_Briefempfang,P&amp;P_01_TC: Produkt+Service,P&amp;P_02_Portfolio: Post,P&amp;P_03_ND: Educational,P&amp;P_Lagerservice</a:t>
                      </a:r>
                    </a:p>
                  </a:txBody>
                  <a:tcPr/>
                </a:tc>
                <a:extLst>
                  <a:ext uri="{0D108BD9-81ED-4DB2-BD59-A6C34878D82A}">
                    <a16:rowId xmlns:a16="http://schemas.microsoft.com/office/drawing/2014/main" val="3463644468"/>
                  </a:ext>
                </a:extLst>
              </a:tr>
            </a:tbl>
          </a:graphicData>
        </a:graphic>
      </p:graphicFrame>
      <p:sp>
        <p:nvSpPr>
          <p:cNvPr id="4" name="Text Placeholder 3">
            <a:extLst>
              <a:ext uri="{FF2B5EF4-FFF2-40B4-BE49-F238E27FC236}">
                <a16:creationId xmlns:a16="http://schemas.microsoft.com/office/drawing/2014/main" id="{A3E37EF3-E108-4EF2-9514-BE6FBD318381}"/>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232849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3BAE1-1857-4975-84A9-A47CA80248F2}"/>
              </a:ext>
            </a:extLst>
          </p:cNvPr>
          <p:cNvSpPr>
            <a:spLocks noGrp="1"/>
          </p:cNvSpPr>
          <p:nvPr>
            <p:ph type="title"/>
          </p:nvPr>
        </p:nvSpPr>
        <p:spPr/>
        <p:txBody>
          <a:bodyPr/>
          <a:lstStyle/>
          <a:p>
            <a:r>
              <a:rPr lang="de-DE"/>
              <a:t>Facebook Facebook - Deutsche Post | Deutsche Post und DHL - 14 of 27</a:t>
            </a:r>
            <a:endParaRPr lang="en-US"/>
          </a:p>
        </p:txBody>
      </p:sp>
      <p:graphicFrame>
        <p:nvGraphicFramePr>
          <p:cNvPr id="5" name="Table Placeholder 4">
            <a:extLst>
              <a:ext uri="{FF2B5EF4-FFF2-40B4-BE49-F238E27FC236}">
                <a16:creationId xmlns:a16="http://schemas.microsoft.com/office/drawing/2014/main" id="{ED3A7D80-80B0-4456-A0A0-F9A0C72956C6}"/>
              </a:ext>
            </a:extLst>
          </p:cNvPr>
          <p:cNvGraphicFramePr>
            <a:graphicFrameLocks noGrp="1"/>
          </p:cNvGraphicFramePr>
          <p:nvPr>
            <p:ph type="tbl" sz="quarter" idx="13"/>
            <p:extLst>
              <p:ext uri="{D42A27DB-BD31-4B8C-83A1-F6EECF244321}">
                <p14:modId xmlns:p14="http://schemas.microsoft.com/office/powerpoint/2010/main" val="2030521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8902067"/>
                    </a:ext>
                  </a:extLst>
                </a:gridCol>
                <a:gridCol w="658368">
                  <a:extLst>
                    <a:ext uri="{9D8B030D-6E8A-4147-A177-3AD203B41FA5}">
                      <a16:colId xmlns:a16="http://schemas.microsoft.com/office/drawing/2014/main" val="1080427953"/>
                    </a:ext>
                  </a:extLst>
                </a:gridCol>
                <a:gridCol w="411480">
                  <a:extLst>
                    <a:ext uri="{9D8B030D-6E8A-4147-A177-3AD203B41FA5}">
                      <a16:colId xmlns:a16="http://schemas.microsoft.com/office/drawing/2014/main" val="1652979413"/>
                    </a:ext>
                  </a:extLst>
                </a:gridCol>
                <a:gridCol w="329184">
                  <a:extLst>
                    <a:ext uri="{9D8B030D-6E8A-4147-A177-3AD203B41FA5}">
                      <a16:colId xmlns:a16="http://schemas.microsoft.com/office/drawing/2014/main" val="2804900267"/>
                    </a:ext>
                  </a:extLst>
                </a:gridCol>
                <a:gridCol w="329184">
                  <a:extLst>
                    <a:ext uri="{9D8B030D-6E8A-4147-A177-3AD203B41FA5}">
                      <a16:colId xmlns:a16="http://schemas.microsoft.com/office/drawing/2014/main" val="1194162298"/>
                    </a:ext>
                  </a:extLst>
                </a:gridCol>
                <a:gridCol w="329184">
                  <a:extLst>
                    <a:ext uri="{9D8B030D-6E8A-4147-A177-3AD203B41FA5}">
                      <a16:colId xmlns:a16="http://schemas.microsoft.com/office/drawing/2014/main" val="2227906719"/>
                    </a:ext>
                  </a:extLst>
                </a:gridCol>
                <a:gridCol w="329184">
                  <a:extLst>
                    <a:ext uri="{9D8B030D-6E8A-4147-A177-3AD203B41FA5}">
                      <a16:colId xmlns:a16="http://schemas.microsoft.com/office/drawing/2014/main" val="2304204599"/>
                    </a:ext>
                  </a:extLst>
                </a:gridCol>
                <a:gridCol w="329184">
                  <a:extLst>
                    <a:ext uri="{9D8B030D-6E8A-4147-A177-3AD203B41FA5}">
                      <a16:colId xmlns:a16="http://schemas.microsoft.com/office/drawing/2014/main" val="875770704"/>
                    </a:ext>
                  </a:extLst>
                </a:gridCol>
                <a:gridCol w="329184">
                  <a:extLst>
                    <a:ext uri="{9D8B030D-6E8A-4147-A177-3AD203B41FA5}">
                      <a16:colId xmlns:a16="http://schemas.microsoft.com/office/drawing/2014/main" val="99283906"/>
                    </a:ext>
                  </a:extLst>
                </a:gridCol>
                <a:gridCol w="329184">
                  <a:extLst>
                    <a:ext uri="{9D8B030D-6E8A-4147-A177-3AD203B41FA5}">
                      <a16:colId xmlns:a16="http://schemas.microsoft.com/office/drawing/2014/main" val="267434892"/>
                    </a:ext>
                  </a:extLst>
                </a:gridCol>
                <a:gridCol w="329184">
                  <a:extLst>
                    <a:ext uri="{9D8B030D-6E8A-4147-A177-3AD203B41FA5}">
                      <a16:colId xmlns:a16="http://schemas.microsoft.com/office/drawing/2014/main" val="3237514499"/>
                    </a:ext>
                  </a:extLst>
                </a:gridCol>
                <a:gridCol w="329184">
                  <a:extLst>
                    <a:ext uri="{9D8B030D-6E8A-4147-A177-3AD203B41FA5}">
                      <a16:colId xmlns:a16="http://schemas.microsoft.com/office/drawing/2014/main" val="2654382680"/>
                    </a:ext>
                  </a:extLst>
                </a:gridCol>
                <a:gridCol w="329184">
                  <a:extLst>
                    <a:ext uri="{9D8B030D-6E8A-4147-A177-3AD203B41FA5}">
                      <a16:colId xmlns:a16="http://schemas.microsoft.com/office/drawing/2014/main" val="2991198667"/>
                    </a:ext>
                  </a:extLst>
                </a:gridCol>
                <a:gridCol w="329184">
                  <a:extLst>
                    <a:ext uri="{9D8B030D-6E8A-4147-A177-3AD203B41FA5}">
                      <a16:colId xmlns:a16="http://schemas.microsoft.com/office/drawing/2014/main" val="2592293"/>
                    </a:ext>
                  </a:extLst>
                </a:gridCol>
                <a:gridCol w="329184">
                  <a:extLst>
                    <a:ext uri="{9D8B030D-6E8A-4147-A177-3AD203B41FA5}">
                      <a16:colId xmlns:a16="http://schemas.microsoft.com/office/drawing/2014/main" val="1551638820"/>
                    </a:ext>
                  </a:extLst>
                </a:gridCol>
                <a:gridCol w="329184">
                  <a:extLst>
                    <a:ext uri="{9D8B030D-6E8A-4147-A177-3AD203B41FA5}">
                      <a16:colId xmlns:a16="http://schemas.microsoft.com/office/drawing/2014/main" val="4054782003"/>
                    </a:ext>
                  </a:extLst>
                </a:gridCol>
                <a:gridCol w="658368">
                  <a:extLst>
                    <a:ext uri="{9D8B030D-6E8A-4147-A177-3AD203B41FA5}">
                      <a16:colId xmlns:a16="http://schemas.microsoft.com/office/drawing/2014/main" val="1918304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44902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- 2025-04-12 09:00:08</a:t>
                      </a:r>
                      <a:r>
                        <a:rPr kumimoji="0" lang="de-DE" sz="1000" b="0" i="0" u="none" strike="noStrike" kern="1200" cap="none" spc="0" normalizeH="0" baseline="0" noProof="0">
                          <a:ln>
                            <a:noFill/>
                          </a:ln>
                          <a:solidFill>
                            <a:prstClr val="black"/>
                          </a:solidFill>
                          <a:effectLst/>
                          <a:uLnTx/>
                          <a:uFillTx/>
                          <a:latin typeface="Calibri"/>
                          <a:ea typeface="+mn-ea"/>
                          <a:cs typeface="+mn-cs"/>
                        </a:rPr>
                        <a:t>
 Einfach mal stehen bleiben. 🌸
Blüten schauen. Unserem Van winken. 💛
Danke für die tollen Frühlingsimpressionen
📷 IG: @cafe_rost10 &amp; @catdpdhl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https://quintly-eu-image-storage.s3.amazonaws.com/fe84abda8df16db343489bc7e9d1e28d/6ed64551ecbb93ac4ff29413088c8b99.jpg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4042846036"/>
                  </a:ext>
                </a:extLst>
              </a:tr>
            </a:tbl>
          </a:graphicData>
        </a:graphic>
      </p:graphicFrame>
      <p:sp>
        <p:nvSpPr>
          <p:cNvPr id="4" name="Text Placeholder 3">
            <a:extLst>
              <a:ext uri="{FF2B5EF4-FFF2-40B4-BE49-F238E27FC236}">
                <a16:creationId xmlns:a16="http://schemas.microsoft.com/office/drawing/2014/main" id="{E679ED60-23BE-4608-BC2C-948FFE4A39F8}"/>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200994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5378A-A5C9-4A66-B3D2-53503F0F69C4}"/>
              </a:ext>
            </a:extLst>
          </p:cNvPr>
          <p:cNvSpPr>
            <a:spLocks noGrp="1"/>
          </p:cNvSpPr>
          <p:nvPr>
            <p:ph type="title"/>
          </p:nvPr>
        </p:nvSpPr>
        <p:spPr/>
        <p:txBody>
          <a:bodyPr/>
          <a:lstStyle/>
          <a:p>
            <a:r>
              <a:rPr lang="de-DE"/>
              <a:t>Facebook Facebook - Deutsche Post | Deutsche Post und DHL - 15 of 27</a:t>
            </a:r>
            <a:endParaRPr lang="en-US"/>
          </a:p>
        </p:txBody>
      </p:sp>
      <p:graphicFrame>
        <p:nvGraphicFramePr>
          <p:cNvPr id="5" name="Table Placeholder 4">
            <a:extLst>
              <a:ext uri="{FF2B5EF4-FFF2-40B4-BE49-F238E27FC236}">
                <a16:creationId xmlns:a16="http://schemas.microsoft.com/office/drawing/2014/main" id="{42721DC4-FF1B-4B72-B7BA-D8E96172FD95}"/>
              </a:ext>
            </a:extLst>
          </p:cNvPr>
          <p:cNvGraphicFramePr>
            <a:graphicFrameLocks noGrp="1"/>
          </p:cNvGraphicFramePr>
          <p:nvPr>
            <p:ph type="tbl" sz="quarter" idx="13"/>
            <p:extLst>
              <p:ext uri="{D42A27DB-BD31-4B8C-83A1-F6EECF244321}">
                <p14:modId xmlns:p14="http://schemas.microsoft.com/office/powerpoint/2010/main" val="3933675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41471128"/>
                    </a:ext>
                  </a:extLst>
                </a:gridCol>
                <a:gridCol w="658368">
                  <a:extLst>
                    <a:ext uri="{9D8B030D-6E8A-4147-A177-3AD203B41FA5}">
                      <a16:colId xmlns:a16="http://schemas.microsoft.com/office/drawing/2014/main" val="3250813018"/>
                    </a:ext>
                  </a:extLst>
                </a:gridCol>
                <a:gridCol w="411480">
                  <a:extLst>
                    <a:ext uri="{9D8B030D-6E8A-4147-A177-3AD203B41FA5}">
                      <a16:colId xmlns:a16="http://schemas.microsoft.com/office/drawing/2014/main" val="3635218656"/>
                    </a:ext>
                  </a:extLst>
                </a:gridCol>
                <a:gridCol w="329184">
                  <a:extLst>
                    <a:ext uri="{9D8B030D-6E8A-4147-A177-3AD203B41FA5}">
                      <a16:colId xmlns:a16="http://schemas.microsoft.com/office/drawing/2014/main" val="958360190"/>
                    </a:ext>
                  </a:extLst>
                </a:gridCol>
                <a:gridCol w="329184">
                  <a:extLst>
                    <a:ext uri="{9D8B030D-6E8A-4147-A177-3AD203B41FA5}">
                      <a16:colId xmlns:a16="http://schemas.microsoft.com/office/drawing/2014/main" val="17998035"/>
                    </a:ext>
                  </a:extLst>
                </a:gridCol>
                <a:gridCol w="329184">
                  <a:extLst>
                    <a:ext uri="{9D8B030D-6E8A-4147-A177-3AD203B41FA5}">
                      <a16:colId xmlns:a16="http://schemas.microsoft.com/office/drawing/2014/main" val="2546828295"/>
                    </a:ext>
                  </a:extLst>
                </a:gridCol>
                <a:gridCol w="329184">
                  <a:extLst>
                    <a:ext uri="{9D8B030D-6E8A-4147-A177-3AD203B41FA5}">
                      <a16:colId xmlns:a16="http://schemas.microsoft.com/office/drawing/2014/main" val="2840686316"/>
                    </a:ext>
                  </a:extLst>
                </a:gridCol>
                <a:gridCol w="329184">
                  <a:extLst>
                    <a:ext uri="{9D8B030D-6E8A-4147-A177-3AD203B41FA5}">
                      <a16:colId xmlns:a16="http://schemas.microsoft.com/office/drawing/2014/main" val="1625703082"/>
                    </a:ext>
                  </a:extLst>
                </a:gridCol>
                <a:gridCol w="329184">
                  <a:extLst>
                    <a:ext uri="{9D8B030D-6E8A-4147-A177-3AD203B41FA5}">
                      <a16:colId xmlns:a16="http://schemas.microsoft.com/office/drawing/2014/main" val="489876991"/>
                    </a:ext>
                  </a:extLst>
                </a:gridCol>
                <a:gridCol w="329184">
                  <a:extLst>
                    <a:ext uri="{9D8B030D-6E8A-4147-A177-3AD203B41FA5}">
                      <a16:colId xmlns:a16="http://schemas.microsoft.com/office/drawing/2014/main" val="2581158794"/>
                    </a:ext>
                  </a:extLst>
                </a:gridCol>
                <a:gridCol w="329184">
                  <a:extLst>
                    <a:ext uri="{9D8B030D-6E8A-4147-A177-3AD203B41FA5}">
                      <a16:colId xmlns:a16="http://schemas.microsoft.com/office/drawing/2014/main" val="136582471"/>
                    </a:ext>
                  </a:extLst>
                </a:gridCol>
                <a:gridCol w="329184">
                  <a:extLst>
                    <a:ext uri="{9D8B030D-6E8A-4147-A177-3AD203B41FA5}">
                      <a16:colId xmlns:a16="http://schemas.microsoft.com/office/drawing/2014/main" val="2953572726"/>
                    </a:ext>
                  </a:extLst>
                </a:gridCol>
                <a:gridCol w="329184">
                  <a:extLst>
                    <a:ext uri="{9D8B030D-6E8A-4147-A177-3AD203B41FA5}">
                      <a16:colId xmlns:a16="http://schemas.microsoft.com/office/drawing/2014/main" val="2586468531"/>
                    </a:ext>
                  </a:extLst>
                </a:gridCol>
                <a:gridCol w="329184">
                  <a:extLst>
                    <a:ext uri="{9D8B030D-6E8A-4147-A177-3AD203B41FA5}">
                      <a16:colId xmlns:a16="http://schemas.microsoft.com/office/drawing/2014/main" val="4131485141"/>
                    </a:ext>
                  </a:extLst>
                </a:gridCol>
                <a:gridCol w="329184">
                  <a:extLst>
                    <a:ext uri="{9D8B030D-6E8A-4147-A177-3AD203B41FA5}">
                      <a16:colId xmlns:a16="http://schemas.microsoft.com/office/drawing/2014/main" val="2653332050"/>
                    </a:ext>
                  </a:extLst>
                </a:gridCol>
                <a:gridCol w="329184">
                  <a:extLst>
                    <a:ext uri="{9D8B030D-6E8A-4147-A177-3AD203B41FA5}">
                      <a16:colId xmlns:a16="http://schemas.microsoft.com/office/drawing/2014/main" val="4035825710"/>
                    </a:ext>
                  </a:extLst>
                </a:gridCol>
                <a:gridCol w="658368">
                  <a:extLst>
                    <a:ext uri="{9D8B030D-6E8A-4147-A177-3AD203B41FA5}">
                      <a16:colId xmlns:a16="http://schemas.microsoft.com/office/drawing/2014/main" val="914839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07125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- 2025-04-14 09:00:04</a:t>
                      </a:r>
                      <a:r>
                        <a:rPr kumimoji="0" lang="de-DE" sz="1000" b="0" i="0" u="none" strike="noStrike" kern="1200" cap="none" spc="0" normalizeH="0" baseline="0" noProof="0">
                          <a:ln>
                            <a:noFill/>
                          </a:ln>
                          <a:solidFill>
                            <a:prstClr val="black"/>
                          </a:solidFill>
                          <a:effectLst/>
                          <a:uLnTx/>
                          <a:uFillTx/>
                          <a:latin typeface="Calibri"/>
                          <a:ea typeface="+mn-ea"/>
                          <a:cs typeface="+mn-cs"/>
                        </a:rPr>
                        <a:t>
 Schaukeln kennt kein Alter – nur das Gefühl von Freiheit. 😉
Und mit dieser Aussicht schwingt die Seele gleich mit. 🏔️✨
📷IG: _laura_unterwegs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https://quintly-eu-image-storage.s3.amazonaws.com/fe84abda8df16db343489bc7e9d1e28d/110c02a9e200782689f8e9973892f54d.jpg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0.0035160507717731 %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Entertaining,P&amp;P_UGC</a:t>
                      </a:r>
                    </a:p>
                  </a:txBody>
                  <a:tcPr/>
                </a:tc>
                <a:extLst>
                  <a:ext uri="{0D108BD9-81ED-4DB2-BD59-A6C34878D82A}">
                    <a16:rowId xmlns:a16="http://schemas.microsoft.com/office/drawing/2014/main" val="3329927847"/>
                  </a:ext>
                </a:extLst>
              </a:tr>
            </a:tbl>
          </a:graphicData>
        </a:graphic>
      </p:graphicFrame>
      <p:sp>
        <p:nvSpPr>
          <p:cNvPr id="4" name="Text Placeholder 3">
            <a:extLst>
              <a:ext uri="{FF2B5EF4-FFF2-40B4-BE49-F238E27FC236}">
                <a16:creationId xmlns:a16="http://schemas.microsoft.com/office/drawing/2014/main" id="{5E98165A-6F7E-4F4A-8922-2351DF8A2E36}"/>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16813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BF6DD-6FAE-45A7-B590-29C0B33A577C}"/>
              </a:ext>
            </a:extLst>
          </p:cNvPr>
          <p:cNvSpPr>
            <a:spLocks noGrp="1"/>
          </p:cNvSpPr>
          <p:nvPr>
            <p:ph type="title"/>
          </p:nvPr>
        </p:nvSpPr>
        <p:spPr/>
        <p:txBody>
          <a:bodyPr/>
          <a:lstStyle/>
          <a:p>
            <a:r>
              <a:rPr lang="de-DE"/>
              <a:t>Facebook Facebook - Deutsche Post | Deutsche Post und DHL - 16 of 27</a:t>
            </a:r>
            <a:endParaRPr lang="en-US"/>
          </a:p>
        </p:txBody>
      </p:sp>
      <p:graphicFrame>
        <p:nvGraphicFramePr>
          <p:cNvPr id="5" name="Table Placeholder 4">
            <a:extLst>
              <a:ext uri="{FF2B5EF4-FFF2-40B4-BE49-F238E27FC236}">
                <a16:creationId xmlns:a16="http://schemas.microsoft.com/office/drawing/2014/main" id="{992164B0-6ACD-4825-A3F7-D28145DDDC0C}"/>
              </a:ext>
            </a:extLst>
          </p:cNvPr>
          <p:cNvGraphicFramePr>
            <a:graphicFrameLocks noGrp="1"/>
          </p:cNvGraphicFramePr>
          <p:nvPr>
            <p:ph type="tbl" sz="quarter" idx="13"/>
            <p:extLst>
              <p:ext uri="{D42A27DB-BD31-4B8C-83A1-F6EECF244321}">
                <p14:modId xmlns:p14="http://schemas.microsoft.com/office/powerpoint/2010/main" val="3825341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10216070"/>
                    </a:ext>
                  </a:extLst>
                </a:gridCol>
                <a:gridCol w="658368">
                  <a:extLst>
                    <a:ext uri="{9D8B030D-6E8A-4147-A177-3AD203B41FA5}">
                      <a16:colId xmlns:a16="http://schemas.microsoft.com/office/drawing/2014/main" val="4267985947"/>
                    </a:ext>
                  </a:extLst>
                </a:gridCol>
                <a:gridCol w="411480">
                  <a:extLst>
                    <a:ext uri="{9D8B030D-6E8A-4147-A177-3AD203B41FA5}">
                      <a16:colId xmlns:a16="http://schemas.microsoft.com/office/drawing/2014/main" val="3369288470"/>
                    </a:ext>
                  </a:extLst>
                </a:gridCol>
                <a:gridCol w="329184">
                  <a:extLst>
                    <a:ext uri="{9D8B030D-6E8A-4147-A177-3AD203B41FA5}">
                      <a16:colId xmlns:a16="http://schemas.microsoft.com/office/drawing/2014/main" val="309953754"/>
                    </a:ext>
                  </a:extLst>
                </a:gridCol>
                <a:gridCol w="329184">
                  <a:extLst>
                    <a:ext uri="{9D8B030D-6E8A-4147-A177-3AD203B41FA5}">
                      <a16:colId xmlns:a16="http://schemas.microsoft.com/office/drawing/2014/main" val="2021461881"/>
                    </a:ext>
                  </a:extLst>
                </a:gridCol>
                <a:gridCol w="329184">
                  <a:extLst>
                    <a:ext uri="{9D8B030D-6E8A-4147-A177-3AD203B41FA5}">
                      <a16:colId xmlns:a16="http://schemas.microsoft.com/office/drawing/2014/main" val="391700405"/>
                    </a:ext>
                  </a:extLst>
                </a:gridCol>
                <a:gridCol w="329184">
                  <a:extLst>
                    <a:ext uri="{9D8B030D-6E8A-4147-A177-3AD203B41FA5}">
                      <a16:colId xmlns:a16="http://schemas.microsoft.com/office/drawing/2014/main" val="1226591987"/>
                    </a:ext>
                  </a:extLst>
                </a:gridCol>
                <a:gridCol w="329184">
                  <a:extLst>
                    <a:ext uri="{9D8B030D-6E8A-4147-A177-3AD203B41FA5}">
                      <a16:colId xmlns:a16="http://schemas.microsoft.com/office/drawing/2014/main" val="3241373064"/>
                    </a:ext>
                  </a:extLst>
                </a:gridCol>
                <a:gridCol w="329184">
                  <a:extLst>
                    <a:ext uri="{9D8B030D-6E8A-4147-A177-3AD203B41FA5}">
                      <a16:colId xmlns:a16="http://schemas.microsoft.com/office/drawing/2014/main" val="1567235616"/>
                    </a:ext>
                  </a:extLst>
                </a:gridCol>
                <a:gridCol w="329184">
                  <a:extLst>
                    <a:ext uri="{9D8B030D-6E8A-4147-A177-3AD203B41FA5}">
                      <a16:colId xmlns:a16="http://schemas.microsoft.com/office/drawing/2014/main" val="511267314"/>
                    </a:ext>
                  </a:extLst>
                </a:gridCol>
                <a:gridCol w="329184">
                  <a:extLst>
                    <a:ext uri="{9D8B030D-6E8A-4147-A177-3AD203B41FA5}">
                      <a16:colId xmlns:a16="http://schemas.microsoft.com/office/drawing/2014/main" val="1554957563"/>
                    </a:ext>
                  </a:extLst>
                </a:gridCol>
                <a:gridCol w="329184">
                  <a:extLst>
                    <a:ext uri="{9D8B030D-6E8A-4147-A177-3AD203B41FA5}">
                      <a16:colId xmlns:a16="http://schemas.microsoft.com/office/drawing/2014/main" val="798685537"/>
                    </a:ext>
                  </a:extLst>
                </a:gridCol>
                <a:gridCol w="329184">
                  <a:extLst>
                    <a:ext uri="{9D8B030D-6E8A-4147-A177-3AD203B41FA5}">
                      <a16:colId xmlns:a16="http://schemas.microsoft.com/office/drawing/2014/main" val="662243182"/>
                    </a:ext>
                  </a:extLst>
                </a:gridCol>
                <a:gridCol w="329184">
                  <a:extLst>
                    <a:ext uri="{9D8B030D-6E8A-4147-A177-3AD203B41FA5}">
                      <a16:colId xmlns:a16="http://schemas.microsoft.com/office/drawing/2014/main" val="3158456297"/>
                    </a:ext>
                  </a:extLst>
                </a:gridCol>
                <a:gridCol w="329184">
                  <a:extLst>
                    <a:ext uri="{9D8B030D-6E8A-4147-A177-3AD203B41FA5}">
                      <a16:colId xmlns:a16="http://schemas.microsoft.com/office/drawing/2014/main" val="55940744"/>
                    </a:ext>
                  </a:extLst>
                </a:gridCol>
                <a:gridCol w="329184">
                  <a:extLst>
                    <a:ext uri="{9D8B030D-6E8A-4147-A177-3AD203B41FA5}">
                      <a16:colId xmlns:a16="http://schemas.microsoft.com/office/drawing/2014/main" val="3077516541"/>
                    </a:ext>
                  </a:extLst>
                </a:gridCol>
                <a:gridCol w="658368">
                  <a:extLst>
                    <a:ext uri="{9D8B030D-6E8A-4147-A177-3AD203B41FA5}">
                      <a16:colId xmlns:a16="http://schemas.microsoft.com/office/drawing/2014/main" val="1080706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164604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- 2025-04-15 09:00:46</a:t>
                      </a:r>
                      <a:r>
                        <a:rPr kumimoji="0" lang="de-DE" sz="1000" b="0" i="0" u="none" strike="noStrike" kern="1200" cap="none" spc="0" normalizeH="0" baseline="0" noProof="0">
                          <a:ln>
                            <a:noFill/>
                          </a:ln>
                          <a:solidFill>
                            <a:prstClr val="black"/>
                          </a:solidFill>
                          <a:effectLst/>
                          <a:uLnTx/>
                          <a:uFillTx/>
                          <a:latin typeface="Calibri"/>
                          <a:ea typeface="+mn-ea"/>
                          <a:cs typeface="+mn-cs"/>
                        </a:rPr>
                        <a:t>
 🦙 Was haben 17 Grundschulkinder, 5 Alpakas und ein Personalchef gemeinsam? 🦙
Sie alle haben auf einem Alpakahof in der Eifel eine ganz besondere Vorlesestunde erlebt.
Unser Personalchef Thomas Ogilvie hat dort aus dem Buch „Cool wie Bolle“ vorgelesen.
Und das Beste: Klassen der Stufen 4 &amp; 5 sowie Förder- und Willkommensklassen in ganz Deutschland können das Buch KOSTENLOS bestellen – passend zum UNESCO  Welttag des Buches am 23. April.
Mit unserem langjährigen Partner @stiftunglesen möchten wir Leseförderung lebendig machen – mit echten Geschichten, echten Emotionen und echten Alpakas.
Welches Buch hat dich als Kind begeistert?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https://quintly-eu-image-storage.s3.amazonaws.com/fe84abda8df16db343489bc7e9d1e28d/3ce124414687c0244d3b4e87405a69b8.jpg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544555031"/>
                  </a:ext>
                </a:extLst>
              </a:tr>
            </a:tbl>
          </a:graphicData>
        </a:graphic>
      </p:graphicFrame>
      <p:sp>
        <p:nvSpPr>
          <p:cNvPr id="4" name="Text Placeholder 3">
            <a:extLst>
              <a:ext uri="{FF2B5EF4-FFF2-40B4-BE49-F238E27FC236}">
                <a16:creationId xmlns:a16="http://schemas.microsoft.com/office/drawing/2014/main" id="{18C5F737-AF61-4920-990A-D242B15B0A4B}"/>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036957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210BB-6105-49DD-89BF-3EAC63DCD5D6}"/>
              </a:ext>
            </a:extLst>
          </p:cNvPr>
          <p:cNvSpPr>
            <a:spLocks noGrp="1"/>
          </p:cNvSpPr>
          <p:nvPr>
            <p:ph type="title"/>
          </p:nvPr>
        </p:nvSpPr>
        <p:spPr/>
        <p:txBody>
          <a:bodyPr/>
          <a:lstStyle/>
          <a:p>
            <a:r>
              <a:rPr lang="de-DE"/>
              <a:t>Facebook Facebook - Deutsche Post | Deutsche Post und DHL - 17 of 27</a:t>
            </a:r>
            <a:endParaRPr lang="en-US"/>
          </a:p>
        </p:txBody>
      </p:sp>
      <p:graphicFrame>
        <p:nvGraphicFramePr>
          <p:cNvPr id="5" name="Table Placeholder 4">
            <a:extLst>
              <a:ext uri="{FF2B5EF4-FFF2-40B4-BE49-F238E27FC236}">
                <a16:creationId xmlns:a16="http://schemas.microsoft.com/office/drawing/2014/main" id="{263F1381-AD91-4DD1-8FC2-3D0C1D291D84}"/>
              </a:ext>
            </a:extLst>
          </p:cNvPr>
          <p:cNvGraphicFramePr>
            <a:graphicFrameLocks noGrp="1"/>
          </p:cNvGraphicFramePr>
          <p:nvPr>
            <p:ph type="tbl" sz="quarter" idx="13"/>
            <p:extLst>
              <p:ext uri="{D42A27DB-BD31-4B8C-83A1-F6EECF244321}">
                <p14:modId xmlns:p14="http://schemas.microsoft.com/office/powerpoint/2010/main" val="357623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87705618"/>
                    </a:ext>
                  </a:extLst>
                </a:gridCol>
                <a:gridCol w="658368">
                  <a:extLst>
                    <a:ext uri="{9D8B030D-6E8A-4147-A177-3AD203B41FA5}">
                      <a16:colId xmlns:a16="http://schemas.microsoft.com/office/drawing/2014/main" val="1689035319"/>
                    </a:ext>
                  </a:extLst>
                </a:gridCol>
                <a:gridCol w="411480">
                  <a:extLst>
                    <a:ext uri="{9D8B030D-6E8A-4147-A177-3AD203B41FA5}">
                      <a16:colId xmlns:a16="http://schemas.microsoft.com/office/drawing/2014/main" val="3696136698"/>
                    </a:ext>
                  </a:extLst>
                </a:gridCol>
                <a:gridCol w="329184">
                  <a:extLst>
                    <a:ext uri="{9D8B030D-6E8A-4147-A177-3AD203B41FA5}">
                      <a16:colId xmlns:a16="http://schemas.microsoft.com/office/drawing/2014/main" val="3420229309"/>
                    </a:ext>
                  </a:extLst>
                </a:gridCol>
                <a:gridCol w="329184">
                  <a:extLst>
                    <a:ext uri="{9D8B030D-6E8A-4147-A177-3AD203B41FA5}">
                      <a16:colId xmlns:a16="http://schemas.microsoft.com/office/drawing/2014/main" val="2361792520"/>
                    </a:ext>
                  </a:extLst>
                </a:gridCol>
                <a:gridCol w="329184">
                  <a:extLst>
                    <a:ext uri="{9D8B030D-6E8A-4147-A177-3AD203B41FA5}">
                      <a16:colId xmlns:a16="http://schemas.microsoft.com/office/drawing/2014/main" val="3967364349"/>
                    </a:ext>
                  </a:extLst>
                </a:gridCol>
                <a:gridCol w="329184">
                  <a:extLst>
                    <a:ext uri="{9D8B030D-6E8A-4147-A177-3AD203B41FA5}">
                      <a16:colId xmlns:a16="http://schemas.microsoft.com/office/drawing/2014/main" val="1280100957"/>
                    </a:ext>
                  </a:extLst>
                </a:gridCol>
                <a:gridCol w="329184">
                  <a:extLst>
                    <a:ext uri="{9D8B030D-6E8A-4147-A177-3AD203B41FA5}">
                      <a16:colId xmlns:a16="http://schemas.microsoft.com/office/drawing/2014/main" val="2288020087"/>
                    </a:ext>
                  </a:extLst>
                </a:gridCol>
                <a:gridCol w="329184">
                  <a:extLst>
                    <a:ext uri="{9D8B030D-6E8A-4147-A177-3AD203B41FA5}">
                      <a16:colId xmlns:a16="http://schemas.microsoft.com/office/drawing/2014/main" val="215574307"/>
                    </a:ext>
                  </a:extLst>
                </a:gridCol>
                <a:gridCol w="329184">
                  <a:extLst>
                    <a:ext uri="{9D8B030D-6E8A-4147-A177-3AD203B41FA5}">
                      <a16:colId xmlns:a16="http://schemas.microsoft.com/office/drawing/2014/main" val="3884664401"/>
                    </a:ext>
                  </a:extLst>
                </a:gridCol>
                <a:gridCol w="329184">
                  <a:extLst>
                    <a:ext uri="{9D8B030D-6E8A-4147-A177-3AD203B41FA5}">
                      <a16:colId xmlns:a16="http://schemas.microsoft.com/office/drawing/2014/main" val="1305207505"/>
                    </a:ext>
                  </a:extLst>
                </a:gridCol>
                <a:gridCol w="329184">
                  <a:extLst>
                    <a:ext uri="{9D8B030D-6E8A-4147-A177-3AD203B41FA5}">
                      <a16:colId xmlns:a16="http://schemas.microsoft.com/office/drawing/2014/main" val="2852849571"/>
                    </a:ext>
                  </a:extLst>
                </a:gridCol>
                <a:gridCol w="329184">
                  <a:extLst>
                    <a:ext uri="{9D8B030D-6E8A-4147-A177-3AD203B41FA5}">
                      <a16:colId xmlns:a16="http://schemas.microsoft.com/office/drawing/2014/main" val="2728588935"/>
                    </a:ext>
                  </a:extLst>
                </a:gridCol>
                <a:gridCol w="329184">
                  <a:extLst>
                    <a:ext uri="{9D8B030D-6E8A-4147-A177-3AD203B41FA5}">
                      <a16:colId xmlns:a16="http://schemas.microsoft.com/office/drawing/2014/main" val="2750717978"/>
                    </a:ext>
                  </a:extLst>
                </a:gridCol>
                <a:gridCol w="329184">
                  <a:extLst>
                    <a:ext uri="{9D8B030D-6E8A-4147-A177-3AD203B41FA5}">
                      <a16:colId xmlns:a16="http://schemas.microsoft.com/office/drawing/2014/main" val="39636361"/>
                    </a:ext>
                  </a:extLst>
                </a:gridCol>
                <a:gridCol w="329184">
                  <a:extLst>
                    <a:ext uri="{9D8B030D-6E8A-4147-A177-3AD203B41FA5}">
                      <a16:colId xmlns:a16="http://schemas.microsoft.com/office/drawing/2014/main" val="2492969539"/>
                    </a:ext>
                  </a:extLst>
                </a:gridCol>
                <a:gridCol w="658368">
                  <a:extLst>
                    <a:ext uri="{9D8B030D-6E8A-4147-A177-3AD203B41FA5}">
                      <a16:colId xmlns:a16="http://schemas.microsoft.com/office/drawing/2014/main" val="538598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60104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- 2025-04-16 09:00:10</a:t>
                      </a:r>
                      <a:r>
                        <a:rPr kumimoji="0" lang="de-DE" sz="1000" b="0" i="0" u="none" strike="noStrike" kern="1200" cap="none" spc="0" normalizeH="0" baseline="0" noProof="0">
                          <a:ln>
                            <a:noFill/>
                          </a:ln>
                          <a:solidFill>
                            <a:prstClr val="black"/>
                          </a:solidFill>
                          <a:effectLst/>
                          <a:uLnTx/>
                          <a:uFillTx/>
                          <a:latin typeface="Calibri"/>
                          <a:ea typeface="+mn-ea"/>
                          <a:cs typeface="+mn-cs"/>
                        </a:rPr>
                        <a:t>
 Einfach nur kurz mit deinem Paket bis an die Türe, und dann ab zurück in die Federn - mit unserer Paketabholung. 😴
Bei Buchung bis 22 Uhr übrigens schon am Folgetag.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https://quintly-eu-image-storage.s3.amazonaws.com/fe84abda8df16db343489bc7e9d1e28d/70132a834bb6676c3a2342783da1aef7.jpg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P&amp;P_Paketversand,P&amp;P_01_TC: Produkt+Service,P&amp;P_02_Portfolio: Paket,P&amp;P_03_ND: Educational,P&amp;P_Dieser Moment</a:t>
                      </a:r>
                    </a:p>
                  </a:txBody>
                  <a:tcPr/>
                </a:tc>
                <a:extLst>
                  <a:ext uri="{0D108BD9-81ED-4DB2-BD59-A6C34878D82A}">
                    <a16:rowId xmlns:a16="http://schemas.microsoft.com/office/drawing/2014/main" val="340769927"/>
                  </a:ext>
                </a:extLst>
              </a:tr>
            </a:tbl>
          </a:graphicData>
        </a:graphic>
      </p:graphicFrame>
      <p:sp>
        <p:nvSpPr>
          <p:cNvPr id="4" name="Text Placeholder 3">
            <a:extLst>
              <a:ext uri="{FF2B5EF4-FFF2-40B4-BE49-F238E27FC236}">
                <a16:creationId xmlns:a16="http://schemas.microsoft.com/office/drawing/2014/main" id="{8EEAF07F-20EE-4487-BD51-F330CDA3495B}"/>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089684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455A-1449-4389-8ADA-245CF92BC890}"/>
              </a:ext>
            </a:extLst>
          </p:cNvPr>
          <p:cNvSpPr>
            <a:spLocks noGrp="1"/>
          </p:cNvSpPr>
          <p:nvPr>
            <p:ph type="title"/>
          </p:nvPr>
        </p:nvSpPr>
        <p:spPr/>
        <p:txBody>
          <a:bodyPr/>
          <a:lstStyle/>
          <a:p>
            <a:r>
              <a:rPr lang="de-DE"/>
              <a:t>Facebook Facebook - Deutsche Post | Deutsche Post und DHL - 18 of 27</a:t>
            </a:r>
            <a:endParaRPr lang="en-US"/>
          </a:p>
        </p:txBody>
      </p:sp>
      <p:graphicFrame>
        <p:nvGraphicFramePr>
          <p:cNvPr id="5" name="Table Placeholder 4">
            <a:extLst>
              <a:ext uri="{FF2B5EF4-FFF2-40B4-BE49-F238E27FC236}">
                <a16:creationId xmlns:a16="http://schemas.microsoft.com/office/drawing/2014/main" id="{E7D9030A-3204-46AA-AD93-20E3BE1FC55E}"/>
              </a:ext>
            </a:extLst>
          </p:cNvPr>
          <p:cNvGraphicFramePr>
            <a:graphicFrameLocks noGrp="1"/>
          </p:cNvGraphicFramePr>
          <p:nvPr>
            <p:ph type="tbl" sz="quarter" idx="13"/>
            <p:extLst>
              <p:ext uri="{D42A27DB-BD31-4B8C-83A1-F6EECF244321}">
                <p14:modId xmlns:p14="http://schemas.microsoft.com/office/powerpoint/2010/main" val="107293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83460300"/>
                    </a:ext>
                  </a:extLst>
                </a:gridCol>
                <a:gridCol w="658368">
                  <a:extLst>
                    <a:ext uri="{9D8B030D-6E8A-4147-A177-3AD203B41FA5}">
                      <a16:colId xmlns:a16="http://schemas.microsoft.com/office/drawing/2014/main" val="200565701"/>
                    </a:ext>
                  </a:extLst>
                </a:gridCol>
                <a:gridCol w="411480">
                  <a:extLst>
                    <a:ext uri="{9D8B030D-6E8A-4147-A177-3AD203B41FA5}">
                      <a16:colId xmlns:a16="http://schemas.microsoft.com/office/drawing/2014/main" val="3499896277"/>
                    </a:ext>
                  </a:extLst>
                </a:gridCol>
                <a:gridCol w="329184">
                  <a:extLst>
                    <a:ext uri="{9D8B030D-6E8A-4147-A177-3AD203B41FA5}">
                      <a16:colId xmlns:a16="http://schemas.microsoft.com/office/drawing/2014/main" val="920270253"/>
                    </a:ext>
                  </a:extLst>
                </a:gridCol>
                <a:gridCol w="329184">
                  <a:extLst>
                    <a:ext uri="{9D8B030D-6E8A-4147-A177-3AD203B41FA5}">
                      <a16:colId xmlns:a16="http://schemas.microsoft.com/office/drawing/2014/main" val="710307107"/>
                    </a:ext>
                  </a:extLst>
                </a:gridCol>
                <a:gridCol w="329184">
                  <a:extLst>
                    <a:ext uri="{9D8B030D-6E8A-4147-A177-3AD203B41FA5}">
                      <a16:colId xmlns:a16="http://schemas.microsoft.com/office/drawing/2014/main" val="2330531092"/>
                    </a:ext>
                  </a:extLst>
                </a:gridCol>
                <a:gridCol w="329184">
                  <a:extLst>
                    <a:ext uri="{9D8B030D-6E8A-4147-A177-3AD203B41FA5}">
                      <a16:colId xmlns:a16="http://schemas.microsoft.com/office/drawing/2014/main" val="2146520962"/>
                    </a:ext>
                  </a:extLst>
                </a:gridCol>
                <a:gridCol w="329184">
                  <a:extLst>
                    <a:ext uri="{9D8B030D-6E8A-4147-A177-3AD203B41FA5}">
                      <a16:colId xmlns:a16="http://schemas.microsoft.com/office/drawing/2014/main" val="4200420184"/>
                    </a:ext>
                  </a:extLst>
                </a:gridCol>
                <a:gridCol w="329184">
                  <a:extLst>
                    <a:ext uri="{9D8B030D-6E8A-4147-A177-3AD203B41FA5}">
                      <a16:colId xmlns:a16="http://schemas.microsoft.com/office/drawing/2014/main" val="2970587512"/>
                    </a:ext>
                  </a:extLst>
                </a:gridCol>
                <a:gridCol w="329184">
                  <a:extLst>
                    <a:ext uri="{9D8B030D-6E8A-4147-A177-3AD203B41FA5}">
                      <a16:colId xmlns:a16="http://schemas.microsoft.com/office/drawing/2014/main" val="1993827650"/>
                    </a:ext>
                  </a:extLst>
                </a:gridCol>
                <a:gridCol w="329184">
                  <a:extLst>
                    <a:ext uri="{9D8B030D-6E8A-4147-A177-3AD203B41FA5}">
                      <a16:colId xmlns:a16="http://schemas.microsoft.com/office/drawing/2014/main" val="630000559"/>
                    </a:ext>
                  </a:extLst>
                </a:gridCol>
                <a:gridCol w="329184">
                  <a:extLst>
                    <a:ext uri="{9D8B030D-6E8A-4147-A177-3AD203B41FA5}">
                      <a16:colId xmlns:a16="http://schemas.microsoft.com/office/drawing/2014/main" val="1831699176"/>
                    </a:ext>
                  </a:extLst>
                </a:gridCol>
                <a:gridCol w="329184">
                  <a:extLst>
                    <a:ext uri="{9D8B030D-6E8A-4147-A177-3AD203B41FA5}">
                      <a16:colId xmlns:a16="http://schemas.microsoft.com/office/drawing/2014/main" val="207170182"/>
                    </a:ext>
                  </a:extLst>
                </a:gridCol>
                <a:gridCol w="329184">
                  <a:extLst>
                    <a:ext uri="{9D8B030D-6E8A-4147-A177-3AD203B41FA5}">
                      <a16:colId xmlns:a16="http://schemas.microsoft.com/office/drawing/2014/main" val="1378865724"/>
                    </a:ext>
                  </a:extLst>
                </a:gridCol>
                <a:gridCol w="329184">
                  <a:extLst>
                    <a:ext uri="{9D8B030D-6E8A-4147-A177-3AD203B41FA5}">
                      <a16:colId xmlns:a16="http://schemas.microsoft.com/office/drawing/2014/main" val="2948768838"/>
                    </a:ext>
                  </a:extLst>
                </a:gridCol>
                <a:gridCol w="329184">
                  <a:extLst>
                    <a:ext uri="{9D8B030D-6E8A-4147-A177-3AD203B41FA5}">
                      <a16:colId xmlns:a16="http://schemas.microsoft.com/office/drawing/2014/main" val="77154375"/>
                    </a:ext>
                  </a:extLst>
                </a:gridCol>
                <a:gridCol w="658368">
                  <a:extLst>
                    <a:ext uri="{9D8B030D-6E8A-4147-A177-3AD203B41FA5}">
                      <a16:colId xmlns:a16="http://schemas.microsoft.com/office/drawing/2014/main" val="2754474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128060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- 2025-04-17 09:15:14</a:t>
                      </a:r>
                      <a:r>
                        <a:rPr kumimoji="0" lang="de-DE" sz="1000" b="0" i="0" u="none" strike="noStrike" kern="1200" cap="none" spc="0" normalizeH="0" baseline="0" noProof="0">
                          <a:ln>
                            <a:noFill/>
                          </a:ln>
                          <a:solidFill>
                            <a:prstClr val="black"/>
                          </a:solidFill>
                          <a:effectLst/>
                          <a:uLnTx/>
                          <a:uFillTx/>
                          <a:latin typeface="Calibri"/>
                          <a:ea typeface="+mn-ea"/>
                          <a:cs typeface="+mn-cs"/>
                        </a:rPr>
                        <a:t>
 Frag nicht die Karten – frag die Post &amp; DHL App! 
Sie weiß bereits, welche Briefe bald in deinem Briefkasten landen.
Aktiviere jetzt kostenlos die Briefankündigung in der App: 
www.deutschepost.de/briefankuendigung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https://quintly-eu-image-storage.s3.amazonaws.com/fe84abda8df16db343489bc7e9d1e28d/1de099be7baceda15c754b6ec7057bb8.jpg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0.058441558441558 %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P&amp;P_Briefempfang,P&amp;P_01_TC: Produkt+Service,P&amp;P_02_Portfolio: Post,P&amp;P_03_ND: Educational,P&amp;P_Briefankündigung</a:t>
                      </a:r>
                    </a:p>
                  </a:txBody>
                  <a:tcPr/>
                </a:tc>
                <a:extLst>
                  <a:ext uri="{0D108BD9-81ED-4DB2-BD59-A6C34878D82A}">
                    <a16:rowId xmlns:a16="http://schemas.microsoft.com/office/drawing/2014/main" val="2715370176"/>
                  </a:ext>
                </a:extLst>
              </a:tr>
            </a:tbl>
          </a:graphicData>
        </a:graphic>
      </p:graphicFrame>
      <p:sp>
        <p:nvSpPr>
          <p:cNvPr id="4" name="Text Placeholder 3">
            <a:extLst>
              <a:ext uri="{FF2B5EF4-FFF2-40B4-BE49-F238E27FC236}">
                <a16:creationId xmlns:a16="http://schemas.microsoft.com/office/drawing/2014/main" id="{5BDB163D-3A88-4012-B765-FE669E0E9A0B}"/>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893867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A62A3-849D-4B36-BBF1-94A043AC14D6}"/>
              </a:ext>
            </a:extLst>
          </p:cNvPr>
          <p:cNvSpPr>
            <a:spLocks noGrp="1"/>
          </p:cNvSpPr>
          <p:nvPr>
            <p:ph type="title"/>
          </p:nvPr>
        </p:nvSpPr>
        <p:spPr/>
        <p:txBody>
          <a:bodyPr/>
          <a:lstStyle/>
          <a:p>
            <a:r>
              <a:rPr lang="de-DE"/>
              <a:t>Facebook Facebook - Deutsche Post | Deutsche Post und DHL - 19 of 27</a:t>
            </a:r>
            <a:endParaRPr lang="en-US"/>
          </a:p>
        </p:txBody>
      </p:sp>
      <p:graphicFrame>
        <p:nvGraphicFramePr>
          <p:cNvPr id="5" name="Table Placeholder 4">
            <a:extLst>
              <a:ext uri="{FF2B5EF4-FFF2-40B4-BE49-F238E27FC236}">
                <a16:creationId xmlns:a16="http://schemas.microsoft.com/office/drawing/2014/main" id="{DDE31BAF-6270-47B4-93E0-A7249FB83C23}"/>
              </a:ext>
            </a:extLst>
          </p:cNvPr>
          <p:cNvGraphicFramePr>
            <a:graphicFrameLocks noGrp="1"/>
          </p:cNvGraphicFramePr>
          <p:nvPr>
            <p:ph type="tbl" sz="quarter" idx="13"/>
            <p:extLst>
              <p:ext uri="{D42A27DB-BD31-4B8C-83A1-F6EECF244321}">
                <p14:modId xmlns:p14="http://schemas.microsoft.com/office/powerpoint/2010/main" val="3800183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01527539"/>
                    </a:ext>
                  </a:extLst>
                </a:gridCol>
                <a:gridCol w="658368">
                  <a:extLst>
                    <a:ext uri="{9D8B030D-6E8A-4147-A177-3AD203B41FA5}">
                      <a16:colId xmlns:a16="http://schemas.microsoft.com/office/drawing/2014/main" val="151869990"/>
                    </a:ext>
                  </a:extLst>
                </a:gridCol>
                <a:gridCol w="411480">
                  <a:extLst>
                    <a:ext uri="{9D8B030D-6E8A-4147-A177-3AD203B41FA5}">
                      <a16:colId xmlns:a16="http://schemas.microsoft.com/office/drawing/2014/main" val="1137664804"/>
                    </a:ext>
                  </a:extLst>
                </a:gridCol>
                <a:gridCol w="329184">
                  <a:extLst>
                    <a:ext uri="{9D8B030D-6E8A-4147-A177-3AD203B41FA5}">
                      <a16:colId xmlns:a16="http://schemas.microsoft.com/office/drawing/2014/main" val="494336406"/>
                    </a:ext>
                  </a:extLst>
                </a:gridCol>
                <a:gridCol w="329184">
                  <a:extLst>
                    <a:ext uri="{9D8B030D-6E8A-4147-A177-3AD203B41FA5}">
                      <a16:colId xmlns:a16="http://schemas.microsoft.com/office/drawing/2014/main" val="680052467"/>
                    </a:ext>
                  </a:extLst>
                </a:gridCol>
                <a:gridCol w="329184">
                  <a:extLst>
                    <a:ext uri="{9D8B030D-6E8A-4147-A177-3AD203B41FA5}">
                      <a16:colId xmlns:a16="http://schemas.microsoft.com/office/drawing/2014/main" val="3410093528"/>
                    </a:ext>
                  </a:extLst>
                </a:gridCol>
                <a:gridCol w="329184">
                  <a:extLst>
                    <a:ext uri="{9D8B030D-6E8A-4147-A177-3AD203B41FA5}">
                      <a16:colId xmlns:a16="http://schemas.microsoft.com/office/drawing/2014/main" val="3416299220"/>
                    </a:ext>
                  </a:extLst>
                </a:gridCol>
                <a:gridCol w="329184">
                  <a:extLst>
                    <a:ext uri="{9D8B030D-6E8A-4147-A177-3AD203B41FA5}">
                      <a16:colId xmlns:a16="http://schemas.microsoft.com/office/drawing/2014/main" val="2629819378"/>
                    </a:ext>
                  </a:extLst>
                </a:gridCol>
                <a:gridCol w="329184">
                  <a:extLst>
                    <a:ext uri="{9D8B030D-6E8A-4147-A177-3AD203B41FA5}">
                      <a16:colId xmlns:a16="http://schemas.microsoft.com/office/drawing/2014/main" val="1765042608"/>
                    </a:ext>
                  </a:extLst>
                </a:gridCol>
                <a:gridCol w="329184">
                  <a:extLst>
                    <a:ext uri="{9D8B030D-6E8A-4147-A177-3AD203B41FA5}">
                      <a16:colId xmlns:a16="http://schemas.microsoft.com/office/drawing/2014/main" val="1272406280"/>
                    </a:ext>
                  </a:extLst>
                </a:gridCol>
                <a:gridCol w="329184">
                  <a:extLst>
                    <a:ext uri="{9D8B030D-6E8A-4147-A177-3AD203B41FA5}">
                      <a16:colId xmlns:a16="http://schemas.microsoft.com/office/drawing/2014/main" val="569676159"/>
                    </a:ext>
                  </a:extLst>
                </a:gridCol>
                <a:gridCol w="329184">
                  <a:extLst>
                    <a:ext uri="{9D8B030D-6E8A-4147-A177-3AD203B41FA5}">
                      <a16:colId xmlns:a16="http://schemas.microsoft.com/office/drawing/2014/main" val="3815941892"/>
                    </a:ext>
                  </a:extLst>
                </a:gridCol>
                <a:gridCol w="329184">
                  <a:extLst>
                    <a:ext uri="{9D8B030D-6E8A-4147-A177-3AD203B41FA5}">
                      <a16:colId xmlns:a16="http://schemas.microsoft.com/office/drawing/2014/main" val="4073564090"/>
                    </a:ext>
                  </a:extLst>
                </a:gridCol>
                <a:gridCol w="329184">
                  <a:extLst>
                    <a:ext uri="{9D8B030D-6E8A-4147-A177-3AD203B41FA5}">
                      <a16:colId xmlns:a16="http://schemas.microsoft.com/office/drawing/2014/main" val="1786307342"/>
                    </a:ext>
                  </a:extLst>
                </a:gridCol>
                <a:gridCol w="329184">
                  <a:extLst>
                    <a:ext uri="{9D8B030D-6E8A-4147-A177-3AD203B41FA5}">
                      <a16:colId xmlns:a16="http://schemas.microsoft.com/office/drawing/2014/main" val="2989830756"/>
                    </a:ext>
                  </a:extLst>
                </a:gridCol>
                <a:gridCol w="329184">
                  <a:extLst>
                    <a:ext uri="{9D8B030D-6E8A-4147-A177-3AD203B41FA5}">
                      <a16:colId xmlns:a16="http://schemas.microsoft.com/office/drawing/2014/main" val="3442377762"/>
                    </a:ext>
                  </a:extLst>
                </a:gridCol>
                <a:gridCol w="658368">
                  <a:extLst>
                    <a:ext uri="{9D8B030D-6E8A-4147-A177-3AD203B41FA5}">
                      <a16:colId xmlns:a16="http://schemas.microsoft.com/office/drawing/2014/main" val="1660702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413805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- 2025-04-17 16:00:28</a:t>
                      </a:r>
                      <a:r>
                        <a:rPr kumimoji="0" lang="de-DE" sz="1000" b="0" i="0" u="none" strike="noStrike" kern="1200" cap="none" spc="0" normalizeH="0" baseline="0" noProof="0">
                          <a:ln>
                            <a:noFill/>
                          </a:ln>
                          <a:solidFill>
                            <a:prstClr val="black"/>
                          </a:solidFill>
                          <a:effectLst/>
                          <a:uLnTx/>
                          <a:uFillTx/>
                          <a:latin typeface="Calibri"/>
                          <a:ea typeface="+mn-ea"/>
                          <a:cs typeface="+mn-cs"/>
                        </a:rPr>
                        <a:t>
 Na, bist du auch schon bereit für den anstehenden Oster Sale?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https://quintly-eu-image-storage.s3.amazonaws.com/fe84abda8df16db343489bc7e9d1e28d/834238ac613c53ad948dea3737222f31.jpg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2641824309"/>
                  </a:ext>
                </a:extLst>
              </a:tr>
            </a:tbl>
          </a:graphicData>
        </a:graphic>
      </p:graphicFrame>
      <p:sp>
        <p:nvSpPr>
          <p:cNvPr id="4" name="Text Placeholder 3">
            <a:extLst>
              <a:ext uri="{FF2B5EF4-FFF2-40B4-BE49-F238E27FC236}">
                <a16:creationId xmlns:a16="http://schemas.microsoft.com/office/drawing/2014/main" id="{B04D68DD-2C13-4A82-AA15-590149EC312D}"/>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522801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8A829-480F-4694-B2CB-68CF812A6252}"/>
              </a:ext>
            </a:extLst>
          </p:cNvPr>
          <p:cNvSpPr>
            <a:spLocks noGrp="1"/>
          </p:cNvSpPr>
          <p:nvPr>
            <p:ph type="title"/>
          </p:nvPr>
        </p:nvSpPr>
        <p:spPr/>
        <p:txBody>
          <a:bodyPr/>
          <a:lstStyle/>
          <a:p>
            <a:r>
              <a:rPr lang="de-DE"/>
              <a:t>Facebook Facebook - Deutsche Post | Deutsche Post und DHL - 20 of 27</a:t>
            </a:r>
            <a:endParaRPr lang="en-US"/>
          </a:p>
        </p:txBody>
      </p:sp>
      <p:graphicFrame>
        <p:nvGraphicFramePr>
          <p:cNvPr id="5" name="Table Placeholder 4">
            <a:extLst>
              <a:ext uri="{FF2B5EF4-FFF2-40B4-BE49-F238E27FC236}">
                <a16:creationId xmlns:a16="http://schemas.microsoft.com/office/drawing/2014/main" id="{2343E599-B925-4EEB-9272-8625742CDFCA}"/>
              </a:ext>
            </a:extLst>
          </p:cNvPr>
          <p:cNvGraphicFramePr>
            <a:graphicFrameLocks noGrp="1"/>
          </p:cNvGraphicFramePr>
          <p:nvPr>
            <p:ph type="tbl" sz="quarter" idx="13"/>
            <p:extLst>
              <p:ext uri="{D42A27DB-BD31-4B8C-83A1-F6EECF244321}">
                <p14:modId xmlns:p14="http://schemas.microsoft.com/office/powerpoint/2010/main" val="3838543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39127182"/>
                    </a:ext>
                  </a:extLst>
                </a:gridCol>
                <a:gridCol w="658368">
                  <a:extLst>
                    <a:ext uri="{9D8B030D-6E8A-4147-A177-3AD203B41FA5}">
                      <a16:colId xmlns:a16="http://schemas.microsoft.com/office/drawing/2014/main" val="2230361826"/>
                    </a:ext>
                  </a:extLst>
                </a:gridCol>
                <a:gridCol w="411480">
                  <a:extLst>
                    <a:ext uri="{9D8B030D-6E8A-4147-A177-3AD203B41FA5}">
                      <a16:colId xmlns:a16="http://schemas.microsoft.com/office/drawing/2014/main" val="2737998685"/>
                    </a:ext>
                  </a:extLst>
                </a:gridCol>
                <a:gridCol w="329184">
                  <a:extLst>
                    <a:ext uri="{9D8B030D-6E8A-4147-A177-3AD203B41FA5}">
                      <a16:colId xmlns:a16="http://schemas.microsoft.com/office/drawing/2014/main" val="2991716803"/>
                    </a:ext>
                  </a:extLst>
                </a:gridCol>
                <a:gridCol w="329184">
                  <a:extLst>
                    <a:ext uri="{9D8B030D-6E8A-4147-A177-3AD203B41FA5}">
                      <a16:colId xmlns:a16="http://schemas.microsoft.com/office/drawing/2014/main" val="1816386640"/>
                    </a:ext>
                  </a:extLst>
                </a:gridCol>
                <a:gridCol w="329184">
                  <a:extLst>
                    <a:ext uri="{9D8B030D-6E8A-4147-A177-3AD203B41FA5}">
                      <a16:colId xmlns:a16="http://schemas.microsoft.com/office/drawing/2014/main" val="2671470352"/>
                    </a:ext>
                  </a:extLst>
                </a:gridCol>
                <a:gridCol w="329184">
                  <a:extLst>
                    <a:ext uri="{9D8B030D-6E8A-4147-A177-3AD203B41FA5}">
                      <a16:colId xmlns:a16="http://schemas.microsoft.com/office/drawing/2014/main" val="761676418"/>
                    </a:ext>
                  </a:extLst>
                </a:gridCol>
                <a:gridCol w="329184">
                  <a:extLst>
                    <a:ext uri="{9D8B030D-6E8A-4147-A177-3AD203B41FA5}">
                      <a16:colId xmlns:a16="http://schemas.microsoft.com/office/drawing/2014/main" val="64524310"/>
                    </a:ext>
                  </a:extLst>
                </a:gridCol>
                <a:gridCol w="329184">
                  <a:extLst>
                    <a:ext uri="{9D8B030D-6E8A-4147-A177-3AD203B41FA5}">
                      <a16:colId xmlns:a16="http://schemas.microsoft.com/office/drawing/2014/main" val="768434025"/>
                    </a:ext>
                  </a:extLst>
                </a:gridCol>
                <a:gridCol w="329184">
                  <a:extLst>
                    <a:ext uri="{9D8B030D-6E8A-4147-A177-3AD203B41FA5}">
                      <a16:colId xmlns:a16="http://schemas.microsoft.com/office/drawing/2014/main" val="3799101778"/>
                    </a:ext>
                  </a:extLst>
                </a:gridCol>
                <a:gridCol w="329184">
                  <a:extLst>
                    <a:ext uri="{9D8B030D-6E8A-4147-A177-3AD203B41FA5}">
                      <a16:colId xmlns:a16="http://schemas.microsoft.com/office/drawing/2014/main" val="1909819435"/>
                    </a:ext>
                  </a:extLst>
                </a:gridCol>
                <a:gridCol w="329184">
                  <a:extLst>
                    <a:ext uri="{9D8B030D-6E8A-4147-A177-3AD203B41FA5}">
                      <a16:colId xmlns:a16="http://schemas.microsoft.com/office/drawing/2014/main" val="3858441210"/>
                    </a:ext>
                  </a:extLst>
                </a:gridCol>
                <a:gridCol w="329184">
                  <a:extLst>
                    <a:ext uri="{9D8B030D-6E8A-4147-A177-3AD203B41FA5}">
                      <a16:colId xmlns:a16="http://schemas.microsoft.com/office/drawing/2014/main" val="1475588978"/>
                    </a:ext>
                  </a:extLst>
                </a:gridCol>
                <a:gridCol w="329184">
                  <a:extLst>
                    <a:ext uri="{9D8B030D-6E8A-4147-A177-3AD203B41FA5}">
                      <a16:colId xmlns:a16="http://schemas.microsoft.com/office/drawing/2014/main" val="2912972002"/>
                    </a:ext>
                  </a:extLst>
                </a:gridCol>
                <a:gridCol w="329184">
                  <a:extLst>
                    <a:ext uri="{9D8B030D-6E8A-4147-A177-3AD203B41FA5}">
                      <a16:colId xmlns:a16="http://schemas.microsoft.com/office/drawing/2014/main" val="3107086806"/>
                    </a:ext>
                  </a:extLst>
                </a:gridCol>
                <a:gridCol w="329184">
                  <a:extLst>
                    <a:ext uri="{9D8B030D-6E8A-4147-A177-3AD203B41FA5}">
                      <a16:colId xmlns:a16="http://schemas.microsoft.com/office/drawing/2014/main" val="3941075881"/>
                    </a:ext>
                  </a:extLst>
                </a:gridCol>
                <a:gridCol w="658368">
                  <a:extLst>
                    <a:ext uri="{9D8B030D-6E8A-4147-A177-3AD203B41FA5}">
                      <a16:colId xmlns:a16="http://schemas.microsoft.com/office/drawing/2014/main" val="868067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410623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- 2025-04-19 09:00:06</a:t>
                      </a:r>
                      <a:r>
                        <a:rPr kumimoji="0" lang="de-DE" sz="1000" b="0" i="0" u="none" strike="noStrike" kern="1200" cap="none" spc="0" normalizeH="0" baseline="0" noProof="0">
                          <a:ln>
                            <a:noFill/>
                          </a:ln>
                          <a:solidFill>
                            <a:prstClr val="black"/>
                          </a:solidFill>
                          <a:effectLst/>
                          <a:uLnTx/>
                          <a:uFillTx/>
                          <a:latin typeface="Calibri"/>
                          <a:ea typeface="+mn-ea"/>
                          <a:cs typeface="+mn-cs"/>
                        </a:rPr>
                        <a:t>
 Flauschige Ostergrüße von unserem Zustellhasen! 🐰📮
Mit ihm flattern nicht nur Briefe und Pakete ins Haus, sondern auch eine Extraportion Osterfreude! 🌷🐣
Freust du dich schon auf frühlingshafte Post? 🌞✨
Wir wünschen dir frohe Ostern! 💛
IG: @elb_haekelmaschen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https://quintly-eu-image-storage.s3.amazonaws.com/fe84abda8df16db343489bc7e9d1e28d/575e8562f2e63c2615bf8acfb9a2f919.jpg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Entertaining,P&amp;P_UGC</a:t>
                      </a:r>
                    </a:p>
                  </a:txBody>
                  <a:tcPr/>
                </a:tc>
                <a:extLst>
                  <a:ext uri="{0D108BD9-81ED-4DB2-BD59-A6C34878D82A}">
                    <a16:rowId xmlns:a16="http://schemas.microsoft.com/office/drawing/2014/main" val="1585745548"/>
                  </a:ext>
                </a:extLst>
              </a:tr>
            </a:tbl>
          </a:graphicData>
        </a:graphic>
      </p:graphicFrame>
      <p:sp>
        <p:nvSpPr>
          <p:cNvPr id="4" name="Text Placeholder 3">
            <a:extLst>
              <a:ext uri="{FF2B5EF4-FFF2-40B4-BE49-F238E27FC236}">
                <a16:creationId xmlns:a16="http://schemas.microsoft.com/office/drawing/2014/main" id="{C9703849-3830-4B8D-BC17-91DC48E50A57}"/>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4007560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7C7E4-9A6C-4760-820C-B4E4D9277BAB}"/>
              </a:ext>
            </a:extLst>
          </p:cNvPr>
          <p:cNvSpPr>
            <a:spLocks noGrp="1"/>
          </p:cNvSpPr>
          <p:nvPr>
            <p:ph type="title"/>
          </p:nvPr>
        </p:nvSpPr>
        <p:spPr/>
        <p:txBody>
          <a:bodyPr/>
          <a:lstStyle/>
          <a:p>
            <a:r>
              <a:rPr lang="de-DE"/>
              <a:t>Facebook Facebook - Deutsche Post | Deutsche Post und DHL - 21 of 27</a:t>
            </a:r>
            <a:endParaRPr lang="en-US"/>
          </a:p>
        </p:txBody>
      </p:sp>
      <p:graphicFrame>
        <p:nvGraphicFramePr>
          <p:cNvPr id="5" name="Table Placeholder 4">
            <a:extLst>
              <a:ext uri="{FF2B5EF4-FFF2-40B4-BE49-F238E27FC236}">
                <a16:creationId xmlns:a16="http://schemas.microsoft.com/office/drawing/2014/main" id="{768B0F89-D46E-42B9-9F6D-A4A5391EB07B}"/>
              </a:ext>
            </a:extLst>
          </p:cNvPr>
          <p:cNvGraphicFramePr>
            <a:graphicFrameLocks noGrp="1"/>
          </p:cNvGraphicFramePr>
          <p:nvPr>
            <p:ph type="tbl" sz="quarter" idx="13"/>
            <p:extLst>
              <p:ext uri="{D42A27DB-BD31-4B8C-83A1-F6EECF244321}">
                <p14:modId xmlns:p14="http://schemas.microsoft.com/office/powerpoint/2010/main" val="987180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0503813"/>
                    </a:ext>
                  </a:extLst>
                </a:gridCol>
                <a:gridCol w="658368">
                  <a:extLst>
                    <a:ext uri="{9D8B030D-6E8A-4147-A177-3AD203B41FA5}">
                      <a16:colId xmlns:a16="http://schemas.microsoft.com/office/drawing/2014/main" val="3712686468"/>
                    </a:ext>
                  </a:extLst>
                </a:gridCol>
                <a:gridCol w="411480">
                  <a:extLst>
                    <a:ext uri="{9D8B030D-6E8A-4147-A177-3AD203B41FA5}">
                      <a16:colId xmlns:a16="http://schemas.microsoft.com/office/drawing/2014/main" val="3529482385"/>
                    </a:ext>
                  </a:extLst>
                </a:gridCol>
                <a:gridCol w="329184">
                  <a:extLst>
                    <a:ext uri="{9D8B030D-6E8A-4147-A177-3AD203B41FA5}">
                      <a16:colId xmlns:a16="http://schemas.microsoft.com/office/drawing/2014/main" val="162394960"/>
                    </a:ext>
                  </a:extLst>
                </a:gridCol>
                <a:gridCol w="329184">
                  <a:extLst>
                    <a:ext uri="{9D8B030D-6E8A-4147-A177-3AD203B41FA5}">
                      <a16:colId xmlns:a16="http://schemas.microsoft.com/office/drawing/2014/main" val="3172023564"/>
                    </a:ext>
                  </a:extLst>
                </a:gridCol>
                <a:gridCol w="329184">
                  <a:extLst>
                    <a:ext uri="{9D8B030D-6E8A-4147-A177-3AD203B41FA5}">
                      <a16:colId xmlns:a16="http://schemas.microsoft.com/office/drawing/2014/main" val="3446407956"/>
                    </a:ext>
                  </a:extLst>
                </a:gridCol>
                <a:gridCol w="329184">
                  <a:extLst>
                    <a:ext uri="{9D8B030D-6E8A-4147-A177-3AD203B41FA5}">
                      <a16:colId xmlns:a16="http://schemas.microsoft.com/office/drawing/2014/main" val="44652500"/>
                    </a:ext>
                  </a:extLst>
                </a:gridCol>
                <a:gridCol w="329184">
                  <a:extLst>
                    <a:ext uri="{9D8B030D-6E8A-4147-A177-3AD203B41FA5}">
                      <a16:colId xmlns:a16="http://schemas.microsoft.com/office/drawing/2014/main" val="4040969615"/>
                    </a:ext>
                  </a:extLst>
                </a:gridCol>
                <a:gridCol w="329184">
                  <a:extLst>
                    <a:ext uri="{9D8B030D-6E8A-4147-A177-3AD203B41FA5}">
                      <a16:colId xmlns:a16="http://schemas.microsoft.com/office/drawing/2014/main" val="3276948759"/>
                    </a:ext>
                  </a:extLst>
                </a:gridCol>
                <a:gridCol w="329184">
                  <a:extLst>
                    <a:ext uri="{9D8B030D-6E8A-4147-A177-3AD203B41FA5}">
                      <a16:colId xmlns:a16="http://schemas.microsoft.com/office/drawing/2014/main" val="601740322"/>
                    </a:ext>
                  </a:extLst>
                </a:gridCol>
                <a:gridCol w="329184">
                  <a:extLst>
                    <a:ext uri="{9D8B030D-6E8A-4147-A177-3AD203B41FA5}">
                      <a16:colId xmlns:a16="http://schemas.microsoft.com/office/drawing/2014/main" val="4248967220"/>
                    </a:ext>
                  </a:extLst>
                </a:gridCol>
                <a:gridCol w="329184">
                  <a:extLst>
                    <a:ext uri="{9D8B030D-6E8A-4147-A177-3AD203B41FA5}">
                      <a16:colId xmlns:a16="http://schemas.microsoft.com/office/drawing/2014/main" val="2531817075"/>
                    </a:ext>
                  </a:extLst>
                </a:gridCol>
                <a:gridCol w="329184">
                  <a:extLst>
                    <a:ext uri="{9D8B030D-6E8A-4147-A177-3AD203B41FA5}">
                      <a16:colId xmlns:a16="http://schemas.microsoft.com/office/drawing/2014/main" val="2253328621"/>
                    </a:ext>
                  </a:extLst>
                </a:gridCol>
                <a:gridCol w="329184">
                  <a:extLst>
                    <a:ext uri="{9D8B030D-6E8A-4147-A177-3AD203B41FA5}">
                      <a16:colId xmlns:a16="http://schemas.microsoft.com/office/drawing/2014/main" val="807981447"/>
                    </a:ext>
                  </a:extLst>
                </a:gridCol>
                <a:gridCol w="329184">
                  <a:extLst>
                    <a:ext uri="{9D8B030D-6E8A-4147-A177-3AD203B41FA5}">
                      <a16:colId xmlns:a16="http://schemas.microsoft.com/office/drawing/2014/main" val="2397907637"/>
                    </a:ext>
                  </a:extLst>
                </a:gridCol>
                <a:gridCol w="329184">
                  <a:extLst>
                    <a:ext uri="{9D8B030D-6E8A-4147-A177-3AD203B41FA5}">
                      <a16:colId xmlns:a16="http://schemas.microsoft.com/office/drawing/2014/main" val="2090794764"/>
                    </a:ext>
                  </a:extLst>
                </a:gridCol>
                <a:gridCol w="658368">
                  <a:extLst>
                    <a:ext uri="{9D8B030D-6E8A-4147-A177-3AD203B41FA5}">
                      <a16:colId xmlns:a16="http://schemas.microsoft.com/office/drawing/2014/main" val="2331559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416379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- 2025-04-22 11:45:32</a:t>
                      </a:r>
                      <a:r>
                        <a:rPr kumimoji="0" lang="de-DE" sz="1000" b="0" i="0" u="none" strike="noStrike" kern="1200" cap="none" spc="0" normalizeH="0" baseline="0" noProof="0">
                          <a:ln>
                            <a:noFill/>
                          </a:ln>
                          <a:solidFill>
                            <a:prstClr val="black"/>
                          </a:solidFill>
                          <a:effectLst/>
                          <a:uLnTx/>
                          <a:uFillTx/>
                          <a:latin typeface="Calibri"/>
                          <a:ea typeface="+mn-ea"/>
                          <a:cs typeface="+mn-cs"/>
                        </a:rPr>
                        <a:t>
 Wie viel Ostern steckt drin, wenn’s draufsteht? Wir checken für dich diese 5 Orte in Deutschland, die #Ostern im Namen tragen! 😎🕵🐰 #Zustellstories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https://quintly-eu-image-storage.s3.amazonaws.com/fe84abda8df16db343489bc7e9d1e28d/a0db1d61585c88b36c11c8fb03d63682.jpg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2194055422"/>
                  </a:ext>
                </a:extLst>
              </a:tr>
            </a:tbl>
          </a:graphicData>
        </a:graphic>
      </p:graphicFrame>
      <p:sp>
        <p:nvSpPr>
          <p:cNvPr id="4" name="Text Placeholder 3">
            <a:extLst>
              <a:ext uri="{FF2B5EF4-FFF2-40B4-BE49-F238E27FC236}">
                <a16:creationId xmlns:a16="http://schemas.microsoft.com/office/drawing/2014/main" id="{F7E7B20E-D3DC-409A-9E90-8B15BEF4EF7B}"/>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107700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95FB6-D865-4C02-9EF5-4C8BD471631B}"/>
              </a:ext>
            </a:extLst>
          </p:cNvPr>
          <p:cNvSpPr>
            <a:spLocks noGrp="1"/>
          </p:cNvSpPr>
          <p:nvPr>
            <p:ph type="title"/>
          </p:nvPr>
        </p:nvSpPr>
        <p:spPr/>
        <p:txBody>
          <a:bodyPr/>
          <a:lstStyle/>
          <a:p>
            <a:r>
              <a:rPr lang="de-DE"/>
              <a:t>Facebook Facebook - Deutsche Post | Deutsche Post und DHL - 22 of 27</a:t>
            </a:r>
            <a:endParaRPr lang="en-US"/>
          </a:p>
        </p:txBody>
      </p:sp>
      <p:graphicFrame>
        <p:nvGraphicFramePr>
          <p:cNvPr id="5" name="Table Placeholder 4">
            <a:extLst>
              <a:ext uri="{FF2B5EF4-FFF2-40B4-BE49-F238E27FC236}">
                <a16:creationId xmlns:a16="http://schemas.microsoft.com/office/drawing/2014/main" id="{5738CB95-4F71-4240-8B4C-77F71C53D27A}"/>
              </a:ext>
            </a:extLst>
          </p:cNvPr>
          <p:cNvGraphicFramePr>
            <a:graphicFrameLocks noGrp="1"/>
          </p:cNvGraphicFramePr>
          <p:nvPr>
            <p:ph type="tbl" sz="quarter" idx="13"/>
            <p:extLst>
              <p:ext uri="{D42A27DB-BD31-4B8C-83A1-F6EECF244321}">
                <p14:modId xmlns:p14="http://schemas.microsoft.com/office/powerpoint/2010/main" val="1823208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26478157"/>
                    </a:ext>
                  </a:extLst>
                </a:gridCol>
                <a:gridCol w="658368">
                  <a:extLst>
                    <a:ext uri="{9D8B030D-6E8A-4147-A177-3AD203B41FA5}">
                      <a16:colId xmlns:a16="http://schemas.microsoft.com/office/drawing/2014/main" val="2106167005"/>
                    </a:ext>
                  </a:extLst>
                </a:gridCol>
                <a:gridCol w="411480">
                  <a:extLst>
                    <a:ext uri="{9D8B030D-6E8A-4147-A177-3AD203B41FA5}">
                      <a16:colId xmlns:a16="http://schemas.microsoft.com/office/drawing/2014/main" val="2963921317"/>
                    </a:ext>
                  </a:extLst>
                </a:gridCol>
                <a:gridCol w="329184">
                  <a:extLst>
                    <a:ext uri="{9D8B030D-6E8A-4147-A177-3AD203B41FA5}">
                      <a16:colId xmlns:a16="http://schemas.microsoft.com/office/drawing/2014/main" val="80750645"/>
                    </a:ext>
                  </a:extLst>
                </a:gridCol>
                <a:gridCol w="329184">
                  <a:extLst>
                    <a:ext uri="{9D8B030D-6E8A-4147-A177-3AD203B41FA5}">
                      <a16:colId xmlns:a16="http://schemas.microsoft.com/office/drawing/2014/main" val="1449668700"/>
                    </a:ext>
                  </a:extLst>
                </a:gridCol>
                <a:gridCol w="329184">
                  <a:extLst>
                    <a:ext uri="{9D8B030D-6E8A-4147-A177-3AD203B41FA5}">
                      <a16:colId xmlns:a16="http://schemas.microsoft.com/office/drawing/2014/main" val="2782576985"/>
                    </a:ext>
                  </a:extLst>
                </a:gridCol>
                <a:gridCol w="329184">
                  <a:extLst>
                    <a:ext uri="{9D8B030D-6E8A-4147-A177-3AD203B41FA5}">
                      <a16:colId xmlns:a16="http://schemas.microsoft.com/office/drawing/2014/main" val="2051222086"/>
                    </a:ext>
                  </a:extLst>
                </a:gridCol>
                <a:gridCol w="329184">
                  <a:extLst>
                    <a:ext uri="{9D8B030D-6E8A-4147-A177-3AD203B41FA5}">
                      <a16:colId xmlns:a16="http://schemas.microsoft.com/office/drawing/2014/main" val="3518102912"/>
                    </a:ext>
                  </a:extLst>
                </a:gridCol>
                <a:gridCol w="329184">
                  <a:extLst>
                    <a:ext uri="{9D8B030D-6E8A-4147-A177-3AD203B41FA5}">
                      <a16:colId xmlns:a16="http://schemas.microsoft.com/office/drawing/2014/main" val="3606399662"/>
                    </a:ext>
                  </a:extLst>
                </a:gridCol>
                <a:gridCol w="329184">
                  <a:extLst>
                    <a:ext uri="{9D8B030D-6E8A-4147-A177-3AD203B41FA5}">
                      <a16:colId xmlns:a16="http://schemas.microsoft.com/office/drawing/2014/main" val="2513180862"/>
                    </a:ext>
                  </a:extLst>
                </a:gridCol>
                <a:gridCol w="329184">
                  <a:extLst>
                    <a:ext uri="{9D8B030D-6E8A-4147-A177-3AD203B41FA5}">
                      <a16:colId xmlns:a16="http://schemas.microsoft.com/office/drawing/2014/main" val="1020772603"/>
                    </a:ext>
                  </a:extLst>
                </a:gridCol>
                <a:gridCol w="329184">
                  <a:extLst>
                    <a:ext uri="{9D8B030D-6E8A-4147-A177-3AD203B41FA5}">
                      <a16:colId xmlns:a16="http://schemas.microsoft.com/office/drawing/2014/main" val="583035321"/>
                    </a:ext>
                  </a:extLst>
                </a:gridCol>
                <a:gridCol w="329184">
                  <a:extLst>
                    <a:ext uri="{9D8B030D-6E8A-4147-A177-3AD203B41FA5}">
                      <a16:colId xmlns:a16="http://schemas.microsoft.com/office/drawing/2014/main" val="1442023311"/>
                    </a:ext>
                  </a:extLst>
                </a:gridCol>
                <a:gridCol w="329184">
                  <a:extLst>
                    <a:ext uri="{9D8B030D-6E8A-4147-A177-3AD203B41FA5}">
                      <a16:colId xmlns:a16="http://schemas.microsoft.com/office/drawing/2014/main" val="3129168169"/>
                    </a:ext>
                  </a:extLst>
                </a:gridCol>
                <a:gridCol w="329184">
                  <a:extLst>
                    <a:ext uri="{9D8B030D-6E8A-4147-A177-3AD203B41FA5}">
                      <a16:colId xmlns:a16="http://schemas.microsoft.com/office/drawing/2014/main" val="1168973590"/>
                    </a:ext>
                  </a:extLst>
                </a:gridCol>
                <a:gridCol w="329184">
                  <a:extLst>
                    <a:ext uri="{9D8B030D-6E8A-4147-A177-3AD203B41FA5}">
                      <a16:colId xmlns:a16="http://schemas.microsoft.com/office/drawing/2014/main" val="3251076191"/>
                    </a:ext>
                  </a:extLst>
                </a:gridCol>
                <a:gridCol w="658368">
                  <a:extLst>
                    <a:ext uri="{9D8B030D-6E8A-4147-A177-3AD203B41FA5}">
                      <a16:colId xmlns:a16="http://schemas.microsoft.com/office/drawing/2014/main" val="1796303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4625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- 2025-04-23 09:00:52</a:t>
                      </a:r>
                      <a:r>
                        <a:rPr kumimoji="0" lang="de-DE" sz="1000" b="0" i="0" u="none" strike="noStrike" kern="1200" cap="none" spc="0" normalizeH="0" baseline="0" noProof="0">
                          <a:ln>
                            <a:noFill/>
                          </a:ln>
                          <a:solidFill>
                            <a:prstClr val="black"/>
                          </a:solidFill>
                          <a:effectLst/>
                          <a:uLnTx/>
                          <a:uFillTx/>
                          <a:latin typeface="Calibri"/>
                          <a:ea typeface="+mn-ea"/>
                          <a:cs typeface="+mn-cs"/>
                        </a:rPr>
                        <a:t>
 Du ziehst um? 🏠
Dann streiche den Punkt "Post" schon mal von deiner To-Do-Liste. ✔️
Mit einem Nachsendeauftrag wird dir deine Post einfach an deine neue Adresse geschickt. Hier kannst du ihn beauftragen 👉 https://nachsendeauftrag-direkt.com/post/nachsendeauftrag
Speichere dir den Link für deinen nächsten Umzug oder schicke ihn an Freund:innen, denen der Wohnungswechsel gerade bevorsteht.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https://quintly-eu-image-storage.s3.amazonaws.com/fe84abda8df16db343489bc7e9d1e28d/b988bd95740171535ebf7f3b88f6de3c.jpg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P&amp;P_Briefempfang,P&amp;P_01_TC: Produkt+Service,P&amp;P_02_Portfolio: Post,P&amp;P_03_ND: Educational,P&amp;P_Nachsendeservice</a:t>
                      </a:r>
                    </a:p>
                  </a:txBody>
                  <a:tcPr/>
                </a:tc>
                <a:extLst>
                  <a:ext uri="{0D108BD9-81ED-4DB2-BD59-A6C34878D82A}">
                    <a16:rowId xmlns:a16="http://schemas.microsoft.com/office/drawing/2014/main" val="1082490420"/>
                  </a:ext>
                </a:extLst>
              </a:tr>
            </a:tbl>
          </a:graphicData>
        </a:graphic>
      </p:graphicFrame>
      <p:sp>
        <p:nvSpPr>
          <p:cNvPr id="4" name="Text Placeholder 3">
            <a:extLst>
              <a:ext uri="{FF2B5EF4-FFF2-40B4-BE49-F238E27FC236}">
                <a16:creationId xmlns:a16="http://schemas.microsoft.com/office/drawing/2014/main" id="{54606A24-F6E1-4E46-A4FD-0D4D73A7B53A}"/>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4221800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04F8-68D2-47F6-8DE4-832AC630C8F1}"/>
              </a:ext>
            </a:extLst>
          </p:cNvPr>
          <p:cNvSpPr>
            <a:spLocks noGrp="1"/>
          </p:cNvSpPr>
          <p:nvPr>
            <p:ph type="title"/>
          </p:nvPr>
        </p:nvSpPr>
        <p:spPr/>
        <p:txBody>
          <a:bodyPr/>
          <a:lstStyle/>
          <a:p>
            <a:r>
              <a:rPr lang="de-DE"/>
              <a:t>Facebook Facebook - Deutsche Post | Deutsche Post und DHL - 23 of 27</a:t>
            </a:r>
            <a:endParaRPr lang="en-US"/>
          </a:p>
        </p:txBody>
      </p:sp>
      <p:graphicFrame>
        <p:nvGraphicFramePr>
          <p:cNvPr id="5" name="Table Placeholder 4">
            <a:extLst>
              <a:ext uri="{FF2B5EF4-FFF2-40B4-BE49-F238E27FC236}">
                <a16:creationId xmlns:a16="http://schemas.microsoft.com/office/drawing/2014/main" id="{A918B3B0-4F49-41BD-A755-639C379AD12F}"/>
              </a:ext>
            </a:extLst>
          </p:cNvPr>
          <p:cNvGraphicFramePr>
            <a:graphicFrameLocks noGrp="1"/>
          </p:cNvGraphicFramePr>
          <p:nvPr>
            <p:ph type="tbl" sz="quarter" idx="13"/>
            <p:extLst>
              <p:ext uri="{D42A27DB-BD31-4B8C-83A1-F6EECF244321}">
                <p14:modId xmlns:p14="http://schemas.microsoft.com/office/powerpoint/2010/main" val="1550243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01186113"/>
                    </a:ext>
                  </a:extLst>
                </a:gridCol>
                <a:gridCol w="658368">
                  <a:extLst>
                    <a:ext uri="{9D8B030D-6E8A-4147-A177-3AD203B41FA5}">
                      <a16:colId xmlns:a16="http://schemas.microsoft.com/office/drawing/2014/main" val="1081857717"/>
                    </a:ext>
                  </a:extLst>
                </a:gridCol>
                <a:gridCol w="411480">
                  <a:extLst>
                    <a:ext uri="{9D8B030D-6E8A-4147-A177-3AD203B41FA5}">
                      <a16:colId xmlns:a16="http://schemas.microsoft.com/office/drawing/2014/main" val="4092725935"/>
                    </a:ext>
                  </a:extLst>
                </a:gridCol>
                <a:gridCol w="329184">
                  <a:extLst>
                    <a:ext uri="{9D8B030D-6E8A-4147-A177-3AD203B41FA5}">
                      <a16:colId xmlns:a16="http://schemas.microsoft.com/office/drawing/2014/main" val="3949840386"/>
                    </a:ext>
                  </a:extLst>
                </a:gridCol>
                <a:gridCol w="329184">
                  <a:extLst>
                    <a:ext uri="{9D8B030D-6E8A-4147-A177-3AD203B41FA5}">
                      <a16:colId xmlns:a16="http://schemas.microsoft.com/office/drawing/2014/main" val="1438923807"/>
                    </a:ext>
                  </a:extLst>
                </a:gridCol>
                <a:gridCol w="329184">
                  <a:extLst>
                    <a:ext uri="{9D8B030D-6E8A-4147-A177-3AD203B41FA5}">
                      <a16:colId xmlns:a16="http://schemas.microsoft.com/office/drawing/2014/main" val="1822669540"/>
                    </a:ext>
                  </a:extLst>
                </a:gridCol>
                <a:gridCol w="329184">
                  <a:extLst>
                    <a:ext uri="{9D8B030D-6E8A-4147-A177-3AD203B41FA5}">
                      <a16:colId xmlns:a16="http://schemas.microsoft.com/office/drawing/2014/main" val="286379658"/>
                    </a:ext>
                  </a:extLst>
                </a:gridCol>
                <a:gridCol w="329184">
                  <a:extLst>
                    <a:ext uri="{9D8B030D-6E8A-4147-A177-3AD203B41FA5}">
                      <a16:colId xmlns:a16="http://schemas.microsoft.com/office/drawing/2014/main" val="3749491332"/>
                    </a:ext>
                  </a:extLst>
                </a:gridCol>
                <a:gridCol w="329184">
                  <a:extLst>
                    <a:ext uri="{9D8B030D-6E8A-4147-A177-3AD203B41FA5}">
                      <a16:colId xmlns:a16="http://schemas.microsoft.com/office/drawing/2014/main" val="4196264288"/>
                    </a:ext>
                  </a:extLst>
                </a:gridCol>
                <a:gridCol w="329184">
                  <a:extLst>
                    <a:ext uri="{9D8B030D-6E8A-4147-A177-3AD203B41FA5}">
                      <a16:colId xmlns:a16="http://schemas.microsoft.com/office/drawing/2014/main" val="4294238391"/>
                    </a:ext>
                  </a:extLst>
                </a:gridCol>
                <a:gridCol w="329184">
                  <a:extLst>
                    <a:ext uri="{9D8B030D-6E8A-4147-A177-3AD203B41FA5}">
                      <a16:colId xmlns:a16="http://schemas.microsoft.com/office/drawing/2014/main" val="2097864123"/>
                    </a:ext>
                  </a:extLst>
                </a:gridCol>
                <a:gridCol w="329184">
                  <a:extLst>
                    <a:ext uri="{9D8B030D-6E8A-4147-A177-3AD203B41FA5}">
                      <a16:colId xmlns:a16="http://schemas.microsoft.com/office/drawing/2014/main" val="2676868997"/>
                    </a:ext>
                  </a:extLst>
                </a:gridCol>
                <a:gridCol w="329184">
                  <a:extLst>
                    <a:ext uri="{9D8B030D-6E8A-4147-A177-3AD203B41FA5}">
                      <a16:colId xmlns:a16="http://schemas.microsoft.com/office/drawing/2014/main" val="861419131"/>
                    </a:ext>
                  </a:extLst>
                </a:gridCol>
                <a:gridCol w="329184">
                  <a:extLst>
                    <a:ext uri="{9D8B030D-6E8A-4147-A177-3AD203B41FA5}">
                      <a16:colId xmlns:a16="http://schemas.microsoft.com/office/drawing/2014/main" val="3776312853"/>
                    </a:ext>
                  </a:extLst>
                </a:gridCol>
                <a:gridCol w="329184">
                  <a:extLst>
                    <a:ext uri="{9D8B030D-6E8A-4147-A177-3AD203B41FA5}">
                      <a16:colId xmlns:a16="http://schemas.microsoft.com/office/drawing/2014/main" val="2881989779"/>
                    </a:ext>
                  </a:extLst>
                </a:gridCol>
                <a:gridCol w="329184">
                  <a:extLst>
                    <a:ext uri="{9D8B030D-6E8A-4147-A177-3AD203B41FA5}">
                      <a16:colId xmlns:a16="http://schemas.microsoft.com/office/drawing/2014/main" val="514958739"/>
                    </a:ext>
                  </a:extLst>
                </a:gridCol>
                <a:gridCol w="658368">
                  <a:extLst>
                    <a:ext uri="{9D8B030D-6E8A-4147-A177-3AD203B41FA5}">
                      <a16:colId xmlns:a16="http://schemas.microsoft.com/office/drawing/2014/main" val="266987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415295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- 2025-04-24 09:00:02</a:t>
                      </a:r>
                      <a:r>
                        <a:rPr kumimoji="0" lang="de-DE" sz="1000" b="0" i="0" u="none" strike="noStrike" kern="1200" cap="none" spc="0" normalizeH="0" baseline="0" noProof="0">
                          <a:ln>
                            <a:noFill/>
                          </a:ln>
                          <a:solidFill>
                            <a:prstClr val="black"/>
                          </a:solidFill>
                          <a:effectLst/>
                          <a:uLnTx/>
                          <a:uFillTx/>
                          <a:latin typeface="Calibri"/>
                          <a:ea typeface="+mn-ea"/>
                          <a:cs typeface="+mn-cs"/>
                        </a:rPr>
                        <a:t>
 Wenn das Licht am Horizont so hell strahlt wie unser Flotten-Gelb ... 😍
📸 IG: catpdhl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https://quintly-eu-image-storage.s3.amazonaws.com/fe84abda8df16db343489bc7e9d1e28d/404b2a59c1a3eeeb526165389bd71b9a.jpg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4016007240"/>
                  </a:ext>
                </a:extLst>
              </a:tr>
            </a:tbl>
          </a:graphicData>
        </a:graphic>
      </p:graphicFrame>
      <p:sp>
        <p:nvSpPr>
          <p:cNvPr id="4" name="Text Placeholder 3">
            <a:extLst>
              <a:ext uri="{FF2B5EF4-FFF2-40B4-BE49-F238E27FC236}">
                <a16:creationId xmlns:a16="http://schemas.microsoft.com/office/drawing/2014/main" id="{377305AD-1EBE-41B5-B071-263CBCBB2ED7}"/>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962456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CC112-89D9-4B9D-A419-A2B71D5B1577}"/>
              </a:ext>
            </a:extLst>
          </p:cNvPr>
          <p:cNvSpPr>
            <a:spLocks noGrp="1"/>
          </p:cNvSpPr>
          <p:nvPr>
            <p:ph type="title"/>
          </p:nvPr>
        </p:nvSpPr>
        <p:spPr/>
        <p:txBody>
          <a:bodyPr/>
          <a:lstStyle/>
          <a:p>
            <a:r>
              <a:rPr lang="de-DE"/>
              <a:t>Facebook Facebook - Deutsche Post | Deutsche Post und DHL - 24 of 27</a:t>
            </a:r>
            <a:endParaRPr lang="en-US"/>
          </a:p>
        </p:txBody>
      </p:sp>
      <p:graphicFrame>
        <p:nvGraphicFramePr>
          <p:cNvPr id="5" name="Table Placeholder 4">
            <a:extLst>
              <a:ext uri="{FF2B5EF4-FFF2-40B4-BE49-F238E27FC236}">
                <a16:creationId xmlns:a16="http://schemas.microsoft.com/office/drawing/2014/main" id="{BC61E133-2E02-460C-BAF8-E2A2797D1722}"/>
              </a:ext>
            </a:extLst>
          </p:cNvPr>
          <p:cNvGraphicFramePr>
            <a:graphicFrameLocks noGrp="1"/>
          </p:cNvGraphicFramePr>
          <p:nvPr>
            <p:ph type="tbl" sz="quarter" idx="13"/>
            <p:extLst>
              <p:ext uri="{D42A27DB-BD31-4B8C-83A1-F6EECF244321}">
                <p14:modId xmlns:p14="http://schemas.microsoft.com/office/powerpoint/2010/main" val="1395062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36124359"/>
                    </a:ext>
                  </a:extLst>
                </a:gridCol>
                <a:gridCol w="658368">
                  <a:extLst>
                    <a:ext uri="{9D8B030D-6E8A-4147-A177-3AD203B41FA5}">
                      <a16:colId xmlns:a16="http://schemas.microsoft.com/office/drawing/2014/main" val="3842866023"/>
                    </a:ext>
                  </a:extLst>
                </a:gridCol>
                <a:gridCol w="411480">
                  <a:extLst>
                    <a:ext uri="{9D8B030D-6E8A-4147-A177-3AD203B41FA5}">
                      <a16:colId xmlns:a16="http://schemas.microsoft.com/office/drawing/2014/main" val="967396125"/>
                    </a:ext>
                  </a:extLst>
                </a:gridCol>
                <a:gridCol w="329184">
                  <a:extLst>
                    <a:ext uri="{9D8B030D-6E8A-4147-A177-3AD203B41FA5}">
                      <a16:colId xmlns:a16="http://schemas.microsoft.com/office/drawing/2014/main" val="1333448952"/>
                    </a:ext>
                  </a:extLst>
                </a:gridCol>
                <a:gridCol w="329184">
                  <a:extLst>
                    <a:ext uri="{9D8B030D-6E8A-4147-A177-3AD203B41FA5}">
                      <a16:colId xmlns:a16="http://schemas.microsoft.com/office/drawing/2014/main" val="3354918053"/>
                    </a:ext>
                  </a:extLst>
                </a:gridCol>
                <a:gridCol w="329184">
                  <a:extLst>
                    <a:ext uri="{9D8B030D-6E8A-4147-A177-3AD203B41FA5}">
                      <a16:colId xmlns:a16="http://schemas.microsoft.com/office/drawing/2014/main" val="1864923389"/>
                    </a:ext>
                  </a:extLst>
                </a:gridCol>
                <a:gridCol w="329184">
                  <a:extLst>
                    <a:ext uri="{9D8B030D-6E8A-4147-A177-3AD203B41FA5}">
                      <a16:colId xmlns:a16="http://schemas.microsoft.com/office/drawing/2014/main" val="2569988743"/>
                    </a:ext>
                  </a:extLst>
                </a:gridCol>
                <a:gridCol w="329184">
                  <a:extLst>
                    <a:ext uri="{9D8B030D-6E8A-4147-A177-3AD203B41FA5}">
                      <a16:colId xmlns:a16="http://schemas.microsoft.com/office/drawing/2014/main" val="1533586898"/>
                    </a:ext>
                  </a:extLst>
                </a:gridCol>
                <a:gridCol w="329184">
                  <a:extLst>
                    <a:ext uri="{9D8B030D-6E8A-4147-A177-3AD203B41FA5}">
                      <a16:colId xmlns:a16="http://schemas.microsoft.com/office/drawing/2014/main" val="3391074761"/>
                    </a:ext>
                  </a:extLst>
                </a:gridCol>
                <a:gridCol w="329184">
                  <a:extLst>
                    <a:ext uri="{9D8B030D-6E8A-4147-A177-3AD203B41FA5}">
                      <a16:colId xmlns:a16="http://schemas.microsoft.com/office/drawing/2014/main" val="1091491327"/>
                    </a:ext>
                  </a:extLst>
                </a:gridCol>
                <a:gridCol w="329184">
                  <a:extLst>
                    <a:ext uri="{9D8B030D-6E8A-4147-A177-3AD203B41FA5}">
                      <a16:colId xmlns:a16="http://schemas.microsoft.com/office/drawing/2014/main" val="11421941"/>
                    </a:ext>
                  </a:extLst>
                </a:gridCol>
                <a:gridCol w="329184">
                  <a:extLst>
                    <a:ext uri="{9D8B030D-6E8A-4147-A177-3AD203B41FA5}">
                      <a16:colId xmlns:a16="http://schemas.microsoft.com/office/drawing/2014/main" val="2635716310"/>
                    </a:ext>
                  </a:extLst>
                </a:gridCol>
                <a:gridCol w="329184">
                  <a:extLst>
                    <a:ext uri="{9D8B030D-6E8A-4147-A177-3AD203B41FA5}">
                      <a16:colId xmlns:a16="http://schemas.microsoft.com/office/drawing/2014/main" val="2564749517"/>
                    </a:ext>
                  </a:extLst>
                </a:gridCol>
                <a:gridCol w="329184">
                  <a:extLst>
                    <a:ext uri="{9D8B030D-6E8A-4147-A177-3AD203B41FA5}">
                      <a16:colId xmlns:a16="http://schemas.microsoft.com/office/drawing/2014/main" val="145113281"/>
                    </a:ext>
                  </a:extLst>
                </a:gridCol>
                <a:gridCol w="329184">
                  <a:extLst>
                    <a:ext uri="{9D8B030D-6E8A-4147-A177-3AD203B41FA5}">
                      <a16:colId xmlns:a16="http://schemas.microsoft.com/office/drawing/2014/main" val="4241104204"/>
                    </a:ext>
                  </a:extLst>
                </a:gridCol>
                <a:gridCol w="329184">
                  <a:extLst>
                    <a:ext uri="{9D8B030D-6E8A-4147-A177-3AD203B41FA5}">
                      <a16:colId xmlns:a16="http://schemas.microsoft.com/office/drawing/2014/main" val="474362682"/>
                    </a:ext>
                  </a:extLst>
                </a:gridCol>
                <a:gridCol w="658368">
                  <a:extLst>
                    <a:ext uri="{9D8B030D-6E8A-4147-A177-3AD203B41FA5}">
                      <a16:colId xmlns:a16="http://schemas.microsoft.com/office/drawing/2014/main" val="2341602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412143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 Post und DHL - 2025-04-25 10:31:26</a:t>
                      </a:r>
                      <a:r>
                        <a:rPr kumimoji="0" lang="en-US" sz="1000" b="0" i="0" u="none" strike="noStrike" kern="1200" cap="none" spc="0" normalizeH="0" baseline="0" noProof="0">
                          <a:ln>
                            <a:noFill/>
                          </a:ln>
                          <a:solidFill>
                            <a:prstClr val="black"/>
                          </a:solidFill>
                          <a:effectLst/>
                          <a:uLnTx/>
                          <a:uFillTx/>
                          <a:latin typeface="Calibri"/>
                          <a:ea typeface="+mn-ea"/>
                          <a:cs typeface="+mn-cs"/>
                        </a:rPr>
                        <a:t>
 Regen, Matsch, Gummistiefel, ein Haufen fröhlicher Menschen – welches Festival kann das sein?? 🤔 Beim Pflanzfestival „Aufbruch“ haben Kolleg:innen aus der Region gemeinsam mit anderen Freiwilligen 160 Apfelbäume in den Chemnitzer Stadtpark gepflanzt. 📯🤝🌱 
Die Stimmung war 🔝 – das Aprilwetter ⬇️.
📸: Natalie Bleyl
#TagDesBaumes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https://quintly-eu-image-storage.s3.amazonaws.com/fe84abda8df16db343489bc7e9d1e28d/b8ecf93ca9fa73daaef2a168af152d82.jpg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856723725"/>
                  </a:ext>
                </a:extLst>
              </a:tr>
            </a:tbl>
          </a:graphicData>
        </a:graphic>
      </p:graphicFrame>
      <p:sp>
        <p:nvSpPr>
          <p:cNvPr id="4" name="Text Placeholder 3">
            <a:extLst>
              <a:ext uri="{FF2B5EF4-FFF2-40B4-BE49-F238E27FC236}">
                <a16:creationId xmlns:a16="http://schemas.microsoft.com/office/drawing/2014/main" id="{10FBD1BB-82B1-42BC-B267-51F3081C8C18}"/>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209906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11C71-7307-477C-9AA8-7338A9452ED2}"/>
              </a:ext>
            </a:extLst>
          </p:cNvPr>
          <p:cNvSpPr>
            <a:spLocks noGrp="1"/>
          </p:cNvSpPr>
          <p:nvPr>
            <p:ph type="title"/>
          </p:nvPr>
        </p:nvSpPr>
        <p:spPr/>
        <p:txBody>
          <a:bodyPr/>
          <a:lstStyle/>
          <a:p>
            <a:r>
              <a:rPr lang="de-DE"/>
              <a:t>Facebook Facebook - Deutsche Post | Deutsche Post und DHL - 25 of 27</a:t>
            </a:r>
            <a:endParaRPr lang="en-US"/>
          </a:p>
        </p:txBody>
      </p:sp>
      <p:graphicFrame>
        <p:nvGraphicFramePr>
          <p:cNvPr id="5" name="Table Placeholder 4">
            <a:extLst>
              <a:ext uri="{FF2B5EF4-FFF2-40B4-BE49-F238E27FC236}">
                <a16:creationId xmlns:a16="http://schemas.microsoft.com/office/drawing/2014/main" id="{6B786AA7-C269-4761-9E64-B506196A3EF5}"/>
              </a:ext>
            </a:extLst>
          </p:cNvPr>
          <p:cNvGraphicFramePr>
            <a:graphicFrameLocks noGrp="1"/>
          </p:cNvGraphicFramePr>
          <p:nvPr>
            <p:ph type="tbl" sz="quarter" idx="13"/>
            <p:extLst>
              <p:ext uri="{D42A27DB-BD31-4B8C-83A1-F6EECF244321}">
                <p14:modId xmlns:p14="http://schemas.microsoft.com/office/powerpoint/2010/main" val="2602982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05104031"/>
                    </a:ext>
                  </a:extLst>
                </a:gridCol>
                <a:gridCol w="658368">
                  <a:extLst>
                    <a:ext uri="{9D8B030D-6E8A-4147-A177-3AD203B41FA5}">
                      <a16:colId xmlns:a16="http://schemas.microsoft.com/office/drawing/2014/main" val="2439972355"/>
                    </a:ext>
                  </a:extLst>
                </a:gridCol>
                <a:gridCol w="411480">
                  <a:extLst>
                    <a:ext uri="{9D8B030D-6E8A-4147-A177-3AD203B41FA5}">
                      <a16:colId xmlns:a16="http://schemas.microsoft.com/office/drawing/2014/main" val="1978726086"/>
                    </a:ext>
                  </a:extLst>
                </a:gridCol>
                <a:gridCol w="329184">
                  <a:extLst>
                    <a:ext uri="{9D8B030D-6E8A-4147-A177-3AD203B41FA5}">
                      <a16:colId xmlns:a16="http://schemas.microsoft.com/office/drawing/2014/main" val="2607518527"/>
                    </a:ext>
                  </a:extLst>
                </a:gridCol>
                <a:gridCol w="329184">
                  <a:extLst>
                    <a:ext uri="{9D8B030D-6E8A-4147-A177-3AD203B41FA5}">
                      <a16:colId xmlns:a16="http://schemas.microsoft.com/office/drawing/2014/main" val="1045682499"/>
                    </a:ext>
                  </a:extLst>
                </a:gridCol>
                <a:gridCol w="329184">
                  <a:extLst>
                    <a:ext uri="{9D8B030D-6E8A-4147-A177-3AD203B41FA5}">
                      <a16:colId xmlns:a16="http://schemas.microsoft.com/office/drawing/2014/main" val="3736897487"/>
                    </a:ext>
                  </a:extLst>
                </a:gridCol>
                <a:gridCol w="329184">
                  <a:extLst>
                    <a:ext uri="{9D8B030D-6E8A-4147-A177-3AD203B41FA5}">
                      <a16:colId xmlns:a16="http://schemas.microsoft.com/office/drawing/2014/main" val="1828144490"/>
                    </a:ext>
                  </a:extLst>
                </a:gridCol>
                <a:gridCol w="329184">
                  <a:extLst>
                    <a:ext uri="{9D8B030D-6E8A-4147-A177-3AD203B41FA5}">
                      <a16:colId xmlns:a16="http://schemas.microsoft.com/office/drawing/2014/main" val="1677776142"/>
                    </a:ext>
                  </a:extLst>
                </a:gridCol>
                <a:gridCol w="329184">
                  <a:extLst>
                    <a:ext uri="{9D8B030D-6E8A-4147-A177-3AD203B41FA5}">
                      <a16:colId xmlns:a16="http://schemas.microsoft.com/office/drawing/2014/main" val="745581401"/>
                    </a:ext>
                  </a:extLst>
                </a:gridCol>
                <a:gridCol w="329184">
                  <a:extLst>
                    <a:ext uri="{9D8B030D-6E8A-4147-A177-3AD203B41FA5}">
                      <a16:colId xmlns:a16="http://schemas.microsoft.com/office/drawing/2014/main" val="3811607587"/>
                    </a:ext>
                  </a:extLst>
                </a:gridCol>
                <a:gridCol w="329184">
                  <a:extLst>
                    <a:ext uri="{9D8B030D-6E8A-4147-A177-3AD203B41FA5}">
                      <a16:colId xmlns:a16="http://schemas.microsoft.com/office/drawing/2014/main" val="2566528072"/>
                    </a:ext>
                  </a:extLst>
                </a:gridCol>
                <a:gridCol w="329184">
                  <a:extLst>
                    <a:ext uri="{9D8B030D-6E8A-4147-A177-3AD203B41FA5}">
                      <a16:colId xmlns:a16="http://schemas.microsoft.com/office/drawing/2014/main" val="803640020"/>
                    </a:ext>
                  </a:extLst>
                </a:gridCol>
                <a:gridCol w="329184">
                  <a:extLst>
                    <a:ext uri="{9D8B030D-6E8A-4147-A177-3AD203B41FA5}">
                      <a16:colId xmlns:a16="http://schemas.microsoft.com/office/drawing/2014/main" val="669910003"/>
                    </a:ext>
                  </a:extLst>
                </a:gridCol>
                <a:gridCol w="329184">
                  <a:extLst>
                    <a:ext uri="{9D8B030D-6E8A-4147-A177-3AD203B41FA5}">
                      <a16:colId xmlns:a16="http://schemas.microsoft.com/office/drawing/2014/main" val="2191717980"/>
                    </a:ext>
                  </a:extLst>
                </a:gridCol>
                <a:gridCol w="329184">
                  <a:extLst>
                    <a:ext uri="{9D8B030D-6E8A-4147-A177-3AD203B41FA5}">
                      <a16:colId xmlns:a16="http://schemas.microsoft.com/office/drawing/2014/main" val="2554121799"/>
                    </a:ext>
                  </a:extLst>
                </a:gridCol>
                <a:gridCol w="329184">
                  <a:extLst>
                    <a:ext uri="{9D8B030D-6E8A-4147-A177-3AD203B41FA5}">
                      <a16:colId xmlns:a16="http://schemas.microsoft.com/office/drawing/2014/main" val="1005238761"/>
                    </a:ext>
                  </a:extLst>
                </a:gridCol>
                <a:gridCol w="658368">
                  <a:extLst>
                    <a:ext uri="{9D8B030D-6E8A-4147-A177-3AD203B41FA5}">
                      <a16:colId xmlns:a16="http://schemas.microsoft.com/office/drawing/2014/main" val="1229587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258031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- 2025-04-28 09:00:04</a:t>
                      </a:r>
                      <a:r>
                        <a:rPr kumimoji="0" lang="de-DE" sz="1000" b="0" i="0" u="none" strike="noStrike" kern="1200" cap="none" spc="0" normalizeH="0" baseline="0" noProof="0">
                          <a:ln>
                            <a:noFill/>
                          </a:ln>
                          <a:solidFill>
                            <a:prstClr val="black"/>
                          </a:solidFill>
                          <a:effectLst/>
                          <a:uLnTx/>
                          <a:uFillTx/>
                          <a:latin typeface="Calibri"/>
                          <a:ea typeface="+mn-ea"/>
                          <a:cs typeface="+mn-cs"/>
                        </a:rPr>
                        <a:t>
 📱 Du kennst das: Du bist auf dem Weg zur Arbeit, sowieso schon im Stress und da fällt dir ein: „Ich hab meine Sendung noch nicht verschickt!“ 😱 Keine Panik – mit der Post &amp; DHL App bist du in Sekunden startklar. 🚀
🛠️ So geht’s:
App öffnen.
Passende Brief- oder Paketmarke auswählen.
Blitzschnell über dein Smartphone bezahlen.
🎯 Kein Stress, kein Anstehen!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https://quintly-eu-image-storage.s3.amazonaws.com/fe84abda8df16db343489bc7e9d1e28d/7309f31fd0eb58c49d2a5b2251358e88.jpg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0943120"/>
                  </a:ext>
                </a:extLst>
              </a:tr>
            </a:tbl>
          </a:graphicData>
        </a:graphic>
      </p:graphicFrame>
      <p:sp>
        <p:nvSpPr>
          <p:cNvPr id="4" name="Text Placeholder 3">
            <a:extLst>
              <a:ext uri="{FF2B5EF4-FFF2-40B4-BE49-F238E27FC236}">
                <a16:creationId xmlns:a16="http://schemas.microsoft.com/office/drawing/2014/main" id="{8A7DD273-DCCF-4DC0-A0FA-7EE83D7EF9E4}"/>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641130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32EA8-119D-4006-943F-D39E3FB03060}"/>
              </a:ext>
            </a:extLst>
          </p:cNvPr>
          <p:cNvSpPr>
            <a:spLocks noGrp="1"/>
          </p:cNvSpPr>
          <p:nvPr>
            <p:ph type="title"/>
          </p:nvPr>
        </p:nvSpPr>
        <p:spPr/>
        <p:txBody>
          <a:bodyPr/>
          <a:lstStyle/>
          <a:p>
            <a:r>
              <a:rPr lang="de-DE"/>
              <a:t>Facebook Facebook - Deutsche Post | Deutsche Post und DHL - 26 of 27</a:t>
            </a:r>
            <a:endParaRPr lang="en-US"/>
          </a:p>
        </p:txBody>
      </p:sp>
      <p:graphicFrame>
        <p:nvGraphicFramePr>
          <p:cNvPr id="5" name="Table Placeholder 4">
            <a:extLst>
              <a:ext uri="{FF2B5EF4-FFF2-40B4-BE49-F238E27FC236}">
                <a16:creationId xmlns:a16="http://schemas.microsoft.com/office/drawing/2014/main" id="{256A0744-DDDF-4AC3-A75F-E91FE8946F00}"/>
              </a:ext>
            </a:extLst>
          </p:cNvPr>
          <p:cNvGraphicFramePr>
            <a:graphicFrameLocks noGrp="1"/>
          </p:cNvGraphicFramePr>
          <p:nvPr>
            <p:ph type="tbl" sz="quarter" idx="13"/>
            <p:extLst>
              <p:ext uri="{D42A27DB-BD31-4B8C-83A1-F6EECF244321}">
                <p14:modId xmlns:p14="http://schemas.microsoft.com/office/powerpoint/2010/main" val="467377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07513735"/>
                    </a:ext>
                  </a:extLst>
                </a:gridCol>
                <a:gridCol w="658368">
                  <a:extLst>
                    <a:ext uri="{9D8B030D-6E8A-4147-A177-3AD203B41FA5}">
                      <a16:colId xmlns:a16="http://schemas.microsoft.com/office/drawing/2014/main" val="3399848302"/>
                    </a:ext>
                  </a:extLst>
                </a:gridCol>
                <a:gridCol w="411480">
                  <a:extLst>
                    <a:ext uri="{9D8B030D-6E8A-4147-A177-3AD203B41FA5}">
                      <a16:colId xmlns:a16="http://schemas.microsoft.com/office/drawing/2014/main" val="2644939141"/>
                    </a:ext>
                  </a:extLst>
                </a:gridCol>
                <a:gridCol w="329184">
                  <a:extLst>
                    <a:ext uri="{9D8B030D-6E8A-4147-A177-3AD203B41FA5}">
                      <a16:colId xmlns:a16="http://schemas.microsoft.com/office/drawing/2014/main" val="759906315"/>
                    </a:ext>
                  </a:extLst>
                </a:gridCol>
                <a:gridCol w="329184">
                  <a:extLst>
                    <a:ext uri="{9D8B030D-6E8A-4147-A177-3AD203B41FA5}">
                      <a16:colId xmlns:a16="http://schemas.microsoft.com/office/drawing/2014/main" val="3864765837"/>
                    </a:ext>
                  </a:extLst>
                </a:gridCol>
                <a:gridCol w="329184">
                  <a:extLst>
                    <a:ext uri="{9D8B030D-6E8A-4147-A177-3AD203B41FA5}">
                      <a16:colId xmlns:a16="http://schemas.microsoft.com/office/drawing/2014/main" val="3794355691"/>
                    </a:ext>
                  </a:extLst>
                </a:gridCol>
                <a:gridCol w="329184">
                  <a:extLst>
                    <a:ext uri="{9D8B030D-6E8A-4147-A177-3AD203B41FA5}">
                      <a16:colId xmlns:a16="http://schemas.microsoft.com/office/drawing/2014/main" val="3262757830"/>
                    </a:ext>
                  </a:extLst>
                </a:gridCol>
                <a:gridCol w="329184">
                  <a:extLst>
                    <a:ext uri="{9D8B030D-6E8A-4147-A177-3AD203B41FA5}">
                      <a16:colId xmlns:a16="http://schemas.microsoft.com/office/drawing/2014/main" val="3476051395"/>
                    </a:ext>
                  </a:extLst>
                </a:gridCol>
                <a:gridCol w="329184">
                  <a:extLst>
                    <a:ext uri="{9D8B030D-6E8A-4147-A177-3AD203B41FA5}">
                      <a16:colId xmlns:a16="http://schemas.microsoft.com/office/drawing/2014/main" val="2952409900"/>
                    </a:ext>
                  </a:extLst>
                </a:gridCol>
                <a:gridCol w="329184">
                  <a:extLst>
                    <a:ext uri="{9D8B030D-6E8A-4147-A177-3AD203B41FA5}">
                      <a16:colId xmlns:a16="http://schemas.microsoft.com/office/drawing/2014/main" val="3608498048"/>
                    </a:ext>
                  </a:extLst>
                </a:gridCol>
                <a:gridCol w="329184">
                  <a:extLst>
                    <a:ext uri="{9D8B030D-6E8A-4147-A177-3AD203B41FA5}">
                      <a16:colId xmlns:a16="http://schemas.microsoft.com/office/drawing/2014/main" val="4275151591"/>
                    </a:ext>
                  </a:extLst>
                </a:gridCol>
                <a:gridCol w="329184">
                  <a:extLst>
                    <a:ext uri="{9D8B030D-6E8A-4147-A177-3AD203B41FA5}">
                      <a16:colId xmlns:a16="http://schemas.microsoft.com/office/drawing/2014/main" val="22476330"/>
                    </a:ext>
                  </a:extLst>
                </a:gridCol>
                <a:gridCol w="329184">
                  <a:extLst>
                    <a:ext uri="{9D8B030D-6E8A-4147-A177-3AD203B41FA5}">
                      <a16:colId xmlns:a16="http://schemas.microsoft.com/office/drawing/2014/main" val="4156343476"/>
                    </a:ext>
                  </a:extLst>
                </a:gridCol>
                <a:gridCol w="329184">
                  <a:extLst>
                    <a:ext uri="{9D8B030D-6E8A-4147-A177-3AD203B41FA5}">
                      <a16:colId xmlns:a16="http://schemas.microsoft.com/office/drawing/2014/main" val="2822670584"/>
                    </a:ext>
                  </a:extLst>
                </a:gridCol>
                <a:gridCol w="329184">
                  <a:extLst>
                    <a:ext uri="{9D8B030D-6E8A-4147-A177-3AD203B41FA5}">
                      <a16:colId xmlns:a16="http://schemas.microsoft.com/office/drawing/2014/main" val="1873705425"/>
                    </a:ext>
                  </a:extLst>
                </a:gridCol>
                <a:gridCol w="329184">
                  <a:extLst>
                    <a:ext uri="{9D8B030D-6E8A-4147-A177-3AD203B41FA5}">
                      <a16:colId xmlns:a16="http://schemas.microsoft.com/office/drawing/2014/main" val="950062482"/>
                    </a:ext>
                  </a:extLst>
                </a:gridCol>
                <a:gridCol w="658368">
                  <a:extLst>
                    <a:ext uri="{9D8B030D-6E8A-4147-A177-3AD203B41FA5}">
                      <a16:colId xmlns:a16="http://schemas.microsoft.com/office/drawing/2014/main" val="2955186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126016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- 2025-04-29 09:00:25</a:t>
                      </a:r>
                      <a:r>
                        <a:rPr kumimoji="0" lang="de-DE" sz="1000" b="0" i="0" u="none" strike="noStrike" kern="1200" cap="none" spc="0" normalizeH="0" baseline="0" noProof="0">
                          <a:ln>
                            <a:noFill/>
                          </a:ln>
                          <a:solidFill>
                            <a:prstClr val="black"/>
                          </a:solidFill>
                          <a:effectLst/>
                          <a:uLnTx/>
                          <a:uFillTx/>
                          <a:latin typeface="Calibri"/>
                          <a:ea typeface="+mn-ea"/>
                          <a:cs typeface="+mn-cs"/>
                        </a:rPr>
                        <a:t>
 Yes, we Kahn! 😎🛶 Seit Anfang des Monats beliefert Zustellerin Andrea die Menschen im #Spreewald wieder per Lastenkahn mit ihrer Post. So wird das im Dörfchen Lübbenau-Lehde seit 128 Jahren gemacht, und so wird es hoffentlich auch immer bleiben, denn der Ort liegt mitten in einem UNESCO Biosphärenreservat. Autos sind hier zum Schutz der Natur verboten – selbst die Polizei fährt hier auf dem Wasser. 🤩 
Andrea hat jahrelange Erfahrung und starke Muckis. Beides braucht sie auch, denn in dem 9 Meter langen Postkahn hat sie unter anderem schon eine Hollywoodschaukel, ein Aluminium-Gewächshaus, Kühlschränke, eine Gartenhecke, einen XXL-Strandkorb und ein Fußballtor zu ihren Empfänger:innen gebracht. 😲💪 Der reine Kahnsinn, oder?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https://quintly-eu-image-storage.s3.amazonaws.com/fe84abda8df16db343489bc7e9d1e28d/492b535d0f41728cdcae1f430d9e91ba.jpg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2170700"/>
                  </a:ext>
                </a:extLst>
              </a:tr>
            </a:tbl>
          </a:graphicData>
        </a:graphic>
      </p:graphicFrame>
      <p:sp>
        <p:nvSpPr>
          <p:cNvPr id="4" name="Text Placeholder 3">
            <a:extLst>
              <a:ext uri="{FF2B5EF4-FFF2-40B4-BE49-F238E27FC236}">
                <a16:creationId xmlns:a16="http://schemas.microsoft.com/office/drawing/2014/main" id="{796775A8-6BC7-468C-A6A6-375C7C9DD48C}"/>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417135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C5D7B-59BE-4D0C-878F-02633DA0F2A6}"/>
              </a:ext>
            </a:extLst>
          </p:cNvPr>
          <p:cNvSpPr>
            <a:spLocks noGrp="1"/>
          </p:cNvSpPr>
          <p:nvPr>
            <p:ph type="title"/>
          </p:nvPr>
        </p:nvSpPr>
        <p:spPr/>
        <p:txBody>
          <a:bodyPr/>
          <a:lstStyle/>
          <a:p>
            <a:r>
              <a:rPr lang="de-DE"/>
              <a:t>Facebook Facebook - Deutsche Post | Deutsche Post und DHL - 27 of 27</a:t>
            </a:r>
            <a:endParaRPr lang="en-US"/>
          </a:p>
        </p:txBody>
      </p:sp>
      <p:graphicFrame>
        <p:nvGraphicFramePr>
          <p:cNvPr id="5" name="Table Placeholder 4">
            <a:extLst>
              <a:ext uri="{FF2B5EF4-FFF2-40B4-BE49-F238E27FC236}">
                <a16:creationId xmlns:a16="http://schemas.microsoft.com/office/drawing/2014/main" id="{1C8AF97F-1721-450F-BC36-472DB91A4FDB}"/>
              </a:ext>
            </a:extLst>
          </p:cNvPr>
          <p:cNvGraphicFramePr>
            <a:graphicFrameLocks noGrp="1"/>
          </p:cNvGraphicFramePr>
          <p:nvPr>
            <p:ph type="tbl" sz="quarter" idx="13"/>
            <p:extLst>
              <p:ext uri="{D42A27DB-BD31-4B8C-83A1-F6EECF244321}">
                <p14:modId xmlns:p14="http://schemas.microsoft.com/office/powerpoint/2010/main" val="2911462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42329092"/>
                    </a:ext>
                  </a:extLst>
                </a:gridCol>
                <a:gridCol w="658368">
                  <a:extLst>
                    <a:ext uri="{9D8B030D-6E8A-4147-A177-3AD203B41FA5}">
                      <a16:colId xmlns:a16="http://schemas.microsoft.com/office/drawing/2014/main" val="2836170979"/>
                    </a:ext>
                  </a:extLst>
                </a:gridCol>
                <a:gridCol w="411480">
                  <a:extLst>
                    <a:ext uri="{9D8B030D-6E8A-4147-A177-3AD203B41FA5}">
                      <a16:colId xmlns:a16="http://schemas.microsoft.com/office/drawing/2014/main" val="3581057052"/>
                    </a:ext>
                  </a:extLst>
                </a:gridCol>
                <a:gridCol w="329184">
                  <a:extLst>
                    <a:ext uri="{9D8B030D-6E8A-4147-A177-3AD203B41FA5}">
                      <a16:colId xmlns:a16="http://schemas.microsoft.com/office/drawing/2014/main" val="2322178660"/>
                    </a:ext>
                  </a:extLst>
                </a:gridCol>
                <a:gridCol w="329184">
                  <a:extLst>
                    <a:ext uri="{9D8B030D-6E8A-4147-A177-3AD203B41FA5}">
                      <a16:colId xmlns:a16="http://schemas.microsoft.com/office/drawing/2014/main" val="2894022600"/>
                    </a:ext>
                  </a:extLst>
                </a:gridCol>
                <a:gridCol w="329184">
                  <a:extLst>
                    <a:ext uri="{9D8B030D-6E8A-4147-A177-3AD203B41FA5}">
                      <a16:colId xmlns:a16="http://schemas.microsoft.com/office/drawing/2014/main" val="2499521601"/>
                    </a:ext>
                  </a:extLst>
                </a:gridCol>
                <a:gridCol w="329184">
                  <a:extLst>
                    <a:ext uri="{9D8B030D-6E8A-4147-A177-3AD203B41FA5}">
                      <a16:colId xmlns:a16="http://schemas.microsoft.com/office/drawing/2014/main" val="35931601"/>
                    </a:ext>
                  </a:extLst>
                </a:gridCol>
                <a:gridCol w="329184">
                  <a:extLst>
                    <a:ext uri="{9D8B030D-6E8A-4147-A177-3AD203B41FA5}">
                      <a16:colId xmlns:a16="http://schemas.microsoft.com/office/drawing/2014/main" val="3800072292"/>
                    </a:ext>
                  </a:extLst>
                </a:gridCol>
                <a:gridCol w="329184">
                  <a:extLst>
                    <a:ext uri="{9D8B030D-6E8A-4147-A177-3AD203B41FA5}">
                      <a16:colId xmlns:a16="http://schemas.microsoft.com/office/drawing/2014/main" val="3857487247"/>
                    </a:ext>
                  </a:extLst>
                </a:gridCol>
                <a:gridCol w="329184">
                  <a:extLst>
                    <a:ext uri="{9D8B030D-6E8A-4147-A177-3AD203B41FA5}">
                      <a16:colId xmlns:a16="http://schemas.microsoft.com/office/drawing/2014/main" val="657717221"/>
                    </a:ext>
                  </a:extLst>
                </a:gridCol>
                <a:gridCol w="329184">
                  <a:extLst>
                    <a:ext uri="{9D8B030D-6E8A-4147-A177-3AD203B41FA5}">
                      <a16:colId xmlns:a16="http://schemas.microsoft.com/office/drawing/2014/main" val="2720305174"/>
                    </a:ext>
                  </a:extLst>
                </a:gridCol>
                <a:gridCol w="329184">
                  <a:extLst>
                    <a:ext uri="{9D8B030D-6E8A-4147-A177-3AD203B41FA5}">
                      <a16:colId xmlns:a16="http://schemas.microsoft.com/office/drawing/2014/main" val="1052080798"/>
                    </a:ext>
                  </a:extLst>
                </a:gridCol>
                <a:gridCol w="329184">
                  <a:extLst>
                    <a:ext uri="{9D8B030D-6E8A-4147-A177-3AD203B41FA5}">
                      <a16:colId xmlns:a16="http://schemas.microsoft.com/office/drawing/2014/main" val="4182354745"/>
                    </a:ext>
                  </a:extLst>
                </a:gridCol>
                <a:gridCol w="329184">
                  <a:extLst>
                    <a:ext uri="{9D8B030D-6E8A-4147-A177-3AD203B41FA5}">
                      <a16:colId xmlns:a16="http://schemas.microsoft.com/office/drawing/2014/main" val="286841303"/>
                    </a:ext>
                  </a:extLst>
                </a:gridCol>
                <a:gridCol w="329184">
                  <a:extLst>
                    <a:ext uri="{9D8B030D-6E8A-4147-A177-3AD203B41FA5}">
                      <a16:colId xmlns:a16="http://schemas.microsoft.com/office/drawing/2014/main" val="74897426"/>
                    </a:ext>
                  </a:extLst>
                </a:gridCol>
                <a:gridCol w="329184">
                  <a:extLst>
                    <a:ext uri="{9D8B030D-6E8A-4147-A177-3AD203B41FA5}">
                      <a16:colId xmlns:a16="http://schemas.microsoft.com/office/drawing/2014/main" val="3005911509"/>
                    </a:ext>
                  </a:extLst>
                </a:gridCol>
                <a:gridCol w="658368">
                  <a:extLst>
                    <a:ext uri="{9D8B030D-6E8A-4147-A177-3AD203B41FA5}">
                      <a16:colId xmlns:a16="http://schemas.microsoft.com/office/drawing/2014/main" val="2051954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8638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2823.04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40193.76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708040261"/>
                  </a:ext>
                </a:extLst>
              </a:tr>
            </a:tbl>
          </a:graphicData>
        </a:graphic>
      </p:graphicFrame>
      <p:sp>
        <p:nvSpPr>
          <p:cNvPr id="4" name="Text Placeholder 3">
            <a:extLst>
              <a:ext uri="{FF2B5EF4-FFF2-40B4-BE49-F238E27FC236}">
                <a16:creationId xmlns:a16="http://schemas.microsoft.com/office/drawing/2014/main" id="{BCC61DD4-1661-424A-9DCF-533B6CFC949A}"/>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4094366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1761E-4C8B-4156-A48F-FC049CDE2A93}"/>
              </a:ext>
            </a:extLst>
          </p:cNvPr>
          <p:cNvSpPr>
            <a:spLocks noGrp="1"/>
          </p:cNvSpPr>
          <p:nvPr>
            <p:ph type="title"/>
          </p:nvPr>
        </p:nvSpPr>
        <p:spPr/>
        <p:txBody>
          <a:bodyPr/>
          <a:lstStyle/>
          <a:p>
            <a:r>
              <a:rPr lang="de-DE"/>
              <a:t>Overall Instagram - Deutsche Post | P&amp;P - 1 of 27</a:t>
            </a:r>
            <a:endParaRPr lang="en-US"/>
          </a:p>
        </p:txBody>
      </p:sp>
      <p:graphicFrame>
        <p:nvGraphicFramePr>
          <p:cNvPr id="5" name="Table Placeholder 4">
            <a:extLst>
              <a:ext uri="{FF2B5EF4-FFF2-40B4-BE49-F238E27FC236}">
                <a16:creationId xmlns:a16="http://schemas.microsoft.com/office/drawing/2014/main" id="{0BB34223-A14B-4FCF-9669-EF1583DA782E}"/>
              </a:ext>
            </a:extLst>
          </p:cNvPr>
          <p:cNvGraphicFramePr>
            <a:graphicFrameLocks noGrp="1"/>
          </p:cNvGraphicFramePr>
          <p:nvPr>
            <p:ph type="tbl" sz="quarter" idx="13"/>
            <p:extLst>
              <p:ext uri="{D42A27DB-BD31-4B8C-83A1-F6EECF244321}">
                <p14:modId xmlns:p14="http://schemas.microsoft.com/office/powerpoint/2010/main" val="4123028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00883607"/>
                    </a:ext>
                  </a:extLst>
                </a:gridCol>
                <a:gridCol w="822960">
                  <a:extLst>
                    <a:ext uri="{9D8B030D-6E8A-4147-A177-3AD203B41FA5}">
                      <a16:colId xmlns:a16="http://schemas.microsoft.com/office/drawing/2014/main" val="591082217"/>
                    </a:ext>
                  </a:extLst>
                </a:gridCol>
                <a:gridCol w="329184">
                  <a:extLst>
                    <a:ext uri="{9D8B030D-6E8A-4147-A177-3AD203B41FA5}">
                      <a16:colId xmlns:a16="http://schemas.microsoft.com/office/drawing/2014/main" val="3229262874"/>
                    </a:ext>
                  </a:extLst>
                </a:gridCol>
                <a:gridCol w="329184">
                  <a:extLst>
                    <a:ext uri="{9D8B030D-6E8A-4147-A177-3AD203B41FA5}">
                      <a16:colId xmlns:a16="http://schemas.microsoft.com/office/drawing/2014/main" val="3234236826"/>
                    </a:ext>
                  </a:extLst>
                </a:gridCol>
                <a:gridCol w="329184">
                  <a:extLst>
                    <a:ext uri="{9D8B030D-6E8A-4147-A177-3AD203B41FA5}">
                      <a16:colId xmlns:a16="http://schemas.microsoft.com/office/drawing/2014/main" val="141645201"/>
                    </a:ext>
                  </a:extLst>
                </a:gridCol>
                <a:gridCol w="329184">
                  <a:extLst>
                    <a:ext uri="{9D8B030D-6E8A-4147-A177-3AD203B41FA5}">
                      <a16:colId xmlns:a16="http://schemas.microsoft.com/office/drawing/2014/main" val="357640108"/>
                    </a:ext>
                  </a:extLst>
                </a:gridCol>
                <a:gridCol w="329184">
                  <a:extLst>
                    <a:ext uri="{9D8B030D-6E8A-4147-A177-3AD203B41FA5}">
                      <a16:colId xmlns:a16="http://schemas.microsoft.com/office/drawing/2014/main" val="125619632"/>
                    </a:ext>
                  </a:extLst>
                </a:gridCol>
                <a:gridCol w="329184">
                  <a:extLst>
                    <a:ext uri="{9D8B030D-6E8A-4147-A177-3AD203B41FA5}">
                      <a16:colId xmlns:a16="http://schemas.microsoft.com/office/drawing/2014/main" val="4200626524"/>
                    </a:ext>
                  </a:extLst>
                </a:gridCol>
                <a:gridCol w="329184">
                  <a:extLst>
                    <a:ext uri="{9D8B030D-6E8A-4147-A177-3AD203B41FA5}">
                      <a16:colId xmlns:a16="http://schemas.microsoft.com/office/drawing/2014/main" val="2308672353"/>
                    </a:ext>
                  </a:extLst>
                </a:gridCol>
                <a:gridCol w="329184">
                  <a:extLst>
                    <a:ext uri="{9D8B030D-6E8A-4147-A177-3AD203B41FA5}">
                      <a16:colId xmlns:a16="http://schemas.microsoft.com/office/drawing/2014/main" val="486898128"/>
                    </a:ext>
                  </a:extLst>
                </a:gridCol>
                <a:gridCol w="329184">
                  <a:extLst>
                    <a:ext uri="{9D8B030D-6E8A-4147-A177-3AD203B41FA5}">
                      <a16:colId xmlns:a16="http://schemas.microsoft.com/office/drawing/2014/main" val="2244005930"/>
                    </a:ext>
                  </a:extLst>
                </a:gridCol>
                <a:gridCol w="329184">
                  <a:extLst>
                    <a:ext uri="{9D8B030D-6E8A-4147-A177-3AD203B41FA5}">
                      <a16:colId xmlns:a16="http://schemas.microsoft.com/office/drawing/2014/main" val="2544989564"/>
                    </a:ext>
                  </a:extLst>
                </a:gridCol>
                <a:gridCol w="329184">
                  <a:extLst>
                    <a:ext uri="{9D8B030D-6E8A-4147-A177-3AD203B41FA5}">
                      <a16:colId xmlns:a16="http://schemas.microsoft.com/office/drawing/2014/main" val="3500768393"/>
                    </a:ext>
                  </a:extLst>
                </a:gridCol>
                <a:gridCol w="329184">
                  <a:extLst>
                    <a:ext uri="{9D8B030D-6E8A-4147-A177-3AD203B41FA5}">
                      <a16:colId xmlns:a16="http://schemas.microsoft.com/office/drawing/2014/main" val="754470731"/>
                    </a:ext>
                  </a:extLst>
                </a:gridCol>
                <a:gridCol w="329184">
                  <a:extLst>
                    <a:ext uri="{9D8B030D-6E8A-4147-A177-3AD203B41FA5}">
                      <a16:colId xmlns:a16="http://schemas.microsoft.com/office/drawing/2014/main" val="1623931591"/>
                    </a:ext>
                  </a:extLst>
                </a:gridCol>
                <a:gridCol w="740664">
                  <a:extLst>
                    <a:ext uri="{9D8B030D-6E8A-4147-A177-3AD203B41FA5}">
                      <a16:colId xmlns:a16="http://schemas.microsoft.com/office/drawing/2014/main" val="3169728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813746978"/>
                  </a:ext>
                </a:extLst>
              </a:tr>
            </a:tbl>
          </a:graphicData>
        </a:graphic>
      </p:graphicFrame>
      <p:sp>
        <p:nvSpPr>
          <p:cNvPr id="4" name="Text Placeholder 3">
            <a:extLst>
              <a:ext uri="{FF2B5EF4-FFF2-40B4-BE49-F238E27FC236}">
                <a16:creationId xmlns:a16="http://schemas.microsoft.com/office/drawing/2014/main" id="{626F95B7-A755-4E5D-8D76-6CA32AF7F836}"/>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141467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68C12-D92D-47CC-AF41-699B0AD78AA3}"/>
              </a:ext>
            </a:extLst>
          </p:cNvPr>
          <p:cNvSpPr>
            <a:spLocks noGrp="1"/>
          </p:cNvSpPr>
          <p:nvPr>
            <p:ph type="title"/>
          </p:nvPr>
        </p:nvSpPr>
        <p:spPr/>
        <p:txBody>
          <a:bodyPr/>
          <a:lstStyle/>
          <a:p>
            <a:r>
              <a:rPr lang="de-DE"/>
              <a:t>Overall Instagram - Deutsche Post | P&amp;P - 2 of 27</a:t>
            </a:r>
            <a:endParaRPr lang="en-US"/>
          </a:p>
        </p:txBody>
      </p:sp>
      <p:graphicFrame>
        <p:nvGraphicFramePr>
          <p:cNvPr id="5" name="Table Placeholder 4">
            <a:extLst>
              <a:ext uri="{FF2B5EF4-FFF2-40B4-BE49-F238E27FC236}">
                <a16:creationId xmlns:a16="http://schemas.microsoft.com/office/drawing/2014/main" id="{AE8B4011-70F0-4F03-BEE4-EB7B758E37E6}"/>
              </a:ext>
            </a:extLst>
          </p:cNvPr>
          <p:cNvGraphicFramePr>
            <a:graphicFrameLocks noGrp="1"/>
          </p:cNvGraphicFramePr>
          <p:nvPr>
            <p:ph type="tbl" sz="quarter" idx="13"/>
            <p:extLst>
              <p:ext uri="{D42A27DB-BD31-4B8C-83A1-F6EECF244321}">
                <p14:modId xmlns:p14="http://schemas.microsoft.com/office/powerpoint/2010/main" val="1423263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00065617"/>
                    </a:ext>
                  </a:extLst>
                </a:gridCol>
                <a:gridCol w="822960">
                  <a:extLst>
                    <a:ext uri="{9D8B030D-6E8A-4147-A177-3AD203B41FA5}">
                      <a16:colId xmlns:a16="http://schemas.microsoft.com/office/drawing/2014/main" val="497460695"/>
                    </a:ext>
                  </a:extLst>
                </a:gridCol>
                <a:gridCol w="329184">
                  <a:extLst>
                    <a:ext uri="{9D8B030D-6E8A-4147-A177-3AD203B41FA5}">
                      <a16:colId xmlns:a16="http://schemas.microsoft.com/office/drawing/2014/main" val="1613297768"/>
                    </a:ext>
                  </a:extLst>
                </a:gridCol>
                <a:gridCol w="329184">
                  <a:extLst>
                    <a:ext uri="{9D8B030D-6E8A-4147-A177-3AD203B41FA5}">
                      <a16:colId xmlns:a16="http://schemas.microsoft.com/office/drawing/2014/main" val="1058420694"/>
                    </a:ext>
                  </a:extLst>
                </a:gridCol>
                <a:gridCol w="329184">
                  <a:extLst>
                    <a:ext uri="{9D8B030D-6E8A-4147-A177-3AD203B41FA5}">
                      <a16:colId xmlns:a16="http://schemas.microsoft.com/office/drawing/2014/main" val="1708446496"/>
                    </a:ext>
                  </a:extLst>
                </a:gridCol>
                <a:gridCol w="329184">
                  <a:extLst>
                    <a:ext uri="{9D8B030D-6E8A-4147-A177-3AD203B41FA5}">
                      <a16:colId xmlns:a16="http://schemas.microsoft.com/office/drawing/2014/main" val="2079934106"/>
                    </a:ext>
                  </a:extLst>
                </a:gridCol>
                <a:gridCol w="329184">
                  <a:extLst>
                    <a:ext uri="{9D8B030D-6E8A-4147-A177-3AD203B41FA5}">
                      <a16:colId xmlns:a16="http://schemas.microsoft.com/office/drawing/2014/main" val="2601442922"/>
                    </a:ext>
                  </a:extLst>
                </a:gridCol>
                <a:gridCol w="329184">
                  <a:extLst>
                    <a:ext uri="{9D8B030D-6E8A-4147-A177-3AD203B41FA5}">
                      <a16:colId xmlns:a16="http://schemas.microsoft.com/office/drawing/2014/main" val="286315932"/>
                    </a:ext>
                  </a:extLst>
                </a:gridCol>
                <a:gridCol w="329184">
                  <a:extLst>
                    <a:ext uri="{9D8B030D-6E8A-4147-A177-3AD203B41FA5}">
                      <a16:colId xmlns:a16="http://schemas.microsoft.com/office/drawing/2014/main" val="1651693974"/>
                    </a:ext>
                  </a:extLst>
                </a:gridCol>
                <a:gridCol w="329184">
                  <a:extLst>
                    <a:ext uri="{9D8B030D-6E8A-4147-A177-3AD203B41FA5}">
                      <a16:colId xmlns:a16="http://schemas.microsoft.com/office/drawing/2014/main" val="1945876016"/>
                    </a:ext>
                  </a:extLst>
                </a:gridCol>
                <a:gridCol w="329184">
                  <a:extLst>
                    <a:ext uri="{9D8B030D-6E8A-4147-A177-3AD203B41FA5}">
                      <a16:colId xmlns:a16="http://schemas.microsoft.com/office/drawing/2014/main" val="2349087529"/>
                    </a:ext>
                  </a:extLst>
                </a:gridCol>
                <a:gridCol w="329184">
                  <a:extLst>
                    <a:ext uri="{9D8B030D-6E8A-4147-A177-3AD203B41FA5}">
                      <a16:colId xmlns:a16="http://schemas.microsoft.com/office/drawing/2014/main" val="757616300"/>
                    </a:ext>
                  </a:extLst>
                </a:gridCol>
                <a:gridCol w="329184">
                  <a:extLst>
                    <a:ext uri="{9D8B030D-6E8A-4147-A177-3AD203B41FA5}">
                      <a16:colId xmlns:a16="http://schemas.microsoft.com/office/drawing/2014/main" val="2933331347"/>
                    </a:ext>
                  </a:extLst>
                </a:gridCol>
                <a:gridCol w="329184">
                  <a:extLst>
                    <a:ext uri="{9D8B030D-6E8A-4147-A177-3AD203B41FA5}">
                      <a16:colId xmlns:a16="http://schemas.microsoft.com/office/drawing/2014/main" val="3783713450"/>
                    </a:ext>
                  </a:extLst>
                </a:gridCol>
                <a:gridCol w="329184">
                  <a:extLst>
                    <a:ext uri="{9D8B030D-6E8A-4147-A177-3AD203B41FA5}">
                      <a16:colId xmlns:a16="http://schemas.microsoft.com/office/drawing/2014/main" val="1246308011"/>
                    </a:ext>
                  </a:extLst>
                </a:gridCol>
                <a:gridCol w="740664">
                  <a:extLst>
                    <a:ext uri="{9D8B030D-6E8A-4147-A177-3AD203B41FA5}">
                      <a16:colId xmlns:a16="http://schemas.microsoft.com/office/drawing/2014/main" val="281274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58744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- 2025-04-01 09:00:09</a:t>
                      </a:r>
                      <a:r>
                        <a:rPr kumimoji="0" lang="de-DE" sz="1000" b="0" i="0" u="none" strike="noStrike" kern="1200" cap="none" spc="0" normalizeH="0" baseline="0" noProof="0">
                          <a:ln>
                            <a:noFill/>
                          </a:ln>
                          <a:solidFill>
                            <a:prstClr val="black"/>
                          </a:solidFill>
                          <a:effectLst/>
                          <a:uLnTx/>
                          <a:uFillTx/>
                          <a:latin typeface="Calibri"/>
                          <a:ea typeface="+mn-ea"/>
                          <a:cs typeface="+mn-cs"/>
                        </a:rPr>
                        <a:t>
 Aufgepasst liebe Community! 📢 Die Zeit ist gekommen, der Deutschen Post ein neues, modernes Logo zu verpassen - und du darfst entscheiden!
Natürlich könnten wir uns niemals von unserem geliebten Posthorn trennen, aber einen neuen Anstrich kann das alte Eisen sicher vertragen. 📯
Also ab ins Voting und stimme bis 31.04. ab. Schon nächsten Monat wird das neue Logo überall vorgestellt! ✨
#DeutschePost #Posthorn #Logo #Voting #AprilApril 
Welches Logo ist dein Favorit?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https://quintly-eu-image-storage.s3.amazonaws.com/4581112b0727b369a6510451ee603ef7/49aca265d612943dae5be23f33461200.jpg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66314650"/>
                  </a:ext>
                </a:extLst>
              </a:tr>
            </a:tbl>
          </a:graphicData>
        </a:graphic>
      </p:graphicFrame>
      <p:sp>
        <p:nvSpPr>
          <p:cNvPr id="4" name="Text Placeholder 3">
            <a:extLst>
              <a:ext uri="{FF2B5EF4-FFF2-40B4-BE49-F238E27FC236}">
                <a16:creationId xmlns:a16="http://schemas.microsoft.com/office/drawing/2014/main" id="{E3163460-439A-469A-8BD4-68A38E3E47F5}"/>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562995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A8D6-54D5-4906-8B11-065B857DE744}"/>
              </a:ext>
            </a:extLst>
          </p:cNvPr>
          <p:cNvSpPr>
            <a:spLocks noGrp="1"/>
          </p:cNvSpPr>
          <p:nvPr>
            <p:ph type="title"/>
          </p:nvPr>
        </p:nvSpPr>
        <p:spPr/>
        <p:txBody>
          <a:bodyPr/>
          <a:lstStyle/>
          <a:p>
            <a:r>
              <a:rPr lang="de-DE"/>
              <a:t>Overall Instagram - Deutsche Post | P&amp;P - 3 of 27</a:t>
            </a:r>
            <a:endParaRPr lang="en-US"/>
          </a:p>
        </p:txBody>
      </p:sp>
      <p:graphicFrame>
        <p:nvGraphicFramePr>
          <p:cNvPr id="5" name="Table Placeholder 4">
            <a:extLst>
              <a:ext uri="{FF2B5EF4-FFF2-40B4-BE49-F238E27FC236}">
                <a16:creationId xmlns:a16="http://schemas.microsoft.com/office/drawing/2014/main" id="{BB19AD70-EF39-447B-A9FE-64363C89BF9B}"/>
              </a:ext>
            </a:extLst>
          </p:cNvPr>
          <p:cNvGraphicFramePr>
            <a:graphicFrameLocks noGrp="1"/>
          </p:cNvGraphicFramePr>
          <p:nvPr>
            <p:ph type="tbl" sz="quarter" idx="13"/>
            <p:extLst>
              <p:ext uri="{D42A27DB-BD31-4B8C-83A1-F6EECF244321}">
                <p14:modId xmlns:p14="http://schemas.microsoft.com/office/powerpoint/2010/main" val="3793416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87945408"/>
                    </a:ext>
                  </a:extLst>
                </a:gridCol>
                <a:gridCol w="822960">
                  <a:extLst>
                    <a:ext uri="{9D8B030D-6E8A-4147-A177-3AD203B41FA5}">
                      <a16:colId xmlns:a16="http://schemas.microsoft.com/office/drawing/2014/main" val="3517745270"/>
                    </a:ext>
                  </a:extLst>
                </a:gridCol>
                <a:gridCol w="329184">
                  <a:extLst>
                    <a:ext uri="{9D8B030D-6E8A-4147-A177-3AD203B41FA5}">
                      <a16:colId xmlns:a16="http://schemas.microsoft.com/office/drawing/2014/main" val="1963945236"/>
                    </a:ext>
                  </a:extLst>
                </a:gridCol>
                <a:gridCol w="329184">
                  <a:extLst>
                    <a:ext uri="{9D8B030D-6E8A-4147-A177-3AD203B41FA5}">
                      <a16:colId xmlns:a16="http://schemas.microsoft.com/office/drawing/2014/main" val="3983432707"/>
                    </a:ext>
                  </a:extLst>
                </a:gridCol>
                <a:gridCol w="329184">
                  <a:extLst>
                    <a:ext uri="{9D8B030D-6E8A-4147-A177-3AD203B41FA5}">
                      <a16:colId xmlns:a16="http://schemas.microsoft.com/office/drawing/2014/main" val="2092953731"/>
                    </a:ext>
                  </a:extLst>
                </a:gridCol>
                <a:gridCol w="329184">
                  <a:extLst>
                    <a:ext uri="{9D8B030D-6E8A-4147-A177-3AD203B41FA5}">
                      <a16:colId xmlns:a16="http://schemas.microsoft.com/office/drawing/2014/main" val="1926210025"/>
                    </a:ext>
                  </a:extLst>
                </a:gridCol>
                <a:gridCol w="329184">
                  <a:extLst>
                    <a:ext uri="{9D8B030D-6E8A-4147-A177-3AD203B41FA5}">
                      <a16:colId xmlns:a16="http://schemas.microsoft.com/office/drawing/2014/main" val="4001876461"/>
                    </a:ext>
                  </a:extLst>
                </a:gridCol>
                <a:gridCol w="329184">
                  <a:extLst>
                    <a:ext uri="{9D8B030D-6E8A-4147-A177-3AD203B41FA5}">
                      <a16:colId xmlns:a16="http://schemas.microsoft.com/office/drawing/2014/main" val="4253542223"/>
                    </a:ext>
                  </a:extLst>
                </a:gridCol>
                <a:gridCol w="329184">
                  <a:extLst>
                    <a:ext uri="{9D8B030D-6E8A-4147-A177-3AD203B41FA5}">
                      <a16:colId xmlns:a16="http://schemas.microsoft.com/office/drawing/2014/main" val="2269019053"/>
                    </a:ext>
                  </a:extLst>
                </a:gridCol>
                <a:gridCol w="329184">
                  <a:extLst>
                    <a:ext uri="{9D8B030D-6E8A-4147-A177-3AD203B41FA5}">
                      <a16:colId xmlns:a16="http://schemas.microsoft.com/office/drawing/2014/main" val="1031003985"/>
                    </a:ext>
                  </a:extLst>
                </a:gridCol>
                <a:gridCol w="329184">
                  <a:extLst>
                    <a:ext uri="{9D8B030D-6E8A-4147-A177-3AD203B41FA5}">
                      <a16:colId xmlns:a16="http://schemas.microsoft.com/office/drawing/2014/main" val="1849085332"/>
                    </a:ext>
                  </a:extLst>
                </a:gridCol>
                <a:gridCol w="329184">
                  <a:extLst>
                    <a:ext uri="{9D8B030D-6E8A-4147-A177-3AD203B41FA5}">
                      <a16:colId xmlns:a16="http://schemas.microsoft.com/office/drawing/2014/main" val="4049164962"/>
                    </a:ext>
                  </a:extLst>
                </a:gridCol>
                <a:gridCol w="329184">
                  <a:extLst>
                    <a:ext uri="{9D8B030D-6E8A-4147-A177-3AD203B41FA5}">
                      <a16:colId xmlns:a16="http://schemas.microsoft.com/office/drawing/2014/main" val="3710315566"/>
                    </a:ext>
                  </a:extLst>
                </a:gridCol>
                <a:gridCol w="329184">
                  <a:extLst>
                    <a:ext uri="{9D8B030D-6E8A-4147-A177-3AD203B41FA5}">
                      <a16:colId xmlns:a16="http://schemas.microsoft.com/office/drawing/2014/main" val="1896247996"/>
                    </a:ext>
                  </a:extLst>
                </a:gridCol>
                <a:gridCol w="329184">
                  <a:extLst>
                    <a:ext uri="{9D8B030D-6E8A-4147-A177-3AD203B41FA5}">
                      <a16:colId xmlns:a16="http://schemas.microsoft.com/office/drawing/2014/main" val="4070771166"/>
                    </a:ext>
                  </a:extLst>
                </a:gridCol>
                <a:gridCol w="740664">
                  <a:extLst>
                    <a:ext uri="{9D8B030D-6E8A-4147-A177-3AD203B41FA5}">
                      <a16:colId xmlns:a16="http://schemas.microsoft.com/office/drawing/2014/main" val="3216678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404555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- 2025-04-02 09:00:24</a:t>
                      </a:r>
                      <a:r>
                        <a:rPr kumimoji="0" lang="de-DE" sz="1000" b="0" i="0" u="none" strike="noStrike" kern="1200" cap="none" spc="0" normalizeH="0" baseline="0" noProof="0">
                          <a:ln>
                            <a:noFill/>
                          </a:ln>
                          <a:solidFill>
                            <a:prstClr val="black"/>
                          </a:solidFill>
                          <a:effectLst/>
                          <a:uLnTx/>
                          <a:uFillTx/>
                          <a:latin typeface="Calibri"/>
                          <a:ea typeface="+mn-ea"/>
                          <a:cs typeface="+mn-cs"/>
                        </a:rPr>
                        <a:t>
 Wenn jemand in gelbroter Uniform bei dem Wetter pfeifend durchs Gartentor kommt und dir freundlich zulächelt, dann weißt du, dass der Frühling da ist. 🎶☀️
📸 @catpdhl 
#DeutschePost #DHL #Frühling #GoodVibes #Sunshine #Spring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https://quintly-eu-image-storage.s3.amazonaws.com/4581112b0727b369a6510451ee603ef7/92545c7fad1b4e0db8cf3e6da5df1123.jpg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Entertaining,P&amp;P_UGC</a:t>
                      </a:r>
                    </a:p>
                  </a:txBody>
                  <a:tcPr/>
                </a:tc>
                <a:extLst>
                  <a:ext uri="{0D108BD9-81ED-4DB2-BD59-A6C34878D82A}">
                    <a16:rowId xmlns:a16="http://schemas.microsoft.com/office/drawing/2014/main" val="3796508484"/>
                  </a:ext>
                </a:extLst>
              </a:tr>
            </a:tbl>
          </a:graphicData>
        </a:graphic>
      </p:graphicFrame>
      <p:sp>
        <p:nvSpPr>
          <p:cNvPr id="4" name="Text Placeholder 3">
            <a:extLst>
              <a:ext uri="{FF2B5EF4-FFF2-40B4-BE49-F238E27FC236}">
                <a16:creationId xmlns:a16="http://schemas.microsoft.com/office/drawing/2014/main" id="{729BA213-86AB-4F8B-9D8E-E19A00604C65}"/>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195271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17BD-DCDC-4D22-894A-A02E31A83A63}"/>
              </a:ext>
            </a:extLst>
          </p:cNvPr>
          <p:cNvSpPr>
            <a:spLocks noGrp="1"/>
          </p:cNvSpPr>
          <p:nvPr>
            <p:ph type="title"/>
          </p:nvPr>
        </p:nvSpPr>
        <p:spPr/>
        <p:txBody>
          <a:bodyPr/>
          <a:lstStyle/>
          <a:p>
            <a:r>
              <a:rPr lang="de-DE"/>
              <a:t>Overall Instagram - Deutsche Post | P&amp;P - 4 of 27</a:t>
            </a:r>
            <a:endParaRPr lang="en-US"/>
          </a:p>
        </p:txBody>
      </p:sp>
      <p:graphicFrame>
        <p:nvGraphicFramePr>
          <p:cNvPr id="5" name="Table Placeholder 4">
            <a:extLst>
              <a:ext uri="{FF2B5EF4-FFF2-40B4-BE49-F238E27FC236}">
                <a16:creationId xmlns:a16="http://schemas.microsoft.com/office/drawing/2014/main" id="{72BA0154-0B93-4524-9313-3EC3AF72399A}"/>
              </a:ext>
            </a:extLst>
          </p:cNvPr>
          <p:cNvGraphicFramePr>
            <a:graphicFrameLocks noGrp="1"/>
          </p:cNvGraphicFramePr>
          <p:nvPr>
            <p:ph type="tbl" sz="quarter" idx="13"/>
            <p:extLst>
              <p:ext uri="{D42A27DB-BD31-4B8C-83A1-F6EECF244321}">
                <p14:modId xmlns:p14="http://schemas.microsoft.com/office/powerpoint/2010/main" val="3155483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88051078"/>
                    </a:ext>
                  </a:extLst>
                </a:gridCol>
                <a:gridCol w="822960">
                  <a:extLst>
                    <a:ext uri="{9D8B030D-6E8A-4147-A177-3AD203B41FA5}">
                      <a16:colId xmlns:a16="http://schemas.microsoft.com/office/drawing/2014/main" val="3316389527"/>
                    </a:ext>
                  </a:extLst>
                </a:gridCol>
                <a:gridCol w="329184">
                  <a:extLst>
                    <a:ext uri="{9D8B030D-6E8A-4147-A177-3AD203B41FA5}">
                      <a16:colId xmlns:a16="http://schemas.microsoft.com/office/drawing/2014/main" val="261729895"/>
                    </a:ext>
                  </a:extLst>
                </a:gridCol>
                <a:gridCol w="329184">
                  <a:extLst>
                    <a:ext uri="{9D8B030D-6E8A-4147-A177-3AD203B41FA5}">
                      <a16:colId xmlns:a16="http://schemas.microsoft.com/office/drawing/2014/main" val="1925721460"/>
                    </a:ext>
                  </a:extLst>
                </a:gridCol>
                <a:gridCol w="329184">
                  <a:extLst>
                    <a:ext uri="{9D8B030D-6E8A-4147-A177-3AD203B41FA5}">
                      <a16:colId xmlns:a16="http://schemas.microsoft.com/office/drawing/2014/main" val="3143315888"/>
                    </a:ext>
                  </a:extLst>
                </a:gridCol>
                <a:gridCol w="329184">
                  <a:extLst>
                    <a:ext uri="{9D8B030D-6E8A-4147-A177-3AD203B41FA5}">
                      <a16:colId xmlns:a16="http://schemas.microsoft.com/office/drawing/2014/main" val="447601220"/>
                    </a:ext>
                  </a:extLst>
                </a:gridCol>
                <a:gridCol w="329184">
                  <a:extLst>
                    <a:ext uri="{9D8B030D-6E8A-4147-A177-3AD203B41FA5}">
                      <a16:colId xmlns:a16="http://schemas.microsoft.com/office/drawing/2014/main" val="2354362775"/>
                    </a:ext>
                  </a:extLst>
                </a:gridCol>
                <a:gridCol w="329184">
                  <a:extLst>
                    <a:ext uri="{9D8B030D-6E8A-4147-A177-3AD203B41FA5}">
                      <a16:colId xmlns:a16="http://schemas.microsoft.com/office/drawing/2014/main" val="4074276214"/>
                    </a:ext>
                  </a:extLst>
                </a:gridCol>
                <a:gridCol w="329184">
                  <a:extLst>
                    <a:ext uri="{9D8B030D-6E8A-4147-A177-3AD203B41FA5}">
                      <a16:colId xmlns:a16="http://schemas.microsoft.com/office/drawing/2014/main" val="3638472547"/>
                    </a:ext>
                  </a:extLst>
                </a:gridCol>
                <a:gridCol w="329184">
                  <a:extLst>
                    <a:ext uri="{9D8B030D-6E8A-4147-A177-3AD203B41FA5}">
                      <a16:colId xmlns:a16="http://schemas.microsoft.com/office/drawing/2014/main" val="2421379374"/>
                    </a:ext>
                  </a:extLst>
                </a:gridCol>
                <a:gridCol w="329184">
                  <a:extLst>
                    <a:ext uri="{9D8B030D-6E8A-4147-A177-3AD203B41FA5}">
                      <a16:colId xmlns:a16="http://schemas.microsoft.com/office/drawing/2014/main" val="1064137986"/>
                    </a:ext>
                  </a:extLst>
                </a:gridCol>
                <a:gridCol w="329184">
                  <a:extLst>
                    <a:ext uri="{9D8B030D-6E8A-4147-A177-3AD203B41FA5}">
                      <a16:colId xmlns:a16="http://schemas.microsoft.com/office/drawing/2014/main" val="2886367236"/>
                    </a:ext>
                  </a:extLst>
                </a:gridCol>
                <a:gridCol w="329184">
                  <a:extLst>
                    <a:ext uri="{9D8B030D-6E8A-4147-A177-3AD203B41FA5}">
                      <a16:colId xmlns:a16="http://schemas.microsoft.com/office/drawing/2014/main" val="1289351435"/>
                    </a:ext>
                  </a:extLst>
                </a:gridCol>
                <a:gridCol w="329184">
                  <a:extLst>
                    <a:ext uri="{9D8B030D-6E8A-4147-A177-3AD203B41FA5}">
                      <a16:colId xmlns:a16="http://schemas.microsoft.com/office/drawing/2014/main" val="3348710289"/>
                    </a:ext>
                  </a:extLst>
                </a:gridCol>
                <a:gridCol w="329184">
                  <a:extLst>
                    <a:ext uri="{9D8B030D-6E8A-4147-A177-3AD203B41FA5}">
                      <a16:colId xmlns:a16="http://schemas.microsoft.com/office/drawing/2014/main" val="2164090376"/>
                    </a:ext>
                  </a:extLst>
                </a:gridCol>
                <a:gridCol w="740664">
                  <a:extLst>
                    <a:ext uri="{9D8B030D-6E8A-4147-A177-3AD203B41FA5}">
                      <a16:colId xmlns:a16="http://schemas.microsoft.com/office/drawing/2014/main" val="1017397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440176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- 2025-04-03 09:31:08</a:t>
                      </a:r>
                      <a:r>
                        <a:rPr kumimoji="0" lang="de-DE" sz="1000" b="0" i="0" u="none" strike="noStrike" kern="1200" cap="none" spc="0" normalizeH="0" baseline="0" noProof="0">
                          <a:ln>
                            <a:noFill/>
                          </a:ln>
                          <a:solidFill>
                            <a:prstClr val="black"/>
                          </a:solidFill>
                          <a:effectLst/>
                          <a:uLnTx/>
                          <a:uFillTx/>
                          <a:latin typeface="Calibri"/>
                          <a:ea typeface="+mn-ea"/>
                          <a:cs typeface="+mn-cs"/>
                        </a:rPr>
                        <a:t>
 Wenn wir die letzten Monate Revue passieren lassen, wirkt irgendwie alles wie aus einem japanischen Animationsfilm. 🎨🤪
Hast du alle Postings erkennen können?
#DeutschePost #DHL #Ghibli #Animation #PostAbenteuer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https://quintly-eu-image-storage.s3.amazonaws.com/4581112b0727b369a6510451ee603ef7/675b769d40578d491f52e459fae37af7.jpg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Entertaining,Trend</a:t>
                      </a:r>
                    </a:p>
                  </a:txBody>
                  <a:tcPr/>
                </a:tc>
                <a:extLst>
                  <a:ext uri="{0D108BD9-81ED-4DB2-BD59-A6C34878D82A}">
                    <a16:rowId xmlns:a16="http://schemas.microsoft.com/office/drawing/2014/main" val="1152110146"/>
                  </a:ext>
                </a:extLst>
              </a:tr>
            </a:tbl>
          </a:graphicData>
        </a:graphic>
      </p:graphicFrame>
      <p:sp>
        <p:nvSpPr>
          <p:cNvPr id="4" name="Text Placeholder 3">
            <a:extLst>
              <a:ext uri="{FF2B5EF4-FFF2-40B4-BE49-F238E27FC236}">
                <a16:creationId xmlns:a16="http://schemas.microsoft.com/office/drawing/2014/main" id="{6A8CAEDF-ECF2-4A03-8297-078524033F49}"/>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016988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19500-CEFD-4876-B660-773E1E7470E7}"/>
              </a:ext>
            </a:extLst>
          </p:cNvPr>
          <p:cNvSpPr>
            <a:spLocks noGrp="1"/>
          </p:cNvSpPr>
          <p:nvPr>
            <p:ph type="title"/>
          </p:nvPr>
        </p:nvSpPr>
        <p:spPr/>
        <p:txBody>
          <a:bodyPr/>
          <a:lstStyle/>
          <a:p>
            <a:r>
              <a:rPr lang="de-DE"/>
              <a:t>Overall Instagram - Deutsche Post | P&amp;P - 5 of 27</a:t>
            </a:r>
            <a:endParaRPr lang="en-US"/>
          </a:p>
        </p:txBody>
      </p:sp>
      <p:graphicFrame>
        <p:nvGraphicFramePr>
          <p:cNvPr id="5" name="Table Placeholder 4">
            <a:extLst>
              <a:ext uri="{FF2B5EF4-FFF2-40B4-BE49-F238E27FC236}">
                <a16:creationId xmlns:a16="http://schemas.microsoft.com/office/drawing/2014/main" id="{803B89C0-125B-4637-980C-272B92B7123F}"/>
              </a:ext>
            </a:extLst>
          </p:cNvPr>
          <p:cNvGraphicFramePr>
            <a:graphicFrameLocks noGrp="1"/>
          </p:cNvGraphicFramePr>
          <p:nvPr>
            <p:ph type="tbl" sz="quarter" idx="13"/>
            <p:extLst>
              <p:ext uri="{D42A27DB-BD31-4B8C-83A1-F6EECF244321}">
                <p14:modId xmlns:p14="http://schemas.microsoft.com/office/powerpoint/2010/main" val="4085960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4938408"/>
                    </a:ext>
                  </a:extLst>
                </a:gridCol>
                <a:gridCol w="822960">
                  <a:extLst>
                    <a:ext uri="{9D8B030D-6E8A-4147-A177-3AD203B41FA5}">
                      <a16:colId xmlns:a16="http://schemas.microsoft.com/office/drawing/2014/main" val="433883572"/>
                    </a:ext>
                  </a:extLst>
                </a:gridCol>
                <a:gridCol w="329184">
                  <a:extLst>
                    <a:ext uri="{9D8B030D-6E8A-4147-A177-3AD203B41FA5}">
                      <a16:colId xmlns:a16="http://schemas.microsoft.com/office/drawing/2014/main" val="1701133114"/>
                    </a:ext>
                  </a:extLst>
                </a:gridCol>
                <a:gridCol w="329184">
                  <a:extLst>
                    <a:ext uri="{9D8B030D-6E8A-4147-A177-3AD203B41FA5}">
                      <a16:colId xmlns:a16="http://schemas.microsoft.com/office/drawing/2014/main" val="1712020547"/>
                    </a:ext>
                  </a:extLst>
                </a:gridCol>
                <a:gridCol w="329184">
                  <a:extLst>
                    <a:ext uri="{9D8B030D-6E8A-4147-A177-3AD203B41FA5}">
                      <a16:colId xmlns:a16="http://schemas.microsoft.com/office/drawing/2014/main" val="4092064397"/>
                    </a:ext>
                  </a:extLst>
                </a:gridCol>
                <a:gridCol w="329184">
                  <a:extLst>
                    <a:ext uri="{9D8B030D-6E8A-4147-A177-3AD203B41FA5}">
                      <a16:colId xmlns:a16="http://schemas.microsoft.com/office/drawing/2014/main" val="1687543383"/>
                    </a:ext>
                  </a:extLst>
                </a:gridCol>
                <a:gridCol w="329184">
                  <a:extLst>
                    <a:ext uri="{9D8B030D-6E8A-4147-A177-3AD203B41FA5}">
                      <a16:colId xmlns:a16="http://schemas.microsoft.com/office/drawing/2014/main" val="1950292431"/>
                    </a:ext>
                  </a:extLst>
                </a:gridCol>
                <a:gridCol w="329184">
                  <a:extLst>
                    <a:ext uri="{9D8B030D-6E8A-4147-A177-3AD203B41FA5}">
                      <a16:colId xmlns:a16="http://schemas.microsoft.com/office/drawing/2014/main" val="1887442904"/>
                    </a:ext>
                  </a:extLst>
                </a:gridCol>
                <a:gridCol w="329184">
                  <a:extLst>
                    <a:ext uri="{9D8B030D-6E8A-4147-A177-3AD203B41FA5}">
                      <a16:colId xmlns:a16="http://schemas.microsoft.com/office/drawing/2014/main" val="978502628"/>
                    </a:ext>
                  </a:extLst>
                </a:gridCol>
                <a:gridCol w="329184">
                  <a:extLst>
                    <a:ext uri="{9D8B030D-6E8A-4147-A177-3AD203B41FA5}">
                      <a16:colId xmlns:a16="http://schemas.microsoft.com/office/drawing/2014/main" val="3351644488"/>
                    </a:ext>
                  </a:extLst>
                </a:gridCol>
                <a:gridCol w="329184">
                  <a:extLst>
                    <a:ext uri="{9D8B030D-6E8A-4147-A177-3AD203B41FA5}">
                      <a16:colId xmlns:a16="http://schemas.microsoft.com/office/drawing/2014/main" val="3345730520"/>
                    </a:ext>
                  </a:extLst>
                </a:gridCol>
                <a:gridCol w="329184">
                  <a:extLst>
                    <a:ext uri="{9D8B030D-6E8A-4147-A177-3AD203B41FA5}">
                      <a16:colId xmlns:a16="http://schemas.microsoft.com/office/drawing/2014/main" val="1895347204"/>
                    </a:ext>
                  </a:extLst>
                </a:gridCol>
                <a:gridCol w="329184">
                  <a:extLst>
                    <a:ext uri="{9D8B030D-6E8A-4147-A177-3AD203B41FA5}">
                      <a16:colId xmlns:a16="http://schemas.microsoft.com/office/drawing/2014/main" val="1741994230"/>
                    </a:ext>
                  </a:extLst>
                </a:gridCol>
                <a:gridCol w="329184">
                  <a:extLst>
                    <a:ext uri="{9D8B030D-6E8A-4147-A177-3AD203B41FA5}">
                      <a16:colId xmlns:a16="http://schemas.microsoft.com/office/drawing/2014/main" val="379163999"/>
                    </a:ext>
                  </a:extLst>
                </a:gridCol>
                <a:gridCol w="329184">
                  <a:extLst>
                    <a:ext uri="{9D8B030D-6E8A-4147-A177-3AD203B41FA5}">
                      <a16:colId xmlns:a16="http://schemas.microsoft.com/office/drawing/2014/main" val="654607637"/>
                    </a:ext>
                  </a:extLst>
                </a:gridCol>
                <a:gridCol w="740664">
                  <a:extLst>
                    <a:ext uri="{9D8B030D-6E8A-4147-A177-3AD203B41FA5}">
                      <a16:colId xmlns:a16="http://schemas.microsoft.com/office/drawing/2014/main" val="723549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17300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- 2025-04-04 13:53:13</a:t>
                      </a:r>
                      <a:r>
                        <a:rPr kumimoji="0" lang="en-US" sz="1000" b="0" i="0" u="none" strike="noStrike" kern="1200" cap="none" spc="0" normalizeH="0" baseline="0" noProof="0">
                          <a:ln>
                            <a:noFill/>
                          </a:ln>
                          <a:solidFill>
                            <a:prstClr val="black"/>
                          </a:solidFill>
                          <a:effectLst/>
                          <a:uLnTx/>
                          <a:uFillTx/>
                          <a:latin typeface="Calibri"/>
                          <a:ea typeface="+mn-ea"/>
                          <a:cs typeface="+mn-cs"/>
                        </a:rPr>
                        <a:t>
 @jokoundklaas, checkt euren Briefkasten! 🤝📬🙃
@joko #JokoUndKlaas #EinSehrGutesQuiz #ESGQ #DeutschePost #Briefmarke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https://quintly-eu-image-storage.s3.amazonaws.com/4581112b0727b369a6510451ee603ef7/60991569ed25335b116904d351643e7d.jpg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156010662"/>
                  </a:ext>
                </a:extLst>
              </a:tr>
            </a:tbl>
          </a:graphicData>
        </a:graphic>
      </p:graphicFrame>
      <p:sp>
        <p:nvSpPr>
          <p:cNvPr id="4" name="Text Placeholder 3">
            <a:extLst>
              <a:ext uri="{FF2B5EF4-FFF2-40B4-BE49-F238E27FC236}">
                <a16:creationId xmlns:a16="http://schemas.microsoft.com/office/drawing/2014/main" id="{596AF6A8-F895-4516-933D-0FEFBB2466CF}"/>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994705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D9D5A-087A-43A4-AB07-6F4990C44C6E}"/>
              </a:ext>
            </a:extLst>
          </p:cNvPr>
          <p:cNvSpPr>
            <a:spLocks noGrp="1"/>
          </p:cNvSpPr>
          <p:nvPr>
            <p:ph type="title"/>
          </p:nvPr>
        </p:nvSpPr>
        <p:spPr/>
        <p:txBody>
          <a:bodyPr/>
          <a:lstStyle/>
          <a:p>
            <a:r>
              <a:rPr lang="de-DE"/>
              <a:t>Overall Instagram - Deutsche Post | P&amp;P - 6 of 27</a:t>
            </a:r>
            <a:endParaRPr lang="en-US"/>
          </a:p>
        </p:txBody>
      </p:sp>
      <p:graphicFrame>
        <p:nvGraphicFramePr>
          <p:cNvPr id="5" name="Table Placeholder 4">
            <a:extLst>
              <a:ext uri="{FF2B5EF4-FFF2-40B4-BE49-F238E27FC236}">
                <a16:creationId xmlns:a16="http://schemas.microsoft.com/office/drawing/2014/main" id="{6DA5D553-2BE4-4649-85C0-58BB9AAD76EB}"/>
              </a:ext>
            </a:extLst>
          </p:cNvPr>
          <p:cNvGraphicFramePr>
            <a:graphicFrameLocks noGrp="1"/>
          </p:cNvGraphicFramePr>
          <p:nvPr>
            <p:ph type="tbl" sz="quarter" idx="13"/>
            <p:extLst>
              <p:ext uri="{D42A27DB-BD31-4B8C-83A1-F6EECF244321}">
                <p14:modId xmlns:p14="http://schemas.microsoft.com/office/powerpoint/2010/main" val="4258151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48814475"/>
                    </a:ext>
                  </a:extLst>
                </a:gridCol>
                <a:gridCol w="822960">
                  <a:extLst>
                    <a:ext uri="{9D8B030D-6E8A-4147-A177-3AD203B41FA5}">
                      <a16:colId xmlns:a16="http://schemas.microsoft.com/office/drawing/2014/main" val="3413703696"/>
                    </a:ext>
                  </a:extLst>
                </a:gridCol>
                <a:gridCol w="329184">
                  <a:extLst>
                    <a:ext uri="{9D8B030D-6E8A-4147-A177-3AD203B41FA5}">
                      <a16:colId xmlns:a16="http://schemas.microsoft.com/office/drawing/2014/main" val="1590384160"/>
                    </a:ext>
                  </a:extLst>
                </a:gridCol>
                <a:gridCol w="329184">
                  <a:extLst>
                    <a:ext uri="{9D8B030D-6E8A-4147-A177-3AD203B41FA5}">
                      <a16:colId xmlns:a16="http://schemas.microsoft.com/office/drawing/2014/main" val="3623174248"/>
                    </a:ext>
                  </a:extLst>
                </a:gridCol>
                <a:gridCol w="329184">
                  <a:extLst>
                    <a:ext uri="{9D8B030D-6E8A-4147-A177-3AD203B41FA5}">
                      <a16:colId xmlns:a16="http://schemas.microsoft.com/office/drawing/2014/main" val="808535236"/>
                    </a:ext>
                  </a:extLst>
                </a:gridCol>
                <a:gridCol w="329184">
                  <a:extLst>
                    <a:ext uri="{9D8B030D-6E8A-4147-A177-3AD203B41FA5}">
                      <a16:colId xmlns:a16="http://schemas.microsoft.com/office/drawing/2014/main" val="4206671543"/>
                    </a:ext>
                  </a:extLst>
                </a:gridCol>
                <a:gridCol w="329184">
                  <a:extLst>
                    <a:ext uri="{9D8B030D-6E8A-4147-A177-3AD203B41FA5}">
                      <a16:colId xmlns:a16="http://schemas.microsoft.com/office/drawing/2014/main" val="3138852380"/>
                    </a:ext>
                  </a:extLst>
                </a:gridCol>
                <a:gridCol w="329184">
                  <a:extLst>
                    <a:ext uri="{9D8B030D-6E8A-4147-A177-3AD203B41FA5}">
                      <a16:colId xmlns:a16="http://schemas.microsoft.com/office/drawing/2014/main" val="729401888"/>
                    </a:ext>
                  </a:extLst>
                </a:gridCol>
                <a:gridCol w="329184">
                  <a:extLst>
                    <a:ext uri="{9D8B030D-6E8A-4147-A177-3AD203B41FA5}">
                      <a16:colId xmlns:a16="http://schemas.microsoft.com/office/drawing/2014/main" val="2571108809"/>
                    </a:ext>
                  </a:extLst>
                </a:gridCol>
                <a:gridCol w="329184">
                  <a:extLst>
                    <a:ext uri="{9D8B030D-6E8A-4147-A177-3AD203B41FA5}">
                      <a16:colId xmlns:a16="http://schemas.microsoft.com/office/drawing/2014/main" val="3158408411"/>
                    </a:ext>
                  </a:extLst>
                </a:gridCol>
                <a:gridCol w="329184">
                  <a:extLst>
                    <a:ext uri="{9D8B030D-6E8A-4147-A177-3AD203B41FA5}">
                      <a16:colId xmlns:a16="http://schemas.microsoft.com/office/drawing/2014/main" val="1378654919"/>
                    </a:ext>
                  </a:extLst>
                </a:gridCol>
                <a:gridCol w="329184">
                  <a:extLst>
                    <a:ext uri="{9D8B030D-6E8A-4147-A177-3AD203B41FA5}">
                      <a16:colId xmlns:a16="http://schemas.microsoft.com/office/drawing/2014/main" val="3046460337"/>
                    </a:ext>
                  </a:extLst>
                </a:gridCol>
                <a:gridCol w="329184">
                  <a:extLst>
                    <a:ext uri="{9D8B030D-6E8A-4147-A177-3AD203B41FA5}">
                      <a16:colId xmlns:a16="http://schemas.microsoft.com/office/drawing/2014/main" val="2933946406"/>
                    </a:ext>
                  </a:extLst>
                </a:gridCol>
                <a:gridCol w="329184">
                  <a:extLst>
                    <a:ext uri="{9D8B030D-6E8A-4147-A177-3AD203B41FA5}">
                      <a16:colId xmlns:a16="http://schemas.microsoft.com/office/drawing/2014/main" val="104286615"/>
                    </a:ext>
                  </a:extLst>
                </a:gridCol>
                <a:gridCol w="329184">
                  <a:extLst>
                    <a:ext uri="{9D8B030D-6E8A-4147-A177-3AD203B41FA5}">
                      <a16:colId xmlns:a16="http://schemas.microsoft.com/office/drawing/2014/main" val="1366070060"/>
                    </a:ext>
                  </a:extLst>
                </a:gridCol>
                <a:gridCol w="740664">
                  <a:extLst>
                    <a:ext uri="{9D8B030D-6E8A-4147-A177-3AD203B41FA5}">
                      <a16:colId xmlns:a16="http://schemas.microsoft.com/office/drawing/2014/main" val="3332831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899477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- 2025-04-05 09:00:21</a:t>
                      </a:r>
                      <a:r>
                        <a:rPr kumimoji="0" lang="de-DE" sz="1000" b="0" i="0" u="none" strike="noStrike" kern="1200" cap="none" spc="0" normalizeH="0" baseline="0" noProof="0">
                          <a:ln>
                            <a:noFill/>
                          </a:ln>
                          <a:solidFill>
                            <a:prstClr val="black"/>
                          </a:solidFill>
                          <a:effectLst/>
                          <a:uLnTx/>
                          <a:uFillTx/>
                          <a:latin typeface="Calibri"/>
                          <a:ea typeface="+mn-ea"/>
                          <a:cs typeface="+mn-cs"/>
                        </a:rPr>
                        <a:t>
 It's #Saturday! 🥳 Worüber wir uns heute freuen? Über die Sonne ☀️, das Wochenende 😎 und unseren #Postmomente Gewinner @milot2002, der sich mit diesem Selfie auf dem Weg zur Arbeit einen 100-Euro-Gutschein für @ikeadeutschland gesichert hat!
Du willst im April dabei sein und dir einen 100-Euro-Gutschein von @etsyde sichern?
So einfach geht’s:
📷 Lade dein schönstes Foto mit Post- oder DHL-Bezug hoch
📌 Markiere uns im Beitrag
🏷 Nutze den Hashtag #Postmomente
Alternativ kannst du uns dein Foto auch per Mail zusenden. Alle Infos dazu findest du in den Teilnahmebedingungen in unserer Bio.
#DeutschePost  #Ikea #Etsy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https://quintly-eu-image-storage.s3.amazonaws.com/4581112b0727b369a6510451ee603ef7/36d8ae0ead952ca6a19b2a24b911ea07.jpg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P&amp;P_Gewinnspiel Postmomente,P&amp;P_01_TC: Corporate/ Brand,P&amp;P_03_ND: Entertaining</a:t>
                      </a:r>
                    </a:p>
                  </a:txBody>
                  <a:tcPr/>
                </a:tc>
                <a:extLst>
                  <a:ext uri="{0D108BD9-81ED-4DB2-BD59-A6C34878D82A}">
                    <a16:rowId xmlns:a16="http://schemas.microsoft.com/office/drawing/2014/main" val="2595892958"/>
                  </a:ext>
                </a:extLst>
              </a:tr>
            </a:tbl>
          </a:graphicData>
        </a:graphic>
      </p:graphicFrame>
      <p:sp>
        <p:nvSpPr>
          <p:cNvPr id="4" name="Text Placeholder 3">
            <a:extLst>
              <a:ext uri="{FF2B5EF4-FFF2-40B4-BE49-F238E27FC236}">
                <a16:creationId xmlns:a16="http://schemas.microsoft.com/office/drawing/2014/main" id="{5889CA04-5094-4E54-ABFA-0FFBBB04E7E4}"/>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969183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63CAD-D20A-429B-A4F0-74DBB8F664A7}"/>
              </a:ext>
            </a:extLst>
          </p:cNvPr>
          <p:cNvSpPr>
            <a:spLocks noGrp="1"/>
          </p:cNvSpPr>
          <p:nvPr>
            <p:ph type="title"/>
          </p:nvPr>
        </p:nvSpPr>
        <p:spPr/>
        <p:txBody>
          <a:bodyPr/>
          <a:lstStyle/>
          <a:p>
            <a:r>
              <a:rPr lang="de-DE"/>
              <a:t>Overall Instagram - Deutsche Post | P&amp;P - 7 of 27</a:t>
            </a:r>
            <a:endParaRPr lang="en-US"/>
          </a:p>
        </p:txBody>
      </p:sp>
      <p:graphicFrame>
        <p:nvGraphicFramePr>
          <p:cNvPr id="5" name="Table Placeholder 4">
            <a:extLst>
              <a:ext uri="{FF2B5EF4-FFF2-40B4-BE49-F238E27FC236}">
                <a16:creationId xmlns:a16="http://schemas.microsoft.com/office/drawing/2014/main" id="{AD005057-9D46-4891-B47F-25484989492F}"/>
              </a:ext>
            </a:extLst>
          </p:cNvPr>
          <p:cNvGraphicFramePr>
            <a:graphicFrameLocks noGrp="1"/>
          </p:cNvGraphicFramePr>
          <p:nvPr>
            <p:ph type="tbl" sz="quarter" idx="13"/>
            <p:extLst>
              <p:ext uri="{D42A27DB-BD31-4B8C-83A1-F6EECF244321}">
                <p14:modId xmlns:p14="http://schemas.microsoft.com/office/powerpoint/2010/main" val="88742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25844026"/>
                    </a:ext>
                  </a:extLst>
                </a:gridCol>
                <a:gridCol w="822960">
                  <a:extLst>
                    <a:ext uri="{9D8B030D-6E8A-4147-A177-3AD203B41FA5}">
                      <a16:colId xmlns:a16="http://schemas.microsoft.com/office/drawing/2014/main" val="2806571952"/>
                    </a:ext>
                  </a:extLst>
                </a:gridCol>
                <a:gridCol w="329184">
                  <a:extLst>
                    <a:ext uri="{9D8B030D-6E8A-4147-A177-3AD203B41FA5}">
                      <a16:colId xmlns:a16="http://schemas.microsoft.com/office/drawing/2014/main" val="109418692"/>
                    </a:ext>
                  </a:extLst>
                </a:gridCol>
                <a:gridCol w="329184">
                  <a:extLst>
                    <a:ext uri="{9D8B030D-6E8A-4147-A177-3AD203B41FA5}">
                      <a16:colId xmlns:a16="http://schemas.microsoft.com/office/drawing/2014/main" val="3062295464"/>
                    </a:ext>
                  </a:extLst>
                </a:gridCol>
                <a:gridCol w="329184">
                  <a:extLst>
                    <a:ext uri="{9D8B030D-6E8A-4147-A177-3AD203B41FA5}">
                      <a16:colId xmlns:a16="http://schemas.microsoft.com/office/drawing/2014/main" val="2862574815"/>
                    </a:ext>
                  </a:extLst>
                </a:gridCol>
                <a:gridCol w="329184">
                  <a:extLst>
                    <a:ext uri="{9D8B030D-6E8A-4147-A177-3AD203B41FA5}">
                      <a16:colId xmlns:a16="http://schemas.microsoft.com/office/drawing/2014/main" val="2881407168"/>
                    </a:ext>
                  </a:extLst>
                </a:gridCol>
                <a:gridCol w="329184">
                  <a:extLst>
                    <a:ext uri="{9D8B030D-6E8A-4147-A177-3AD203B41FA5}">
                      <a16:colId xmlns:a16="http://schemas.microsoft.com/office/drawing/2014/main" val="3975116065"/>
                    </a:ext>
                  </a:extLst>
                </a:gridCol>
                <a:gridCol w="329184">
                  <a:extLst>
                    <a:ext uri="{9D8B030D-6E8A-4147-A177-3AD203B41FA5}">
                      <a16:colId xmlns:a16="http://schemas.microsoft.com/office/drawing/2014/main" val="3518742452"/>
                    </a:ext>
                  </a:extLst>
                </a:gridCol>
                <a:gridCol w="329184">
                  <a:extLst>
                    <a:ext uri="{9D8B030D-6E8A-4147-A177-3AD203B41FA5}">
                      <a16:colId xmlns:a16="http://schemas.microsoft.com/office/drawing/2014/main" val="922711395"/>
                    </a:ext>
                  </a:extLst>
                </a:gridCol>
                <a:gridCol w="329184">
                  <a:extLst>
                    <a:ext uri="{9D8B030D-6E8A-4147-A177-3AD203B41FA5}">
                      <a16:colId xmlns:a16="http://schemas.microsoft.com/office/drawing/2014/main" val="1017079629"/>
                    </a:ext>
                  </a:extLst>
                </a:gridCol>
                <a:gridCol w="329184">
                  <a:extLst>
                    <a:ext uri="{9D8B030D-6E8A-4147-A177-3AD203B41FA5}">
                      <a16:colId xmlns:a16="http://schemas.microsoft.com/office/drawing/2014/main" val="2740810199"/>
                    </a:ext>
                  </a:extLst>
                </a:gridCol>
                <a:gridCol w="329184">
                  <a:extLst>
                    <a:ext uri="{9D8B030D-6E8A-4147-A177-3AD203B41FA5}">
                      <a16:colId xmlns:a16="http://schemas.microsoft.com/office/drawing/2014/main" val="2989318474"/>
                    </a:ext>
                  </a:extLst>
                </a:gridCol>
                <a:gridCol w="329184">
                  <a:extLst>
                    <a:ext uri="{9D8B030D-6E8A-4147-A177-3AD203B41FA5}">
                      <a16:colId xmlns:a16="http://schemas.microsoft.com/office/drawing/2014/main" val="1231300877"/>
                    </a:ext>
                  </a:extLst>
                </a:gridCol>
                <a:gridCol w="329184">
                  <a:extLst>
                    <a:ext uri="{9D8B030D-6E8A-4147-A177-3AD203B41FA5}">
                      <a16:colId xmlns:a16="http://schemas.microsoft.com/office/drawing/2014/main" val="1815238245"/>
                    </a:ext>
                  </a:extLst>
                </a:gridCol>
                <a:gridCol w="329184">
                  <a:extLst>
                    <a:ext uri="{9D8B030D-6E8A-4147-A177-3AD203B41FA5}">
                      <a16:colId xmlns:a16="http://schemas.microsoft.com/office/drawing/2014/main" val="3026812536"/>
                    </a:ext>
                  </a:extLst>
                </a:gridCol>
                <a:gridCol w="740664">
                  <a:extLst>
                    <a:ext uri="{9D8B030D-6E8A-4147-A177-3AD203B41FA5}">
                      <a16:colId xmlns:a16="http://schemas.microsoft.com/office/drawing/2014/main" val="2147076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186744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- 2025-04-06 09:00:10</a:t>
                      </a:r>
                      <a:r>
                        <a:rPr kumimoji="0" lang="de-DE" sz="1000" b="0" i="0" u="none" strike="noStrike" kern="1200" cap="none" spc="0" normalizeH="0" baseline="0" noProof="0">
                          <a:ln>
                            <a:noFill/>
                          </a:ln>
                          <a:solidFill>
                            <a:prstClr val="black"/>
                          </a:solidFill>
                          <a:effectLst/>
                          <a:uLnTx/>
                          <a:uFillTx/>
                          <a:latin typeface="Calibri"/>
                          <a:ea typeface="+mn-ea"/>
                          <a:cs typeface="+mn-cs"/>
                        </a:rPr>
                        <a:t>
 Auf die Plätze, fertig, los! 🏃🚀
Während die einen noch gemütlich im Bett liegen, sind die anderen schon auf der Strecke beim Bonn-Marathon! 
Seit 2001 veranstalten wir dieses Event jährlich in der Stadt unseres Firmensitzes. Heute stehen wieder 21 oder 42 Kilometer auf dem Plan. 💪
Zu welchem Team gehörst du? 😀
📷: @der_postbote_owl
#Marathon #BonnMarathon #DeutschePostMarathon #DeutschePost #Bonn #DHL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https://quintly-eu-image-storage.s3.amazonaws.com/4581112b0727b369a6510451ee603ef7/394313403e834ba00cb0a865b66306a5.jpg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Educational,P&amp;P_UGC</a:t>
                      </a:r>
                    </a:p>
                  </a:txBody>
                  <a:tcPr/>
                </a:tc>
                <a:extLst>
                  <a:ext uri="{0D108BD9-81ED-4DB2-BD59-A6C34878D82A}">
                    <a16:rowId xmlns:a16="http://schemas.microsoft.com/office/drawing/2014/main" val="1354456995"/>
                  </a:ext>
                </a:extLst>
              </a:tr>
            </a:tbl>
          </a:graphicData>
        </a:graphic>
      </p:graphicFrame>
      <p:sp>
        <p:nvSpPr>
          <p:cNvPr id="4" name="Text Placeholder 3">
            <a:extLst>
              <a:ext uri="{FF2B5EF4-FFF2-40B4-BE49-F238E27FC236}">
                <a16:creationId xmlns:a16="http://schemas.microsoft.com/office/drawing/2014/main" id="{E6029261-A7B3-414B-ACAE-35EC5E801EA3}"/>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968104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B4248-E9B3-4CA9-B1FD-29047D2F3E86}"/>
              </a:ext>
            </a:extLst>
          </p:cNvPr>
          <p:cNvSpPr>
            <a:spLocks noGrp="1"/>
          </p:cNvSpPr>
          <p:nvPr>
            <p:ph type="title"/>
          </p:nvPr>
        </p:nvSpPr>
        <p:spPr/>
        <p:txBody>
          <a:bodyPr/>
          <a:lstStyle/>
          <a:p>
            <a:r>
              <a:rPr lang="de-DE"/>
              <a:t>Overall Instagram - Deutsche Post | P&amp;P - 8 of 27</a:t>
            </a:r>
            <a:endParaRPr lang="en-US"/>
          </a:p>
        </p:txBody>
      </p:sp>
      <p:graphicFrame>
        <p:nvGraphicFramePr>
          <p:cNvPr id="5" name="Table Placeholder 4">
            <a:extLst>
              <a:ext uri="{FF2B5EF4-FFF2-40B4-BE49-F238E27FC236}">
                <a16:creationId xmlns:a16="http://schemas.microsoft.com/office/drawing/2014/main" id="{985CC214-6EFD-4BED-BA25-E4B602310C2E}"/>
              </a:ext>
            </a:extLst>
          </p:cNvPr>
          <p:cNvGraphicFramePr>
            <a:graphicFrameLocks noGrp="1"/>
          </p:cNvGraphicFramePr>
          <p:nvPr>
            <p:ph type="tbl" sz="quarter" idx="13"/>
            <p:extLst>
              <p:ext uri="{D42A27DB-BD31-4B8C-83A1-F6EECF244321}">
                <p14:modId xmlns:p14="http://schemas.microsoft.com/office/powerpoint/2010/main" val="1600303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5453182"/>
                    </a:ext>
                  </a:extLst>
                </a:gridCol>
                <a:gridCol w="822960">
                  <a:extLst>
                    <a:ext uri="{9D8B030D-6E8A-4147-A177-3AD203B41FA5}">
                      <a16:colId xmlns:a16="http://schemas.microsoft.com/office/drawing/2014/main" val="51873204"/>
                    </a:ext>
                  </a:extLst>
                </a:gridCol>
                <a:gridCol w="329184">
                  <a:extLst>
                    <a:ext uri="{9D8B030D-6E8A-4147-A177-3AD203B41FA5}">
                      <a16:colId xmlns:a16="http://schemas.microsoft.com/office/drawing/2014/main" val="2681966964"/>
                    </a:ext>
                  </a:extLst>
                </a:gridCol>
                <a:gridCol w="329184">
                  <a:extLst>
                    <a:ext uri="{9D8B030D-6E8A-4147-A177-3AD203B41FA5}">
                      <a16:colId xmlns:a16="http://schemas.microsoft.com/office/drawing/2014/main" val="2124832927"/>
                    </a:ext>
                  </a:extLst>
                </a:gridCol>
                <a:gridCol w="329184">
                  <a:extLst>
                    <a:ext uri="{9D8B030D-6E8A-4147-A177-3AD203B41FA5}">
                      <a16:colId xmlns:a16="http://schemas.microsoft.com/office/drawing/2014/main" val="921429299"/>
                    </a:ext>
                  </a:extLst>
                </a:gridCol>
                <a:gridCol w="329184">
                  <a:extLst>
                    <a:ext uri="{9D8B030D-6E8A-4147-A177-3AD203B41FA5}">
                      <a16:colId xmlns:a16="http://schemas.microsoft.com/office/drawing/2014/main" val="989645312"/>
                    </a:ext>
                  </a:extLst>
                </a:gridCol>
                <a:gridCol w="329184">
                  <a:extLst>
                    <a:ext uri="{9D8B030D-6E8A-4147-A177-3AD203B41FA5}">
                      <a16:colId xmlns:a16="http://schemas.microsoft.com/office/drawing/2014/main" val="2067238410"/>
                    </a:ext>
                  </a:extLst>
                </a:gridCol>
                <a:gridCol w="329184">
                  <a:extLst>
                    <a:ext uri="{9D8B030D-6E8A-4147-A177-3AD203B41FA5}">
                      <a16:colId xmlns:a16="http://schemas.microsoft.com/office/drawing/2014/main" val="3433903842"/>
                    </a:ext>
                  </a:extLst>
                </a:gridCol>
                <a:gridCol w="329184">
                  <a:extLst>
                    <a:ext uri="{9D8B030D-6E8A-4147-A177-3AD203B41FA5}">
                      <a16:colId xmlns:a16="http://schemas.microsoft.com/office/drawing/2014/main" val="2609052884"/>
                    </a:ext>
                  </a:extLst>
                </a:gridCol>
                <a:gridCol w="329184">
                  <a:extLst>
                    <a:ext uri="{9D8B030D-6E8A-4147-A177-3AD203B41FA5}">
                      <a16:colId xmlns:a16="http://schemas.microsoft.com/office/drawing/2014/main" val="1928508201"/>
                    </a:ext>
                  </a:extLst>
                </a:gridCol>
                <a:gridCol w="329184">
                  <a:extLst>
                    <a:ext uri="{9D8B030D-6E8A-4147-A177-3AD203B41FA5}">
                      <a16:colId xmlns:a16="http://schemas.microsoft.com/office/drawing/2014/main" val="487716614"/>
                    </a:ext>
                  </a:extLst>
                </a:gridCol>
                <a:gridCol w="329184">
                  <a:extLst>
                    <a:ext uri="{9D8B030D-6E8A-4147-A177-3AD203B41FA5}">
                      <a16:colId xmlns:a16="http://schemas.microsoft.com/office/drawing/2014/main" val="2005791035"/>
                    </a:ext>
                  </a:extLst>
                </a:gridCol>
                <a:gridCol w="329184">
                  <a:extLst>
                    <a:ext uri="{9D8B030D-6E8A-4147-A177-3AD203B41FA5}">
                      <a16:colId xmlns:a16="http://schemas.microsoft.com/office/drawing/2014/main" val="580907038"/>
                    </a:ext>
                  </a:extLst>
                </a:gridCol>
                <a:gridCol w="329184">
                  <a:extLst>
                    <a:ext uri="{9D8B030D-6E8A-4147-A177-3AD203B41FA5}">
                      <a16:colId xmlns:a16="http://schemas.microsoft.com/office/drawing/2014/main" val="1315870729"/>
                    </a:ext>
                  </a:extLst>
                </a:gridCol>
                <a:gridCol w="329184">
                  <a:extLst>
                    <a:ext uri="{9D8B030D-6E8A-4147-A177-3AD203B41FA5}">
                      <a16:colId xmlns:a16="http://schemas.microsoft.com/office/drawing/2014/main" val="1229524577"/>
                    </a:ext>
                  </a:extLst>
                </a:gridCol>
                <a:gridCol w="740664">
                  <a:extLst>
                    <a:ext uri="{9D8B030D-6E8A-4147-A177-3AD203B41FA5}">
                      <a16:colId xmlns:a16="http://schemas.microsoft.com/office/drawing/2014/main" val="1811860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22225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- 2025-04-07 09:00:44</a:t>
                      </a:r>
                      <a:r>
                        <a:rPr kumimoji="0" lang="en-US" sz="1000" b="0" i="0" u="none" strike="noStrike" kern="1200" cap="none" spc="0" normalizeH="0" baseline="0" noProof="0">
                          <a:ln>
                            <a:noFill/>
                          </a:ln>
                          <a:solidFill>
                            <a:prstClr val="black"/>
                          </a:solidFill>
                          <a:effectLst/>
                          <a:uLnTx/>
                          <a:uFillTx/>
                          <a:latin typeface="Calibri"/>
                          <a:ea typeface="+mn-ea"/>
                          <a:cs typeface="+mn-cs"/>
                        </a:rPr>
                        <a:t>
 Ob @julyanpohl unsere Azubis erkennt? 🧐 Naja, erstmal die Konditor:innen entlarven und dann weitersehen. 🎂
#DeutschePost #DHL #Azubis #ErkenneDenJob #WerdeEineVonUns #WerdeEinerVonUns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https://quintly-eu-image-storage.s3.amazonaws.com/4581112b0727b369a6510451ee603ef7/0447b8dedad8f13a0eed088b3632ebf4.jpg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Employer Branding,P&amp;P_03_ND: Entertaining</a:t>
                      </a:r>
                    </a:p>
                  </a:txBody>
                  <a:tcPr/>
                </a:tc>
                <a:extLst>
                  <a:ext uri="{0D108BD9-81ED-4DB2-BD59-A6C34878D82A}">
                    <a16:rowId xmlns:a16="http://schemas.microsoft.com/office/drawing/2014/main" val="3590750227"/>
                  </a:ext>
                </a:extLst>
              </a:tr>
            </a:tbl>
          </a:graphicData>
        </a:graphic>
      </p:graphicFrame>
      <p:sp>
        <p:nvSpPr>
          <p:cNvPr id="4" name="Text Placeholder 3">
            <a:extLst>
              <a:ext uri="{FF2B5EF4-FFF2-40B4-BE49-F238E27FC236}">
                <a16:creationId xmlns:a16="http://schemas.microsoft.com/office/drawing/2014/main" id="{416473A6-BCCD-4F79-9AD5-BFED38B93BB0}"/>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6410548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FA4D3-BA1D-4C8E-8EBA-1A1B1DDF8AF9}"/>
              </a:ext>
            </a:extLst>
          </p:cNvPr>
          <p:cNvSpPr>
            <a:spLocks noGrp="1"/>
          </p:cNvSpPr>
          <p:nvPr>
            <p:ph type="title"/>
          </p:nvPr>
        </p:nvSpPr>
        <p:spPr/>
        <p:txBody>
          <a:bodyPr/>
          <a:lstStyle/>
          <a:p>
            <a:r>
              <a:rPr lang="de-DE"/>
              <a:t>Overall Instagram - Deutsche Post | P&amp;P - 9 of 27</a:t>
            </a:r>
            <a:endParaRPr lang="en-US"/>
          </a:p>
        </p:txBody>
      </p:sp>
      <p:graphicFrame>
        <p:nvGraphicFramePr>
          <p:cNvPr id="5" name="Table Placeholder 4">
            <a:extLst>
              <a:ext uri="{FF2B5EF4-FFF2-40B4-BE49-F238E27FC236}">
                <a16:creationId xmlns:a16="http://schemas.microsoft.com/office/drawing/2014/main" id="{D286DCF8-1AF0-4B3F-BC1F-B71CE56C632E}"/>
              </a:ext>
            </a:extLst>
          </p:cNvPr>
          <p:cNvGraphicFramePr>
            <a:graphicFrameLocks noGrp="1"/>
          </p:cNvGraphicFramePr>
          <p:nvPr>
            <p:ph type="tbl" sz="quarter" idx="13"/>
            <p:extLst>
              <p:ext uri="{D42A27DB-BD31-4B8C-83A1-F6EECF244321}">
                <p14:modId xmlns:p14="http://schemas.microsoft.com/office/powerpoint/2010/main" val="2001367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06753205"/>
                    </a:ext>
                  </a:extLst>
                </a:gridCol>
                <a:gridCol w="822960">
                  <a:extLst>
                    <a:ext uri="{9D8B030D-6E8A-4147-A177-3AD203B41FA5}">
                      <a16:colId xmlns:a16="http://schemas.microsoft.com/office/drawing/2014/main" val="794166948"/>
                    </a:ext>
                  </a:extLst>
                </a:gridCol>
                <a:gridCol w="329184">
                  <a:extLst>
                    <a:ext uri="{9D8B030D-6E8A-4147-A177-3AD203B41FA5}">
                      <a16:colId xmlns:a16="http://schemas.microsoft.com/office/drawing/2014/main" val="1011148439"/>
                    </a:ext>
                  </a:extLst>
                </a:gridCol>
                <a:gridCol w="329184">
                  <a:extLst>
                    <a:ext uri="{9D8B030D-6E8A-4147-A177-3AD203B41FA5}">
                      <a16:colId xmlns:a16="http://schemas.microsoft.com/office/drawing/2014/main" val="3361399373"/>
                    </a:ext>
                  </a:extLst>
                </a:gridCol>
                <a:gridCol w="329184">
                  <a:extLst>
                    <a:ext uri="{9D8B030D-6E8A-4147-A177-3AD203B41FA5}">
                      <a16:colId xmlns:a16="http://schemas.microsoft.com/office/drawing/2014/main" val="1975648180"/>
                    </a:ext>
                  </a:extLst>
                </a:gridCol>
                <a:gridCol w="329184">
                  <a:extLst>
                    <a:ext uri="{9D8B030D-6E8A-4147-A177-3AD203B41FA5}">
                      <a16:colId xmlns:a16="http://schemas.microsoft.com/office/drawing/2014/main" val="2721046164"/>
                    </a:ext>
                  </a:extLst>
                </a:gridCol>
                <a:gridCol w="329184">
                  <a:extLst>
                    <a:ext uri="{9D8B030D-6E8A-4147-A177-3AD203B41FA5}">
                      <a16:colId xmlns:a16="http://schemas.microsoft.com/office/drawing/2014/main" val="2680037541"/>
                    </a:ext>
                  </a:extLst>
                </a:gridCol>
                <a:gridCol w="329184">
                  <a:extLst>
                    <a:ext uri="{9D8B030D-6E8A-4147-A177-3AD203B41FA5}">
                      <a16:colId xmlns:a16="http://schemas.microsoft.com/office/drawing/2014/main" val="436684306"/>
                    </a:ext>
                  </a:extLst>
                </a:gridCol>
                <a:gridCol w="329184">
                  <a:extLst>
                    <a:ext uri="{9D8B030D-6E8A-4147-A177-3AD203B41FA5}">
                      <a16:colId xmlns:a16="http://schemas.microsoft.com/office/drawing/2014/main" val="2272465880"/>
                    </a:ext>
                  </a:extLst>
                </a:gridCol>
                <a:gridCol w="329184">
                  <a:extLst>
                    <a:ext uri="{9D8B030D-6E8A-4147-A177-3AD203B41FA5}">
                      <a16:colId xmlns:a16="http://schemas.microsoft.com/office/drawing/2014/main" val="1946353032"/>
                    </a:ext>
                  </a:extLst>
                </a:gridCol>
                <a:gridCol w="329184">
                  <a:extLst>
                    <a:ext uri="{9D8B030D-6E8A-4147-A177-3AD203B41FA5}">
                      <a16:colId xmlns:a16="http://schemas.microsoft.com/office/drawing/2014/main" val="2015465436"/>
                    </a:ext>
                  </a:extLst>
                </a:gridCol>
                <a:gridCol w="329184">
                  <a:extLst>
                    <a:ext uri="{9D8B030D-6E8A-4147-A177-3AD203B41FA5}">
                      <a16:colId xmlns:a16="http://schemas.microsoft.com/office/drawing/2014/main" val="650214209"/>
                    </a:ext>
                  </a:extLst>
                </a:gridCol>
                <a:gridCol w="329184">
                  <a:extLst>
                    <a:ext uri="{9D8B030D-6E8A-4147-A177-3AD203B41FA5}">
                      <a16:colId xmlns:a16="http://schemas.microsoft.com/office/drawing/2014/main" val="3413573528"/>
                    </a:ext>
                  </a:extLst>
                </a:gridCol>
                <a:gridCol w="329184">
                  <a:extLst>
                    <a:ext uri="{9D8B030D-6E8A-4147-A177-3AD203B41FA5}">
                      <a16:colId xmlns:a16="http://schemas.microsoft.com/office/drawing/2014/main" val="3179418902"/>
                    </a:ext>
                  </a:extLst>
                </a:gridCol>
                <a:gridCol w="329184">
                  <a:extLst>
                    <a:ext uri="{9D8B030D-6E8A-4147-A177-3AD203B41FA5}">
                      <a16:colId xmlns:a16="http://schemas.microsoft.com/office/drawing/2014/main" val="3714048331"/>
                    </a:ext>
                  </a:extLst>
                </a:gridCol>
                <a:gridCol w="740664">
                  <a:extLst>
                    <a:ext uri="{9D8B030D-6E8A-4147-A177-3AD203B41FA5}">
                      <a16:colId xmlns:a16="http://schemas.microsoft.com/office/drawing/2014/main" val="277052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797884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- 2025-04-08 09:00:15</a:t>
                      </a:r>
                      <a:r>
                        <a:rPr kumimoji="0" lang="de-DE" sz="1000" b="0" i="0" u="none" strike="noStrike" kern="1200" cap="none" spc="0" normalizeH="0" baseline="0" noProof="0">
                          <a:ln>
                            <a:noFill/>
                          </a:ln>
                          <a:solidFill>
                            <a:prstClr val="black"/>
                          </a:solidFill>
                          <a:effectLst/>
                          <a:uLnTx/>
                          <a:uFillTx/>
                          <a:latin typeface="Calibri"/>
                          <a:ea typeface="+mn-ea"/>
                          <a:cs typeface="+mn-cs"/>
                        </a:rPr>
                        <a:t>
 An über 15.000 Standorten in Deutschland kannst du dein gelbes Wunder erleben. 😲
#DHL #DeutschePost #Packstation #WunderGeschehen
Grüße gehen raus an @koelnistkool, denn auch #KölnIstGelb.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https://quintly-eu-image-storage.s3.amazonaws.com/4581112b0727b369a6510451ee603ef7/c448e7657a34290094108f8c1ae5e6aa.jpg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P&amp;P_Packstation ,P&amp;P_01_TC: Corporate/ Brand,P&amp;P_03_ND: Entertaining</a:t>
                      </a:r>
                    </a:p>
                  </a:txBody>
                  <a:tcPr/>
                </a:tc>
                <a:extLst>
                  <a:ext uri="{0D108BD9-81ED-4DB2-BD59-A6C34878D82A}">
                    <a16:rowId xmlns:a16="http://schemas.microsoft.com/office/drawing/2014/main" val="1477255475"/>
                  </a:ext>
                </a:extLst>
              </a:tr>
            </a:tbl>
          </a:graphicData>
        </a:graphic>
      </p:graphicFrame>
      <p:sp>
        <p:nvSpPr>
          <p:cNvPr id="4" name="Text Placeholder 3">
            <a:extLst>
              <a:ext uri="{FF2B5EF4-FFF2-40B4-BE49-F238E27FC236}">
                <a16:creationId xmlns:a16="http://schemas.microsoft.com/office/drawing/2014/main" id="{DFCBFD7E-3142-4CFB-BD38-0B8CFE4222D3}"/>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548139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A1887-6D11-4A6E-8C5E-634B5AE77402}"/>
              </a:ext>
            </a:extLst>
          </p:cNvPr>
          <p:cNvSpPr>
            <a:spLocks noGrp="1"/>
          </p:cNvSpPr>
          <p:nvPr>
            <p:ph type="title"/>
          </p:nvPr>
        </p:nvSpPr>
        <p:spPr/>
        <p:txBody>
          <a:bodyPr/>
          <a:lstStyle/>
          <a:p>
            <a:r>
              <a:rPr lang="de-DE"/>
              <a:t>Overall Instagram - Deutsche Post | P&amp;P - 10 of 27</a:t>
            </a:r>
            <a:endParaRPr lang="en-US"/>
          </a:p>
        </p:txBody>
      </p:sp>
      <p:graphicFrame>
        <p:nvGraphicFramePr>
          <p:cNvPr id="5" name="Table Placeholder 4">
            <a:extLst>
              <a:ext uri="{FF2B5EF4-FFF2-40B4-BE49-F238E27FC236}">
                <a16:creationId xmlns:a16="http://schemas.microsoft.com/office/drawing/2014/main" id="{F139F085-5085-43A3-A432-34B421E50174}"/>
              </a:ext>
            </a:extLst>
          </p:cNvPr>
          <p:cNvGraphicFramePr>
            <a:graphicFrameLocks noGrp="1"/>
          </p:cNvGraphicFramePr>
          <p:nvPr>
            <p:ph type="tbl" sz="quarter" idx="13"/>
            <p:extLst>
              <p:ext uri="{D42A27DB-BD31-4B8C-83A1-F6EECF244321}">
                <p14:modId xmlns:p14="http://schemas.microsoft.com/office/powerpoint/2010/main" val="3505132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88047626"/>
                    </a:ext>
                  </a:extLst>
                </a:gridCol>
                <a:gridCol w="822960">
                  <a:extLst>
                    <a:ext uri="{9D8B030D-6E8A-4147-A177-3AD203B41FA5}">
                      <a16:colId xmlns:a16="http://schemas.microsoft.com/office/drawing/2014/main" val="1745845293"/>
                    </a:ext>
                  </a:extLst>
                </a:gridCol>
                <a:gridCol w="329184">
                  <a:extLst>
                    <a:ext uri="{9D8B030D-6E8A-4147-A177-3AD203B41FA5}">
                      <a16:colId xmlns:a16="http://schemas.microsoft.com/office/drawing/2014/main" val="2644128300"/>
                    </a:ext>
                  </a:extLst>
                </a:gridCol>
                <a:gridCol w="329184">
                  <a:extLst>
                    <a:ext uri="{9D8B030D-6E8A-4147-A177-3AD203B41FA5}">
                      <a16:colId xmlns:a16="http://schemas.microsoft.com/office/drawing/2014/main" val="4294457107"/>
                    </a:ext>
                  </a:extLst>
                </a:gridCol>
                <a:gridCol w="329184">
                  <a:extLst>
                    <a:ext uri="{9D8B030D-6E8A-4147-A177-3AD203B41FA5}">
                      <a16:colId xmlns:a16="http://schemas.microsoft.com/office/drawing/2014/main" val="3471808982"/>
                    </a:ext>
                  </a:extLst>
                </a:gridCol>
                <a:gridCol w="329184">
                  <a:extLst>
                    <a:ext uri="{9D8B030D-6E8A-4147-A177-3AD203B41FA5}">
                      <a16:colId xmlns:a16="http://schemas.microsoft.com/office/drawing/2014/main" val="2248682961"/>
                    </a:ext>
                  </a:extLst>
                </a:gridCol>
                <a:gridCol w="329184">
                  <a:extLst>
                    <a:ext uri="{9D8B030D-6E8A-4147-A177-3AD203B41FA5}">
                      <a16:colId xmlns:a16="http://schemas.microsoft.com/office/drawing/2014/main" val="1243906863"/>
                    </a:ext>
                  </a:extLst>
                </a:gridCol>
                <a:gridCol w="329184">
                  <a:extLst>
                    <a:ext uri="{9D8B030D-6E8A-4147-A177-3AD203B41FA5}">
                      <a16:colId xmlns:a16="http://schemas.microsoft.com/office/drawing/2014/main" val="1960670852"/>
                    </a:ext>
                  </a:extLst>
                </a:gridCol>
                <a:gridCol w="329184">
                  <a:extLst>
                    <a:ext uri="{9D8B030D-6E8A-4147-A177-3AD203B41FA5}">
                      <a16:colId xmlns:a16="http://schemas.microsoft.com/office/drawing/2014/main" val="3648015871"/>
                    </a:ext>
                  </a:extLst>
                </a:gridCol>
                <a:gridCol w="329184">
                  <a:extLst>
                    <a:ext uri="{9D8B030D-6E8A-4147-A177-3AD203B41FA5}">
                      <a16:colId xmlns:a16="http://schemas.microsoft.com/office/drawing/2014/main" val="1464431864"/>
                    </a:ext>
                  </a:extLst>
                </a:gridCol>
                <a:gridCol w="329184">
                  <a:extLst>
                    <a:ext uri="{9D8B030D-6E8A-4147-A177-3AD203B41FA5}">
                      <a16:colId xmlns:a16="http://schemas.microsoft.com/office/drawing/2014/main" val="628130567"/>
                    </a:ext>
                  </a:extLst>
                </a:gridCol>
                <a:gridCol w="329184">
                  <a:extLst>
                    <a:ext uri="{9D8B030D-6E8A-4147-A177-3AD203B41FA5}">
                      <a16:colId xmlns:a16="http://schemas.microsoft.com/office/drawing/2014/main" val="2117791537"/>
                    </a:ext>
                  </a:extLst>
                </a:gridCol>
                <a:gridCol w="329184">
                  <a:extLst>
                    <a:ext uri="{9D8B030D-6E8A-4147-A177-3AD203B41FA5}">
                      <a16:colId xmlns:a16="http://schemas.microsoft.com/office/drawing/2014/main" val="3206583664"/>
                    </a:ext>
                  </a:extLst>
                </a:gridCol>
                <a:gridCol w="329184">
                  <a:extLst>
                    <a:ext uri="{9D8B030D-6E8A-4147-A177-3AD203B41FA5}">
                      <a16:colId xmlns:a16="http://schemas.microsoft.com/office/drawing/2014/main" val="1130741474"/>
                    </a:ext>
                  </a:extLst>
                </a:gridCol>
                <a:gridCol w="329184">
                  <a:extLst>
                    <a:ext uri="{9D8B030D-6E8A-4147-A177-3AD203B41FA5}">
                      <a16:colId xmlns:a16="http://schemas.microsoft.com/office/drawing/2014/main" val="2669666702"/>
                    </a:ext>
                  </a:extLst>
                </a:gridCol>
                <a:gridCol w="740664">
                  <a:extLst>
                    <a:ext uri="{9D8B030D-6E8A-4147-A177-3AD203B41FA5}">
                      <a16:colId xmlns:a16="http://schemas.microsoft.com/office/drawing/2014/main" val="1049650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916213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- 2025-04-08 16:35:59</a:t>
                      </a:r>
                      <a:r>
                        <a:rPr kumimoji="0" lang="de-DE" sz="1000" b="0" i="0" u="none" strike="noStrike" kern="1200" cap="none" spc="0" normalizeH="0" baseline="0" noProof="0">
                          <a:ln>
                            <a:noFill/>
                          </a:ln>
                          <a:solidFill>
                            <a:prstClr val="black"/>
                          </a:solidFill>
                          <a:effectLst/>
                          <a:uLnTx/>
                          <a:uFillTx/>
                          <a:latin typeface="Calibri"/>
                          <a:ea typeface="+mn-ea"/>
                          <a:cs typeface="+mn-cs"/>
                        </a:rPr>
                        <a:t>
 Kollegin Johanna durfte hinter die Kulissen der #Kahnzustellung im #Spreewald schauen. 👀🛶 
Dort stellt Andrea schon seit 13 Jahren von April bis Oktober die #Post auf dem Wasserweg zu. Heute startet wieder die Kahnsaison. Für Neuling Johanna, die sich zum ersten Mal am Rudern versucht, war diese Art der Zustellung herausfordernder als gedacht. 
Hättest du das gedacht, dass Andrea jedes Jahr so viele Kilometer auf dem Wasser zurücklegt? Das sorgt für starke Arme. 💪
#DeutschePost #Zustellung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https://quintly-eu-image-storage.s3.amazonaws.com/4581112b0727b369a6510451ee603ef7/d7226c1f94fe43fe4817e4e3c29b00b1.jpg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Employer Branding,P&amp;P_03_ND: Educational</a:t>
                      </a:r>
                    </a:p>
                  </a:txBody>
                  <a:tcPr/>
                </a:tc>
                <a:extLst>
                  <a:ext uri="{0D108BD9-81ED-4DB2-BD59-A6C34878D82A}">
                    <a16:rowId xmlns:a16="http://schemas.microsoft.com/office/drawing/2014/main" val="2337456738"/>
                  </a:ext>
                </a:extLst>
              </a:tr>
            </a:tbl>
          </a:graphicData>
        </a:graphic>
      </p:graphicFrame>
      <p:sp>
        <p:nvSpPr>
          <p:cNvPr id="4" name="Text Placeholder 3">
            <a:extLst>
              <a:ext uri="{FF2B5EF4-FFF2-40B4-BE49-F238E27FC236}">
                <a16:creationId xmlns:a16="http://schemas.microsoft.com/office/drawing/2014/main" id="{C2871070-DF23-4A5B-A2A0-4C774B205E43}"/>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311380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1CA74-A63C-4107-A5C5-168BC77C841C}"/>
              </a:ext>
            </a:extLst>
          </p:cNvPr>
          <p:cNvSpPr>
            <a:spLocks noGrp="1"/>
          </p:cNvSpPr>
          <p:nvPr>
            <p:ph type="title"/>
          </p:nvPr>
        </p:nvSpPr>
        <p:spPr/>
        <p:txBody>
          <a:bodyPr/>
          <a:lstStyle/>
          <a:p>
            <a:r>
              <a:rPr lang="de-DE"/>
              <a:t>Overall Instagram - Deutsche Post | P&amp;P - 11 of 27</a:t>
            </a:r>
            <a:endParaRPr lang="en-US"/>
          </a:p>
        </p:txBody>
      </p:sp>
      <p:graphicFrame>
        <p:nvGraphicFramePr>
          <p:cNvPr id="5" name="Table Placeholder 4">
            <a:extLst>
              <a:ext uri="{FF2B5EF4-FFF2-40B4-BE49-F238E27FC236}">
                <a16:creationId xmlns:a16="http://schemas.microsoft.com/office/drawing/2014/main" id="{39E4C0C8-6FCF-4EAE-B490-0DACEB4BD27E}"/>
              </a:ext>
            </a:extLst>
          </p:cNvPr>
          <p:cNvGraphicFramePr>
            <a:graphicFrameLocks noGrp="1"/>
          </p:cNvGraphicFramePr>
          <p:nvPr>
            <p:ph type="tbl" sz="quarter" idx="13"/>
            <p:extLst>
              <p:ext uri="{D42A27DB-BD31-4B8C-83A1-F6EECF244321}">
                <p14:modId xmlns:p14="http://schemas.microsoft.com/office/powerpoint/2010/main" val="3464429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4274136"/>
                    </a:ext>
                  </a:extLst>
                </a:gridCol>
                <a:gridCol w="822960">
                  <a:extLst>
                    <a:ext uri="{9D8B030D-6E8A-4147-A177-3AD203B41FA5}">
                      <a16:colId xmlns:a16="http://schemas.microsoft.com/office/drawing/2014/main" val="4043916963"/>
                    </a:ext>
                  </a:extLst>
                </a:gridCol>
                <a:gridCol w="329184">
                  <a:extLst>
                    <a:ext uri="{9D8B030D-6E8A-4147-A177-3AD203B41FA5}">
                      <a16:colId xmlns:a16="http://schemas.microsoft.com/office/drawing/2014/main" val="66191984"/>
                    </a:ext>
                  </a:extLst>
                </a:gridCol>
                <a:gridCol w="329184">
                  <a:extLst>
                    <a:ext uri="{9D8B030D-6E8A-4147-A177-3AD203B41FA5}">
                      <a16:colId xmlns:a16="http://schemas.microsoft.com/office/drawing/2014/main" val="301443185"/>
                    </a:ext>
                  </a:extLst>
                </a:gridCol>
                <a:gridCol w="329184">
                  <a:extLst>
                    <a:ext uri="{9D8B030D-6E8A-4147-A177-3AD203B41FA5}">
                      <a16:colId xmlns:a16="http://schemas.microsoft.com/office/drawing/2014/main" val="3919346126"/>
                    </a:ext>
                  </a:extLst>
                </a:gridCol>
                <a:gridCol w="329184">
                  <a:extLst>
                    <a:ext uri="{9D8B030D-6E8A-4147-A177-3AD203B41FA5}">
                      <a16:colId xmlns:a16="http://schemas.microsoft.com/office/drawing/2014/main" val="2188177935"/>
                    </a:ext>
                  </a:extLst>
                </a:gridCol>
                <a:gridCol w="329184">
                  <a:extLst>
                    <a:ext uri="{9D8B030D-6E8A-4147-A177-3AD203B41FA5}">
                      <a16:colId xmlns:a16="http://schemas.microsoft.com/office/drawing/2014/main" val="2723475133"/>
                    </a:ext>
                  </a:extLst>
                </a:gridCol>
                <a:gridCol w="329184">
                  <a:extLst>
                    <a:ext uri="{9D8B030D-6E8A-4147-A177-3AD203B41FA5}">
                      <a16:colId xmlns:a16="http://schemas.microsoft.com/office/drawing/2014/main" val="3969976764"/>
                    </a:ext>
                  </a:extLst>
                </a:gridCol>
                <a:gridCol w="329184">
                  <a:extLst>
                    <a:ext uri="{9D8B030D-6E8A-4147-A177-3AD203B41FA5}">
                      <a16:colId xmlns:a16="http://schemas.microsoft.com/office/drawing/2014/main" val="1837953896"/>
                    </a:ext>
                  </a:extLst>
                </a:gridCol>
                <a:gridCol w="329184">
                  <a:extLst>
                    <a:ext uri="{9D8B030D-6E8A-4147-A177-3AD203B41FA5}">
                      <a16:colId xmlns:a16="http://schemas.microsoft.com/office/drawing/2014/main" val="22968903"/>
                    </a:ext>
                  </a:extLst>
                </a:gridCol>
                <a:gridCol w="329184">
                  <a:extLst>
                    <a:ext uri="{9D8B030D-6E8A-4147-A177-3AD203B41FA5}">
                      <a16:colId xmlns:a16="http://schemas.microsoft.com/office/drawing/2014/main" val="545634860"/>
                    </a:ext>
                  </a:extLst>
                </a:gridCol>
                <a:gridCol w="329184">
                  <a:extLst>
                    <a:ext uri="{9D8B030D-6E8A-4147-A177-3AD203B41FA5}">
                      <a16:colId xmlns:a16="http://schemas.microsoft.com/office/drawing/2014/main" val="1699401268"/>
                    </a:ext>
                  </a:extLst>
                </a:gridCol>
                <a:gridCol w="329184">
                  <a:extLst>
                    <a:ext uri="{9D8B030D-6E8A-4147-A177-3AD203B41FA5}">
                      <a16:colId xmlns:a16="http://schemas.microsoft.com/office/drawing/2014/main" val="546009901"/>
                    </a:ext>
                  </a:extLst>
                </a:gridCol>
                <a:gridCol w="329184">
                  <a:extLst>
                    <a:ext uri="{9D8B030D-6E8A-4147-A177-3AD203B41FA5}">
                      <a16:colId xmlns:a16="http://schemas.microsoft.com/office/drawing/2014/main" val="620356639"/>
                    </a:ext>
                  </a:extLst>
                </a:gridCol>
                <a:gridCol w="329184">
                  <a:extLst>
                    <a:ext uri="{9D8B030D-6E8A-4147-A177-3AD203B41FA5}">
                      <a16:colId xmlns:a16="http://schemas.microsoft.com/office/drawing/2014/main" val="4198928825"/>
                    </a:ext>
                  </a:extLst>
                </a:gridCol>
                <a:gridCol w="740664">
                  <a:extLst>
                    <a:ext uri="{9D8B030D-6E8A-4147-A177-3AD203B41FA5}">
                      <a16:colId xmlns:a16="http://schemas.microsoft.com/office/drawing/2014/main" val="4242251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15567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- 2025-04-09 09:16:34</a:t>
                      </a:r>
                      <a:r>
                        <a:rPr kumimoji="0" lang="de-DE" sz="1000" b="0" i="0" u="none" strike="noStrike" kern="1200" cap="none" spc="0" normalizeH="0" baseline="0" noProof="0">
                          <a:ln>
                            <a:noFill/>
                          </a:ln>
                          <a:solidFill>
                            <a:prstClr val="black"/>
                          </a:solidFill>
                          <a:effectLst/>
                          <a:uLnTx/>
                          <a:uFillTx/>
                          <a:latin typeface="Calibri"/>
                          <a:ea typeface="+mn-ea"/>
                          <a:cs typeface="+mn-cs"/>
                        </a:rPr>
                        <a:t>
 Ob das mit den lästigen Rechnungen besser wird, wenn man sie nur noch digital erhält? 😃
Mit POSTSCAN empfängst du deine Post digital - ganz egal wo du bist. 🌍 Mehr zu unserem Service erfährst du im Reel.
Jetzt buchen 👉 Link in Bio
#Postscan #Post #DeutschePost #Briefzustellung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https://quintly-eu-image-storage.s3.amazonaws.com/4581112b0727b369a6510451ee603ef7/afb2a82006f7ed1db38c6f2303ec720f.jpg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19714747"/>
                  </a:ext>
                </a:extLst>
              </a:tr>
            </a:tbl>
          </a:graphicData>
        </a:graphic>
      </p:graphicFrame>
      <p:sp>
        <p:nvSpPr>
          <p:cNvPr id="4" name="Text Placeholder 3">
            <a:extLst>
              <a:ext uri="{FF2B5EF4-FFF2-40B4-BE49-F238E27FC236}">
                <a16:creationId xmlns:a16="http://schemas.microsoft.com/office/drawing/2014/main" id="{C6475122-949B-493D-9C45-3E6AD865350F}"/>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8077385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247C3-57BC-440F-BB99-FF3B76CD424E}"/>
              </a:ext>
            </a:extLst>
          </p:cNvPr>
          <p:cNvSpPr>
            <a:spLocks noGrp="1"/>
          </p:cNvSpPr>
          <p:nvPr>
            <p:ph type="title"/>
          </p:nvPr>
        </p:nvSpPr>
        <p:spPr/>
        <p:txBody>
          <a:bodyPr/>
          <a:lstStyle/>
          <a:p>
            <a:r>
              <a:rPr lang="de-DE"/>
              <a:t>Overall Instagram - Deutsche Post | P&amp;P - 12 of 27</a:t>
            </a:r>
            <a:endParaRPr lang="en-US"/>
          </a:p>
        </p:txBody>
      </p:sp>
      <p:graphicFrame>
        <p:nvGraphicFramePr>
          <p:cNvPr id="5" name="Table Placeholder 4">
            <a:extLst>
              <a:ext uri="{FF2B5EF4-FFF2-40B4-BE49-F238E27FC236}">
                <a16:creationId xmlns:a16="http://schemas.microsoft.com/office/drawing/2014/main" id="{0F988496-8F4E-405A-BD77-71DDBDF1E793}"/>
              </a:ext>
            </a:extLst>
          </p:cNvPr>
          <p:cNvGraphicFramePr>
            <a:graphicFrameLocks noGrp="1"/>
          </p:cNvGraphicFramePr>
          <p:nvPr>
            <p:ph type="tbl" sz="quarter" idx="13"/>
            <p:extLst>
              <p:ext uri="{D42A27DB-BD31-4B8C-83A1-F6EECF244321}">
                <p14:modId xmlns:p14="http://schemas.microsoft.com/office/powerpoint/2010/main" val="1794592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78389814"/>
                    </a:ext>
                  </a:extLst>
                </a:gridCol>
                <a:gridCol w="822960">
                  <a:extLst>
                    <a:ext uri="{9D8B030D-6E8A-4147-A177-3AD203B41FA5}">
                      <a16:colId xmlns:a16="http://schemas.microsoft.com/office/drawing/2014/main" val="511378500"/>
                    </a:ext>
                  </a:extLst>
                </a:gridCol>
                <a:gridCol w="329184">
                  <a:extLst>
                    <a:ext uri="{9D8B030D-6E8A-4147-A177-3AD203B41FA5}">
                      <a16:colId xmlns:a16="http://schemas.microsoft.com/office/drawing/2014/main" val="3246739409"/>
                    </a:ext>
                  </a:extLst>
                </a:gridCol>
                <a:gridCol w="329184">
                  <a:extLst>
                    <a:ext uri="{9D8B030D-6E8A-4147-A177-3AD203B41FA5}">
                      <a16:colId xmlns:a16="http://schemas.microsoft.com/office/drawing/2014/main" val="4217028529"/>
                    </a:ext>
                  </a:extLst>
                </a:gridCol>
                <a:gridCol w="329184">
                  <a:extLst>
                    <a:ext uri="{9D8B030D-6E8A-4147-A177-3AD203B41FA5}">
                      <a16:colId xmlns:a16="http://schemas.microsoft.com/office/drawing/2014/main" val="3447427967"/>
                    </a:ext>
                  </a:extLst>
                </a:gridCol>
                <a:gridCol w="329184">
                  <a:extLst>
                    <a:ext uri="{9D8B030D-6E8A-4147-A177-3AD203B41FA5}">
                      <a16:colId xmlns:a16="http://schemas.microsoft.com/office/drawing/2014/main" val="1406809017"/>
                    </a:ext>
                  </a:extLst>
                </a:gridCol>
                <a:gridCol w="329184">
                  <a:extLst>
                    <a:ext uri="{9D8B030D-6E8A-4147-A177-3AD203B41FA5}">
                      <a16:colId xmlns:a16="http://schemas.microsoft.com/office/drawing/2014/main" val="1742768423"/>
                    </a:ext>
                  </a:extLst>
                </a:gridCol>
                <a:gridCol w="329184">
                  <a:extLst>
                    <a:ext uri="{9D8B030D-6E8A-4147-A177-3AD203B41FA5}">
                      <a16:colId xmlns:a16="http://schemas.microsoft.com/office/drawing/2014/main" val="1246466298"/>
                    </a:ext>
                  </a:extLst>
                </a:gridCol>
                <a:gridCol w="329184">
                  <a:extLst>
                    <a:ext uri="{9D8B030D-6E8A-4147-A177-3AD203B41FA5}">
                      <a16:colId xmlns:a16="http://schemas.microsoft.com/office/drawing/2014/main" val="1439211698"/>
                    </a:ext>
                  </a:extLst>
                </a:gridCol>
                <a:gridCol w="329184">
                  <a:extLst>
                    <a:ext uri="{9D8B030D-6E8A-4147-A177-3AD203B41FA5}">
                      <a16:colId xmlns:a16="http://schemas.microsoft.com/office/drawing/2014/main" val="3474450599"/>
                    </a:ext>
                  </a:extLst>
                </a:gridCol>
                <a:gridCol w="329184">
                  <a:extLst>
                    <a:ext uri="{9D8B030D-6E8A-4147-A177-3AD203B41FA5}">
                      <a16:colId xmlns:a16="http://schemas.microsoft.com/office/drawing/2014/main" val="2227572105"/>
                    </a:ext>
                  </a:extLst>
                </a:gridCol>
                <a:gridCol w="329184">
                  <a:extLst>
                    <a:ext uri="{9D8B030D-6E8A-4147-A177-3AD203B41FA5}">
                      <a16:colId xmlns:a16="http://schemas.microsoft.com/office/drawing/2014/main" val="4211675876"/>
                    </a:ext>
                  </a:extLst>
                </a:gridCol>
                <a:gridCol w="329184">
                  <a:extLst>
                    <a:ext uri="{9D8B030D-6E8A-4147-A177-3AD203B41FA5}">
                      <a16:colId xmlns:a16="http://schemas.microsoft.com/office/drawing/2014/main" val="1760428192"/>
                    </a:ext>
                  </a:extLst>
                </a:gridCol>
                <a:gridCol w="329184">
                  <a:extLst>
                    <a:ext uri="{9D8B030D-6E8A-4147-A177-3AD203B41FA5}">
                      <a16:colId xmlns:a16="http://schemas.microsoft.com/office/drawing/2014/main" val="4186664251"/>
                    </a:ext>
                  </a:extLst>
                </a:gridCol>
                <a:gridCol w="329184">
                  <a:extLst>
                    <a:ext uri="{9D8B030D-6E8A-4147-A177-3AD203B41FA5}">
                      <a16:colId xmlns:a16="http://schemas.microsoft.com/office/drawing/2014/main" val="309772505"/>
                    </a:ext>
                  </a:extLst>
                </a:gridCol>
                <a:gridCol w="740664">
                  <a:extLst>
                    <a:ext uri="{9D8B030D-6E8A-4147-A177-3AD203B41FA5}">
                      <a16:colId xmlns:a16="http://schemas.microsoft.com/office/drawing/2014/main" val="3606192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69482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- 2025-04-09 15:53:39</a:t>
                      </a:r>
                      <a:r>
                        <a:rPr kumimoji="0" lang="de-DE" sz="1000" b="0" i="0" u="none" strike="noStrike" kern="1200" cap="none" spc="0" normalizeH="0" baseline="0" noProof="0">
                          <a:ln>
                            <a:noFill/>
                          </a:ln>
                          <a:solidFill>
                            <a:prstClr val="black"/>
                          </a:solidFill>
                          <a:effectLst/>
                          <a:uLnTx/>
                          <a:uFillTx/>
                          <a:latin typeface="Calibri"/>
                          <a:ea typeface="+mn-ea"/>
                          <a:cs typeface="+mn-cs"/>
                        </a:rPr>
                        <a:t>
 Ob das mit den lästigen Rechnungen besser wird, wenn man sie nur noch digital erhält? 😃
Mit POSTSCAN empfängst du deine Post digital - ganz egal wo du bist. 🌍 Mehr zu unserem Service erfährst du im Reel.
Jetzt buchen 👉 Link in Bio
#Postscan #Post #DeutschePost #Briefzustellung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https://quintly-eu-image-storage.s3.amazonaws.com/4581112b0727b369a6510451ee603ef7/dede55753c957e0a88874d284d11804e.jpg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P&amp;P_Briefempfang,P&amp;P_01_TC: Produkt+Service,P&amp;P_02_Portfolio: Post,P&amp;P_Postscan,P&amp;P_03_ND: Educational</a:t>
                      </a:r>
                    </a:p>
                  </a:txBody>
                  <a:tcPr/>
                </a:tc>
                <a:extLst>
                  <a:ext uri="{0D108BD9-81ED-4DB2-BD59-A6C34878D82A}">
                    <a16:rowId xmlns:a16="http://schemas.microsoft.com/office/drawing/2014/main" val="932521855"/>
                  </a:ext>
                </a:extLst>
              </a:tr>
            </a:tbl>
          </a:graphicData>
        </a:graphic>
      </p:graphicFrame>
      <p:sp>
        <p:nvSpPr>
          <p:cNvPr id="4" name="Text Placeholder 3">
            <a:extLst>
              <a:ext uri="{FF2B5EF4-FFF2-40B4-BE49-F238E27FC236}">
                <a16:creationId xmlns:a16="http://schemas.microsoft.com/office/drawing/2014/main" id="{A1D1CEE2-5B10-42A4-9B87-96E247ACB4BF}"/>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8421609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048C6-2A11-4840-BB0E-5C19AB1524D7}"/>
              </a:ext>
            </a:extLst>
          </p:cNvPr>
          <p:cNvSpPr>
            <a:spLocks noGrp="1"/>
          </p:cNvSpPr>
          <p:nvPr>
            <p:ph type="title"/>
          </p:nvPr>
        </p:nvSpPr>
        <p:spPr/>
        <p:txBody>
          <a:bodyPr/>
          <a:lstStyle/>
          <a:p>
            <a:r>
              <a:rPr lang="de-DE"/>
              <a:t>Overall Instagram - Deutsche Post | P&amp;P - 13 of 27</a:t>
            </a:r>
            <a:endParaRPr lang="en-US"/>
          </a:p>
        </p:txBody>
      </p:sp>
      <p:graphicFrame>
        <p:nvGraphicFramePr>
          <p:cNvPr id="5" name="Table Placeholder 4">
            <a:extLst>
              <a:ext uri="{FF2B5EF4-FFF2-40B4-BE49-F238E27FC236}">
                <a16:creationId xmlns:a16="http://schemas.microsoft.com/office/drawing/2014/main" id="{02CD3734-510D-4A8D-BC4A-266D2572BA1F}"/>
              </a:ext>
            </a:extLst>
          </p:cNvPr>
          <p:cNvGraphicFramePr>
            <a:graphicFrameLocks noGrp="1"/>
          </p:cNvGraphicFramePr>
          <p:nvPr>
            <p:ph type="tbl" sz="quarter" idx="13"/>
            <p:extLst>
              <p:ext uri="{D42A27DB-BD31-4B8C-83A1-F6EECF244321}">
                <p14:modId xmlns:p14="http://schemas.microsoft.com/office/powerpoint/2010/main" val="320210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71036508"/>
                    </a:ext>
                  </a:extLst>
                </a:gridCol>
                <a:gridCol w="822960">
                  <a:extLst>
                    <a:ext uri="{9D8B030D-6E8A-4147-A177-3AD203B41FA5}">
                      <a16:colId xmlns:a16="http://schemas.microsoft.com/office/drawing/2014/main" val="748242083"/>
                    </a:ext>
                  </a:extLst>
                </a:gridCol>
                <a:gridCol w="329184">
                  <a:extLst>
                    <a:ext uri="{9D8B030D-6E8A-4147-A177-3AD203B41FA5}">
                      <a16:colId xmlns:a16="http://schemas.microsoft.com/office/drawing/2014/main" val="3171383423"/>
                    </a:ext>
                  </a:extLst>
                </a:gridCol>
                <a:gridCol w="329184">
                  <a:extLst>
                    <a:ext uri="{9D8B030D-6E8A-4147-A177-3AD203B41FA5}">
                      <a16:colId xmlns:a16="http://schemas.microsoft.com/office/drawing/2014/main" val="2608031523"/>
                    </a:ext>
                  </a:extLst>
                </a:gridCol>
                <a:gridCol w="329184">
                  <a:extLst>
                    <a:ext uri="{9D8B030D-6E8A-4147-A177-3AD203B41FA5}">
                      <a16:colId xmlns:a16="http://schemas.microsoft.com/office/drawing/2014/main" val="2406801588"/>
                    </a:ext>
                  </a:extLst>
                </a:gridCol>
                <a:gridCol w="329184">
                  <a:extLst>
                    <a:ext uri="{9D8B030D-6E8A-4147-A177-3AD203B41FA5}">
                      <a16:colId xmlns:a16="http://schemas.microsoft.com/office/drawing/2014/main" val="1344011329"/>
                    </a:ext>
                  </a:extLst>
                </a:gridCol>
                <a:gridCol w="329184">
                  <a:extLst>
                    <a:ext uri="{9D8B030D-6E8A-4147-A177-3AD203B41FA5}">
                      <a16:colId xmlns:a16="http://schemas.microsoft.com/office/drawing/2014/main" val="695362181"/>
                    </a:ext>
                  </a:extLst>
                </a:gridCol>
                <a:gridCol w="329184">
                  <a:extLst>
                    <a:ext uri="{9D8B030D-6E8A-4147-A177-3AD203B41FA5}">
                      <a16:colId xmlns:a16="http://schemas.microsoft.com/office/drawing/2014/main" val="3978585802"/>
                    </a:ext>
                  </a:extLst>
                </a:gridCol>
                <a:gridCol w="329184">
                  <a:extLst>
                    <a:ext uri="{9D8B030D-6E8A-4147-A177-3AD203B41FA5}">
                      <a16:colId xmlns:a16="http://schemas.microsoft.com/office/drawing/2014/main" val="3321340930"/>
                    </a:ext>
                  </a:extLst>
                </a:gridCol>
                <a:gridCol w="329184">
                  <a:extLst>
                    <a:ext uri="{9D8B030D-6E8A-4147-A177-3AD203B41FA5}">
                      <a16:colId xmlns:a16="http://schemas.microsoft.com/office/drawing/2014/main" val="3368176521"/>
                    </a:ext>
                  </a:extLst>
                </a:gridCol>
                <a:gridCol w="329184">
                  <a:extLst>
                    <a:ext uri="{9D8B030D-6E8A-4147-A177-3AD203B41FA5}">
                      <a16:colId xmlns:a16="http://schemas.microsoft.com/office/drawing/2014/main" val="1569088305"/>
                    </a:ext>
                  </a:extLst>
                </a:gridCol>
                <a:gridCol w="329184">
                  <a:extLst>
                    <a:ext uri="{9D8B030D-6E8A-4147-A177-3AD203B41FA5}">
                      <a16:colId xmlns:a16="http://schemas.microsoft.com/office/drawing/2014/main" val="2980128107"/>
                    </a:ext>
                  </a:extLst>
                </a:gridCol>
                <a:gridCol w="329184">
                  <a:extLst>
                    <a:ext uri="{9D8B030D-6E8A-4147-A177-3AD203B41FA5}">
                      <a16:colId xmlns:a16="http://schemas.microsoft.com/office/drawing/2014/main" val="383129901"/>
                    </a:ext>
                  </a:extLst>
                </a:gridCol>
                <a:gridCol w="329184">
                  <a:extLst>
                    <a:ext uri="{9D8B030D-6E8A-4147-A177-3AD203B41FA5}">
                      <a16:colId xmlns:a16="http://schemas.microsoft.com/office/drawing/2014/main" val="528456903"/>
                    </a:ext>
                  </a:extLst>
                </a:gridCol>
                <a:gridCol w="329184">
                  <a:extLst>
                    <a:ext uri="{9D8B030D-6E8A-4147-A177-3AD203B41FA5}">
                      <a16:colId xmlns:a16="http://schemas.microsoft.com/office/drawing/2014/main" val="405115282"/>
                    </a:ext>
                  </a:extLst>
                </a:gridCol>
                <a:gridCol w="740664">
                  <a:extLst>
                    <a:ext uri="{9D8B030D-6E8A-4147-A177-3AD203B41FA5}">
                      <a16:colId xmlns:a16="http://schemas.microsoft.com/office/drawing/2014/main" val="2795057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822669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- 2025-04-10 14:15:14</a:t>
                      </a:r>
                      <a:r>
                        <a:rPr kumimoji="0" lang="de-DE" sz="1000" b="0" i="0" u="none" strike="noStrike" kern="1200" cap="none" spc="0" normalizeH="0" baseline="0" noProof="0">
                          <a:ln>
                            <a:noFill/>
                          </a:ln>
                          <a:solidFill>
                            <a:prstClr val="black"/>
                          </a:solidFill>
                          <a:effectLst/>
                          <a:uLnTx/>
                          <a:uFillTx/>
                          <a:latin typeface="Calibri"/>
                          <a:ea typeface="+mn-ea"/>
                          <a:cs typeface="+mn-cs"/>
                        </a:rPr>
                        <a:t>
 "Für manche bist du der Hammer, für mich der ganze Werkzeugkasten." 
Mit dieser Zeile hat @_pialisamarie_ dieses Bild gepostet und wir freuen uns für die beiden, dass sie füreinander nicht nur Lieblings-Arbeitskolleginnen, sondern auch beste Freundinnen sind. 
Markiere unter diesem Beitrag die Person, die das für dich ist, und der du schon immer mal Danke sagen wolltest!
#Lieblingsmensch #Kolleginnen #Freundinnen #DHL #DeutschePost #BestFriends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https://quintly-eu-image-storage.s3.amazonaws.com/4581112b0727b369a6510451ee603ef7/dcb4b35f8b2e7397d8f33b1483548ea2.jpg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853640128"/>
                  </a:ext>
                </a:extLst>
              </a:tr>
            </a:tbl>
          </a:graphicData>
        </a:graphic>
      </p:graphicFrame>
      <p:sp>
        <p:nvSpPr>
          <p:cNvPr id="4" name="Text Placeholder 3">
            <a:extLst>
              <a:ext uri="{FF2B5EF4-FFF2-40B4-BE49-F238E27FC236}">
                <a16:creationId xmlns:a16="http://schemas.microsoft.com/office/drawing/2014/main" id="{F13EF8A6-8895-4DD0-96A6-81B32A78240A}"/>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81112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1EB62-CC9C-49DE-B922-882271041304}"/>
              </a:ext>
            </a:extLst>
          </p:cNvPr>
          <p:cNvSpPr>
            <a:spLocks noGrp="1"/>
          </p:cNvSpPr>
          <p:nvPr>
            <p:ph type="title"/>
          </p:nvPr>
        </p:nvSpPr>
        <p:spPr/>
        <p:txBody>
          <a:bodyPr/>
          <a:lstStyle/>
          <a:p>
            <a:r>
              <a:rPr lang="de-DE"/>
              <a:t>Overall Instagram - Deutsche Post | P&amp;P - 14 of 27</a:t>
            </a:r>
            <a:endParaRPr lang="en-US"/>
          </a:p>
        </p:txBody>
      </p:sp>
      <p:graphicFrame>
        <p:nvGraphicFramePr>
          <p:cNvPr id="5" name="Table Placeholder 4">
            <a:extLst>
              <a:ext uri="{FF2B5EF4-FFF2-40B4-BE49-F238E27FC236}">
                <a16:creationId xmlns:a16="http://schemas.microsoft.com/office/drawing/2014/main" id="{3D81D898-F1E7-4D15-ACFC-CB63E5D2A306}"/>
              </a:ext>
            </a:extLst>
          </p:cNvPr>
          <p:cNvGraphicFramePr>
            <a:graphicFrameLocks noGrp="1"/>
          </p:cNvGraphicFramePr>
          <p:nvPr>
            <p:ph type="tbl" sz="quarter" idx="13"/>
            <p:extLst>
              <p:ext uri="{D42A27DB-BD31-4B8C-83A1-F6EECF244321}">
                <p14:modId xmlns:p14="http://schemas.microsoft.com/office/powerpoint/2010/main" val="830992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21434028"/>
                    </a:ext>
                  </a:extLst>
                </a:gridCol>
                <a:gridCol w="822960">
                  <a:extLst>
                    <a:ext uri="{9D8B030D-6E8A-4147-A177-3AD203B41FA5}">
                      <a16:colId xmlns:a16="http://schemas.microsoft.com/office/drawing/2014/main" val="3346008270"/>
                    </a:ext>
                  </a:extLst>
                </a:gridCol>
                <a:gridCol w="329184">
                  <a:extLst>
                    <a:ext uri="{9D8B030D-6E8A-4147-A177-3AD203B41FA5}">
                      <a16:colId xmlns:a16="http://schemas.microsoft.com/office/drawing/2014/main" val="73927833"/>
                    </a:ext>
                  </a:extLst>
                </a:gridCol>
                <a:gridCol w="329184">
                  <a:extLst>
                    <a:ext uri="{9D8B030D-6E8A-4147-A177-3AD203B41FA5}">
                      <a16:colId xmlns:a16="http://schemas.microsoft.com/office/drawing/2014/main" val="2297206747"/>
                    </a:ext>
                  </a:extLst>
                </a:gridCol>
                <a:gridCol w="329184">
                  <a:extLst>
                    <a:ext uri="{9D8B030D-6E8A-4147-A177-3AD203B41FA5}">
                      <a16:colId xmlns:a16="http://schemas.microsoft.com/office/drawing/2014/main" val="1342549495"/>
                    </a:ext>
                  </a:extLst>
                </a:gridCol>
                <a:gridCol w="329184">
                  <a:extLst>
                    <a:ext uri="{9D8B030D-6E8A-4147-A177-3AD203B41FA5}">
                      <a16:colId xmlns:a16="http://schemas.microsoft.com/office/drawing/2014/main" val="646223188"/>
                    </a:ext>
                  </a:extLst>
                </a:gridCol>
                <a:gridCol w="329184">
                  <a:extLst>
                    <a:ext uri="{9D8B030D-6E8A-4147-A177-3AD203B41FA5}">
                      <a16:colId xmlns:a16="http://schemas.microsoft.com/office/drawing/2014/main" val="2452687154"/>
                    </a:ext>
                  </a:extLst>
                </a:gridCol>
                <a:gridCol w="329184">
                  <a:extLst>
                    <a:ext uri="{9D8B030D-6E8A-4147-A177-3AD203B41FA5}">
                      <a16:colId xmlns:a16="http://schemas.microsoft.com/office/drawing/2014/main" val="3852402074"/>
                    </a:ext>
                  </a:extLst>
                </a:gridCol>
                <a:gridCol w="329184">
                  <a:extLst>
                    <a:ext uri="{9D8B030D-6E8A-4147-A177-3AD203B41FA5}">
                      <a16:colId xmlns:a16="http://schemas.microsoft.com/office/drawing/2014/main" val="3103501104"/>
                    </a:ext>
                  </a:extLst>
                </a:gridCol>
                <a:gridCol w="329184">
                  <a:extLst>
                    <a:ext uri="{9D8B030D-6E8A-4147-A177-3AD203B41FA5}">
                      <a16:colId xmlns:a16="http://schemas.microsoft.com/office/drawing/2014/main" val="3630965378"/>
                    </a:ext>
                  </a:extLst>
                </a:gridCol>
                <a:gridCol w="329184">
                  <a:extLst>
                    <a:ext uri="{9D8B030D-6E8A-4147-A177-3AD203B41FA5}">
                      <a16:colId xmlns:a16="http://schemas.microsoft.com/office/drawing/2014/main" val="1212935529"/>
                    </a:ext>
                  </a:extLst>
                </a:gridCol>
                <a:gridCol w="329184">
                  <a:extLst>
                    <a:ext uri="{9D8B030D-6E8A-4147-A177-3AD203B41FA5}">
                      <a16:colId xmlns:a16="http://schemas.microsoft.com/office/drawing/2014/main" val="2159289172"/>
                    </a:ext>
                  </a:extLst>
                </a:gridCol>
                <a:gridCol w="329184">
                  <a:extLst>
                    <a:ext uri="{9D8B030D-6E8A-4147-A177-3AD203B41FA5}">
                      <a16:colId xmlns:a16="http://schemas.microsoft.com/office/drawing/2014/main" val="1170752352"/>
                    </a:ext>
                  </a:extLst>
                </a:gridCol>
                <a:gridCol w="329184">
                  <a:extLst>
                    <a:ext uri="{9D8B030D-6E8A-4147-A177-3AD203B41FA5}">
                      <a16:colId xmlns:a16="http://schemas.microsoft.com/office/drawing/2014/main" val="551418436"/>
                    </a:ext>
                  </a:extLst>
                </a:gridCol>
                <a:gridCol w="329184">
                  <a:extLst>
                    <a:ext uri="{9D8B030D-6E8A-4147-A177-3AD203B41FA5}">
                      <a16:colId xmlns:a16="http://schemas.microsoft.com/office/drawing/2014/main" val="346228277"/>
                    </a:ext>
                  </a:extLst>
                </a:gridCol>
                <a:gridCol w="740664">
                  <a:extLst>
                    <a:ext uri="{9D8B030D-6E8A-4147-A177-3AD203B41FA5}">
                      <a16:colId xmlns:a16="http://schemas.microsoft.com/office/drawing/2014/main" val="254700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9116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- 2025-04-11 09:00:19</a:t>
                      </a:r>
                      <a:r>
                        <a:rPr kumimoji="0" lang="de-DE" sz="1000" b="0" i="0" u="none" strike="noStrike" kern="1200" cap="none" spc="0" normalizeH="0" baseline="0" noProof="0">
                          <a:ln>
                            <a:noFill/>
                          </a:ln>
                          <a:solidFill>
                            <a:prstClr val="black"/>
                          </a:solidFill>
                          <a:effectLst/>
                          <a:uLnTx/>
                          <a:uFillTx/>
                          <a:latin typeface="Calibri"/>
                          <a:ea typeface="+mn-ea"/>
                          <a:cs typeface="+mn-cs"/>
                        </a:rPr>
                        <a:t>
 🏝️ Ab in den Urlaub – Auszeit für dich und deinen Briefkasten! 📬💤
Du sonnst dich in Spanien, schlürfst Cocktails in Griechenland oder wanderst durch Norwegens Fjorde – und deine Post? Macht Urlaub bei uns!
👉 Mit dem #Lagerservice der Deutschen Post hast du
📮 keinen überquellenden Briefkasten und
🔐 alles sicher verwahrt, bis du wieder da bist.
➡️ Jetzt buchen und sorgenfrei in den Urlaub starten! (Link in Bio)
#Urlaub #DeutschePost #Lifehack #BriefkastenOnHold #SonneStattSendungen #MachsEinfach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https://quintly-eu-image-storage.s3.amazonaws.com/4581112b0727b369a6510451ee603ef7/5fd5e42cb07a4db14c0bb97864e828cd.jpg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P&amp;P_Briefempfang,P&amp;P_01_TC: Produkt+Service,P&amp;P_02_Portfolio: Post,P&amp;P_03_ND: Educational,P&amp;P_Lagerservice</a:t>
                      </a:r>
                    </a:p>
                  </a:txBody>
                  <a:tcPr/>
                </a:tc>
                <a:extLst>
                  <a:ext uri="{0D108BD9-81ED-4DB2-BD59-A6C34878D82A}">
                    <a16:rowId xmlns:a16="http://schemas.microsoft.com/office/drawing/2014/main" val="1359364378"/>
                  </a:ext>
                </a:extLst>
              </a:tr>
            </a:tbl>
          </a:graphicData>
        </a:graphic>
      </p:graphicFrame>
      <p:sp>
        <p:nvSpPr>
          <p:cNvPr id="4" name="Text Placeholder 3">
            <a:extLst>
              <a:ext uri="{FF2B5EF4-FFF2-40B4-BE49-F238E27FC236}">
                <a16:creationId xmlns:a16="http://schemas.microsoft.com/office/drawing/2014/main" id="{364E8229-B6DB-4605-A4EB-BC8A4A2BE4EF}"/>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9220644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4F679-8F44-4E03-B501-B447D7A488F6}"/>
              </a:ext>
            </a:extLst>
          </p:cNvPr>
          <p:cNvSpPr>
            <a:spLocks noGrp="1"/>
          </p:cNvSpPr>
          <p:nvPr>
            <p:ph type="title"/>
          </p:nvPr>
        </p:nvSpPr>
        <p:spPr/>
        <p:txBody>
          <a:bodyPr/>
          <a:lstStyle/>
          <a:p>
            <a:r>
              <a:rPr lang="de-DE"/>
              <a:t>Overall Instagram - Deutsche Post | P&amp;P - 15 of 27</a:t>
            </a:r>
            <a:endParaRPr lang="en-US"/>
          </a:p>
        </p:txBody>
      </p:sp>
      <p:graphicFrame>
        <p:nvGraphicFramePr>
          <p:cNvPr id="5" name="Table Placeholder 4">
            <a:extLst>
              <a:ext uri="{FF2B5EF4-FFF2-40B4-BE49-F238E27FC236}">
                <a16:creationId xmlns:a16="http://schemas.microsoft.com/office/drawing/2014/main" id="{BB746F37-0531-4971-8124-66796EF2A4E4}"/>
              </a:ext>
            </a:extLst>
          </p:cNvPr>
          <p:cNvGraphicFramePr>
            <a:graphicFrameLocks noGrp="1"/>
          </p:cNvGraphicFramePr>
          <p:nvPr>
            <p:ph type="tbl" sz="quarter" idx="13"/>
            <p:extLst>
              <p:ext uri="{D42A27DB-BD31-4B8C-83A1-F6EECF244321}">
                <p14:modId xmlns:p14="http://schemas.microsoft.com/office/powerpoint/2010/main" val="378354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11573082"/>
                    </a:ext>
                  </a:extLst>
                </a:gridCol>
                <a:gridCol w="822960">
                  <a:extLst>
                    <a:ext uri="{9D8B030D-6E8A-4147-A177-3AD203B41FA5}">
                      <a16:colId xmlns:a16="http://schemas.microsoft.com/office/drawing/2014/main" val="85327143"/>
                    </a:ext>
                  </a:extLst>
                </a:gridCol>
                <a:gridCol w="329184">
                  <a:extLst>
                    <a:ext uri="{9D8B030D-6E8A-4147-A177-3AD203B41FA5}">
                      <a16:colId xmlns:a16="http://schemas.microsoft.com/office/drawing/2014/main" val="4255580467"/>
                    </a:ext>
                  </a:extLst>
                </a:gridCol>
                <a:gridCol w="329184">
                  <a:extLst>
                    <a:ext uri="{9D8B030D-6E8A-4147-A177-3AD203B41FA5}">
                      <a16:colId xmlns:a16="http://schemas.microsoft.com/office/drawing/2014/main" val="1120637422"/>
                    </a:ext>
                  </a:extLst>
                </a:gridCol>
                <a:gridCol w="329184">
                  <a:extLst>
                    <a:ext uri="{9D8B030D-6E8A-4147-A177-3AD203B41FA5}">
                      <a16:colId xmlns:a16="http://schemas.microsoft.com/office/drawing/2014/main" val="2407141730"/>
                    </a:ext>
                  </a:extLst>
                </a:gridCol>
                <a:gridCol w="329184">
                  <a:extLst>
                    <a:ext uri="{9D8B030D-6E8A-4147-A177-3AD203B41FA5}">
                      <a16:colId xmlns:a16="http://schemas.microsoft.com/office/drawing/2014/main" val="3762572679"/>
                    </a:ext>
                  </a:extLst>
                </a:gridCol>
                <a:gridCol w="329184">
                  <a:extLst>
                    <a:ext uri="{9D8B030D-6E8A-4147-A177-3AD203B41FA5}">
                      <a16:colId xmlns:a16="http://schemas.microsoft.com/office/drawing/2014/main" val="4068424349"/>
                    </a:ext>
                  </a:extLst>
                </a:gridCol>
                <a:gridCol w="329184">
                  <a:extLst>
                    <a:ext uri="{9D8B030D-6E8A-4147-A177-3AD203B41FA5}">
                      <a16:colId xmlns:a16="http://schemas.microsoft.com/office/drawing/2014/main" val="412275866"/>
                    </a:ext>
                  </a:extLst>
                </a:gridCol>
                <a:gridCol w="329184">
                  <a:extLst>
                    <a:ext uri="{9D8B030D-6E8A-4147-A177-3AD203B41FA5}">
                      <a16:colId xmlns:a16="http://schemas.microsoft.com/office/drawing/2014/main" val="3386586870"/>
                    </a:ext>
                  </a:extLst>
                </a:gridCol>
                <a:gridCol w="329184">
                  <a:extLst>
                    <a:ext uri="{9D8B030D-6E8A-4147-A177-3AD203B41FA5}">
                      <a16:colId xmlns:a16="http://schemas.microsoft.com/office/drawing/2014/main" val="1456937579"/>
                    </a:ext>
                  </a:extLst>
                </a:gridCol>
                <a:gridCol w="329184">
                  <a:extLst>
                    <a:ext uri="{9D8B030D-6E8A-4147-A177-3AD203B41FA5}">
                      <a16:colId xmlns:a16="http://schemas.microsoft.com/office/drawing/2014/main" val="1649688190"/>
                    </a:ext>
                  </a:extLst>
                </a:gridCol>
                <a:gridCol w="329184">
                  <a:extLst>
                    <a:ext uri="{9D8B030D-6E8A-4147-A177-3AD203B41FA5}">
                      <a16:colId xmlns:a16="http://schemas.microsoft.com/office/drawing/2014/main" val="209606225"/>
                    </a:ext>
                  </a:extLst>
                </a:gridCol>
                <a:gridCol w="329184">
                  <a:extLst>
                    <a:ext uri="{9D8B030D-6E8A-4147-A177-3AD203B41FA5}">
                      <a16:colId xmlns:a16="http://schemas.microsoft.com/office/drawing/2014/main" val="2014814359"/>
                    </a:ext>
                  </a:extLst>
                </a:gridCol>
                <a:gridCol w="329184">
                  <a:extLst>
                    <a:ext uri="{9D8B030D-6E8A-4147-A177-3AD203B41FA5}">
                      <a16:colId xmlns:a16="http://schemas.microsoft.com/office/drawing/2014/main" val="3409737660"/>
                    </a:ext>
                  </a:extLst>
                </a:gridCol>
                <a:gridCol w="329184">
                  <a:extLst>
                    <a:ext uri="{9D8B030D-6E8A-4147-A177-3AD203B41FA5}">
                      <a16:colId xmlns:a16="http://schemas.microsoft.com/office/drawing/2014/main" val="3912803617"/>
                    </a:ext>
                  </a:extLst>
                </a:gridCol>
                <a:gridCol w="740664">
                  <a:extLst>
                    <a:ext uri="{9D8B030D-6E8A-4147-A177-3AD203B41FA5}">
                      <a16:colId xmlns:a16="http://schemas.microsoft.com/office/drawing/2014/main" val="4049395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52895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- 2025-04-12 09:00:40</a:t>
                      </a:r>
                      <a:r>
                        <a:rPr kumimoji="0" lang="en-US" sz="1000" b="0" i="0" u="none" strike="noStrike" kern="1200" cap="none" spc="0" normalizeH="0" baseline="0" noProof="0">
                          <a:ln>
                            <a:noFill/>
                          </a:ln>
                          <a:solidFill>
                            <a:prstClr val="black"/>
                          </a:solidFill>
                          <a:effectLst/>
                          <a:uLnTx/>
                          <a:uFillTx/>
                          <a:latin typeface="Calibri"/>
                          <a:ea typeface="+mn-ea"/>
                          <a:cs typeface="+mn-cs"/>
                        </a:rPr>
                        <a:t>
 Einfach mal stehen bleiben. 🌸
Blüten schauen. Unserem Van winken. 💛
Danke für die tollen Frühlingsimpressionen
📷 @cafe_rost10 &amp; @catdpdhl
#Frühling #Magnolien #Natur #Zustellung #DeutschePost #Kirschblüten #KirschblütenInBonn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https://quintly-eu-image-storage.s3.amazonaws.com/4581112b0727b369a6510451ee603ef7/fb90adda41fd7cf6b606d8313a678868.jpg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917563187"/>
                  </a:ext>
                </a:extLst>
              </a:tr>
            </a:tbl>
          </a:graphicData>
        </a:graphic>
      </p:graphicFrame>
      <p:sp>
        <p:nvSpPr>
          <p:cNvPr id="4" name="Text Placeholder 3">
            <a:extLst>
              <a:ext uri="{FF2B5EF4-FFF2-40B4-BE49-F238E27FC236}">
                <a16:creationId xmlns:a16="http://schemas.microsoft.com/office/drawing/2014/main" id="{B58B5F67-A3A3-4910-99B7-84CD16DAEBF2}"/>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8242343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2FFA9-2249-4118-A93F-C08B79869B47}"/>
              </a:ext>
            </a:extLst>
          </p:cNvPr>
          <p:cNvSpPr>
            <a:spLocks noGrp="1"/>
          </p:cNvSpPr>
          <p:nvPr>
            <p:ph type="title"/>
          </p:nvPr>
        </p:nvSpPr>
        <p:spPr/>
        <p:txBody>
          <a:bodyPr/>
          <a:lstStyle/>
          <a:p>
            <a:r>
              <a:rPr lang="de-DE"/>
              <a:t>Overall Instagram - Deutsche Post | P&amp;P - 16 of 27</a:t>
            </a:r>
            <a:endParaRPr lang="en-US"/>
          </a:p>
        </p:txBody>
      </p:sp>
      <p:graphicFrame>
        <p:nvGraphicFramePr>
          <p:cNvPr id="5" name="Table Placeholder 4">
            <a:extLst>
              <a:ext uri="{FF2B5EF4-FFF2-40B4-BE49-F238E27FC236}">
                <a16:creationId xmlns:a16="http://schemas.microsoft.com/office/drawing/2014/main" id="{E70E04E2-8984-4F2D-A9DD-4E61AFE9311B}"/>
              </a:ext>
            </a:extLst>
          </p:cNvPr>
          <p:cNvGraphicFramePr>
            <a:graphicFrameLocks noGrp="1"/>
          </p:cNvGraphicFramePr>
          <p:nvPr>
            <p:ph type="tbl" sz="quarter" idx="13"/>
            <p:extLst>
              <p:ext uri="{D42A27DB-BD31-4B8C-83A1-F6EECF244321}">
                <p14:modId xmlns:p14="http://schemas.microsoft.com/office/powerpoint/2010/main" val="3492596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48382796"/>
                    </a:ext>
                  </a:extLst>
                </a:gridCol>
                <a:gridCol w="822960">
                  <a:extLst>
                    <a:ext uri="{9D8B030D-6E8A-4147-A177-3AD203B41FA5}">
                      <a16:colId xmlns:a16="http://schemas.microsoft.com/office/drawing/2014/main" val="524643346"/>
                    </a:ext>
                  </a:extLst>
                </a:gridCol>
                <a:gridCol w="329184">
                  <a:extLst>
                    <a:ext uri="{9D8B030D-6E8A-4147-A177-3AD203B41FA5}">
                      <a16:colId xmlns:a16="http://schemas.microsoft.com/office/drawing/2014/main" val="2843554572"/>
                    </a:ext>
                  </a:extLst>
                </a:gridCol>
                <a:gridCol w="329184">
                  <a:extLst>
                    <a:ext uri="{9D8B030D-6E8A-4147-A177-3AD203B41FA5}">
                      <a16:colId xmlns:a16="http://schemas.microsoft.com/office/drawing/2014/main" val="224793361"/>
                    </a:ext>
                  </a:extLst>
                </a:gridCol>
                <a:gridCol w="329184">
                  <a:extLst>
                    <a:ext uri="{9D8B030D-6E8A-4147-A177-3AD203B41FA5}">
                      <a16:colId xmlns:a16="http://schemas.microsoft.com/office/drawing/2014/main" val="3262623841"/>
                    </a:ext>
                  </a:extLst>
                </a:gridCol>
                <a:gridCol w="329184">
                  <a:extLst>
                    <a:ext uri="{9D8B030D-6E8A-4147-A177-3AD203B41FA5}">
                      <a16:colId xmlns:a16="http://schemas.microsoft.com/office/drawing/2014/main" val="4132961361"/>
                    </a:ext>
                  </a:extLst>
                </a:gridCol>
                <a:gridCol w="329184">
                  <a:extLst>
                    <a:ext uri="{9D8B030D-6E8A-4147-A177-3AD203B41FA5}">
                      <a16:colId xmlns:a16="http://schemas.microsoft.com/office/drawing/2014/main" val="1628353215"/>
                    </a:ext>
                  </a:extLst>
                </a:gridCol>
                <a:gridCol w="329184">
                  <a:extLst>
                    <a:ext uri="{9D8B030D-6E8A-4147-A177-3AD203B41FA5}">
                      <a16:colId xmlns:a16="http://schemas.microsoft.com/office/drawing/2014/main" val="2637116890"/>
                    </a:ext>
                  </a:extLst>
                </a:gridCol>
                <a:gridCol w="329184">
                  <a:extLst>
                    <a:ext uri="{9D8B030D-6E8A-4147-A177-3AD203B41FA5}">
                      <a16:colId xmlns:a16="http://schemas.microsoft.com/office/drawing/2014/main" val="655283188"/>
                    </a:ext>
                  </a:extLst>
                </a:gridCol>
                <a:gridCol w="329184">
                  <a:extLst>
                    <a:ext uri="{9D8B030D-6E8A-4147-A177-3AD203B41FA5}">
                      <a16:colId xmlns:a16="http://schemas.microsoft.com/office/drawing/2014/main" val="2044237051"/>
                    </a:ext>
                  </a:extLst>
                </a:gridCol>
                <a:gridCol w="329184">
                  <a:extLst>
                    <a:ext uri="{9D8B030D-6E8A-4147-A177-3AD203B41FA5}">
                      <a16:colId xmlns:a16="http://schemas.microsoft.com/office/drawing/2014/main" val="2721771648"/>
                    </a:ext>
                  </a:extLst>
                </a:gridCol>
                <a:gridCol w="329184">
                  <a:extLst>
                    <a:ext uri="{9D8B030D-6E8A-4147-A177-3AD203B41FA5}">
                      <a16:colId xmlns:a16="http://schemas.microsoft.com/office/drawing/2014/main" val="3131430764"/>
                    </a:ext>
                  </a:extLst>
                </a:gridCol>
                <a:gridCol w="329184">
                  <a:extLst>
                    <a:ext uri="{9D8B030D-6E8A-4147-A177-3AD203B41FA5}">
                      <a16:colId xmlns:a16="http://schemas.microsoft.com/office/drawing/2014/main" val="2418327688"/>
                    </a:ext>
                  </a:extLst>
                </a:gridCol>
                <a:gridCol w="329184">
                  <a:extLst>
                    <a:ext uri="{9D8B030D-6E8A-4147-A177-3AD203B41FA5}">
                      <a16:colId xmlns:a16="http://schemas.microsoft.com/office/drawing/2014/main" val="4000416118"/>
                    </a:ext>
                  </a:extLst>
                </a:gridCol>
                <a:gridCol w="329184">
                  <a:extLst>
                    <a:ext uri="{9D8B030D-6E8A-4147-A177-3AD203B41FA5}">
                      <a16:colId xmlns:a16="http://schemas.microsoft.com/office/drawing/2014/main" val="1253813004"/>
                    </a:ext>
                  </a:extLst>
                </a:gridCol>
                <a:gridCol w="740664">
                  <a:extLst>
                    <a:ext uri="{9D8B030D-6E8A-4147-A177-3AD203B41FA5}">
                      <a16:colId xmlns:a16="http://schemas.microsoft.com/office/drawing/2014/main" val="94761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282117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- 2025-04-14 09:00:57</a:t>
                      </a:r>
                      <a:r>
                        <a:rPr kumimoji="0" lang="en-US" sz="1000" b="0" i="0" u="none" strike="noStrike" kern="1200" cap="none" spc="0" normalizeH="0" baseline="0" noProof="0">
                          <a:ln>
                            <a:noFill/>
                          </a:ln>
                          <a:solidFill>
                            <a:prstClr val="black"/>
                          </a:solidFill>
                          <a:effectLst/>
                          <a:uLnTx/>
                          <a:uFillTx/>
                          <a:latin typeface="Calibri"/>
                          <a:ea typeface="+mn-ea"/>
                          <a:cs typeface="+mn-cs"/>
                        </a:rPr>
                        <a:t>
 @julyanpohl sucht weiter nach unseren Azubis. 🕵️ Das beste Mittel: Die Superhelden-Frage! 🦸
#DeutschePost #DHL #Azubis #ErkenneDenJob #WerdeEineVonUns #WerdeEinerVonUns #Superhelden #IronMan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https://quintly-eu-image-storage.s3.amazonaws.com/4581112b0727b369a6510451ee603ef7/4c3d618023884b0b1a95d90052ee6f55.jpg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Employer Branding,P&amp;P_03_ND: Entertaining</a:t>
                      </a:r>
                    </a:p>
                  </a:txBody>
                  <a:tcPr/>
                </a:tc>
                <a:extLst>
                  <a:ext uri="{0D108BD9-81ED-4DB2-BD59-A6C34878D82A}">
                    <a16:rowId xmlns:a16="http://schemas.microsoft.com/office/drawing/2014/main" val="2046988882"/>
                  </a:ext>
                </a:extLst>
              </a:tr>
            </a:tbl>
          </a:graphicData>
        </a:graphic>
      </p:graphicFrame>
      <p:sp>
        <p:nvSpPr>
          <p:cNvPr id="4" name="Text Placeholder 3">
            <a:extLst>
              <a:ext uri="{FF2B5EF4-FFF2-40B4-BE49-F238E27FC236}">
                <a16:creationId xmlns:a16="http://schemas.microsoft.com/office/drawing/2014/main" id="{A3ED63BA-FA35-4D44-B047-041B0BC39996}"/>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9706241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478D3-FA1A-4394-ADB8-209FA340C29F}"/>
              </a:ext>
            </a:extLst>
          </p:cNvPr>
          <p:cNvSpPr>
            <a:spLocks noGrp="1"/>
          </p:cNvSpPr>
          <p:nvPr>
            <p:ph type="title"/>
          </p:nvPr>
        </p:nvSpPr>
        <p:spPr/>
        <p:txBody>
          <a:bodyPr/>
          <a:lstStyle/>
          <a:p>
            <a:r>
              <a:rPr lang="de-DE"/>
              <a:t>Overall Instagram - Deutsche Post | P&amp;P - 17 of 27</a:t>
            </a:r>
            <a:endParaRPr lang="en-US"/>
          </a:p>
        </p:txBody>
      </p:sp>
      <p:graphicFrame>
        <p:nvGraphicFramePr>
          <p:cNvPr id="5" name="Table Placeholder 4">
            <a:extLst>
              <a:ext uri="{FF2B5EF4-FFF2-40B4-BE49-F238E27FC236}">
                <a16:creationId xmlns:a16="http://schemas.microsoft.com/office/drawing/2014/main" id="{1472E252-3AF4-44A7-9FB7-8E49C1E4DEA4}"/>
              </a:ext>
            </a:extLst>
          </p:cNvPr>
          <p:cNvGraphicFramePr>
            <a:graphicFrameLocks noGrp="1"/>
          </p:cNvGraphicFramePr>
          <p:nvPr>
            <p:ph type="tbl" sz="quarter" idx="13"/>
            <p:extLst>
              <p:ext uri="{D42A27DB-BD31-4B8C-83A1-F6EECF244321}">
                <p14:modId xmlns:p14="http://schemas.microsoft.com/office/powerpoint/2010/main" val="110994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52309230"/>
                    </a:ext>
                  </a:extLst>
                </a:gridCol>
                <a:gridCol w="822960">
                  <a:extLst>
                    <a:ext uri="{9D8B030D-6E8A-4147-A177-3AD203B41FA5}">
                      <a16:colId xmlns:a16="http://schemas.microsoft.com/office/drawing/2014/main" val="74249414"/>
                    </a:ext>
                  </a:extLst>
                </a:gridCol>
                <a:gridCol w="329184">
                  <a:extLst>
                    <a:ext uri="{9D8B030D-6E8A-4147-A177-3AD203B41FA5}">
                      <a16:colId xmlns:a16="http://schemas.microsoft.com/office/drawing/2014/main" val="2225866055"/>
                    </a:ext>
                  </a:extLst>
                </a:gridCol>
                <a:gridCol w="329184">
                  <a:extLst>
                    <a:ext uri="{9D8B030D-6E8A-4147-A177-3AD203B41FA5}">
                      <a16:colId xmlns:a16="http://schemas.microsoft.com/office/drawing/2014/main" val="1474159851"/>
                    </a:ext>
                  </a:extLst>
                </a:gridCol>
                <a:gridCol w="329184">
                  <a:extLst>
                    <a:ext uri="{9D8B030D-6E8A-4147-A177-3AD203B41FA5}">
                      <a16:colId xmlns:a16="http://schemas.microsoft.com/office/drawing/2014/main" val="739044808"/>
                    </a:ext>
                  </a:extLst>
                </a:gridCol>
                <a:gridCol w="329184">
                  <a:extLst>
                    <a:ext uri="{9D8B030D-6E8A-4147-A177-3AD203B41FA5}">
                      <a16:colId xmlns:a16="http://schemas.microsoft.com/office/drawing/2014/main" val="664533359"/>
                    </a:ext>
                  </a:extLst>
                </a:gridCol>
                <a:gridCol w="329184">
                  <a:extLst>
                    <a:ext uri="{9D8B030D-6E8A-4147-A177-3AD203B41FA5}">
                      <a16:colId xmlns:a16="http://schemas.microsoft.com/office/drawing/2014/main" val="1374026136"/>
                    </a:ext>
                  </a:extLst>
                </a:gridCol>
                <a:gridCol w="329184">
                  <a:extLst>
                    <a:ext uri="{9D8B030D-6E8A-4147-A177-3AD203B41FA5}">
                      <a16:colId xmlns:a16="http://schemas.microsoft.com/office/drawing/2014/main" val="4135756875"/>
                    </a:ext>
                  </a:extLst>
                </a:gridCol>
                <a:gridCol w="329184">
                  <a:extLst>
                    <a:ext uri="{9D8B030D-6E8A-4147-A177-3AD203B41FA5}">
                      <a16:colId xmlns:a16="http://schemas.microsoft.com/office/drawing/2014/main" val="1556594338"/>
                    </a:ext>
                  </a:extLst>
                </a:gridCol>
                <a:gridCol w="329184">
                  <a:extLst>
                    <a:ext uri="{9D8B030D-6E8A-4147-A177-3AD203B41FA5}">
                      <a16:colId xmlns:a16="http://schemas.microsoft.com/office/drawing/2014/main" val="3738469855"/>
                    </a:ext>
                  </a:extLst>
                </a:gridCol>
                <a:gridCol w="329184">
                  <a:extLst>
                    <a:ext uri="{9D8B030D-6E8A-4147-A177-3AD203B41FA5}">
                      <a16:colId xmlns:a16="http://schemas.microsoft.com/office/drawing/2014/main" val="1714787459"/>
                    </a:ext>
                  </a:extLst>
                </a:gridCol>
                <a:gridCol w="329184">
                  <a:extLst>
                    <a:ext uri="{9D8B030D-6E8A-4147-A177-3AD203B41FA5}">
                      <a16:colId xmlns:a16="http://schemas.microsoft.com/office/drawing/2014/main" val="2219215096"/>
                    </a:ext>
                  </a:extLst>
                </a:gridCol>
                <a:gridCol w="329184">
                  <a:extLst>
                    <a:ext uri="{9D8B030D-6E8A-4147-A177-3AD203B41FA5}">
                      <a16:colId xmlns:a16="http://schemas.microsoft.com/office/drawing/2014/main" val="3315630461"/>
                    </a:ext>
                  </a:extLst>
                </a:gridCol>
                <a:gridCol w="329184">
                  <a:extLst>
                    <a:ext uri="{9D8B030D-6E8A-4147-A177-3AD203B41FA5}">
                      <a16:colId xmlns:a16="http://schemas.microsoft.com/office/drawing/2014/main" val="50511113"/>
                    </a:ext>
                  </a:extLst>
                </a:gridCol>
                <a:gridCol w="329184">
                  <a:extLst>
                    <a:ext uri="{9D8B030D-6E8A-4147-A177-3AD203B41FA5}">
                      <a16:colId xmlns:a16="http://schemas.microsoft.com/office/drawing/2014/main" val="1289848268"/>
                    </a:ext>
                  </a:extLst>
                </a:gridCol>
                <a:gridCol w="740664">
                  <a:extLst>
                    <a:ext uri="{9D8B030D-6E8A-4147-A177-3AD203B41FA5}">
                      <a16:colId xmlns:a16="http://schemas.microsoft.com/office/drawing/2014/main" val="160670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890844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- 2025-04-15 09:01:58</a:t>
                      </a:r>
                      <a:r>
                        <a:rPr kumimoji="0" lang="de-DE" sz="1000" b="0" i="0" u="none" strike="noStrike" kern="1200" cap="none" spc="0" normalizeH="0" baseline="0" noProof="0">
                          <a:ln>
                            <a:noFill/>
                          </a:ln>
                          <a:solidFill>
                            <a:prstClr val="black"/>
                          </a:solidFill>
                          <a:effectLst/>
                          <a:uLnTx/>
                          <a:uFillTx/>
                          <a:latin typeface="Calibri"/>
                          <a:ea typeface="+mn-ea"/>
                          <a:cs typeface="+mn-cs"/>
                        </a:rPr>
                        <a:t>
 🦙 Was haben 17 Grundschulkinder, 5 Alpakas und ein Personalchef gemeinsam? 🦙
Sie alle haben auf einem Alpakahof in der Eifel eine ganz besondere Vorlesestunde erlebt.
Unser Personalchef Thomas Ogilvie hat dort aus dem Buch „Cool wie Bolle“ vorgelesen.
Und das Beste: Klassen der Stufen 4 &amp; 5 sowie Förder- und Willkommensklassen in ganz Deutschland können das Buch KOSTENLOS bestellen – passend zum @unesco Welttag des Buches am 23. April.
Mit unserem langjährigen Partner @stiftunglesen möchten wir Leseförderung lebendig machen – mit echten Geschichten, echten Emotionen und echten Alpakas.
Welches Buch hat dich als Kind begeistert?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https://quintly-eu-image-storage.s3.amazonaws.com/4581112b0727b369a6510451ee603ef7/22c9ea60ddaa0389abae987ec6caf133.jpg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666972035"/>
                  </a:ext>
                </a:extLst>
              </a:tr>
            </a:tbl>
          </a:graphicData>
        </a:graphic>
      </p:graphicFrame>
      <p:sp>
        <p:nvSpPr>
          <p:cNvPr id="4" name="Text Placeholder 3">
            <a:extLst>
              <a:ext uri="{FF2B5EF4-FFF2-40B4-BE49-F238E27FC236}">
                <a16:creationId xmlns:a16="http://schemas.microsoft.com/office/drawing/2014/main" id="{E0102787-791F-4233-B8B2-EB53787272E4}"/>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7637788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6711-34BC-4872-BDA4-29CB0CD1414C}"/>
              </a:ext>
            </a:extLst>
          </p:cNvPr>
          <p:cNvSpPr>
            <a:spLocks noGrp="1"/>
          </p:cNvSpPr>
          <p:nvPr>
            <p:ph type="title"/>
          </p:nvPr>
        </p:nvSpPr>
        <p:spPr/>
        <p:txBody>
          <a:bodyPr/>
          <a:lstStyle/>
          <a:p>
            <a:r>
              <a:rPr lang="de-DE"/>
              <a:t>Overall Instagram - Deutsche Post | P&amp;P - 18 of 27</a:t>
            </a:r>
            <a:endParaRPr lang="en-US"/>
          </a:p>
        </p:txBody>
      </p:sp>
      <p:graphicFrame>
        <p:nvGraphicFramePr>
          <p:cNvPr id="5" name="Table Placeholder 4">
            <a:extLst>
              <a:ext uri="{FF2B5EF4-FFF2-40B4-BE49-F238E27FC236}">
                <a16:creationId xmlns:a16="http://schemas.microsoft.com/office/drawing/2014/main" id="{0711E954-E3FB-4B35-986A-A6D084068C55}"/>
              </a:ext>
            </a:extLst>
          </p:cNvPr>
          <p:cNvGraphicFramePr>
            <a:graphicFrameLocks noGrp="1"/>
          </p:cNvGraphicFramePr>
          <p:nvPr>
            <p:ph type="tbl" sz="quarter" idx="13"/>
            <p:extLst>
              <p:ext uri="{D42A27DB-BD31-4B8C-83A1-F6EECF244321}">
                <p14:modId xmlns:p14="http://schemas.microsoft.com/office/powerpoint/2010/main" val="3540083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78554020"/>
                    </a:ext>
                  </a:extLst>
                </a:gridCol>
                <a:gridCol w="822960">
                  <a:extLst>
                    <a:ext uri="{9D8B030D-6E8A-4147-A177-3AD203B41FA5}">
                      <a16:colId xmlns:a16="http://schemas.microsoft.com/office/drawing/2014/main" val="1747944268"/>
                    </a:ext>
                  </a:extLst>
                </a:gridCol>
                <a:gridCol w="329184">
                  <a:extLst>
                    <a:ext uri="{9D8B030D-6E8A-4147-A177-3AD203B41FA5}">
                      <a16:colId xmlns:a16="http://schemas.microsoft.com/office/drawing/2014/main" val="1235979299"/>
                    </a:ext>
                  </a:extLst>
                </a:gridCol>
                <a:gridCol w="329184">
                  <a:extLst>
                    <a:ext uri="{9D8B030D-6E8A-4147-A177-3AD203B41FA5}">
                      <a16:colId xmlns:a16="http://schemas.microsoft.com/office/drawing/2014/main" val="554622961"/>
                    </a:ext>
                  </a:extLst>
                </a:gridCol>
                <a:gridCol w="329184">
                  <a:extLst>
                    <a:ext uri="{9D8B030D-6E8A-4147-A177-3AD203B41FA5}">
                      <a16:colId xmlns:a16="http://schemas.microsoft.com/office/drawing/2014/main" val="1633215964"/>
                    </a:ext>
                  </a:extLst>
                </a:gridCol>
                <a:gridCol w="329184">
                  <a:extLst>
                    <a:ext uri="{9D8B030D-6E8A-4147-A177-3AD203B41FA5}">
                      <a16:colId xmlns:a16="http://schemas.microsoft.com/office/drawing/2014/main" val="1322510076"/>
                    </a:ext>
                  </a:extLst>
                </a:gridCol>
                <a:gridCol w="329184">
                  <a:extLst>
                    <a:ext uri="{9D8B030D-6E8A-4147-A177-3AD203B41FA5}">
                      <a16:colId xmlns:a16="http://schemas.microsoft.com/office/drawing/2014/main" val="2049635152"/>
                    </a:ext>
                  </a:extLst>
                </a:gridCol>
                <a:gridCol w="329184">
                  <a:extLst>
                    <a:ext uri="{9D8B030D-6E8A-4147-A177-3AD203B41FA5}">
                      <a16:colId xmlns:a16="http://schemas.microsoft.com/office/drawing/2014/main" val="3779108957"/>
                    </a:ext>
                  </a:extLst>
                </a:gridCol>
                <a:gridCol w="329184">
                  <a:extLst>
                    <a:ext uri="{9D8B030D-6E8A-4147-A177-3AD203B41FA5}">
                      <a16:colId xmlns:a16="http://schemas.microsoft.com/office/drawing/2014/main" val="1706177116"/>
                    </a:ext>
                  </a:extLst>
                </a:gridCol>
                <a:gridCol w="329184">
                  <a:extLst>
                    <a:ext uri="{9D8B030D-6E8A-4147-A177-3AD203B41FA5}">
                      <a16:colId xmlns:a16="http://schemas.microsoft.com/office/drawing/2014/main" val="12571802"/>
                    </a:ext>
                  </a:extLst>
                </a:gridCol>
                <a:gridCol w="329184">
                  <a:extLst>
                    <a:ext uri="{9D8B030D-6E8A-4147-A177-3AD203B41FA5}">
                      <a16:colId xmlns:a16="http://schemas.microsoft.com/office/drawing/2014/main" val="3946466325"/>
                    </a:ext>
                  </a:extLst>
                </a:gridCol>
                <a:gridCol w="329184">
                  <a:extLst>
                    <a:ext uri="{9D8B030D-6E8A-4147-A177-3AD203B41FA5}">
                      <a16:colId xmlns:a16="http://schemas.microsoft.com/office/drawing/2014/main" val="1025302930"/>
                    </a:ext>
                  </a:extLst>
                </a:gridCol>
                <a:gridCol w="329184">
                  <a:extLst>
                    <a:ext uri="{9D8B030D-6E8A-4147-A177-3AD203B41FA5}">
                      <a16:colId xmlns:a16="http://schemas.microsoft.com/office/drawing/2014/main" val="541706872"/>
                    </a:ext>
                  </a:extLst>
                </a:gridCol>
                <a:gridCol w="329184">
                  <a:extLst>
                    <a:ext uri="{9D8B030D-6E8A-4147-A177-3AD203B41FA5}">
                      <a16:colId xmlns:a16="http://schemas.microsoft.com/office/drawing/2014/main" val="3765960170"/>
                    </a:ext>
                  </a:extLst>
                </a:gridCol>
                <a:gridCol w="329184">
                  <a:extLst>
                    <a:ext uri="{9D8B030D-6E8A-4147-A177-3AD203B41FA5}">
                      <a16:colId xmlns:a16="http://schemas.microsoft.com/office/drawing/2014/main" val="2137999968"/>
                    </a:ext>
                  </a:extLst>
                </a:gridCol>
                <a:gridCol w="740664">
                  <a:extLst>
                    <a:ext uri="{9D8B030D-6E8A-4147-A177-3AD203B41FA5}">
                      <a16:colId xmlns:a16="http://schemas.microsoft.com/office/drawing/2014/main" val="1926629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77413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- 2025-04-16 09:00:15</a:t>
                      </a:r>
                      <a:r>
                        <a:rPr kumimoji="0" lang="de-DE" sz="1000" b="0" i="0" u="none" strike="noStrike" kern="1200" cap="none" spc="0" normalizeH="0" baseline="0" noProof="0">
                          <a:ln>
                            <a:noFill/>
                          </a:ln>
                          <a:solidFill>
                            <a:prstClr val="black"/>
                          </a:solidFill>
                          <a:effectLst/>
                          <a:uLnTx/>
                          <a:uFillTx/>
                          <a:latin typeface="Calibri"/>
                          <a:ea typeface="+mn-ea"/>
                          <a:cs typeface="+mn-cs"/>
                        </a:rPr>
                        <a:t>
 Einfach nur kurz mit deinem Paket bis an die Türe, und dann ab zurück in die Federn - mit unserer Paketabholung. 😴
Bei Buchung bis 22 Uhr übrigens schon am Folgetag. 🕙
#DHL #Abholung #Lifehack #Schläfchen #ZurückInDieFedern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https://quintly-eu-image-storage.s3.amazonaws.com/4581112b0727b369a6510451ee603ef7/83b32c9842fa480fa144174674e23032.jpg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P&amp;P_Paketversand,P&amp;P_01_TC: Produkt+Service,P&amp;P_02_Portfolio: Paket,P&amp;P_03_ND: Educational,P&amp;P_Dieser Moment</a:t>
                      </a:r>
                    </a:p>
                  </a:txBody>
                  <a:tcPr/>
                </a:tc>
                <a:extLst>
                  <a:ext uri="{0D108BD9-81ED-4DB2-BD59-A6C34878D82A}">
                    <a16:rowId xmlns:a16="http://schemas.microsoft.com/office/drawing/2014/main" val="4271888965"/>
                  </a:ext>
                </a:extLst>
              </a:tr>
            </a:tbl>
          </a:graphicData>
        </a:graphic>
      </p:graphicFrame>
      <p:sp>
        <p:nvSpPr>
          <p:cNvPr id="4" name="Text Placeholder 3">
            <a:extLst>
              <a:ext uri="{FF2B5EF4-FFF2-40B4-BE49-F238E27FC236}">
                <a16:creationId xmlns:a16="http://schemas.microsoft.com/office/drawing/2014/main" id="{A56344B5-81D9-46C4-87B2-1B9AEC617E90}"/>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40415872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979A4-6422-4D74-8F5F-8404CC9CCBD6}"/>
              </a:ext>
            </a:extLst>
          </p:cNvPr>
          <p:cNvSpPr>
            <a:spLocks noGrp="1"/>
          </p:cNvSpPr>
          <p:nvPr>
            <p:ph type="title"/>
          </p:nvPr>
        </p:nvSpPr>
        <p:spPr/>
        <p:txBody>
          <a:bodyPr/>
          <a:lstStyle/>
          <a:p>
            <a:r>
              <a:rPr lang="de-DE"/>
              <a:t>Overall Instagram - Deutsche Post | P&amp;P - 19 of 27</a:t>
            </a:r>
            <a:endParaRPr lang="en-US"/>
          </a:p>
        </p:txBody>
      </p:sp>
      <p:graphicFrame>
        <p:nvGraphicFramePr>
          <p:cNvPr id="5" name="Table Placeholder 4">
            <a:extLst>
              <a:ext uri="{FF2B5EF4-FFF2-40B4-BE49-F238E27FC236}">
                <a16:creationId xmlns:a16="http://schemas.microsoft.com/office/drawing/2014/main" id="{4B4F5EE3-2A40-4B85-AD14-0A3B4CD7FB2B}"/>
              </a:ext>
            </a:extLst>
          </p:cNvPr>
          <p:cNvGraphicFramePr>
            <a:graphicFrameLocks noGrp="1"/>
          </p:cNvGraphicFramePr>
          <p:nvPr>
            <p:ph type="tbl" sz="quarter" idx="13"/>
            <p:extLst>
              <p:ext uri="{D42A27DB-BD31-4B8C-83A1-F6EECF244321}">
                <p14:modId xmlns:p14="http://schemas.microsoft.com/office/powerpoint/2010/main" val="3449031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77430487"/>
                    </a:ext>
                  </a:extLst>
                </a:gridCol>
                <a:gridCol w="822960">
                  <a:extLst>
                    <a:ext uri="{9D8B030D-6E8A-4147-A177-3AD203B41FA5}">
                      <a16:colId xmlns:a16="http://schemas.microsoft.com/office/drawing/2014/main" val="1992654881"/>
                    </a:ext>
                  </a:extLst>
                </a:gridCol>
                <a:gridCol w="329184">
                  <a:extLst>
                    <a:ext uri="{9D8B030D-6E8A-4147-A177-3AD203B41FA5}">
                      <a16:colId xmlns:a16="http://schemas.microsoft.com/office/drawing/2014/main" val="1655061565"/>
                    </a:ext>
                  </a:extLst>
                </a:gridCol>
                <a:gridCol w="329184">
                  <a:extLst>
                    <a:ext uri="{9D8B030D-6E8A-4147-A177-3AD203B41FA5}">
                      <a16:colId xmlns:a16="http://schemas.microsoft.com/office/drawing/2014/main" val="1014760711"/>
                    </a:ext>
                  </a:extLst>
                </a:gridCol>
                <a:gridCol w="329184">
                  <a:extLst>
                    <a:ext uri="{9D8B030D-6E8A-4147-A177-3AD203B41FA5}">
                      <a16:colId xmlns:a16="http://schemas.microsoft.com/office/drawing/2014/main" val="2056775428"/>
                    </a:ext>
                  </a:extLst>
                </a:gridCol>
                <a:gridCol w="329184">
                  <a:extLst>
                    <a:ext uri="{9D8B030D-6E8A-4147-A177-3AD203B41FA5}">
                      <a16:colId xmlns:a16="http://schemas.microsoft.com/office/drawing/2014/main" val="2526607215"/>
                    </a:ext>
                  </a:extLst>
                </a:gridCol>
                <a:gridCol w="329184">
                  <a:extLst>
                    <a:ext uri="{9D8B030D-6E8A-4147-A177-3AD203B41FA5}">
                      <a16:colId xmlns:a16="http://schemas.microsoft.com/office/drawing/2014/main" val="2137526120"/>
                    </a:ext>
                  </a:extLst>
                </a:gridCol>
                <a:gridCol w="329184">
                  <a:extLst>
                    <a:ext uri="{9D8B030D-6E8A-4147-A177-3AD203B41FA5}">
                      <a16:colId xmlns:a16="http://schemas.microsoft.com/office/drawing/2014/main" val="3772608792"/>
                    </a:ext>
                  </a:extLst>
                </a:gridCol>
                <a:gridCol w="329184">
                  <a:extLst>
                    <a:ext uri="{9D8B030D-6E8A-4147-A177-3AD203B41FA5}">
                      <a16:colId xmlns:a16="http://schemas.microsoft.com/office/drawing/2014/main" val="43125439"/>
                    </a:ext>
                  </a:extLst>
                </a:gridCol>
                <a:gridCol w="329184">
                  <a:extLst>
                    <a:ext uri="{9D8B030D-6E8A-4147-A177-3AD203B41FA5}">
                      <a16:colId xmlns:a16="http://schemas.microsoft.com/office/drawing/2014/main" val="835056303"/>
                    </a:ext>
                  </a:extLst>
                </a:gridCol>
                <a:gridCol w="329184">
                  <a:extLst>
                    <a:ext uri="{9D8B030D-6E8A-4147-A177-3AD203B41FA5}">
                      <a16:colId xmlns:a16="http://schemas.microsoft.com/office/drawing/2014/main" val="1643748586"/>
                    </a:ext>
                  </a:extLst>
                </a:gridCol>
                <a:gridCol w="329184">
                  <a:extLst>
                    <a:ext uri="{9D8B030D-6E8A-4147-A177-3AD203B41FA5}">
                      <a16:colId xmlns:a16="http://schemas.microsoft.com/office/drawing/2014/main" val="1127479987"/>
                    </a:ext>
                  </a:extLst>
                </a:gridCol>
                <a:gridCol w="329184">
                  <a:extLst>
                    <a:ext uri="{9D8B030D-6E8A-4147-A177-3AD203B41FA5}">
                      <a16:colId xmlns:a16="http://schemas.microsoft.com/office/drawing/2014/main" val="621892291"/>
                    </a:ext>
                  </a:extLst>
                </a:gridCol>
                <a:gridCol w="329184">
                  <a:extLst>
                    <a:ext uri="{9D8B030D-6E8A-4147-A177-3AD203B41FA5}">
                      <a16:colId xmlns:a16="http://schemas.microsoft.com/office/drawing/2014/main" val="3066829395"/>
                    </a:ext>
                  </a:extLst>
                </a:gridCol>
                <a:gridCol w="329184">
                  <a:extLst>
                    <a:ext uri="{9D8B030D-6E8A-4147-A177-3AD203B41FA5}">
                      <a16:colId xmlns:a16="http://schemas.microsoft.com/office/drawing/2014/main" val="3844929015"/>
                    </a:ext>
                  </a:extLst>
                </a:gridCol>
                <a:gridCol w="740664">
                  <a:extLst>
                    <a:ext uri="{9D8B030D-6E8A-4147-A177-3AD203B41FA5}">
                      <a16:colId xmlns:a16="http://schemas.microsoft.com/office/drawing/2014/main" val="3414246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44476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- 2025-04-17 09:00:24</a:t>
                      </a:r>
                      <a:r>
                        <a:rPr kumimoji="0" lang="de-DE" sz="1000" b="0" i="0" u="none" strike="noStrike" kern="1200" cap="none" spc="0" normalizeH="0" baseline="0" noProof="0">
                          <a:ln>
                            <a:noFill/>
                          </a:ln>
                          <a:solidFill>
                            <a:prstClr val="black"/>
                          </a:solidFill>
                          <a:effectLst/>
                          <a:uLnTx/>
                          <a:uFillTx/>
                          <a:latin typeface="Calibri"/>
                          <a:ea typeface="+mn-ea"/>
                          <a:cs typeface="+mn-cs"/>
                        </a:rPr>
                        <a:t>
 Frag nicht die Karten – frag die Post &amp; DHL App! 
Sie weiß bereits, welche Briefe bald in deinem Briefkasten landen. Aktiviere jetzt kostenlos die Briefankündigung in der #App. (Link in Bio)
#ItsAKindOfMagic #DeutschePost #MachsDirEinfacher #Briefankündigung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https://quintly-eu-image-storage.s3.amazonaws.com/4581112b0727b369a6510451ee603ef7/c383c4cb9a4d7a49f51abbc684620eec.jpg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P&amp;P_Briefempfang,P&amp;P_01_TC: Produkt+Service,P&amp;P_02_Portfolio: Post,P&amp;P_03_ND: Educational,P&amp;P_Briefankündigung</a:t>
                      </a:r>
                    </a:p>
                  </a:txBody>
                  <a:tcPr/>
                </a:tc>
                <a:extLst>
                  <a:ext uri="{0D108BD9-81ED-4DB2-BD59-A6C34878D82A}">
                    <a16:rowId xmlns:a16="http://schemas.microsoft.com/office/drawing/2014/main" val="3893868198"/>
                  </a:ext>
                </a:extLst>
              </a:tr>
            </a:tbl>
          </a:graphicData>
        </a:graphic>
      </p:graphicFrame>
      <p:sp>
        <p:nvSpPr>
          <p:cNvPr id="4" name="Text Placeholder 3">
            <a:extLst>
              <a:ext uri="{FF2B5EF4-FFF2-40B4-BE49-F238E27FC236}">
                <a16:creationId xmlns:a16="http://schemas.microsoft.com/office/drawing/2014/main" id="{32AA4BF2-F993-4AFB-AB8B-042A0A27EDAC}"/>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635912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C61F5-4386-4A37-99B6-50439DAEBDF4}"/>
              </a:ext>
            </a:extLst>
          </p:cNvPr>
          <p:cNvSpPr>
            <a:spLocks noGrp="1"/>
          </p:cNvSpPr>
          <p:nvPr>
            <p:ph type="title"/>
          </p:nvPr>
        </p:nvSpPr>
        <p:spPr/>
        <p:txBody>
          <a:bodyPr/>
          <a:lstStyle/>
          <a:p>
            <a:r>
              <a:rPr lang="de-DE"/>
              <a:t>Overall Instagram - Deutsche Post | P&amp;P - 20 of 27</a:t>
            </a:r>
            <a:endParaRPr lang="en-US"/>
          </a:p>
        </p:txBody>
      </p:sp>
      <p:graphicFrame>
        <p:nvGraphicFramePr>
          <p:cNvPr id="5" name="Table Placeholder 4">
            <a:extLst>
              <a:ext uri="{FF2B5EF4-FFF2-40B4-BE49-F238E27FC236}">
                <a16:creationId xmlns:a16="http://schemas.microsoft.com/office/drawing/2014/main" id="{1EDFD14E-3550-44C1-8C5B-AD912772CBEA}"/>
              </a:ext>
            </a:extLst>
          </p:cNvPr>
          <p:cNvGraphicFramePr>
            <a:graphicFrameLocks noGrp="1"/>
          </p:cNvGraphicFramePr>
          <p:nvPr>
            <p:ph type="tbl" sz="quarter" idx="13"/>
            <p:extLst>
              <p:ext uri="{D42A27DB-BD31-4B8C-83A1-F6EECF244321}">
                <p14:modId xmlns:p14="http://schemas.microsoft.com/office/powerpoint/2010/main" val="204641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11534335"/>
                    </a:ext>
                  </a:extLst>
                </a:gridCol>
                <a:gridCol w="822960">
                  <a:extLst>
                    <a:ext uri="{9D8B030D-6E8A-4147-A177-3AD203B41FA5}">
                      <a16:colId xmlns:a16="http://schemas.microsoft.com/office/drawing/2014/main" val="2010407393"/>
                    </a:ext>
                  </a:extLst>
                </a:gridCol>
                <a:gridCol w="329184">
                  <a:extLst>
                    <a:ext uri="{9D8B030D-6E8A-4147-A177-3AD203B41FA5}">
                      <a16:colId xmlns:a16="http://schemas.microsoft.com/office/drawing/2014/main" val="1901600120"/>
                    </a:ext>
                  </a:extLst>
                </a:gridCol>
                <a:gridCol w="329184">
                  <a:extLst>
                    <a:ext uri="{9D8B030D-6E8A-4147-A177-3AD203B41FA5}">
                      <a16:colId xmlns:a16="http://schemas.microsoft.com/office/drawing/2014/main" val="3646675973"/>
                    </a:ext>
                  </a:extLst>
                </a:gridCol>
                <a:gridCol w="329184">
                  <a:extLst>
                    <a:ext uri="{9D8B030D-6E8A-4147-A177-3AD203B41FA5}">
                      <a16:colId xmlns:a16="http://schemas.microsoft.com/office/drawing/2014/main" val="358705822"/>
                    </a:ext>
                  </a:extLst>
                </a:gridCol>
                <a:gridCol w="329184">
                  <a:extLst>
                    <a:ext uri="{9D8B030D-6E8A-4147-A177-3AD203B41FA5}">
                      <a16:colId xmlns:a16="http://schemas.microsoft.com/office/drawing/2014/main" val="3729413913"/>
                    </a:ext>
                  </a:extLst>
                </a:gridCol>
                <a:gridCol w="329184">
                  <a:extLst>
                    <a:ext uri="{9D8B030D-6E8A-4147-A177-3AD203B41FA5}">
                      <a16:colId xmlns:a16="http://schemas.microsoft.com/office/drawing/2014/main" val="4076756875"/>
                    </a:ext>
                  </a:extLst>
                </a:gridCol>
                <a:gridCol w="329184">
                  <a:extLst>
                    <a:ext uri="{9D8B030D-6E8A-4147-A177-3AD203B41FA5}">
                      <a16:colId xmlns:a16="http://schemas.microsoft.com/office/drawing/2014/main" val="3738125811"/>
                    </a:ext>
                  </a:extLst>
                </a:gridCol>
                <a:gridCol w="329184">
                  <a:extLst>
                    <a:ext uri="{9D8B030D-6E8A-4147-A177-3AD203B41FA5}">
                      <a16:colId xmlns:a16="http://schemas.microsoft.com/office/drawing/2014/main" val="633172117"/>
                    </a:ext>
                  </a:extLst>
                </a:gridCol>
                <a:gridCol w="329184">
                  <a:extLst>
                    <a:ext uri="{9D8B030D-6E8A-4147-A177-3AD203B41FA5}">
                      <a16:colId xmlns:a16="http://schemas.microsoft.com/office/drawing/2014/main" val="864554504"/>
                    </a:ext>
                  </a:extLst>
                </a:gridCol>
                <a:gridCol w="329184">
                  <a:extLst>
                    <a:ext uri="{9D8B030D-6E8A-4147-A177-3AD203B41FA5}">
                      <a16:colId xmlns:a16="http://schemas.microsoft.com/office/drawing/2014/main" val="2321376627"/>
                    </a:ext>
                  </a:extLst>
                </a:gridCol>
                <a:gridCol w="329184">
                  <a:extLst>
                    <a:ext uri="{9D8B030D-6E8A-4147-A177-3AD203B41FA5}">
                      <a16:colId xmlns:a16="http://schemas.microsoft.com/office/drawing/2014/main" val="1158610871"/>
                    </a:ext>
                  </a:extLst>
                </a:gridCol>
                <a:gridCol w="329184">
                  <a:extLst>
                    <a:ext uri="{9D8B030D-6E8A-4147-A177-3AD203B41FA5}">
                      <a16:colId xmlns:a16="http://schemas.microsoft.com/office/drawing/2014/main" val="797929458"/>
                    </a:ext>
                  </a:extLst>
                </a:gridCol>
                <a:gridCol w="329184">
                  <a:extLst>
                    <a:ext uri="{9D8B030D-6E8A-4147-A177-3AD203B41FA5}">
                      <a16:colId xmlns:a16="http://schemas.microsoft.com/office/drawing/2014/main" val="1741155802"/>
                    </a:ext>
                  </a:extLst>
                </a:gridCol>
                <a:gridCol w="329184">
                  <a:extLst>
                    <a:ext uri="{9D8B030D-6E8A-4147-A177-3AD203B41FA5}">
                      <a16:colId xmlns:a16="http://schemas.microsoft.com/office/drawing/2014/main" val="2222648892"/>
                    </a:ext>
                  </a:extLst>
                </a:gridCol>
                <a:gridCol w="740664">
                  <a:extLst>
                    <a:ext uri="{9D8B030D-6E8A-4147-A177-3AD203B41FA5}">
                      <a16:colId xmlns:a16="http://schemas.microsoft.com/office/drawing/2014/main" val="361799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21334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- 2025-04-17 16:00:24</a:t>
                      </a:r>
                      <a:r>
                        <a:rPr kumimoji="0" lang="de-DE" sz="1000" b="0" i="0" u="none" strike="noStrike" kern="1200" cap="none" spc="0" normalizeH="0" baseline="0" noProof="0">
                          <a:ln>
                            <a:noFill/>
                          </a:ln>
                          <a:solidFill>
                            <a:prstClr val="black"/>
                          </a:solidFill>
                          <a:effectLst/>
                          <a:uLnTx/>
                          <a:uFillTx/>
                          <a:latin typeface="Calibri"/>
                          <a:ea typeface="+mn-ea"/>
                          <a:cs typeface="+mn-cs"/>
                        </a:rPr>
                        <a:t>
 Na, bist du auch schon bereit für den anstehenden Ostern Sale? 🤑📦
#Ostern #DHL #Rabatte #Osterhase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https://quintly-eu-image-storage.s3.amazonaws.com/4581112b0727b369a6510451ee603ef7/0ebadb9a235faa39a1f24da9446669a2.jpg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609752002"/>
                  </a:ext>
                </a:extLst>
              </a:tr>
            </a:tbl>
          </a:graphicData>
        </a:graphic>
      </p:graphicFrame>
      <p:sp>
        <p:nvSpPr>
          <p:cNvPr id="4" name="Text Placeholder 3">
            <a:extLst>
              <a:ext uri="{FF2B5EF4-FFF2-40B4-BE49-F238E27FC236}">
                <a16:creationId xmlns:a16="http://schemas.microsoft.com/office/drawing/2014/main" id="{835F108C-E1EC-4495-867B-5B5EF958BC4D}"/>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5523366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B75EE-DEC3-4960-9A48-53DCC3CE1B69}"/>
              </a:ext>
            </a:extLst>
          </p:cNvPr>
          <p:cNvSpPr>
            <a:spLocks noGrp="1"/>
          </p:cNvSpPr>
          <p:nvPr>
            <p:ph type="title"/>
          </p:nvPr>
        </p:nvSpPr>
        <p:spPr/>
        <p:txBody>
          <a:bodyPr/>
          <a:lstStyle/>
          <a:p>
            <a:r>
              <a:rPr lang="de-DE"/>
              <a:t>Overall Instagram - Deutsche Post | P&amp;P - 21 of 27</a:t>
            </a:r>
            <a:endParaRPr lang="en-US"/>
          </a:p>
        </p:txBody>
      </p:sp>
      <p:graphicFrame>
        <p:nvGraphicFramePr>
          <p:cNvPr id="5" name="Table Placeholder 4">
            <a:extLst>
              <a:ext uri="{FF2B5EF4-FFF2-40B4-BE49-F238E27FC236}">
                <a16:creationId xmlns:a16="http://schemas.microsoft.com/office/drawing/2014/main" id="{B89E0081-6032-43D7-8BA4-DF128E4DE990}"/>
              </a:ext>
            </a:extLst>
          </p:cNvPr>
          <p:cNvGraphicFramePr>
            <a:graphicFrameLocks noGrp="1"/>
          </p:cNvGraphicFramePr>
          <p:nvPr>
            <p:ph type="tbl" sz="quarter" idx="13"/>
            <p:extLst>
              <p:ext uri="{D42A27DB-BD31-4B8C-83A1-F6EECF244321}">
                <p14:modId xmlns:p14="http://schemas.microsoft.com/office/powerpoint/2010/main" val="100479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98439978"/>
                    </a:ext>
                  </a:extLst>
                </a:gridCol>
                <a:gridCol w="822960">
                  <a:extLst>
                    <a:ext uri="{9D8B030D-6E8A-4147-A177-3AD203B41FA5}">
                      <a16:colId xmlns:a16="http://schemas.microsoft.com/office/drawing/2014/main" val="3431748020"/>
                    </a:ext>
                  </a:extLst>
                </a:gridCol>
                <a:gridCol w="329184">
                  <a:extLst>
                    <a:ext uri="{9D8B030D-6E8A-4147-A177-3AD203B41FA5}">
                      <a16:colId xmlns:a16="http://schemas.microsoft.com/office/drawing/2014/main" val="1038970014"/>
                    </a:ext>
                  </a:extLst>
                </a:gridCol>
                <a:gridCol w="329184">
                  <a:extLst>
                    <a:ext uri="{9D8B030D-6E8A-4147-A177-3AD203B41FA5}">
                      <a16:colId xmlns:a16="http://schemas.microsoft.com/office/drawing/2014/main" val="509821331"/>
                    </a:ext>
                  </a:extLst>
                </a:gridCol>
                <a:gridCol w="329184">
                  <a:extLst>
                    <a:ext uri="{9D8B030D-6E8A-4147-A177-3AD203B41FA5}">
                      <a16:colId xmlns:a16="http://schemas.microsoft.com/office/drawing/2014/main" val="1570656215"/>
                    </a:ext>
                  </a:extLst>
                </a:gridCol>
                <a:gridCol w="329184">
                  <a:extLst>
                    <a:ext uri="{9D8B030D-6E8A-4147-A177-3AD203B41FA5}">
                      <a16:colId xmlns:a16="http://schemas.microsoft.com/office/drawing/2014/main" val="3205244114"/>
                    </a:ext>
                  </a:extLst>
                </a:gridCol>
                <a:gridCol w="329184">
                  <a:extLst>
                    <a:ext uri="{9D8B030D-6E8A-4147-A177-3AD203B41FA5}">
                      <a16:colId xmlns:a16="http://schemas.microsoft.com/office/drawing/2014/main" val="2878176146"/>
                    </a:ext>
                  </a:extLst>
                </a:gridCol>
                <a:gridCol w="329184">
                  <a:extLst>
                    <a:ext uri="{9D8B030D-6E8A-4147-A177-3AD203B41FA5}">
                      <a16:colId xmlns:a16="http://schemas.microsoft.com/office/drawing/2014/main" val="4275600814"/>
                    </a:ext>
                  </a:extLst>
                </a:gridCol>
                <a:gridCol w="329184">
                  <a:extLst>
                    <a:ext uri="{9D8B030D-6E8A-4147-A177-3AD203B41FA5}">
                      <a16:colId xmlns:a16="http://schemas.microsoft.com/office/drawing/2014/main" val="2832453310"/>
                    </a:ext>
                  </a:extLst>
                </a:gridCol>
                <a:gridCol w="329184">
                  <a:extLst>
                    <a:ext uri="{9D8B030D-6E8A-4147-A177-3AD203B41FA5}">
                      <a16:colId xmlns:a16="http://schemas.microsoft.com/office/drawing/2014/main" val="48885297"/>
                    </a:ext>
                  </a:extLst>
                </a:gridCol>
                <a:gridCol w="329184">
                  <a:extLst>
                    <a:ext uri="{9D8B030D-6E8A-4147-A177-3AD203B41FA5}">
                      <a16:colId xmlns:a16="http://schemas.microsoft.com/office/drawing/2014/main" val="4140557246"/>
                    </a:ext>
                  </a:extLst>
                </a:gridCol>
                <a:gridCol w="329184">
                  <a:extLst>
                    <a:ext uri="{9D8B030D-6E8A-4147-A177-3AD203B41FA5}">
                      <a16:colId xmlns:a16="http://schemas.microsoft.com/office/drawing/2014/main" val="538910350"/>
                    </a:ext>
                  </a:extLst>
                </a:gridCol>
                <a:gridCol w="329184">
                  <a:extLst>
                    <a:ext uri="{9D8B030D-6E8A-4147-A177-3AD203B41FA5}">
                      <a16:colId xmlns:a16="http://schemas.microsoft.com/office/drawing/2014/main" val="1775955758"/>
                    </a:ext>
                  </a:extLst>
                </a:gridCol>
                <a:gridCol w="329184">
                  <a:extLst>
                    <a:ext uri="{9D8B030D-6E8A-4147-A177-3AD203B41FA5}">
                      <a16:colId xmlns:a16="http://schemas.microsoft.com/office/drawing/2014/main" val="3614376638"/>
                    </a:ext>
                  </a:extLst>
                </a:gridCol>
                <a:gridCol w="329184">
                  <a:extLst>
                    <a:ext uri="{9D8B030D-6E8A-4147-A177-3AD203B41FA5}">
                      <a16:colId xmlns:a16="http://schemas.microsoft.com/office/drawing/2014/main" val="2828856902"/>
                    </a:ext>
                  </a:extLst>
                </a:gridCol>
                <a:gridCol w="740664">
                  <a:extLst>
                    <a:ext uri="{9D8B030D-6E8A-4147-A177-3AD203B41FA5}">
                      <a16:colId xmlns:a16="http://schemas.microsoft.com/office/drawing/2014/main" val="3781419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4274792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- 2025-04-19 09:00:14</a:t>
                      </a:r>
                      <a:r>
                        <a:rPr kumimoji="0" lang="de-DE" sz="1000" b="0" i="0" u="none" strike="noStrike" kern="1200" cap="none" spc="0" normalizeH="0" baseline="0" noProof="0">
                          <a:ln>
                            <a:noFill/>
                          </a:ln>
                          <a:solidFill>
                            <a:prstClr val="black"/>
                          </a:solidFill>
                          <a:effectLst/>
                          <a:uLnTx/>
                          <a:uFillTx/>
                          <a:latin typeface="Calibri"/>
                          <a:ea typeface="+mn-ea"/>
                          <a:cs typeface="+mn-cs"/>
                        </a:rPr>
                        <a:t>
 Flauschige Ostergrüße von unserem Zustellhasen! 🐰📮
Mit ihm flattern nicht nur Briefe und Pakete ins Haus, sondern auch eine Extraportion Osterfreude! 🌷🐣
Freust du dich schon auf frühlingshafte Post? 🌞✨
Wir wünschen dir frohe Ostern! 💛
IG: @elb_haekelmaschen
#Ostern #Osterpost #Frühling #FroheOstern #Osterhase #DeutschePost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https://quintly-eu-image-storage.s3.amazonaws.com/4581112b0727b369a6510451ee603ef7/a6b4fe188229da03c421bbf7de0a8a24.jpg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Entertaining,P&amp;P_UGC</a:t>
                      </a:r>
                    </a:p>
                  </a:txBody>
                  <a:tcPr/>
                </a:tc>
                <a:extLst>
                  <a:ext uri="{0D108BD9-81ED-4DB2-BD59-A6C34878D82A}">
                    <a16:rowId xmlns:a16="http://schemas.microsoft.com/office/drawing/2014/main" val="3014669085"/>
                  </a:ext>
                </a:extLst>
              </a:tr>
            </a:tbl>
          </a:graphicData>
        </a:graphic>
      </p:graphicFrame>
      <p:sp>
        <p:nvSpPr>
          <p:cNvPr id="4" name="Text Placeholder 3">
            <a:extLst>
              <a:ext uri="{FF2B5EF4-FFF2-40B4-BE49-F238E27FC236}">
                <a16:creationId xmlns:a16="http://schemas.microsoft.com/office/drawing/2014/main" id="{DBBD0AA6-481F-424F-B538-E92CD0F570FD}"/>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7387827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25492-4188-4E1A-B206-107181C81474}"/>
              </a:ext>
            </a:extLst>
          </p:cNvPr>
          <p:cNvSpPr>
            <a:spLocks noGrp="1"/>
          </p:cNvSpPr>
          <p:nvPr>
            <p:ph type="title"/>
          </p:nvPr>
        </p:nvSpPr>
        <p:spPr/>
        <p:txBody>
          <a:bodyPr/>
          <a:lstStyle/>
          <a:p>
            <a:r>
              <a:rPr lang="de-DE"/>
              <a:t>Overall Instagram - Deutsche Post | P&amp;P - 22 of 27</a:t>
            </a:r>
            <a:endParaRPr lang="en-US"/>
          </a:p>
        </p:txBody>
      </p:sp>
      <p:graphicFrame>
        <p:nvGraphicFramePr>
          <p:cNvPr id="5" name="Table Placeholder 4">
            <a:extLst>
              <a:ext uri="{FF2B5EF4-FFF2-40B4-BE49-F238E27FC236}">
                <a16:creationId xmlns:a16="http://schemas.microsoft.com/office/drawing/2014/main" id="{D567A516-1D17-4325-881B-5DF6687588BE}"/>
              </a:ext>
            </a:extLst>
          </p:cNvPr>
          <p:cNvGraphicFramePr>
            <a:graphicFrameLocks noGrp="1"/>
          </p:cNvGraphicFramePr>
          <p:nvPr>
            <p:ph type="tbl" sz="quarter" idx="13"/>
            <p:extLst>
              <p:ext uri="{D42A27DB-BD31-4B8C-83A1-F6EECF244321}">
                <p14:modId xmlns:p14="http://schemas.microsoft.com/office/powerpoint/2010/main" val="762736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59658367"/>
                    </a:ext>
                  </a:extLst>
                </a:gridCol>
                <a:gridCol w="822960">
                  <a:extLst>
                    <a:ext uri="{9D8B030D-6E8A-4147-A177-3AD203B41FA5}">
                      <a16:colId xmlns:a16="http://schemas.microsoft.com/office/drawing/2014/main" val="4087607868"/>
                    </a:ext>
                  </a:extLst>
                </a:gridCol>
                <a:gridCol w="329184">
                  <a:extLst>
                    <a:ext uri="{9D8B030D-6E8A-4147-A177-3AD203B41FA5}">
                      <a16:colId xmlns:a16="http://schemas.microsoft.com/office/drawing/2014/main" val="1499726594"/>
                    </a:ext>
                  </a:extLst>
                </a:gridCol>
                <a:gridCol w="329184">
                  <a:extLst>
                    <a:ext uri="{9D8B030D-6E8A-4147-A177-3AD203B41FA5}">
                      <a16:colId xmlns:a16="http://schemas.microsoft.com/office/drawing/2014/main" val="574214342"/>
                    </a:ext>
                  </a:extLst>
                </a:gridCol>
                <a:gridCol w="329184">
                  <a:extLst>
                    <a:ext uri="{9D8B030D-6E8A-4147-A177-3AD203B41FA5}">
                      <a16:colId xmlns:a16="http://schemas.microsoft.com/office/drawing/2014/main" val="509768983"/>
                    </a:ext>
                  </a:extLst>
                </a:gridCol>
                <a:gridCol w="329184">
                  <a:extLst>
                    <a:ext uri="{9D8B030D-6E8A-4147-A177-3AD203B41FA5}">
                      <a16:colId xmlns:a16="http://schemas.microsoft.com/office/drawing/2014/main" val="2410517044"/>
                    </a:ext>
                  </a:extLst>
                </a:gridCol>
                <a:gridCol w="329184">
                  <a:extLst>
                    <a:ext uri="{9D8B030D-6E8A-4147-A177-3AD203B41FA5}">
                      <a16:colId xmlns:a16="http://schemas.microsoft.com/office/drawing/2014/main" val="2664989364"/>
                    </a:ext>
                  </a:extLst>
                </a:gridCol>
                <a:gridCol w="329184">
                  <a:extLst>
                    <a:ext uri="{9D8B030D-6E8A-4147-A177-3AD203B41FA5}">
                      <a16:colId xmlns:a16="http://schemas.microsoft.com/office/drawing/2014/main" val="546013381"/>
                    </a:ext>
                  </a:extLst>
                </a:gridCol>
                <a:gridCol w="329184">
                  <a:extLst>
                    <a:ext uri="{9D8B030D-6E8A-4147-A177-3AD203B41FA5}">
                      <a16:colId xmlns:a16="http://schemas.microsoft.com/office/drawing/2014/main" val="2889846820"/>
                    </a:ext>
                  </a:extLst>
                </a:gridCol>
                <a:gridCol w="329184">
                  <a:extLst>
                    <a:ext uri="{9D8B030D-6E8A-4147-A177-3AD203B41FA5}">
                      <a16:colId xmlns:a16="http://schemas.microsoft.com/office/drawing/2014/main" val="1775329220"/>
                    </a:ext>
                  </a:extLst>
                </a:gridCol>
                <a:gridCol w="329184">
                  <a:extLst>
                    <a:ext uri="{9D8B030D-6E8A-4147-A177-3AD203B41FA5}">
                      <a16:colId xmlns:a16="http://schemas.microsoft.com/office/drawing/2014/main" val="2129204105"/>
                    </a:ext>
                  </a:extLst>
                </a:gridCol>
                <a:gridCol w="329184">
                  <a:extLst>
                    <a:ext uri="{9D8B030D-6E8A-4147-A177-3AD203B41FA5}">
                      <a16:colId xmlns:a16="http://schemas.microsoft.com/office/drawing/2014/main" val="1329095442"/>
                    </a:ext>
                  </a:extLst>
                </a:gridCol>
                <a:gridCol w="329184">
                  <a:extLst>
                    <a:ext uri="{9D8B030D-6E8A-4147-A177-3AD203B41FA5}">
                      <a16:colId xmlns:a16="http://schemas.microsoft.com/office/drawing/2014/main" val="1858474771"/>
                    </a:ext>
                  </a:extLst>
                </a:gridCol>
                <a:gridCol w="329184">
                  <a:extLst>
                    <a:ext uri="{9D8B030D-6E8A-4147-A177-3AD203B41FA5}">
                      <a16:colId xmlns:a16="http://schemas.microsoft.com/office/drawing/2014/main" val="114920811"/>
                    </a:ext>
                  </a:extLst>
                </a:gridCol>
                <a:gridCol w="329184">
                  <a:extLst>
                    <a:ext uri="{9D8B030D-6E8A-4147-A177-3AD203B41FA5}">
                      <a16:colId xmlns:a16="http://schemas.microsoft.com/office/drawing/2014/main" val="1153000129"/>
                    </a:ext>
                  </a:extLst>
                </a:gridCol>
                <a:gridCol w="740664">
                  <a:extLst>
                    <a:ext uri="{9D8B030D-6E8A-4147-A177-3AD203B41FA5}">
                      <a16:colId xmlns:a16="http://schemas.microsoft.com/office/drawing/2014/main" val="2078230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70304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- 2025-04-22 11:48:31</a:t>
                      </a:r>
                      <a:r>
                        <a:rPr kumimoji="0" lang="de-DE" sz="1000" b="0" i="0" u="none" strike="noStrike" kern="1200" cap="none" spc="0" normalizeH="0" baseline="0" noProof="0">
                          <a:ln>
                            <a:noFill/>
                          </a:ln>
                          <a:solidFill>
                            <a:prstClr val="black"/>
                          </a:solidFill>
                          <a:effectLst/>
                          <a:uLnTx/>
                          <a:uFillTx/>
                          <a:latin typeface="Calibri"/>
                          <a:ea typeface="+mn-ea"/>
                          <a:cs typeface="+mn-cs"/>
                        </a:rPr>
                        <a:t>
 Wie viel Ostern steckt drin, wenn’s draufsteht? Wir checken für dich diese 5 Orte in Deutschland, die #Ostern im Namen tragen! 😎🕵🐰
#Zustellstories #DeutschePost #DHL #Zustellung  #FroheOstern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https://quintly-eu-image-storage.s3.amazonaws.com/4581112b0727b369a6510451ee603ef7/2ec7ec49db0df643fc971e0e7bcf6dbf.jpg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Educational</a:t>
                      </a:r>
                    </a:p>
                  </a:txBody>
                  <a:tcPr/>
                </a:tc>
                <a:extLst>
                  <a:ext uri="{0D108BD9-81ED-4DB2-BD59-A6C34878D82A}">
                    <a16:rowId xmlns:a16="http://schemas.microsoft.com/office/drawing/2014/main" val="3379495201"/>
                  </a:ext>
                </a:extLst>
              </a:tr>
            </a:tbl>
          </a:graphicData>
        </a:graphic>
      </p:graphicFrame>
      <p:sp>
        <p:nvSpPr>
          <p:cNvPr id="4" name="Text Placeholder 3">
            <a:extLst>
              <a:ext uri="{FF2B5EF4-FFF2-40B4-BE49-F238E27FC236}">
                <a16:creationId xmlns:a16="http://schemas.microsoft.com/office/drawing/2014/main" id="{6C57811E-6472-41B0-B2AE-04298D130497}"/>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8820193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3E09F-9C84-42D5-B72B-F08F5C8BC1EC}"/>
              </a:ext>
            </a:extLst>
          </p:cNvPr>
          <p:cNvSpPr>
            <a:spLocks noGrp="1"/>
          </p:cNvSpPr>
          <p:nvPr>
            <p:ph type="title"/>
          </p:nvPr>
        </p:nvSpPr>
        <p:spPr/>
        <p:txBody>
          <a:bodyPr/>
          <a:lstStyle/>
          <a:p>
            <a:r>
              <a:rPr lang="de-DE"/>
              <a:t>Overall Instagram - Deutsche Post | P&amp;P - 23 of 27</a:t>
            </a:r>
            <a:endParaRPr lang="en-US"/>
          </a:p>
        </p:txBody>
      </p:sp>
      <p:graphicFrame>
        <p:nvGraphicFramePr>
          <p:cNvPr id="5" name="Table Placeholder 4">
            <a:extLst>
              <a:ext uri="{FF2B5EF4-FFF2-40B4-BE49-F238E27FC236}">
                <a16:creationId xmlns:a16="http://schemas.microsoft.com/office/drawing/2014/main" id="{C8D83C12-7FAC-4275-9DF9-2153F0D92CAD}"/>
              </a:ext>
            </a:extLst>
          </p:cNvPr>
          <p:cNvGraphicFramePr>
            <a:graphicFrameLocks noGrp="1"/>
          </p:cNvGraphicFramePr>
          <p:nvPr>
            <p:ph type="tbl" sz="quarter" idx="13"/>
            <p:extLst>
              <p:ext uri="{D42A27DB-BD31-4B8C-83A1-F6EECF244321}">
                <p14:modId xmlns:p14="http://schemas.microsoft.com/office/powerpoint/2010/main" val="2290792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48444019"/>
                    </a:ext>
                  </a:extLst>
                </a:gridCol>
                <a:gridCol w="822960">
                  <a:extLst>
                    <a:ext uri="{9D8B030D-6E8A-4147-A177-3AD203B41FA5}">
                      <a16:colId xmlns:a16="http://schemas.microsoft.com/office/drawing/2014/main" val="276053835"/>
                    </a:ext>
                  </a:extLst>
                </a:gridCol>
                <a:gridCol w="329184">
                  <a:extLst>
                    <a:ext uri="{9D8B030D-6E8A-4147-A177-3AD203B41FA5}">
                      <a16:colId xmlns:a16="http://schemas.microsoft.com/office/drawing/2014/main" val="2202400733"/>
                    </a:ext>
                  </a:extLst>
                </a:gridCol>
                <a:gridCol w="329184">
                  <a:extLst>
                    <a:ext uri="{9D8B030D-6E8A-4147-A177-3AD203B41FA5}">
                      <a16:colId xmlns:a16="http://schemas.microsoft.com/office/drawing/2014/main" val="435484287"/>
                    </a:ext>
                  </a:extLst>
                </a:gridCol>
                <a:gridCol w="329184">
                  <a:extLst>
                    <a:ext uri="{9D8B030D-6E8A-4147-A177-3AD203B41FA5}">
                      <a16:colId xmlns:a16="http://schemas.microsoft.com/office/drawing/2014/main" val="3921211069"/>
                    </a:ext>
                  </a:extLst>
                </a:gridCol>
                <a:gridCol w="329184">
                  <a:extLst>
                    <a:ext uri="{9D8B030D-6E8A-4147-A177-3AD203B41FA5}">
                      <a16:colId xmlns:a16="http://schemas.microsoft.com/office/drawing/2014/main" val="378354468"/>
                    </a:ext>
                  </a:extLst>
                </a:gridCol>
                <a:gridCol w="329184">
                  <a:extLst>
                    <a:ext uri="{9D8B030D-6E8A-4147-A177-3AD203B41FA5}">
                      <a16:colId xmlns:a16="http://schemas.microsoft.com/office/drawing/2014/main" val="1905216731"/>
                    </a:ext>
                  </a:extLst>
                </a:gridCol>
                <a:gridCol w="329184">
                  <a:extLst>
                    <a:ext uri="{9D8B030D-6E8A-4147-A177-3AD203B41FA5}">
                      <a16:colId xmlns:a16="http://schemas.microsoft.com/office/drawing/2014/main" val="3616385824"/>
                    </a:ext>
                  </a:extLst>
                </a:gridCol>
                <a:gridCol w="329184">
                  <a:extLst>
                    <a:ext uri="{9D8B030D-6E8A-4147-A177-3AD203B41FA5}">
                      <a16:colId xmlns:a16="http://schemas.microsoft.com/office/drawing/2014/main" val="2536407032"/>
                    </a:ext>
                  </a:extLst>
                </a:gridCol>
                <a:gridCol w="329184">
                  <a:extLst>
                    <a:ext uri="{9D8B030D-6E8A-4147-A177-3AD203B41FA5}">
                      <a16:colId xmlns:a16="http://schemas.microsoft.com/office/drawing/2014/main" val="806605187"/>
                    </a:ext>
                  </a:extLst>
                </a:gridCol>
                <a:gridCol w="329184">
                  <a:extLst>
                    <a:ext uri="{9D8B030D-6E8A-4147-A177-3AD203B41FA5}">
                      <a16:colId xmlns:a16="http://schemas.microsoft.com/office/drawing/2014/main" val="2869817500"/>
                    </a:ext>
                  </a:extLst>
                </a:gridCol>
                <a:gridCol w="329184">
                  <a:extLst>
                    <a:ext uri="{9D8B030D-6E8A-4147-A177-3AD203B41FA5}">
                      <a16:colId xmlns:a16="http://schemas.microsoft.com/office/drawing/2014/main" val="2212945138"/>
                    </a:ext>
                  </a:extLst>
                </a:gridCol>
                <a:gridCol w="329184">
                  <a:extLst>
                    <a:ext uri="{9D8B030D-6E8A-4147-A177-3AD203B41FA5}">
                      <a16:colId xmlns:a16="http://schemas.microsoft.com/office/drawing/2014/main" val="2325125511"/>
                    </a:ext>
                  </a:extLst>
                </a:gridCol>
                <a:gridCol w="329184">
                  <a:extLst>
                    <a:ext uri="{9D8B030D-6E8A-4147-A177-3AD203B41FA5}">
                      <a16:colId xmlns:a16="http://schemas.microsoft.com/office/drawing/2014/main" val="1702011712"/>
                    </a:ext>
                  </a:extLst>
                </a:gridCol>
                <a:gridCol w="329184">
                  <a:extLst>
                    <a:ext uri="{9D8B030D-6E8A-4147-A177-3AD203B41FA5}">
                      <a16:colId xmlns:a16="http://schemas.microsoft.com/office/drawing/2014/main" val="4003817728"/>
                    </a:ext>
                  </a:extLst>
                </a:gridCol>
                <a:gridCol w="740664">
                  <a:extLst>
                    <a:ext uri="{9D8B030D-6E8A-4147-A177-3AD203B41FA5}">
                      <a16:colId xmlns:a16="http://schemas.microsoft.com/office/drawing/2014/main" val="2650994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88733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- 2025-04-23 09:01:26</a:t>
                      </a:r>
                      <a:r>
                        <a:rPr kumimoji="0" lang="de-DE" sz="1000" b="0" i="0" u="none" strike="noStrike" kern="1200" cap="none" spc="0" normalizeH="0" baseline="0" noProof="0">
                          <a:ln>
                            <a:noFill/>
                          </a:ln>
                          <a:solidFill>
                            <a:prstClr val="black"/>
                          </a:solidFill>
                          <a:effectLst/>
                          <a:uLnTx/>
                          <a:uFillTx/>
                          <a:latin typeface="Calibri"/>
                          <a:ea typeface="+mn-ea"/>
                          <a:cs typeface="+mn-cs"/>
                        </a:rPr>
                        <a:t>
 Du ziehst um? 🏠
Dann streiche den Punkt "Post" schon mal von deiner To-Do-Liste. ✔️
Mit einem Nachsendeauftrag wird dir deine Post einfach an deine neue Adresse geschickt. Hier kannst du ihn beauftragen 👉 Link in Bio
Speichere dir dieses Reel für deinen nächsten Umzug oder schicke es an Freund:innen, denen der Wohnungswechsel gerade bevorsteht.
#DeutschePost #Nachsendeauftrag #Umzug #Post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https://quintly-eu-image-storage.s3.amazonaws.com/4581112b0727b369a6510451ee603ef7/d4102dd71e97bee520ca7e1b20ffc76a.jpg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P&amp;P_Briefempfang,P&amp;P_01_TC: Produkt+Service,P&amp;P_02_Portfolio: Post,P&amp;P_03_ND: Educational,P&amp;P_Nachsendeservice</a:t>
                      </a:r>
                    </a:p>
                  </a:txBody>
                  <a:tcPr/>
                </a:tc>
                <a:extLst>
                  <a:ext uri="{0D108BD9-81ED-4DB2-BD59-A6C34878D82A}">
                    <a16:rowId xmlns:a16="http://schemas.microsoft.com/office/drawing/2014/main" val="321083389"/>
                  </a:ext>
                </a:extLst>
              </a:tr>
            </a:tbl>
          </a:graphicData>
        </a:graphic>
      </p:graphicFrame>
      <p:sp>
        <p:nvSpPr>
          <p:cNvPr id="4" name="Text Placeholder 3">
            <a:extLst>
              <a:ext uri="{FF2B5EF4-FFF2-40B4-BE49-F238E27FC236}">
                <a16:creationId xmlns:a16="http://schemas.microsoft.com/office/drawing/2014/main" id="{96441DF3-8975-48C3-A26C-140B1AF34965}"/>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4346311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20291-192A-44B2-A8BA-B6A8B27120CA}"/>
              </a:ext>
            </a:extLst>
          </p:cNvPr>
          <p:cNvSpPr>
            <a:spLocks noGrp="1"/>
          </p:cNvSpPr>
          <p:nvPr>
            <p:ph type="title"/>
          </p:nvPr>
        </p:nvSpPr>
        <p:spPr/>
        <p:txBody>
          <a:bodyPr/>
          <a:lstStyle/>
          <a:p>
            <a:r>
              <a:rPr lang="de-DE"/>
              <a:t>Overall Instagram - Deutsche Post | P&amp;P - 24 of 27</a:t>
            </a:r>
            <a:endParaRPr lang="en-US"/>
          </a:p>
        </p:txBody>
      </p:sp>
      <p:graphicFrame>
        <p:nvGraphicFramePr>
          <p:cNvPr id="5" name="Table Placeholder 4">
            <a:extLst>
              <a:ext uri="{FF2B5EF4-FFF2-40B4-BE49-F238E27FC236}">
                <a16:creationId xmlns:a16="http://schemas.microsoft.com/office/drawing/2014/main" id="{4C33FC68-DD57-497D-884B-7FF5F8DA68D8}"/>
              </a:ext>
            </a:extLst>
          </p:cNvPr>
          <p:cNvGraphicFramePr>
            <a:graphicFrameLocks noGrp="1"/>
          </p:cNvGraphicFramePr>
          <p:nvPr>
            <p:ph type="tbl" sz="quarter" idx="13"/>
            <p:extLst>
              <p:ext uri="{D42A27DB-BD31-4B8C-83A1-F6EECF244321}">
                <p14:modId xmlns:p14="http://schemas.microsoft.com/office/powerpoint/2010/main" val="280848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60745905"/>
                    </a:ext>
                  </a:extLst>
                </a:gridCol>
                <a:gridCol w="822960">
                  <a:extLst>
                    <a:ext uri="{9D8B030D-6E8A-4147-A177-3AD203B41FA5}">
                      <a16:colId xmlns:a16="http://schemas.microsoft.com/office/drawing/2014/main" val="406106308"/>
                    </a:ext>
                  </a:extLst>
                </a:gridCol>
                <a:gridCol w="329184">
                  <a:extLst>
                    <a:ext uri="{9D8B030D-6E8A-4147-A177-3AD203B41FA5}">
                      <a16:colId xmlns:a16="http://schemas.microsoft.com/office/drawing/2014/main" val="2343154675"/>
                    </a:ext>
                  </a:extLst>
                </a:gridCol>
                <a:gridCol w="329184">
                  <a:extLst>
                    <a:ext uri="{9D8B030D-6E8A-4147-A177-3AD203B41FA5}">
                      <a16:colId xmlns:a16="http://schemas.microsoft.com/office/drawing/2014/main" val="80251446"/>
                    </a:ext>
                  </a:extLst>
                </a:gridCol>
                <a:gridCol w="329184">
                  <a:extLst>
                    <a:ext uri="{9D8B030D-6E8A-4147-A177-3AD203B41FA5}">
                      <a16:colId xmlns:a16="http://schemas.microsoft.com/office/drawing/2014/main" val="3074231263"/>
                    </a:ext>
                  </a:extLst>
                </a:gridCol>
                <a:gridCol w="329184">
                  <a:extLst>
                    <a:ext uri="{9D8B030D-6E8A-4147-A177-3AD203B41FA5}">
                      <a16:colId xmlns:a16="http://schemas.microsoft.com/office/drawing/2014/main" val="3302835955"/>
                    </a:ext>
                  </a:extLst>
                </a:gridCol>
                <a:gridCol w="329184">
                  <a:extLst>
                    <a:ext uri="{9D8B030D-6E8A-4147-A177-3AD203B41FA5}">
                      <a16:colId xmlns:a16="http://schemas.microsoft.com/office/drawing/2014/main" val="2935235837"/>
                    </a:ext>
                  </a:extLst>
                </a:gridCol>
                <a:gridCol w="329184">
                  <a:extLst>
                    <a:ext uri="{9D8B030D-6E8A-4147-A177-3AD203B41FA5}">
                      <a16:colId xmlns:a16="http://schemas.microsoft.com/office/drawing/2014/main" val="3709960692"/>
                    </a:ext>
                  </a:extLst>
                </a:gridCol>
                <a:gridCol w="329184">
                  <a:extLst>
                    <a:ext uri="{9D8B030D-6E8A-4147-A177-3AD203B41FA5}">
                      <a16:colId xmlns:a16="http://schemas.microsoft.com/office/drawing/2014/main" val="3707112788"/>
                    </a:ext>
                  </a:extLst>
                </a:gridCol>
                <a:gridCol w="329184">
                  <a:extLst>
                    <a:ext uri="{9D8B030D-6E8A-4147-A177-3AD203B41FA5}">
                      <a16:colId xmlns:a16="http://schemas.microsoft.com/office/drawing/2014/main" val="4063591092"/>
                    </a:ext>
                  </a:extLst>
                </a:gridCol>
                <a:gridCol w="329184">
                  <a:extLst>
                    <a:ext uri="{9D8B030D-6E8A-4147-A177-3AD203B41FA5}">
                      <a16:colId xmlns:a16="http://schemas.microsoft.com/office/drawing/2014/main" val="3264843107"/>
                    </a:ext>
                  </a:extLst>
                </a:gridCol>
                <a:gridCol w="329184">
                  <a:extLst>
                    <a:ext uri="{9D8B030D-6E8A-4147-A177-3AD203B41FA5}">
                      <a16:colId xmlns:a16="http://schemas.microsoft.com/office/drawing/2014/main" val="1147929349"/>
                    </a:ext>
                  </a:extLst>
                </a:gridCol>
                <a:gridCol w="329184">
                  <a:extLst>
                    <a:ext uri="{9D8B030D-6E8A-4147-A177-3AD203B41FA5}">
                      <a16:colId xmlns:a16="http://schemas.microsoft.com/office/drawing/2014/main" val="1979141027"/>
                    </a:ext>
                  </a:extLst>
                </a:gridCol>
                <a:gridCol w="329184">
                  <a:extLst>
                    <a:ext uri="{9D8B030D-6E8A-4147-A177-3AD203B41FA5}">
                      <a16:colId xmlns:a16="http://schemas.microsoft.com/office/drawing/2014/main" val="4008948898"/>
                    </a:ext>
                  </a:extLst>
                </a:gridCol>
                <a:gridCol w="329184">
                  <a:extLst>
                    <a:ext uri="{9D8B030D-6E8A-4147-A177-3AD203B41FA5}">
                      <a16:colId xmlns:a16="http://schemas.microsoft.com/office/drawing/2014/main" val="2989551106"/>
                    </a:ext>
                  </a:extLst>
                </a:gridCol>
                <a:gridCol w="740664">
                  <a:extLst>
                    <a:ext uri="{9D8B030D-6E8A-4147-A177-3AD203B41FA5}">
                      <a16:colId xmlns:a16="http://schemas.microsoft.com/office/drawing/2014/main" val="3068377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726727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- 2025-04-24 09:01:14</a:t>
                      </a:r>
                      <a:r>
                        <a:rPr kumimoji="0" lang="en-US" sz="1000" b="0" i="0" u="none" strike="noStrike" kern="1200" cap="none" spc="0" normalizeH="0" baseline="0" noProof="0">
                          <a:ln>
                            <a:noFill/>
                          </a:ln>
                          <a:solidFill>
                            <a:prstClr val="black"/>
                          </a:solidFill>
                          <a:effectLst/>
                          <a:uLnTx/>
                          <a:uFillTx/>
                          <a:latin typeface="Calibri"/>
                          <a:ea typeface="+mn-ea"/>
                          <a:cs typeface="+mn-cs"/>
                        </a:rPr>
                        <a:t>
 Laptop, Sicherheitsschuhe und Flexibilität?! 😵‍💫 Hoffentlich hast du richtig kombiniert, @julyanpohl! 😏
#DeutschePost #DHL #Azubis #ErkenneDenJob #WerdeEineVonUns #WerdeEinerVonUns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https://quintly-eu-image-storage.s3.amazonaws.com/4581112b0727b369a6510451ee603ef7/16281cea651afa4b6a22bf08829fd795.jpg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Employer Branding,P&amp;P_03_ND: Entertaining</a:t>
                      </a:r>
                    </a:p>
                  </a:txBody>
                  <a:tcPr/>
                </a:tc>
                <a:extLst>
                  <a:ext uri="{0D108BD9-81ED-4DB2-BD59-A6C34878D82A}">
                    <a16:rowId xmlns:a16="http://schemas.microsoft.com/office/drawing/2014/main" val="2305049594"/>
                  </a:ext>
                </a:extLst>
              </a:tr>
            </a:tbl>
          </a:graphicData>
        </a:graphic>
      </p:graphicFrame>
      <p:sp>
        <p:nvSpPr>
          <p:cNvPr id="4" name="Text Placeholder 3">
            <a:extLst>
              <a:ext uri="{FF2B5EF4-FFF2-40B4-BE49-F238E27FC236}">
                <a16:creationId xmlns:a16="http://schemas.microsoft.com/office/drawing/2014/main" id="{383FC367-4B1E-46C4-97E2-509DB0755000}"/>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953432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EEEAF-EF52-47D0-A34A-FF8EF6E59AC6}"/>
              </a:ext>
            </a:extLst>
          </p:cNvPr>
          <p:cNvSpPr>
            <a:spLocks noGrp="1"/>
          </p:cNvSpPr>
          <p:nvPr>
            <p:ph type="title"/>
          </p:nvPr>
        </p:nvSpPr>
        <p:spPr/>
        <p:txBody>
          <a:bodyPr/>
          <a:lstStyle/>
          <a:p>
            <a:r>
              <a:rPr lang="de-DE"/>
              <a:t>Overall Instagram - Deutsche Post | P&amp;P - 25 of 27</a:t>
            </a:r>
            <a:endParaRPr lang="en-US"/>
          </a:p>
        </p:txBody>
      </p:sp>
      <p:graphicFrame>
        <p:nvGraphicFramePr>
          <p:cNvPr id="5" name="Table Placeholder 4">
            <a:extLst>
              <a:ext uri="{FF2B5EF4-FFF2-40B4-BE49-F238E27FC236}">
                <a16:creationId xmlns:a16="http://schemas.microsoft.com/office/drawing/2014/main" id="{6C788F7E-E114-4AF8-BD3B-AD6F7C0EAB89}"/>
              </a:ext>
            </a:extLst>
          </p:cNvPr>
          <p:cNvGraphicFramePr>
            <a:graphicFrameLocks noGrp="1"/>
          </p:cNvGraphicFramePr>
          <p:nvPr>
            <p:ph type="tbl" sz="quarter" idx="13"/>
            <p:extLst>
              <p:ext uri="{D42A27DB-BD31-4B8C-83A1-F6EECF244321}">
                <p14:modId xmlns:p14="http://schemas.microsoft.com/office/powerpoint/2010/main" val="1732532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13748146"/>
                    </a:ext>
                  </a:extLst>
                </a:gridCol>
                <a:gridCol w="822960">
                  <a:extLst>
                    <a:ext uri="{9D8B030D-6E8A-4147-A177-3AD203B41FA5}">
                      <a16:colId xmlns:a16="http://schemas.microsoft.com/office/drawing/2014/main" val="1021890332"/>
                    </a:ext>
                  </a:extLst>
                </a:gridCol>
                <a:gridCol w="329184">
                  <a:extLst>
                    <a:ext uri="{9D8B030D-6E8A-4147-A177-3AD203B41FA5}">
                      <a16:colId xmlns:a16="http://schemas.microsoft.com/office/drawing/2014/main" val="1561858731"/>
                    </a:ext>
                  </a:extLst>
                </a:gridCol>
                <a:gridCol w="329184">
                  <a:extLst>
                    <a:ext uri="{9D8B030D-6E8A-4147-A177-3AD203B41FA5}">
                      <a16:colId xmlns:a16="http://schemas.microsoft.com/office/drawing/2014/main" val="4129851854"/>
                    </a:ext>
                  </a:extLst>
                </a:gridCol>
                <a:gridCol w="329184">
                  <a:extLst>
                    <a:ext uri="{9D8B030D-6E8A-4147-A177-3AD203B41FA5}">
                      <a16:colId xmlns:a16="http://schemas.microsoft.com/office/drawing/2014/main" val="565322932"/>
                    </a:ext>
                  </a:extLst>
                </a:gridCol>
                <a:gridCol w="329184">
                  <a:extLst>
                    <a:ext uri="{9D8B030D-6E8A-4147-A177-3AD203B41FA5}">
                      <a16:colId xmlns:a16="http://schemas.microsoft.com/office/drawing/2014/main" val="3738182413"/>
                    </a:ext>
                  </a:extLst>
                </a:gridCol>
                <a:gridCol w="329184">
                  <a:extLst>
                    <a:ext uri="{9D8B030D-6E8A-4147-A177-3AD203B41FA5}">
                      <a16:colId xmlns:a16="http://schemas.microsoft.com/office/drawing/2014/main" val="690987899"/>
                    </a:ext>
                  </a:extLst>
                </a:gridCol>
                <a:gridCol w="329184">
                  <a:extLst>
                    <a:ext uri="{9D8B030D-6E8A-4147-A177-3AD203B41FA5}">
                      <a16:colId xmlns:a16="http://schemas.microsoft.com/office/drawing/2014/main" val="1788834856"/>
                    </a:ext>
                  </a:extLst>
                </a:gridCol>
                <a:gridCol w="329184">
                  <a:extLst>
                    <a:ext uri="{9D8B030D-6E8A-4147-A177-3AD203B41FA5}">
                      <a16:colId xmlns:a16="http://schemas.microsoft.com/office/drawing/2014/main" val="1216304904"/>
                    </a:ext>
                  </a:extLst>
                </a:gridCol>
                <a:gridCol w="329184">
                  <a:extLst>
                    <a:ext uri="{9D8B030D-6E8A-4147-A177-3AD203B41FA5}">
                      <a16:colId xmlns:a16="http://schemas.microsoft.com/office/drawing/2014/main" val="3692134116"/>
                    </a:ext>
                  </a:extLst>
                </a:gridCol>
                <a:gridCol w="329184">
                  <a:extLst>
                    <a:ext uri="{9D8B030D-6E8A-4147-A177-3AD203B41FA5}">
                      <a16:colId xmlns:a16="http://schemas.microsoft.com/office/drawing/2014/main" val="1646756151"/>
                    </a:ext>
                  </a:extLst>
                </a:gridCol>
                <a:gridCol w="329184">
                  <a:extLst>
                    <a:ext uri="{9D8B030D-6E8A-4147-A177-3AD203B41FA5}">
                      <a16:colId xmlns:a16="http://schemas.microsoft.com/office/drawing/2014/main" val="1392649624"/>
                    </a:ext>
                  </a:extLst>
                </a:gridCol>
                <a:gridCol w="329184">
                  <a:extLst>
                    <a:ext uri="{9D8B030D-6E8A-4147-A177-3AD203B41FA5}">
                      <a16:colId xmlns:a16="http://schemas.microsoft.com/office/drawing/2014/main" val="3274676065"/>
                    </a:ext>
                  </a:extLst>
                </a:gridCol>
                <a:gridCol w="329184">
                  <a:extLst>
                    <a:ext uri="{9D8B030D-6E8A-4147-A177-3AD203B41FA5}">
                      <a16:colId xmlns:a16="http://schemas.microsoft.com/office/drawing/2014/main" val="3612766886"/>
                    </a:ext>
                  </a:extLst>
                </a:gridCol>
                <a:gridCol w="329184">
                  <a:extLst>
                    <a:ext uri="{9D8B030D-6E8A-4147-A177-3AD203B41FA5}">
                      <a16:colId xmlns:a16="http://schemas.microsoft.com/office/drawing/2014/main" val="2206064708"/>
                    </a:ext>
                  </a:extLst>
                </a:gridCol>
                <a:gridCol w="740664">
                  <a:extLst>
                    <a:ext uri="{9D8B030D-6E8A-4147-A177-3AD203B41FA5}">
                      <a16:colId xmlns:a16="http://schemas.microsoft.com/office/drawing/2014/main" val="1073713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83297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- 2025-04-25 10:32:23</a:t>
                      </a:r>
                      <a:r>
                        <a:rPr kumimoji="0" lang="en-US" sz="1000" b="0" i="0" u="none" strike="noStrike" kern="1200" cap="none" spc="0" normalizeH="0" baseline="0" noProof="0">
                          <a:ln>
                            <a:noFill/>
                          </a:ln>
                          <a:solidFill>
                            <a:prstClr val="black"/>
                          </a:solidFill>
                          <a:effectLst/>
                          <a:uLnTx/>
                          <a:uFillTx/>
                          <a:latin typeface="Calibri"/>
                          <a:ea typeface="+mn-ea"/>
                          <a:cs typeface="+mn-cs"/>
                        </a:rPr>
                        <a:t>
 Regen, Matsch, Gummistiefel, ein Haufen fröhlicher Menschen – welches Festival kann das sein?? 🤔 Beim Pflanzfestival „Aufbruch“ haben Kolleg:innen aus der Region gemeinsam mit anderen Freiwilligen 160 Apfelbäume in den Chemnitzer Stadtpark gepflanzt. 📯🤝🌱 
Die Stimmung war 🔝 – das Aprilwetter⬇️.
📸: @nataliebleyl / @we.are.radar
#TagDesBaumes #DeutschePost #Chemnitz2025 @chemnitz2025 @gelebte.nachbarschaft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https://quintly-eu-image-storage.s3.amazonaws.com/4581112b0727b369a6510451ee603ef7/1261440df5592a30012ca40e7b813050.jpg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2909263830"/>
                  </a:ext>
                </a:extLst>
              </a:tr>
            </a:tbl>
          </a:graphicData>
        </a:graphic>
      </p:graphicFrame>
      <p:sp>
        <p:nvSpPr>
          <p:cNvPr id="4" name="Text Placeholder 3">
            <a:extLst>
              <a:ext uri="{FF2B5EF4-FFF2-40B4-BE49-F238E27FC236}">
                <a16:creationId xmlns:a16="http://schemas.microsoft.com/office/drawing/2014/main" id="{5456FAB1-090F-4318-A6E9-48D5B65F5D5B}"/>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8343800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8297D-605A-4269-A61A-3C3D3AC6A7F8}"/>
              </a:ext>
            </a:extLst>
          </p:cNvPr>
          <p:cNvSpPr>
            <a:spLocks noGrp="1"/>
          </p:cNvSpPr>
          <p:nvPr>
            <p:ph type="title"/>
          </p:nvPr>
        </p:nvSpPr>
        <p:spPr/>
        <p:txBody>
          <a:bodyPr/>
          <a:lstStyle/>
          <a:p>
            <a:r>
              <a:rPr lang="de-DE"/>
              <a:t>Overall Instagram - Deutsche Post | P&amp;P - 26 of 27</a:t>
            </a:r>
            <a:endParaRPr lang="en-US"/>
          </a:p>
        </p:txBody>
      </p:sp>
      <p:graphicFrame>
        <p:nvGraphicFramePr>
          <p:cNvPr id="5" name="Table Placeholder 4">
            <a:extLst>
              <a:ext uri="{FF2B5EF4-FFF2-40B4-BE49-F238E27FC236}">
                <a16:creationId xmlns:a16="http://schemas.microsoft.com/office/drawing/2014/main" id="{9FACEE62-8364-404D-912C-6CC85DE6219B}"/>
              </a:ext>
            </a:extLst>
          </p:cNvPr>
          <p:cNvGraphicFramePr>
            <a:graphicFrameLocks noGrp="1"/>
          </p:cNvGraphicFramePr>
          <p:nvPr>
            <p:ph type="tbl" sz="quarter" idx="13"/>
            <p:extLst>
              <p:ext uri="{D42A27DB-BD31-4B8C-83A1-F6EECF244321}">
                <p14:modId xmlns:p14="http://schemas.microsoft.com/office/powerpoint/2010/main" val="88655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82308142"/>
                    </a:ext>
                  </a:extLst>
                </a:gridCol>
                <a:gridCol w="822960">
                  <a:extLst>
                    <a:ext uri="{9D8B030D-6E8A-4147-A177-3AD203B41FA5}">
                      <a16:colId xmlns:a16="http://schemas.microsoft.com/office/drawing/2014/main" val="1287643109"/>
                    </a:ext>
                  </a:extLst>
                </a:gridCol>
                <a:gridCol w="329184">
                  <a:extLst>
                    <a:ext uri="{9D8B030D-6E8A-4147-A177-3AD203B41FA5}">
                      <a16:colId xmlns:a16="http://schemas.microsoft.com/office/drawing/2014/main" val="908622913"/>
                    </a:ext>
                  </a:extLst>
                </a:gridCol>
                <a:gridCol w="329184">
                  <a:extLst>
                    <a:ext uri="{9D8B030D-6E8A-4147-A177-3AD203B41FA5}">
                      <a16:colId xmlns:a16="http://schemas.microsoft.com/office/drawing/2014/main" val="896184773"/>
                    </a:ext>
                  </a:extLst>
                </a:gridCol>
                <a:gridCol w="329184">
                  <a:extLst>
                    <a:ext uri="{9D8B030D-6E8A-4147-A177-3AD203B41FA5}">
                      <a16:colId xmlns:a16="http://schemas.microsoft.com/office/drawing/2014/main" val="3760466956"/>
                    </a:ext>
                  </a:extLst>
                </a:gridCol>
                <a:gridCol w="329184">
                  <a:extLst>
                    <a:ext uri="{9D8B030D-6E8A-4147-A177-3AD203B41FA5}">
                      <a16:colId xmlns:a16="http://schemas.microsoft.com/office/drawing/2014/main" val="320141691"/>
                    </a:ext>
                  </a:extLst>
                </a:gridCol>
                <a:gridCol w="329184">
                  <a:extLst>
                    <a:ext uri="{9D8B030D-6E8A-4147-A177-3AD203B41FA5}">
                      <a16:colId xmlns:a16="http://schemas.microsoft.com/office/drawing/2014/main" val="2347298827"/>
                    </a:ext>
                  </a:extLst>
                </a:gridCol>
                <a:gridCol w="329184">
                  <a:extLst>
                    <a:ext uri="{9D8B030D-6E8A-4147-A177-3AD203B41FA5}">
                      <a16:colId xmlns:a16="http://schemas.microsoft.com/office/drawing/2014/main" val="351659454"/>
                    </a:ext>
                  </a:extLst>
                </a:gridCol>
                <a:gridCol w="329184">
                  <a:extLst>
                    <a:ext uri="{9D8B030D-6E8A-4147-A177-3AD203B41FA5}">
                      <a16:colId xmlns:a16="http://schemas.microsoft.com/office/drawing/2014/main" val="3305189439"/>
                    </a:ext>
                  </a:extLst>
                </a:gridCol>
                <a:gridCol w="329184">
                  <a:extLst>
                    <a:ext uri="{9D8B030D-6E8A-4147-A177-3AD203B41FA5}">
                      <a16:colId xmlns:a16="http://schemas.microsoft.com/office/drawing/2014/main" val="1101592254"/>
                    </a:ext>
                  </a:extLst>
                </a:gridCol>
                <a:gridCol w="329184">
                  <a:extLst>
                    <a:ext uri="{9D8B030D-6E8A-4147-A177-3AD203B41FA5}">
                      <a16:colId xmlns:a16="http://schemas.microsoft.com/office/drawing/2014/main" val="3128554415"/>
                    </a:ext>
                  </a:extLst>
                </a:gridCol>
                <a:gridCol w="329184">
                  <a:extLst>
                    <a:ext uri="{9D8B030D-6E8A-4147-A177-3AD203B41FA5}">
                      <a16:colId xmlns:a16="http://schemas.microsoft.com/office/drawing/2014/main" val="1387713569"/>
                    </a:ext>
                  </a:extLst>
                </a:gridCol>
                <a:gridCol w="329184">
                  <a:extLst>
                    <a:ext uri="{9D8B030D-6E8A-4147-A177-3AD203B41FA5}">
                      <a16:colId xmlns:a16="http://schemas.microsoft.com/office/drawing/2014/main" val="3441414657"/>
                    </a:ext>
                  </a:extLst>
                </a:gridCol>
                <a:gridCol w="329184">
                  <a:extLst>
                    <a:ext uri="{9D8B030D-6E8A-4147-A177-3AD203B41FA5}">
                      <a16:colId xmlns:a16="http://schemas.microsoft.com/office/drawing/2014/main" val="3944657670"/>
                    </a:ext>
                  </a:extLst>
                </a:gridCol>
                <a:gridCol w="329184">
                  <a:extLst>
                    <a:ext uri="{9D8B030D-6E8A-4147-A177-3AD203B41FA5}">
                      <a16:colId xmlns:a16="http://schemas.microsoft.com/office/drawing/2014/main" val="4188339608"/>
                    </a:ext>
                  </a:extLst>
                </a:gridCol>
                <a:gridCol w="740664">
                  <a:extLst>
                    <a:ext uri="{9D8B030D-6E8A-4147-A177-3AD203B41FA5}">
                      <a16:colId xmlns:a16="http://schemas.microsoft.com/office/drawing/2014/main" val="1291026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464520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- 2025-04-27 09:00:00</a:t>
                      </a:r>
                      <a:r>
                        <a:rPr kumimoji="0" lang="de-DE" sz="1000" b="0" i="0" u="none" strike="noStrike" kern="1200" cap="none" spc="0" normalizeH="0" baseline="0" noProof="0">
                          <a:ln>
                            <a:noFill/>
                          </a:ln>
                          <a:solidFill>
                            <a:prstClr val="black"/>
                          </a:solidFill>
                          <a:effectLst/>
                          <a:uLnTx/>
                          <a:uFillTx/>
                          <a:latin typeface="Calibri"/>
                          <a:ea typeface="+mn-ea"/>
                          <a:cs typeface="+mn-cs"/>
                        </a:rPr>
                        <a:t>
 Der 27. April ist internationaler Tag des Designs! 🎨 Grund genug für uns, mal ein paar DIY-Postkarten aus der Community vorzustellen. 
Die Karten von @layers_of_creativity_ , @callinigraphy  und @erninette sorgen auf jeden Fall für Inspiration! Was meinst du, Zeit mal wieder zu basteln? ✂️
#DeutschePost #Postkarte #DIY #Basteln #Frühlingsgrüsse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https://quintly-eu-image-storage.s3.amazonaws.com/4581112b0727b369a6510451ee603ef7/f867c893435db3ae0b85fae95e5e538a.jpg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Educational</a:t>
                      </a:r>
                    </a:p>
                  </a:txBody>
                  <a:tcPr/>
                </a:tc>
                <a:extLst>
                  <a:ext uri="{0D108BD9-81ED-4DB2-BD59-A6C34878D82A}">
                    <a16:rowId xmlns:a16="http://schemas.microsoft.com/office/drawing/2014/main" val="1885756656"/>
                  </a:ext>
                </a:extLst>
              </a:tr>
            </a:tbl>
          </a:graphicData>
        </a:graphic>
      </p:graphicFrame>
      <p:sp>
        <p:nvSpPr>
          <p:cNvPr id="4" name="Text Placeholder 3">
            <a:extLst>
              <a:ext uri="{FF2B5EF4-FFF2-40B4-BE49-F238E27FC236}">
                <a16:creationId xmlns:a16="http://schemas.microsoft.com/office/drawing/2014/main" id="{AFC4B74B-A4BA-42B9-B9C2-36BFC73A136E}"/>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3939061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E3661-F3A8-49DD-B74C-64D3E3C302F2}"/>
              </a:ext>
            </a:extLst>
          </p:cNvPr>
          <p:cNvSpPr>
            <a:spLocks noGrp="1"/>
          </p:cNvSpPr>
          <p:nvPr>
            <p:ph type="title"/>
          </p:nvPr>
        </p:nvSpPr>
        <p:spPr/>
        <p:txBody>
          <a:bodyPr/>
          <a:lstStyle/>
          <a:p>
            <a:r>
              <a:rPr lang="de-DE"/>
              <a:t>Overall Instagram - Deutsche Post | P&amp;P - 27 of 27</a:t>
            </a:r>
            <a:endParaRPr lang="en-US"/>
          </a:p>
        </p:txBody>
      </p:sp>
      <p:graphicFrame>
        <p:nvGraphicFramePr>
          <p:cNvPr id="5" name="Table Placeholder 4">
            <a:extLst>
              <a:ext uri="{FF2B5EF4-FFF2-40B4-BE49-F238E27FC236}">
                <a16:creationId xmlns:a16="http://schemas.microsoft.com/office/drawing/2014/main" id="{1ECB3310-2C13-45D7-AB6A-946026E09951}"/>
              </a:ext>
            </a:extLst>
          </p:cNvPr>
          <p:cNvGraphicFramePr>
            <a:graphicFrameLocks noGrp="1"/>
          </p:cNvGraphicFramePr>
          <p:nvPr>
            <p:ph type="tbl" sz="quarter" idx="13"/>
            <p:extLst>
              <p:ext uri="{D42A27DB-BD31-4B8C-83A1-F6EECF244321}">
                <p14:modId xmlns:p14="http://schemas.microsoft.com/office/powerpoint/2010/main" val="58199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2303170"/>
                    </a:ext>
                  </a:extLst>
                </a:gridCol>
                <a:gridCol w="822960">
                  <a:extLst>
                    <a:ext uri="{9D8B030D-6E8A-4147-A177-3AD203B41FA5}">
                      <a16:colId xmlns:a16="http://schemas.microsoft.com/office/drawing/2014/main" val="4090625611"/>
                    </a:ext>
                  </a:extLst>
                </a:gridCol>
                <a:gridCol w="329184">
                  <a:extLst>
                    <a:ext uri="{9D8B030D-6E8A-4147-A177-3AD203B41FA5}">
                      <a16:colId xmlns:a16="http://schemas.microsoft.com/office/drawing/2014/main" val="1076506870"/>
                    </a:ext>
                  </a:extLst>
                </a:gridCol>
                <a:gridCol w="329184">
                  <a:extLst>
                    <a:ext uri="{9D8B030D-6E8A-4147-A177-3AD203B41FA5}">
                      <a16:colId xmlns:a16="http://schemas.microsoft.com/office/drawing/2014/main" val="3634119752"/>
                    </a:ext>
                  </a:extLst>
                </a:gridCol>
                <a:gridCol w="329184">
                  <a:extLst>
                    <a:ext uri="{9D8B030D-6E8A-4147-A177-3AD203B41FA5}">
                      <a16:colId xmlns:a16="http://schemas.microsoft.com/office/drawing/2014/main" val="3409789034"/>
                    </a:ext>
                  </a:extLst>
                </a:gridCol>
                <a:gridCol w="329184">
                  <a:extLst>
                    <a:ext uri="{9D8B030D-6E8A-4147-A177-3AD203B41FA5}">
                      <a16:colId xmlns:a16="http://schemas.microsoft.com/office/drawing/2014/main" val="3268376988"/>
                    </a:ext>
                  </a:extLst>
                </a:gridCol>
                <a:gridCol w="329184">
                  <a:extLst>
                    <a:ext uri="{9D8B030D-6E8A-4147-A177-3AD203B41FA5}">
                      <a16:colId xmlns:a16="http://schemas.microsoft.com/office/drawing/2014/main" val="4016655387"/>
                    </a:ext>
                  </a:extLst>
                </a:gridCol>
                <a:gridCol w="329184">
                  <a:extLst>
                    <a:ext uri="{9D8B030D-6E8A-4147-A177-3AD203B41FA5}">
                      <a16:colId xmlns:a16="http://schemas.microsoft.com/office/drawing/2014/main" val="3561703164"/>
                    </a:ext>
                  </a:extLst>
                </a:gridCol>
                <a:gridCol w="329184">
                  <a:extLst>
                    <a:ext uri="{9D8B030D-6E8A-4147-A177-3AD203B41FA5}">
                      <a16:colId xmlns:a16="http://schemas.microsoft.com/office/drawing/2014/main" val="4115060450"/>
                    </a:ext>
                  </a:extLst>
                </a:gridCol>
                <a:gridCol w="329184">
                  <a:extLst>
                    <a:ext uri="{9D8B030D-6E8A-4147-A177-3AD203B41FA5}">
                      <a16:colId xmlns:a16="http://schemas.microsoft.com/office/drawing/2014/main" val="2762563498"/>
                    </a:ext>
                  </a:extLst>
                </a:gridCol>
                <a:gridCol w="329184">
                  <a:extLst>
                    <a:ext uri="{9D8B030D-6E8A-4147-A177-3AD203B41FA5}">
                      <a16:colId xmlns:a16="http://schemas.microsoft.com/office/drawing/2014/main" val="4291631646"/>
                    </a:ext>
                  </a:extLst>
                </a:gridCol>
                <a:gridCol w="329184">
                  <a:extLst>
                    <a:ext uri="{9D8B030D-6E8A-4147-A177-3AD203B41FA5}">
                      <a16:colId xmlns:a16="http://schemas.microsoft.com/office/drawing/2014/main" val="1386624867"/>
                    </a:ext>
                  </a:extLst>
                </a:gridCol>
                <a:gridCol w="329184">
                  <a:extLst>
                    <a:ext uri="{9D8B030D-6E8A-4147-A177-3AD203B41FA5}">
                      <a16:colId xmlns:a16="http://schemas.microsoft.com/office/drawing/2014/main" val="3166798842"/>
                    </a:ext>
                  </a:extLst>
                </a:gridCol>
                <a:gridCol w="329184">
                  <a:extLst>
                    <a:ext uri="{9D8B030D-6E8A-4147-A177-3AD203B41FA5}">
                      <a16:colId xmlns:a16="http://schemas.microsoft.com/office/drawing/2014/main" val="3800372479"/>
                    </a:ext>
                  </a:extLst>
                </a:gridCol>
                <a:gridCol w="329184">
                  <a:extLst>
                    <a:ext uri="{9D8B030D-6E8A-4147-A177-3AD203B41FA5}">
                      <a16:colId xmlns:a16="http://schemas.microsoft.com/office/drawing/2014/main" val="249776973"/>
                    </a:ext>
                  </a:extLst>
                </a:gridCol>
                <a:gridCol w="740664">
                  <a:extLst>
                    <a:ext uri="{9D8B030D-6E8A-4147-A177-3AD203B41FA5}">
                      <a16:colId xmlns:a16="http://schemas.microsoft.com/office/drawing/2014/main" val="4034367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583365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13494.32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91124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298.96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880045977"/>
                  </a:ext>
                </a:extLst>
              </a:tr>
            </a:tbl>
          </a:graphicData>
        </a:graphic>
      </p:graphicFrame>
      <p:sp>
        <p:nvSpPr>
          <p:cNvPr id="4" name="Text Placeholder 3">
            <a:extLst>
              <a:ext uri="{FF2B5EF4-FFF2-40B4-BE49-F238E27FC236}">
                <a16:creationId xmlns:a16="http://schemas.microsoft.com/office/drawing/2014/main" id="{EDCE7F64-4473-4D89-B04D-977841A62A88}"/>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3863006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75913-964C-4E45-B9FB-A89D4E0F3505}"/>
              </a:ext>
            </a:extLst>
          </p:cNvPr>
          <p:cNvSpPr>
            <a:spLocks noGrp="1"/>
          </p:cNvSpPr>
          <p:nvPr>
            <p:ph type="title"/>
          </p:nvPr>
        </p:nvSpPr>
        <p:spPr/>
        <p:txBody>
          <a:bodyPr/>
          <a:lstStyle/>
          <a:p>
            <a:r>
              <a:rPr lang="en-US"/>
              <a:t>Instagram Instagram Story | P&amp;P - 1 of 13</a:t>
            </a:r>
          </a:p>
        </p:txBody>
      </p:sp>
      <p:graphicFrame>
        <p:nvGraphicFramePr>
          <p:cNvPr id="5" name="Table Placeholder 4">
            <a:extLst>
              <a:ext uri="{FF2B5EF4-FFF2-40B4-BE49-F238E27FC236}">
                <a16:creationId xmlns:a16="http://schemas.microsoft.com/office/drawing/2014/main" id="{82CD02B3-F80D-482D-BF54-4B43FFCFE9BB}"/>
              </a:ext>
            </a:extLst>
          </p:cNvPr>
          <p:cNvGraphicFramePr>
            <a:graphicFrameLocks noGrp="1"/>
          </p:cNvGraphicFramePr>
          <p:nvPr>
            <p:ph type="tbl" sz="quarter" idx="13"/>
            <p:extLst>
              <p:ext uri="{D42A27DB-BD31-4B8C-83A1-F6EECF244321}">
                <p14:modId xmlns:p14="http://schemas.microsoft.com/office/powerpoint/2010/main" val="14544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63267004"/>
                    </a:ext>
                  </a:extLst>
                </a:gridCol>
                <a:gridCol w="1069848">
                  <a:extLst>
                    <a:ext uri="{9D8B030D-6E8A-4147-A177-3AD203B41FA5}">
                      <a16:colId xmlns:a16="http://schemas.microsoft.com/office/drawing/2014/main" val="3388204561"/>
                    </a:ext>
                  </a:extLst>
                </a:gridCol>
                <a:gridCol w="576072">
                  <a:extLst>
                    <a:ext uri="{9D8B030D-6E8A-4147-A177-3AD203B41FA5}">
                      <a16:colId xmlns:a16="http://schemas.microsoft.com/office/drawing/2014/main" val="2855831245"/>
                    </a:ext>
                  </a:extLst>
                </a:gridCol>
                <a:gridCol w="576072">
                  <a:extLst>
                    <a:ext uri="{9D8B030D-6E8A-4147-A177-3AD203B41FA5}">
                      <a16:colId xmlns:a16="http://schemas.microsoft.com/office/drawing/2014/main" val="170502572"/>
                    </a:ext>
                  </a:extLst>
                </a:gridCol>
                <a:gridCol w="576072">
                  <a:extLst>
                    <a:ext uri="{9D8B030D-6E8A-4147-A177-3AD203B41FA5}">
                      <a16:colId xmlns:a16="http://schemas.microsoft.com/office/drawing/2014/main" val="2975448500"/>
                    </a:ext>
                  </a:extLst>
                </a:gridCol>
                <a:gridCol w="493776">
                  <a:extLst>
                    <a:ext uri="{9D8B030D-6E8A-4147-A177-3AD203B41FA5}">
                      <a16:colId xmlns:a16="http://schemas.microsoft.com/office/drawing/2014/main" val="733835294"/>
                    </a:ext>
                  </a:extLst>
                </a:gridCol>
                <a:gridCol w="493776">
                  <a:extLst>
                    <a:ext uri="{9D8B030D-6E8A-4147-A177-3AD203B41FA5}">
                      <a16:colId xmlns:a16="http://schemas.microsoft.com/office/drawing/2014/main" val="2833126452"/>
                    </a:ext>
                  </a:extLst>
                </a:gridCol>
                <a:gridCol w="493776">
                  <a:extLst>
                    <a:ext uri="{9D8B030D-6E8A-4147-A177-3AD203B41FA5}">
                      <a16:colId xmlns:a16="http://schemas.microsoft.com/office/drawing/2014/main" val="2558851035"/>
                    </a:ext>
                  </a:extLst>
                </a:gridCol>
                <a:gridCol w="493776">
                  <a:extLst>
                    <a:ext uri="{9D8B030D-6E8A-4147-A177-3AD203B41FA5}">
                      <a16:colId xmlns:a16="http://schemas.microsoft.com/office/drawing/2014/main" val="320114142"/>
                    </a:ext>
                  </a:extLst>
                </a:gridCol>
                <a:gridCol w="493776">
                  <a:extLst>
                    <a:ext uri="{9D8B030D-6E8A-4147-A177-3AD203B41FA5}">
                      <a16:colId xmlns:a16="http://schemas.microsoft.com/office/drawing/2014/main" val="1365884172"/>
                    </a:ext>
                  </a:extLst>
                </a:gridCol>
                <a:gridCol w="493776">
                  <a:extLst>
                    <a:ext uri="{9D8B030D-6E8A-4147-A177-3AD203B41FA5}">
                      <a16:colId xmlns:a16="http://schemas.microsoft.com/office/drawing/2014/main" val="1673017672"/>
                    </a:ext>
                  </a:extLst>
                </a:gridCol>
                <a:gridCol w="493776">
                  <a:extLst>
                    <a:ext uri="{9D8B030D-6E8A-4147-A177-3AD203B41FA5}">
                      <a16:colId xmlns:a16="http://schemas.microsoft.com/office/drawing/2014/main" val="3136627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67376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- 2025-04-01 10:16:39</a:t>
                      </a:r>
                      <a:r>
                        <a:rPr kumimoji="0" lang="de-DE" sz="1000" b="0" i="0" u="none" strike="noStrike" kern="1200" cap="none" spc="0" normalizeH="0" baseline="0" noProof="0">
                          <a:ln>
                            <a:noFill/>
                          </a:ln>
                          <a:solidFill>
                            <a:prstClr val="black"/>
                          </a:solidFill>
                          <a:effectLst/>
                          <a:uLnTx/>
                          <a:uFillTx/>
                          <a:latin typeface="Calibri"/>
                          <a:ea typeface="+mn-ea"/>
                          <a:cs typeface="+mn-cs"/>
                        </a:rPr>
                        <a:t>
 Du darfst abstimmen!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https://quintly-eu-image-storage.s3.amazonaws.com/4581112b0727b369a6510451ee603ef7/364181462a311c3df5196d85446f6e45.jpg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extLst>
                  <a:ext uri="{0D108BD9-81ED-4DB2-BD59-A6C34878D82A}">
                    <a16:rowId xmlns:a16="http://schemas.microsoft.com/office/drawing/2014/main" val="2460741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- 2025-04-01 10:25:31</a:t>
                      </a:r>
                      <a:r>
                        <a:rPr kumimoji="0" lang="de-DE" sz="1000" b="0" i="0" u="none" strike="noStrike" kern="1200" cap="none" spc="0" normalizeH="0" baseline="0" noProof="0">
                          <a:ln>
                            <a:noFill/>
                          </a:ln>
                          <a:solidFill>
                            <a:prstClr val="black"/>
                          </a:solidFill>
                          <a:effectLst/>
                          <a:uLnTx/>
                          <a:uFillTx/>
                          <a:latin typeface="Calibri"/>
                          <a:ea typeface="+mn-ea"/>
                          <a:cs typeface="+mn-cs"/>
                        </a:rPr>
                        <a:t>
 Big news!
Pilotprojekt gestartet.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https://quintly-eu-image-storage.s3.amazonaws.com/4581112b0727b369a6510451ee603ef7/5540d451321d6aaaf9d50beabde025a7.jpg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extLst>
                  <a:ext uri="{0D108BD9-81ED-4DB2-BD59-A6C34878D82A}">
                    <a16:rowId xmlns:a16="http://schemas.microsoft.com/office/drawing/2014/main" val="3566238026"/>
                  </a:ext>
                </a:extLst>
              </a:tr>
            </a:tbl>
          </a:graphicData>
        </a:graphic>
      </p:graphicFrame>
      <p:sp>
        <p:nvSpPr>
          <p:cNvPr id="4" name="Text Placeholder 3">
            <a:extLst>
              <a:ext uri="{FF2B5EF4-FFF2-40B4-BE49-F238E27FC236}">
                <a16:creationId xmlns:a16="http://schemas.microsoft.com/office/drawing/2014/main" id="{5D4E2416-472C-42ED-A857-386AF5EE9BB3}"/>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282523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051B7-8B04-4A35-B4EE-B36B4ECAF719}"/>
              </a:ext>
            </a:extLst>
          </p:cNvPr>
          <p:cNvSpPr>
            <a:spLocks noGrp="1"/>
          </p:cNvSpPr>
          <p:nvPr>
            <p:ph type="title"/>
          </p:nvPr>
        </p:nvSpPr>
        <p:spPr/>
        <p:txBody>
          <a:bodyPr/>
          <a:lstStyle/>
          <a:p>
            <a:r>
              <a:rPr lang="en-US"/>
              <a:t>Instagram Instagram Story | P&amp;P - 2 of 13</a:t>
            </a:r>
          </a:p>
        </p:txBody>
      </p:sp>
      <p:graphicFrame>
        <p:nvGraphicFramePr>
          <p:cNvPr id="5" name="Table Placeholder 4">
            <a:extLst>
              <a:ext uri="{FF2B5EF4-FFF2-40B4-BE49-F238E27FC236}">
                <a16:creationId xmlns:a16="http://schemas.microsoft.com/office/drawing/2014/main" id="{F2F0CD34-50DD-4F1A-812F-7E94E0B4136A}"/>
              </a:ext>
            </a:extLst>
          </p:cNvPr>
          <p:cNvGraphicFramePr>
            <a:graphicFrameLocks noGrp="1"/>
          </p:cNvGraphicFramePr>
          <p:nvPr>
            <p:ph type="tbl" sz="quarter" idx="13"/>
            <p:extLst>
              <p:ext uri="{D42A27DB-BD31-4B8C-83A1-F6EECF244321}">
                <p14:modId xmlns:p14="http://schemas.microsoft.com/office/powerpoint/2010/main" val="3230564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22395685"/>
                    </a:ext>
                  </a:extLst>
                </a:gridCol>
                <a:gridCol w="1069848">
                  <a:extLst>
                    <a:ext uri="{9D8B030D-6E8A-4147-A177-3AD203B41FA5}">
                      <a16:colId xmlns:a16="http://schemas.microsoft.com/office/drawing/2014/main" val="528691887"/>
                    </a:ext>
                  </a:extLst>
                </a:gridCol>
                <a:gridCol w="576072">
                  <a:extLst>
                    <a:ext uri="{9D8B030D-6E8A-4147-A177-3AD203B41FA5}">
                      <a16:colId xmlns:a16="http://schemas.microsoft.com/office/drawing/2014/main" val="691140162"/>
                    </a:ext>
                  </a:extLst>
                </a:gridCol>
                <a:gridCol w="576072">
                  <a:extLst>
                    <a:ext uri="{9D8B030D-6E8A-4147-A177-3AD203B41FA5}">
                      <a16:colId xmlns:a16="http://schemas.microsoft.com/office/drawing/2014/main" val="1418608422"/>
                    </a:ext>
                  </a:extLst>
                </a:gridCol>
                <a:gridCol w="576072">
                  <a:extLst>
                    <a:ext uri="{9D8B030D-6E8A-4147-A177-3AD203B41FA5}">
                      <a16:colId xmlns:a16="http://schemas.microsoft.com/office/drawing/2014/main" val="3426315440"/>
                    </a:ext>
                  </a:extLst>
                </a:gridCol>
                <a:gridCol w="493776">
                  <a:extLst>
                    <a:ext uri="{9D8B030D-6E8A-4147-A177-3AD203B41FA5}">
                      <a16:colId xmlns:a16="http://schemas.microsoft.com/office/drawing/2014/main" val="4159947292"/>
                    </a:ext>
                  </a:extLst>
                </a:gridCol>
                <a:gridCol w="493776">
                  <a:extLst>
                    <a:ext uri="{9D8B030D-6E8A-4147-A177-3AD203B41FA5}">
                      <a16:colId xmlns:a16="http://schemas.microsoft.com/office/drawing/2014/main" val="1065835093"/>
                    </a:ext>
                  </a:extLst>
                </a:gridCol>
                <a:gridCol w="493776">
                  <a:extLst>
                    <a:ext uri="{9D8B030D-6E8A-4147-A177-3AD203B41FA5}">
                      <a16:colId xmlns:a16="http://schemas.microsoft.com/office/drawing/2014/main" val="3673891463"/>
                    </a:ext>
                  </a:extLst>
                </a:gridCol>
                <a:gridCol w="493776">
                  <a:extLst>
                    <a:ext uri="{9D8B030D-6E8A-4147-A177-3AD203B41FA5}">
                      <a16:colId xmlns:a16="http://schemas.microsoft.com/office/drawing/2014/main" val="1102987057"/>
                    </a:ext>
                  </a:extLst>
                </a:gridCol>
                <a:gridCol w="493776">
                  <a:extLst>
                    <a:ext uri="{9D8B030D-6E8A-4147-A177-3AD203B41FA5}">
                      <a16:colId xmlns:a16="http://schemas.microsoft.com/office/drawing/2014/main" val="2127395118"/>
                    </a:ext>
                  </a:extLst>
                </a:gridCol>
                <a:gridCol w="493776">
                  <a:extLst>
                    <a:ext uri="{9D8B030D-6E8A-4147-A177-3AD203B41FA5}">
                      <a16:colId xmlns:a16="http://schemas.microsoft.com/office/drawing/2014/main" val="417075926"/>
                    </a:ext>
                  </a:extLst>
                </a:gridCol>
                <a:gridCol w="493776">
                  <a:extLst>
                    <a:ext uri="{9D8B030D-6E8A-4147-A177-3AD203B41FA5}">
                      <a16:colId xmlns:a16="http://schemas.microsoft.com/office/drawing/2014/main" val="896921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88122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- 2025-04-01 10:29:33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https://quintly-eu-image-storage.s3.amazonaws.com/4581112b0727b369a6510451ee603ef7/71b8123af60c4bde7e5f2473aba4bba3.jpg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extLst>
                  <a:ext uri="{0D108BD9-81ED-4DB2-BD59-A6C34878D82A}">
                    <a16:rowId xmlns:a16="http://schemas.microsoft.com/office/drawing/2014/main" val="195847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- 2025-04-02 10:45:17</a:t>
                      </a:r>
                      <a:r>
                        <a:rPr kumimoji="0" lang="de-DE" sz="1000" b="0" i="0" u="none" strike="noStrike" kern="1200" cap="none" spc="0" normalizeH="0" baseline="0" noProof="0">
                          <a:ln>
                            <a:noFill/>
                          </a:ln>
                          <a:solidFill>
                            <a:prstClr val="black"/>
                          </a:solidFill>
                          <a:effectLst/>
                          <a:uLnTx/>
                          <a:uFillTx/>
                          <a:latin typeface="Calibri"/>
                          <a:ea typeface="+mn-ea"/>
                          <a:cs typeface="+mn-cs"/>
                        </a:rPr>
                        <a:t>
 Hat hier jemand den Frühling bestellt?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https://quintly-eu-image-storage.s3.amazonaws.com/4581112b0727b369a6510451ee603ef7/1d670486d432b40a0284ca782e51d6e9.jpg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extLst>
                  <a:ext uri="{0D108BD9-81ED-4DB2-BD59-A6C34878D82A}">
                    <a16:rowId xmlns:a16="http://schemas.microsoft.com/office/drawing/2014/main" val="3148334356"/>
                  </a:ext>
                </a:extLst>
              </a:tr>
            </a:tbl>
          </a:graphicData>
        </a:graphic>
      </p:graphicFrame>
      <p:sp>
        <p:nvSpPr>
          <p:cNvPr id="4" name="Text Placeholder 3">
            <a:extLst>
              <a:ext uri="{FF2B5EF4-FFF2-40B4-BE49-F238E27FC236}">
                <a16:creationId xmlns:a16="http://schemas.microsoft.com/office/drawing/2014/main" id="{39CBF2EE-4230-462B-8FB2-A1ADBBC0A567}"/>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8859743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064FC-D348-45A0-850C-6E6A9EF51328}"/>
              </a:ext>
            </a:extLst>
          </p:cNvPr>
          <p:cNvSpPr>
            <a:spLocks noGrp="1"/>
          </p:cNvSpPr>
          <p:nvPr>
            <p:ph type="title"/>
          </p:nvPr>
        </p:nvSpPr>
        <p:spPr/>
        <p:txBody>
          <a:bodyPr/>
          <a:lstStyle/>
          <a:p>
            <a:r>
              <a:rPr lang="en-US"/>
              <a:t>Instagram Instagram Story | P&amp;P - 3 of 13</a:t>
            </a:r>
          </a:p>
        </p:txBody>
      </p:sp>
      <p:graphicFrame>
        <p:nvGraphicFramePr>
          <p:cNvPr id="5" name="Table Placeholder 4">
            <a:extLst>
              <a:ext uri="{FF2B5EF4-FFF2-40B4-BE49-F238E27FC236}">
                <a16:creationId xmlns:a16="http://schemas.microsoft.com/office/drawing/2014/main" id="{FD2EA820-857F-4855-A324-437BDAEAA56C}"/>
              </a:ext>
            </a:extLst>
          </p:cNvPr>
          <p:cNvGraphicFramePr>
            <a:graphicFrameLocks noGrp="1"/>
          </p:cNvGraphicFramePr>
          <p:nvPr>
            <p:ph type="tbl" sz="quarter" idx="13"/>
            <p:extLst>
              <p:ext uri="{D42A27DB-BD31-4B8C-83A1-F6EECF244321}">
                <p14:modId xmlns:p14="http://schemas.microsoft.com/office/powerpoint/2010/main" val="1432670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89841648"/>
                    </a:ext>
                  </a:extLst>
                </a:gridCol>
                <a:gridCol w="1069848">
                  <a:extLst>
                    <a:ext uri="{9D8B030D-6E8A-4147-A177-3AD203B41FA5}">
                      <a16:colId xmlns:a16="http://schemas.microsoft.com/office/drawing/2014/main" val="2258736356"/>
                    </a:ext>
                  </a:extLst>
                </a:gridCol>
                <a:gridCol w="576072">
                  <a:extLst>
                    <a:ext uri="{9D8B030D-6E8A-4147-A177-3AD203B41FA5}">
                      <a16:colId xmlns:a16="http://schemas.microsoft.com/office/drawing/2014/main" val="3658087684"/>
                    </a:ext>
                  </a:extLst>
                </a:gridCol>
                <a:gridCol w="576072">
                  <a:extLst>
                    <a:ext uri="{9D8B030D-6E8A-4147-A177-3AD203B41FA5}">
                      <a16:colId xmlns:a16="http://schemas.microsoft.com/office/drawing/2014/main" val="2440217240"/>
                    </a:ext>
                  </a:extLst>
                </a:gridCol>
                <a:gridCol w="576072">
                  <a:extLst>
                    <a:ext uri="{9D8B030D-6E8A-4147-A177-3AD203B41FA5}">
                      <a16:colId xmlns:a16="http://schemas.microsoft.com/office/drawing/2014/main" val="2646612221"/>
                    </a:ext>
                  </a:extLst>
                </a:gridCol>
                <a:gridCol w="493776">
                  <a:extLst>
                    <a:ext uri="{9D8B030D-6E8A-4147-A177-3AD203B41FA5}">
                      <a16:colId xmlns:a16="http://schemas.microsoft.com/office/drawing/2014/main" val="570530924"/>
                    </a:ext>
                  </a:extLst>
                </a:gridCol>
                <a:gridCol w="493776">
                  <a:extLst>
                    <a:ext uri="{9D8B030D-6E8A-4147-A177-3AD203B41FA5}">
                      <a16:colId xmlns:a16="http://schemas.microsoft.com/office/drawing/2014/main" val="2648651427"/>
                    </a:ext>
                  </a:extLst>
                </a:gridCol>
                <a:gridCol w="493776">
                  <a:extLst>
                    <a:ext uri="{9D8B030D-6E8A-4147-A177-3AD203B41FA5}">
                      <a16:colId xmlns:a16="http://schemas.microsoft.com/office/drawing/2014/main" val="935802698"/>
                    </a:ext>
                  </a:extLst>
                </a:gridCol>
                <a:gridCol w="493776">
                  <a:extLst>
                    <a:ext uri="{9D8B030D-6E8A-4147-A177-3AD203B41FA5}">
                      <a16:colId xmlns:a16="http://schemas.microsoft.com/office/drawing/2014/main" val="1970393546"/>
                    </a:ext>
                  </a:extLst>
                </a:gridCol>
                <a:gridCol w="493776">
                  <a:extLst>
                    <a:ext uri="{9D8B030D-6E8A-4147-A177-3AD203B41FA5}">
                      <a16:colId xmlns:a16="http://schemas.microsoft.com/office/drawing/2014/main" val="2101910144"/>
                    </a:ext>
                  </a:extLst>
                </a:gridCol>
                <a:gridCol w="493776">
                  <a:extLst>
                    <a:ext uri="{9D8B030D-6E8A-4147-A177-3AD203B41FA5}">
                      <a16:colId xmlns:a16="http://schemas.microsoft.com/office/drawing/2014/main" val="2475484418"/>
                    </a:ext>
                  </a:extLst>
                </a:gridCol>
                <a:gridCol w="493776">
                  <a:extLst>
                    <a:ext uri="{9D8B030D-6E8A-4147-A177-3AD203B41FA5}">
                      <a16:colId xmlns:a16="http://schemas.microsoft.com/office/drawing/2014/main" val="2986160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46299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- 2025-04-02 10:55:32</a:t>
                      </a:r>
                      <a:r>
                        <a:rPr kumimoji="0" lang="de-DE" sz="1000" b="0" i="0" u="none" strike="noStrike" kern="1200" cap="none" spc="0" normalizeH="0" baseline="0" noProof="0">
                          <a:ln>
                            <a:noFill/>
                          </a:ln>
                          <a:solidFill>
                            <a:prstClr val="black"/>
                          </a:solidFill>
                          <a:effectLst/>
                          <a:uLnTx/>
                          <a:uFillTx/>
                          <a:latin typeface="Calibri"/>
                          <a:ea typeface="+mn-ea"/>
                          <a:cs typeface="+mn-cs"/>
                        </a:rPr>
                        <a:t>
 Frühling wird gerade bundesweit an alle Haushalte ausgeliefert. Bei dir auch schon angekommen?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https://quintly-eu-image-storage.s3.amazonaws.com/4581112b0727b369a6510451ee603ef7/94cb096f3c0be7ab4e7a4f76dd3a05ba.jpg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extLst>
                  <a:ext uri="{0D108BD9-81ED-4DB2-BD59-A6C34878D82A}">
                    <a16:rowId xmlns:a16="http://schemas.microsoft.com/office/drawing/2014/main" val="58716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- 2025-04-02 10:58:22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https://quintly-eu-image-storage.s3.amazonaws.com/4581112b0727b369a6510451ee603ef7/44bd6eec47c6431842aca5c93e3f0bef.jpg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extLst>
                  <a:ext uri="{0D108BD9-81ED-4DB2-BD59-A6C34878D82A}">
                    <a16:rowId xmlns:a16="http://schemas.microsoft.com/office/drawing/2014/main" val="1545361134"/>
                  </a:ext>
                </a:extLst>
              </a:tr>
            </a:tbl>
          </a:graphicData>
        </a:graphic>
      </p:graphicFrame>
      <p:sp>
        <p:nvSpPr>
          <p:cNvPr id="4" name="Text Placeholder 3">
            <a:extLst>
              <a:ext uri="{FF2B5EF4-FFF2-40B4-BE49-F238E27FC236}">
                <a16:creationId xmlns:a16="http://schemas.microsoft.com/office/drawing/2014/main" id="{EF5E8C18-4062-4ABD-9858-223B47C2F753}"/>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2535379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F7BC9-3CDF-400E-BBA1-52C243C94F46}"/>
              </a:ext>
            </a:extLst>
          </p:cNvPr>
          <p:cNvSpPr>
            <a:spLocks noGrp="1"/>
          </p:cNvSpPr>
          <p:nvPr>
            <p:ph type="title"/>
          </p:nvPr>
        </p:nvSpPr>
        <p:spPr/>
        <p:txBody>
          <a:bodyPr/>
          <a:lstStyle/>
          <a:p>
            <a:r>
              <a:rPr lang="en-US"/>
              <a:t>Instagram Instagram Story | P&amp;P - 4 of 13</a:t>
            </a:r>
          </a:p>
        </p:txBody>
      </p:sp>
      <p:graphicFrame>
        <p:nvGraphicFramePr>
          <p:cNvPr id="5" name="Table Placeholder 4">
            <a:extLst>
              <a:ext uri="{FF2B5EF4-FFF2-40B4-BE49-F238E27FC236}">
                <a16:creationId xmlns:a16="http://schemas.microsoft.com/office/drawing/2014/main" id="{9FD3665C-DD68-4635-B799-B1BDE9BC1529}"/>
              </a:ext>
            </a:extLst>
          </p:cNvPr>
          <p:cNvGraphicFramePr>
            <a:graphicFrameLocks noGrp="1"/>
          </p:cNvGraphicFramePr>
          <p:nvPr>
            <p:ph type="tbl" sz="quarter" idx="13"/>
            <p:extLst>
              <p:ext uri="{D42A27DB-BD31-4B8C-83A1-F6EECF244321}">
                <p14:modId xmlns:p14="http://schemas.microsoft.com/office/powerpoint/2010/main" val="1866292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69117769"/>
                    </a:ext>
                  </a:extLst>
                </a:gridCol>
                <a:gridCol w="1069848">
                  <a:extLst>
                    <a:ext uri="{9D8B030D-6E8A-4147-A177-3AD203B41FA5}">
                      <a16:colId xmlns:a16="http://schemas.microsoft.com/office/drawing/2014/main" val="1555399268"/>
                    </a:ext>
                  </a:extLst>
                </a:gridCol>
                <a:gridCol w="576072">
                  <a:extLst>
                    <a:ext uri="{9D8B030D-6E8A-4147-A177-3AD203B41FA5}">
                      <a16:colId xmlns:a16="http://schemas.microsoft.com/office/drawing/2014/main" val="2635249232"/>
                    </a:ext>
                  </a:extLst>
                </a:gridCol>
                <a:gridCol w="576072">
                  <a:extLst>
                    <a:ext uri="{9D8B030D-6E8A-4147-A177-3AD203B41FA5}">
                      <a16:colId xmlns:a16="http://schemas.microsoft.com/office/drawing/2014/main" val="3241658202"/>
                    </a:ext>
                  </a:extLst>
                </a:gridCol>
                <a:gridCol w="576072">
                  <a:extLst>
                    <a:ext uri="{9D8B030D-6E8A-4147-A177-3AD203B41FA5}">
                      <a16:colId xmlns:a16="http://schemas.microsoft.com/office/drawing/2014/main" val="735766604"/>
                    </a:ext>
                  </a:extLst>
                </a:gridCol>
                <a:gridCol w="493776">
                  <a:extLst>
                    <a:ext uri="{9D8B030D-6E8A-4147-A177-3AD203B41FA5}">
                      <a16:colId xmlns:a16="http://schemas.microsoft.com/office/drawing/2014/main" val="1633981875"/>
                    </a:ext>
                  </a:extLst>
                </a:gridCol>
                <a:gridCol w="493776">
                  <a:extLst>
                    <a:ext uri="{9D8B030D-6E8A-4147-A177-3AD203B41FA5}">
                      <a16:colId xmlns:a16="http://schemas.microsoft.com/office/drawing/2014/main" val="453343939"/>
                    </a:ext>
                  </a:extLst>
                </a:gridCol>
                <a:gridCol w="493776">
                  <a:extLst>
                    <a:ext uri="{9D8B030D-6E8A-4147-A177-3AD203B41FA5}">
                      <a16:colId xmlns:a16="http://schemas.microsoft.com/office/drawing/2014/main" val="3344412333"/>
                    </a:ext>
                  </a:extLst>
                </a:gridCol>
                <a:gridCol w="493776">
                  <a:extLst>
                    <a:ext uri="{9D8B030D-6E8A-4147-A177-3AD203B41FA5}">
                      <a16:colId xmlns:a16="http://schemas.microsoft.com/office/drawing/2014/main" val="2179295567"/>
                    </a:ext>
                  </a:extLst>
                </a:gridCol>
                <a:gridCol w="493776">
                  <a:extLst>
                    <a:ext uri="{9D8B030D-6E8A-4147-A177-3AD203B41FA5}">
                      <a16:colId xmlns:a16="http://schemas.microsoft.com/office/drawing/2014/main" val="588799993"/>
                    </a:ext>
                  </a:extLst>
                </a:gridCol>
                <a:gridCol w="493776">
                  <a:extLst>
                    <a:ext uri="{9D8B030D-6E8A-4147-A177-3AD203B41FA5}">
                      <a16:colId xmlns:a16="http://schemas.microsoft.com/office/drawing/2014/main" val="1071721572"/>
                    </a:ext>
                  </a:extLst>
                </a:gridCol>
                <a:gridCol w="493776">
                  <a:extLst>
                    <a:ext uri="{9D8B030D-6E8A-4147-A177-3AD203B41FA5}">
                      <a16:colId xmlns:a16="http://schemas.microsoft.com/office/drawing/2014/main" val="4070753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7730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- 2025-04-03 14:13:30</a:t>
                      </a:r>
                      <a:r>
                        <a:rPr kumimoji="0" lang="de-DE" sz="1000" b="0" i="0" u="none" strike="noStrike" kern="1200" cap="none" spc="0" normalizeH="0" baseline="0" noProof="0">
                          <a:ln>
                            <a:noFill/>
                          </a:ln>
                          <a:solidFill>
                            <a:prstClr val="black"/>
                          </a:solidFill>
                          <a:effectLst/>
                          <a:uLnTx/>
                          <a:uFillTx/>
                          <a:latin typeface="Calibri"/>
                          <a:ea typeface="+mn-ea"/>
                          <a:cs typeface="+mn-cs"/>
                        </a:rPr>
                        <a:t>
 Weil Chemnitz Kulturhauptstadt 2025 ist und eine eigene Sonderbriefmarke bekommt. 🥳  Das ist Wahnsinn! Warum schickst du mich heut nach Chemnitz?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https://quintly-eu-image-storage.s3.amazonaws.com/4581112b0727b369a6510451ee603ef7/eedda99aba68eb4acedf9309bf478ee2.jpg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extLst>
                  <a:ext uri="{0D108BD9-81ED-4DB2-BD59-A6C34878D82A}">
                    <a16:rowId xmlns:a16="http://schemas.microsoft.com/office/drawing/2014/main" val="1593483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- 2025-04-03 14:18:26</a:t>
                      </a:r>
                      <a:r>
                        <a:rPr kumimoji="0" lang="de-DE" sz="1000" b="0" i="0" u="none" strike="noStrike" kern="1200" cap="none" spc="0" normalizeH="0" baseline="0" noProof="0">
                          <a:ln>
                            <a:noFill/>
                          </a:ln>
                          <a:solidFill>
                            <a:prstClr val="black"/>
                          </a:solidFill>
                          <a:effectLst/>
                          <a:uLnTx/>
                          <a:uFillTx/>
                          <a:latin typeface="Calibri"/>
                          <a:ea typeface="+mn-ea"/>
                          <a:cs typeface="+mn-cs"/>
                        </a:rPr>
                        <a:t>
 Pssst: Hier und dort trudeln schon die ersten Antworten vom Osterhasen 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https://quintly-eu-image-storage.s3.amazonaws.com/4581112b0727b369a6510451ee603ef7/97c8631e734406d85fb89c9271dd59a9.jpg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extLst>
                  <a:ext uri="{0D108BD9-81ED-4DB2-BD59-A6C34878D82A}">
                    <a16:rowId xmlns:a16="http://schemas.microsoft.com/office/drawing/2014/main" val="2527116283"/>
                  </a:ext>
                </a:extLst>
              </a:tr>
            </a:tbl>
          </a:graphicData>
        </a:graphic>
      </p:graphicFrame>
      <p:sp>
        <p:nvSpPr>
          <p:cNvPr id="4" name="Text Placeholder 3">
            <a:extLst>
              <a:ext uri="{FF2B5EF4-FFF2-40B4-BE49-F238E27FC236}">
                <a16:creationId xmlns:a16="http://schemas.microsoft.com/office/drawing/2014/main" id="{40C0B215-3251-4525-9DC2-0DAE9E1819C9}"/>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8393659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EDE67-94DE-4456-AFA0-392E0086CD85}"/>
              </a:ext>
            </a:extLst>
          </p:cNvPr>
          <p:cNvSpPr>
            <a:spLocks noGrp="1"/>
          </p:cNvSpPr>
          <p:nvPr>
            <p:ph type="title"/>
          </p:nvPr>
        </p:nvSpPr>
        <p:spPr/>
        <p:txBody>
          <a:bodyPr/>
          <a:lstStyle/>
          <a:p>
            <a:r>
              <a:rPr lang="en-US"/>
              <a:t>Instagram Instagram Story | P&amp;P - 5 of 13</a:t>
            </a:r>
          </a:p>
        </p:txBody>
      </p:sp>
      <p:graphicFrame>
        <p:nvGraphicFramePr>
          <p:cNvPr id="5" name="Table Placeholder 4">
            <a:extLst>
              <a:ext uri="{FF2B5EF4-FFF2-40B4-BE49-F238E27FC236}">
                <a16:creationId xmlns:a16="http://schemas.microsoft.com/office/drawing/2014/main" id="{49336CFB-B08E-4674-891F-0961537F4C01}"/>
              </a:ext>
            </a:extLst>
          </p:cNvPr>
          <p:cNvGraphicFramePr>
            <a:graphicFrameLocks noGrp="1"/>
          </p:cNvGraphicFramePr>
          <p:nvPr>
            <p:ph type="tbl" sz="quarter" idx="13"/>
            <p:extLst>
              <p:ext uri="{D42A27DB-BD31-4B8C-83A1-F6EECF244321}">
                <p14:modId xmlns:p14="http://schemas.microsoft.com/office/powerpoint/2010/main" val="714475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37095917"/>
                    </a:ext>
                  </a:extLst>
                </a:gridCol>
                <a:gridCol w="1069848">
                  <a:extLst>
                    <a:ext uri="{9D8B030D-6E8A-4147-A177-3AD203B41FA5}">
                      <a16:colId xmlns:a16="http://schemas.microsoft.com/office/drawing/2014/main" val="40592929"/>
                    </a:ext>
                  </a:extLst>
                </a:gridCol>
                <a:gridCol w="576072">
                  <a:extLst>
                    <a:ext uri="{9D8B030D-6E8A-4147-A177-3AD203B41FA5}">
                      <a16:colId xmlns:a16="http://schemas.microsoft.com/office/drawing/2014/main" val="3448528844"/>
                    </a:ext>
                  </a:extLst>
                </a:gridCol>
                <a:gridCol w="576072">
                  <a:extLst>
                    <a:ext uri="{9D8B030D-6E8A-4147-A177-3AD203B41FA5}">
                      <a16:colId xmlns:a16="http://schemas.microsoft.com/office/drawing/2014/main" val="3400153662"/>
                    </a:ext>
                  </a:extLst>
                </a:gridCol>
                <a:gridCol w="576072">
                  <a:extLst>
                    <a:ext uri="{9D8B030D-6E8A-4147-A177-3AD203B41FA5}">
                      <a16:colId xmlns:a16="http://schemas.microsoft.com/office/drawing/2014/main" val="1121137689"/>
                    </a:ext>
                  </a:extLst>
                </a:gridCol>
                <a:gridCol w="493776">
                  <a:extLst>
                    <a:ext uri="{9D8B030D-6E8A-4147-A177-3AD203B41FA5}">
                      <a16:colId xmlns:a16="http://schemas.microsoft.com/office/drawing/2014/main" val="1943263573"/>
                    </a:ext>
                  </a:extLst>
                </a:gridCol>
                <a:gridCol w="493776">
                  <a:extLst>
                    <a:ext uri="{9D8B030D-6E8A-4147-A177-3AD203B41FA5}">
                      <a16:colId xmlns:a16="http://schemas.microsoft.com/office/drawing/2014/main" val="2195867200"/>
                    </a:ext>
                  </a:extLst>
                </a:gridCol>
                <a:gridCol w="493776">
                  <a:extLst>
                    <a:ext uri="{9D8B030D-6E8A-4147-A177-3AD203B41FA5}">
                      <a16:colId xmlns:a16="http://schemas.microsoft.com/office/drawing/2014/main" val="1776615216"/>
                    </a:ext>
                  </a:extLst>
                </a:gridCol>
                <a:gridCol w="493776">
                  <a:extLst>
                    <a:ext uri="{9D8B030D-6E8A-4147-A177-3AD203B41FA5}">
                      <a16:colId xmlns:a16="http://schemas.microsoft.com/office/drawing/2014/main" val="4015441266"/>
                    </a:ext>
                  </a:extLst>
                </a:gridCol>
                <a:gridCol w="493776">
                  <a:extLst>
                    <a:ext uri="{9D8B030D-6E8A-4147-A177-3AD203B41FA5}">
                      <a16:colId xmlns:a16="http://schemas.microsoft.com/office/drawing/2014/main" val="1308656275"/>
                    </a:ext>
                  </a:extLst>
                </a:gridCol>
                <a:gridCol w="493776">
                  <a:extLst>
                    <a:ext uri="{9D8B030D-6E8A-4147-A177-3AD203B41FA5}">
                      <a16:colId xmlns:a16="http://schemas.microsoft.com/office/drawing/2014/main" val="3422224898"/>
                    </a:ext>
                  </a:extLst>
                </a:gridCol>
                <a:gridCol w="493776">
                  <a:extLst>
                    <a:ext uri="{9D8B030D-6E8A-4147-A177-3AD203B41FA5}">
                      <a16:colId xmlns:a16="http://schemas.microsoft.com/office/drawing/2014/main" val="2064391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9087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- 2025-04-03 14:19:59</a:t>
                      </a:r>
                      <a:r>
                        <a:rPr kumimoji="0" lang="de-DE" sz="1000" b="0" i="0" u="none" strike="noStrike" kern="1200" cap="none" spc="0" normalizeH="0" baseline="0" noProof="0">
                          <a:ln>
                            <a:noFill/>
                          </a:ln>
                          <a:solidFill>
                            <a:prstClr val="black"/>
                          </a:solidFill>
                          <a:effectLst/>
                          <a:uLnTx/>
                          <a:uFillTx/>
                          <a:latin typeface="Calibri"/>
                          <a:ea typeface="+mn-ea"/>
                          <a:cs typeface="+mn-cs"/>
                        </a:rPr>
                        <a:t>
 So geht’s: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https://quintly-eu-image-storage.s3.amazonaws.com/4581112b0727b369a6510451ee603ef7/ff0c82041952373c935e44b6f6beae48.jpg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extLst>
                  <a:ext uri="{0D108BD9-81ED-4DB2-BD59-A6C34878D82A}">
                    <a16:rowId xmlns:a16="http://schemas.microsoft.com/office/drawing/2014/main" val="252766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- 2025-04-04 14:48:04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https://quintly-eu-image-storage.s3.amazonaws.com/4581112b0727b369a6510451ee603ef7/66a3fc3face61f300222fc143c905bba.jpg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2089121288"/>
                  </a:ext>
                </a:extLst>
              </a:tr>
            </a:tbl>
          </a:graphicData>
        </a:graphic>
      </p:graphicFrame>
      <p:sp>
        <p:nvSpPr>
          <p:cNvPr id="4" name="Text Placeholder 3">
            <a:extLst>
              <a:ext uri="{FF2B5EF4-FFF2-40B4-BE49-F238E27FC236}">
                <a16:creationId xmlns:a16="http://schemas.microsoft.com/office/drawing/2014/main" id="{72C52788-BFE6-4E2D-BB26-2A3A0C2D839A}"/>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9492247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A00FA-40EB-448F-AB6C-9F8D34EA5D52}"/>
              </a:ext>
            </a:extLst>
          </p:cNvPr>
          <p:cNvSpPr>
            <a:spLocks noGrp="1"/>
          </p:cNvSpPr>
          <p:nvPr>
            <p:ph type="title"/>
          </p:nvPr>
        </p:nvSpPr>
        <p:spPr/>
        <p:txBody>
          <a:bodyPr/>
          <a:lstStyle/>
          <a:p>
            <a:r>
              <a:rPr lang="en-US"/>
              <a:t>Instagram Instagram Story | P&amp;P - 6 of 13</a:t>
            </a:r>
          </a:p>
        </p:txBody>
      </p:sp>
      <p:graphicFrame>
        <p:nvGraphicFramePr>
          <p:cNvPr id="5" name="Table Placeholder 4">
            <a:extLst>
              <a:ext uri="{FF2B5EF4-FFF2-40B4-BE49-F238E27FC236}">
                <a16:creationId xmlns:a16="http://schemas.microsoft.com/office/drawing/2014/main" id="{520C7334-D933-46AA-98B6-F33822990A6A}"/>
              </a:ext>
            </a:extLst>
          </p:cNvPr>
          <p:cNvGraphicFramePr>
            <a:graphicFrameLocks noGrp="1"/>
          </p:cNvGraphicFramePr>
          <p:nvPr>
            <p:ph type="tbl" sz="quarter" idx="13"/>
            <p:extLst>
              <p:ext uri="{D42A27DB-BD31-4B8C-83A1-F6EECF244321}">
                <p14:modId xmlns:p14="http://schemas.microsoft.com/office/powerpoint/2010/main" val="275121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76197789"/>
                    </a:ext>
                  </a:extLst>
                </a:gridCol>
                <a:gridCol w="1069848">
                  <a:extLst>
                    <a:ext uri="{9D8B030D-6E8A-4147-A177-3AD203B41FA5}">
                      <a16:colId xmlns:a16="http://schemas.microsoft.com/office/drawing/2014/main" val="1425804214"/>
                    </a:ext>
                  </a:extLst>
                </a:gridCol>
                <a:gridCol w="576072">
                  <a:extLst>
                    <a:ext uri="{9D8B030D-6E8A-4147-A177-3AD203B41FA5}">
                      <a16:colId xmlns:a16="http://schemas.microsoft.com/office/drawing/2014/main" val="1652027811"/>
                    </a:ext>
                  </a:extLst>
                </a:gridCol>
                <a:gridCol w="576072">
                  <a:extLst>
                    <a:ext uri="{9D8B030D-6E8A-4147-A177-3AD203B41FA5}">
                      <a16:colId xmlns:a16="http://schemas.microsoft.com/office/drawing/2014/main" val="3587971896"/>
                    </a:ext>
                  </a:extLst>
                </a:gridCol>
                <a:gridCol w="576072">
                  <a:extLst>
                    <a:ext uri="{9D8B030D-6E8A-4147-A177-3AD203B41FA5}">
                      <a16:colId xmlns:a16="http://schemas.microsoft.com/office/drawing/2014/main" val="2993187953"/>
                    </a:ext>
                  </a:extLst>
                </a:gridCol>
                <a:gridCol w="493776">
                  <a:extLst>
                    <a:ext uri="{9D8B030D-6E8A-4147-A177-3AD203B41FA5}">
                      <a16:colId xmlns:a16="http://schemas.microsoft.com/office/drawing/2014/main" val="2007546038"/>
                    </a:ext>
                  </a:extLst>
                </a:gridCol>
                <a:gridCol w="493776">
                  <a:extLst>
                    <a:ext uri="{9D8B030D-6E8A-4147-A177-3AD203B41FA5}">
                      <a16:colId xmlns:a16="http://schemas.microsoft.com/office/drawing/2014/main" val="3408621077"/>
                    </a:ext>
                  </a:extLst>
                </a:gridCol>
                <a:gridCol w="493776">
                  <a:extLst>
                    <a:ext uri="{9D8B030D-6E8A-4147-A177-3AD203B41FA5}">
                      <a16:colId xmlns:a16="http://schemas.microsoft.com/office/drawing/2014/main" val="1529410704"/>
                    </a:ext>
                  </a:extLst>
                </a:gridCol>
                <a:gridCol w="493776">
                  <a:extLst>
                    <a:ext uri="{9D8B030D-6E8A-4147-A177-3AD203B41FA5}">
                      <a16:colId xmlns:a16="http://schemas.microsoft.com/office/drawing/2014/main" val="224000123"/>
                    </a:ext>
                  </a:extLst>
                </a:gridCol>
                <a:gridCol w="493776">
                  <a:extLst>
                    <a:ext uri="{9D8B030D-6E8A-4147-A177-3AD203B41FA5}">
                      <a16:colId xmlns:a16="http://schemas.microsoft.com/office/drawing/2014/main" val="4147200827"/>
                    </a:ext>
                  </a:extLst>
                </a:gridCol>
                <a:gridCol w="493776">
                  <a:extLst>
                    <a:ext uri="{9D8B030D-6E8A-4147-A177-3AD203B41FA5}">
                      <a16:colId xmlns:a16="http://schemas.microsoft.com/office/drawing/2014/main" val="1301174900"/>
                    </a:ext>
                  </a:extLst>
                </a:gridCol>
                <a:gridCol w="493776">
                  <a:extLst>
                    <a:ext uri="{9D8B030D-6E8A-4147-A177-3AD203B41FA5}">
                      <a16:colId xmlns:a16="http://schemas.microsoft.com/office/drawing/2014/main" val="599661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46813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- 2025-04-04 14:51:02</a:t>
                      </a:r>
                      <a:r>
                        <a:rPr kumimoji="0" lang="de-DE" sz="1000" b="0" i="0" u="none" strike="noStrike" kern="1200" cap="none" spc="0" normalizeH="0" baseline="0" noProof="0">
                          <a:ln>
                            <a:noFill/>
                          </a:ln>
                          <a:solidFill>
                            <a:prstClr val="black"/>
                          </a:solidFill>
                          <a:effectLst/>
                          <a:uLnTx/>
                          <a:uFillTx/>
                          <a:latin typeface="Calibri"/>
                          <a:ea typeface="+mn-ea"/>
                          <a:cs typeface="+mn-cs"/>
                        </a:rPr>
                        <a:t>
 Hast du dich immer schon gefragt, wie es hinter unseren Kulissen aussieht?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https://quintly-eu-image-storage.s3.amazonaws.com/4581112b0727b369a6510451ee603ef7/46ca8d7566b466a0715ac1cf0cd9d77d.jpg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extLst>
                  <a:ext uri="{0D108BD9-81ED-4DB2-BD59-A6C34878D82A}">
                    <a16:rowId xmlns:a16="http://schemas.microsoft.com/office/drawing/2014/main" val="321350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- 2025-04-04 14:51:56</a:t>
                      </a:r>
                      <a:r>
                        <a:rPr kumimoji="0" lang="de-DE" sz="1000" b="0" i="0" u="none" strike="noStrike" kern="1200" cap="none" spc="0" normalizeH="0" baseline="0" noProof="0">
                          <a:ln>
                            <a:noFill/>
                          </a:ln>
                          <a:solidFill>
                            <a:prstClr val="black"/>
                          </a:solidFill>
                          <a:effectLst/>
                          <a:uLnTx/>
                          <a:uFillTx/>
                          <a:latin typeface="Calibri"/>
                          <a:ea typeface="+mn-ea"/>
                          <a:cs typeface="+mn-cs"/>
                        </a:rPr>
                        <a:t>
 Bei dem Wetter 
macht die Arbeit noch mehr Spaß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https://quintly-eu-image-storage.s3.amazonaws.com/4581112b0727b369a6510451ee603ef7/fdc2e44371baa85ad88dc18613b62297.jpg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extLst>
                  <a:ext uri="{0D108BD9-81ED-4DB2-BD59-A6C34878D82A}">
                    <a16:rowId xmlns:a16="http://schemas.microsoft.com/office/drawing/2014/main" val="1999158372"/>
                  </a:ext>
                </a:extLst>
              </a:tr>
            </a:tbl>
          </a:graphicData>
        </a:graphic>
      </p:graphicFrame>
      <p:sp>
        <p:nvSpPr>
          <p:cNvPr id="4" name="Text Placeholder 3">
            <a:extLst>
              <a:ext uri="{FF2B5EF4-FFF2-40B4-BE49-F238E27FC236}">
                <a16:creationId xmlns:a16="http://schemas.microsoft.com/office/drawing/2014/main" id="{2E5598EA-27AC-46A2-A678-F9AEC37B78B5}"/>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7398557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88DB3-8969-43D3-92BD-98B49A660A32}"/>
              </a:ext>
            </a:extLst>
          </p:cNvPr>
          <p:cNvSpPr>
            <a:spLocks noGrp="1"/>
          </p:cNvSpPr>
          <p:nvPr>
            <p:ph type="title"/>
          </p:nvPr>
        </p:nvSpPr>
        <p:spPr/>
        <p:txBody>
          <a:bodyPr/>
          <a:lstStyle/>
          <a:p>
            <a:r>
              <a:rPr lang="en-US"/>
              <a:t>Instagram Instagram Story | P&amp;P - 7 of 13</a:t>
            </a:r>
          </a:p>
        </p:txBody>
      </p:sp>
      <p:graphicFrame>
        <p:nvGraphicFramePr>
          <p:cNvPr id="5" name="Table Placeholder 4">
            <a:extLst>
              <a:ext uri="{FF2B5EF4-FFF2-40B4-BE49-F238E27FC236}">
                <a16:creationId xmlns:a16="http://schemas.microsoft.com/office/drawing/2014/main" id="{F6B7EF41-BD8D-4F10-8A5C-90A871898915}"/>
              </a:ext>
            </a:extLst>
          </p:cNvPr>
          <p:cNvGraphicFramePr>
            <a:graphicFrameLocks noGrp="1"/>
          </p:cNvGraphicFramePr>
          <p:nvPr>
            <p:ph type="tbl" sz="quarter" idx="13"/>
            <p:extLst>
              <p:ext uri="{D42A27DB-BD31-4B8C-83A1-F6EECF244321}">
                <p14:modId xmlns:p14="http://schemas.microsoft.com/office/powerpoint/2010/main" val="1001926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06355411"/>
                    </a:ext>
                  </a:extLst>
                </a:gridCol>
                <a:gridCol w="1069848">
                  <a:extLst>
                    <a:ext uri="{9D8B030D-6E8A-4147-A177-3AD203B41FA5}">
                      <a16:colId xmlns:a16="http://schemas.microsoft.com/office/drawing/2014/main" val="2324341925"/>
                    </a:ext>
                  </a:extLst>
                </a:gridCol>
                <a:gridCol w="576072">
                  <a:extLst>
                    <a:ext uri="{9D8B030D-6E8A-4147-A177-3AD203B41FA5}">
                      <a16:colId xmlns:a16="http://schemas.microsoft.com/office/drawing/2014/main" val="2364896316"/>
                    </a:ext>
                  </a:extLst>
                </a:gridCol>
                <a:gridCol w="576072">
                  <a:extLst>
                    <a:ext uri="{9D8B030D-6E8A-4147-A177-3AD203B41FA5}">
                      <a16:colId xmlns:a16="http://schemas.microsoft.com/office/drawing/2014/main" val="956948654"/>
                    </a:ext>
                  </a:extLst>
                </a:gridCol>
                <a:gridCol w="576072">
                  <a:extLst>
                    <a:ext uri="{9D8B030D-6E8A-4147-A177-3AD203B41FA5}">
                      <a16:colId xmlns:a16="http://schemas.microsoft.com/office/drawing/2014/main" val="3746170797"/>
                    </a:ext>
                  </a:extLst>
                </a:gridCol>
                <a:gridCol w="493776">
                  <a:extLst>
                    <a:ext uri="{9D8B030D-6E8A-4147-A177-3AD203B41FA5}">
                      <a16:colId xmlns:a16="http://schemas.microsoft.com/office/drawing/2014/main" val="2485755275"/>
                    </a:ext>
                  </a:extLst>
                </a:gridCol>
                <a:gridCol w="493776">
                  <a:extLst>
                    <a:ext uri="{9D8B030D-6E8A-4147-A177-3AD203B41FA5}">
                      <a16:colId xmlns:a16="http://schemas.microsoft.com/office/drawing/2014/main" val="3276880494"/>
                    </a:ext>
                  </a:extLst>
                </a:gridCol>
                <a:gridCol w="493776">
                  <a:extLst>
                    <a:ext uri="{9D8B030D-6E8A-4147-A177-3AD203B41FA5}">
                      <a16:colId xmlns:a16="http://schemas.microsoft.com/office/drawing/2014/main" val="2913878398"/>
                    </a:ext>
                  </a:extLst>
                </a:gridCol>
                <a:gridCol w="493776">
                  <a:extLst>
                    <a:ext uri="{9D8B030D-6E8A-4147-A177-3AD203B41FA5}">
                      <a16:colId xmlns:a16="http://schemas.microsoft.com/office/drawing/2014/main" val="1664949894"/>
                    </a:ext>
                  </a:extLst>
                </a:gridCol>
                <a:gridCol w="493776">
                  <a:extLst>
                    <a:ext uri="{9D8B030D-6E8A-4147-A177-3AD203B41FA5}">
                      <a16:colId xmlns:a16="http://schemas.microsoft.com/office/drawing/2014/main" val="1072560386"/>
                    </a:ext>
                  </a:extLst>
                </a:gridCol>
                <a:gridCol w="493776">
                  <a:extLst>
                    <a:ext uri="{9D8B030D-6E8A-4147-A177-3AD203B41FA5}">
                      <a16:colId xmlns:a16="http://schemas.microsoft.com/office/drawing/2014/main" val="804808578"/>
                    </a:ext>
                  </a:extLst>
                </a:gridCol>
                <a:gridCol w="493776">
                  <a:extLst>
                    <a:ext uri="{9D8B030D-6E8A-4147-A177-3AD203B41FA5}">
                      <a16:colId xmlns:a16="http://schemas.microsoft.com/office/drawing/2014/main" val="3511962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95772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- 2025-04-04 14:54:27</a:t>
                      </a:r>
                      <a:r>
                        <a:rPr kumimoji="0" lang="de-DE" sz="1000" b="0" i="0" u="none" strike="noStrike" kern="1200" cap="none" spc="0" normalizeH="0" baseline="0" noProof="0">
                          <a:ln>
                            <a:noFill/>
                          </a:ln>
                          <a:solidFill>
                            <a:prstClr val="black"/>
                          </a:solidFill>
                          <a:effectLst/>
                          <a:uLnTx/>
                          <a:uFillTx/>
                          <a:latin typeface="Calibri"/>
                          <a:ea typeface="+mn-ea"/>
                          <a:cs typeface="+mn-cs"/>
                        </a:rPr>
                        <a:t>
 Für alle, die immer fragen: Ja, wir können lesen! 🤪 Sogar 1a vorlesen! 
Tap for more 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https://quintly-eu-image-storage.s3.amazonaws.com/4581112b0727b369a6510451ee603ef7/b7c7b7826274f15040eeb659aae9e30a.jpg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extLst>
                  <a:ext uri="{0D108BD9-81ED-4DB2-BD59-A6C34878D82A}">
                    <a16:rowId xmlns:a16="http://schemas.microsoft.com/office/drawing/2014/main" val="3838949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- 2025-04-04 14:55:05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https://quintly-eu-image-storage.s3.amazonaws.com/4581112b0727b369a6510451ee603ef7/952ee489aaa0485b2fff88a6a0c12f26.jpg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extLst>
                  <a:ext uri="{0D108BD9-81ED-4DB2-BD59-A6C34878D82A}">
                    <a16:rowId xmlns:a16="http://schemas.microsoft.com/office/drawing/2014/main" val="2295230185"/>
                  </a:ext>
                </a:extLst>
              </a:tr>
            </a:tbl>
          </a:graphicData>
        </a:graphic>
      </p:graphicFrame>
      <p:sp>
        <p:nvSpPr>
          <p:cNvPr id="4" name="Text Placeholder 3">
            <a:extLst>
              <a:ext uri="{FF2B5EF4-FFF2-40B4-BE49-F238E27FC236}">
                <a16:creationId xmlns:a16="http://schemas.microsoft.com/office/drawing/2014/main" id="{53136B51-9F59-4101-92F8-3107719ABC6B}"/>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9737515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A7B7A-49B5-45DF-A6FD-4E9A2B584A10}"/>
              </a:ext>
            </a:extLst>
          </p:cNvPr>
          <p:cNvSpPr>
            <a:spLocks noGrp="1"/>
          </p:cNvSpPr>
          <p:nvPr>
            <p:ph type="title"/>
          </p:nvPr>
        </p:nvSpPr>
        <p:spPr/>
        <p:txBody>
          <a:bodyPr/>
          <a:lstStyle/>
          <a:p>
            <a:r>
              <a:rPr lang="en-US"/>
              <a:t>Instagram Instagram Story | P&amp;P - 8 of 13</a:t>
            </a:r>
          </a:p>
        </p:txBody>
      </p:sp>
      <p:graphicFrame>
        <p:nvGraphicFramePr>
          <p:cNvPr id="5" name="Table Placeholder 4">
            <a:extLst>
              <a:ext uri="{FF2B5EF4-FFF2-40B4-BE49-F238E27FC236}">
                <a16:creationId xmlns:a16="http://schemas.microsoft.com/office/drawing/2014/main" id="{88D74A36-5718-439C-BB99-38A7D3D2C4E0}"/>
              </a:ext>
            </a:extLst>
          </p:cNvPr>
          <p:cNvGraphicFramePr>
            <a:graphicFrameLocks noGrp="1"/>
          </p:cNvGraphicFramePr>
          <p:nvPr>
            <p:ph type="tbl" sz="quarter" idx="13"/>
            <p:extLst>
              <p:ext uri="{D42A27DB-BD31-4B8C-83A1-F6EECF244321}">
                <p14:modId xmlns:p14="http://schemas.microsoft.com/office/powerpoint/2010/main" val="312188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24591108"/>
                    </a:ext>
                  </a:extLst>
                </a:gridCol>
                <a:gridCol w="1069848">
                  <a:extLst>
                    <a:ext uri="{9D8B030D-6E8A-4147-A177-3AD203B41FA5}">
                      <a16:colId xmlns:a16="http://schemas.microsoft.com/office/drawing/2014/main" val="272123842"/>
                    </a:ext>
                  </a:extLst>
                </a:gridCol>
                <a:gridCol w="576072">
                  <a:extLst>
                    <a:ext uri="{9D8B030D-6E8A-4147-A177-3AD203B41FA5}">
                      <a16:colId xmlns:a16="http://schemas.microsoft.com/office/drawing/2014/main" val="198140582"/>
                    </a:ext>
                  </a:extLst>
                </a:gridCol>
                <a:gridCol w="576072">
                  <a:extLst>
                    <a:ext uri="{9D8B030D-6E8A-4147-A177-3AD203B41FA5}">
                      <a16:colId xmlns:a16="http://schemas.microsoft.com/office/drawing/2014/main" val="1254652566"/>
                    </a:ext>
                  </a:extLst>
                </a:gridCol>
                <a:gridCol w="576072">
                  <a:extLst>
                    <a:ext uri="{9D8B030D-6E8A-4147-A177-3AD203B41FA5}">
                      <a16:colId xmlns:a16="http://schemas.microsoft.com/office/drawing/2014/main" val="2336780324"/>
                    </a:ext>
                  </a:extLst>
                </a:gridCol>
                <a:gridCol w="493776">
                  <a:extLst>
                    <a:ext uri="{9D8B030D-6E8A-4147-A177-3AD203B41FA5}">
                      <a16:colId xmlns:a16="http://schemas.microsoft.com/office/drawing/2014/main" val="1055682679"/>
                    </a:ext>
                  </a:extLst>
                </a:gridCol>
                <a:gridCol w="493776">
                  <a:extLst>
                    <a:ext uri="{9D8B030D-6E8A-4147-A177-3AD203B41FA5}">
                      <a16:colId xmlns:a16="http://schemas.microsoft.com/office/drawing/2014/main" val="2926410117"/>
                    </a:ext>
                  </a:extLst>
                </a:gridCol>
                <a:gridCol w="493776">
                  <a:extLst>
                    <a:ext uri="{9D8B030D-6E8A-4147-A177-3AD203B41FA5}">
                      <a16:colId xmlns:a16="http://schemas.microsoft.com/office/drawing/2014/main" val="4167050145"/>
                    </a:ext>
                  </a:extLst>
                </a:gridCol>
                <a:gridCol w="493776">
                  <a:extLst>
                    <a:ext uri="{9D8B030D-6E8A-4147-A177-3AD203B41FA5}">
                      <a16:colId xmlns:a16="http://schemas.microsoft.com/office/drawing/2014/main" val="33902497"/>
                    </a:ext>
                  </a:extLst>
                </a:gridCol>
                <a:gridCol w="493776">
                  <a:extLst>
                    <a:ext uri="{9D8B030D-6E8A-4147-A177-3AD203B41FA5}">
                      <a16:colId xmlns:a16="http://schemas.microsoft.com/office/drawing/2014/main" val="3826902251"/>
                    </a:ext>
                  </a:extLst>
                </a:gridCol>
                <a:gridCol w="493776">
                  <a:extLst>
                    <a:ext uri="{9D8B030D-6E8A-4147-A177-3AD203B41FA5}">
                      <a16:colId xmlns:a16="http://schemas.microsoft.com/office/drawing/2014/main" val="1658365122"/>
                    </a:ext>
                  </a:extLst>
                </a:gridCol>
                <a:gridCol w="493776">
                  <a:extLst>
                    <a:ext uri="{9D8B030D-6E8A-4147-A177-3AD203B41FA5}">
                      <a16:colId xmlns:a16="http://schemas.microsoft.com/office/drawing/2014/main" val="3371932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5388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- 2025-04-07 11:00:34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https://quintly-eu-image-storage.s3.amazonaws.com/4581112b0727b369a6510451ee603ef7/c530044839cfa479db9f3c096b300efc.jpg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4250115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- 2025-04-07 11:08:34</a:t>
                      </a:r>
                      <a:r>
                        <a:rPr kumimoji="0" lang="de-DE" sz="1000" b="0" i="0" u="none" strike="noStrike" kern="1200" cap="none" spc="0" normalizeH="0" baseline="0" noProof="0">
                          <a:ln>
                            <a:noFill/>
                          </a:ln>
                          <a:solidFill>
                            <a:prstClr val="black"/>
                          </a:solidFill>
                          <a:effectLst/>
                          <a:uLnTx/>
                          <a:uFillTx/>
                          <a:latin typeface="Calibri"/>
                          <a:ea typeface="+mn-ea"/>
                          <a:cs typeface="+mn-cs"/>
                        </a:rPr>
                        <a:t>
 18.000 Teilnehmer:innen haben gestern beim @deutschepostmarathonbonn bei blauem Himmel alles gegeben!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https://quintly-eu-image-storage.s3.amazonaws.com/4581112b0727b369a6510451ee603ef7/d980e155a620f94c78fce3bee6ecfe0a.jpg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extLst>
                  <a:ext uri="{0D108BD9-81ED-4DB2-BD59-A6C34878D82A}">
                    <a16:rowId xmlns:a16="http://schemas.microsoft.com/office/drawing/2014/main" val="3535900004"/>
                  </a:ext>
                </a:extLst>
              </a:tr>
            </a:tbl>
          </a:graphicData>
        </a:graphic>
      </p:graphicFrame>
      <p:sp>
        <p:nvSpPr>
          <p:cNvPr id="4" name="Text Placeholder 3">
            <a:extLst>
              <a:ext uri="{FF2B5EF4-FFF2-40B4-BE49-F238E27FC236}">
                <a16:creationId xmlns:a16="http://schemas.microsoft.com/office/drawing/2014/main" id="{3EEA9DC0-D979-4EF3-9D64-9DD316842FD6}"/>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23925218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75D4D-40B1-4D44-BBAA-5FA6FC46E617}"/>
              </a:ext>
            </a:extLst>
          </p:cNvPr>
          <p:cNvSpPr>
            <a:spLocks noGrp="1"/>
          </p:cNvSpPr>
          <p:nvPr>
            <p:ph type="title"/>
          </p:nvPr>
        </p:nvSpPr>
        <p:spPr/>
        <p:txBody>
          <a:bodyPr/>
          <a:lstStyle/>
          <a:p>
            <a:r>
              <a:rPr lang="en-US"/>
              <a:t>Instagram Instagram Story | P&amp;P - 9 of 13</a:t>
            </a:r>
          </a:p>
        </p:txBody>
      </p:sp>
      <p:graphicFrame>
        <p:nvGraphicFramePr>
          <p:cNvPr id="5" name="Table Placeholder 4">
            <a:extLst>
              <a:ext uri="{FF2B5EF4-FFF2-40B4-BE49-F238E27FC236}">
                <a16:creationId xmlns:a16="http://schemas.microsoft.com/office/drawing/2014/main" id="{21359F2C-87DA-4861-AEE4-4D8A257509B9}"/>
              </a:ext>
            </a:extLst>
          </p:cNvPr>
          <p:cNvGraphicFramePr>
            <a:graphicFrameLocks noGrp="1"/>
          </p:cNvGraphicFramePr>
          <p:nvPr>
            <p:ph type="tbl" sz="quarter" idx="13"/>
            <p:extLst>
              <p:ext uri="{D42A27DB-BD31-4B8C-83A1-F6EECF244321}">
                <p14:modId xmlns:p14="http://schemas.microsoft.com/office/powerpoint/2010/main" val="549703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20198743"/>
                    </a:ext>
                  </a:extLst>
                </a:gridCol>
                <a:gridCol w="1069848">
                  <a:extLst>
                    <a:ext uri="{9D8B030D-6E8A-4147-A177-3AD203B41FA5}">
                      <a16:colId xmlns:a16="http://schemas.microsoft.com/office/drawing/2014/main" val="1777856934"/>
                    </a:ext>
                  </a:extLst>
                </a:gridCol>
                <a:gridCol w="576072">
                  <a:extLst>
                    <a:ext uri="{9D8B030D-6E8A-4147-A177-3AD203B41FA5}">
                      <a16:colId xmlns:a16="http://schemas.microsoft.com/office/drawing/2014/main" val="95896622"/>
                    </a:ext>
                  </a:extLst>
                </a:gridCol>
                <a:gridCol w="576072">
                  <a:extLst>
                    <a:ext uri="{9D8B030D-6E8A-4147-A177-3AD203B41FA5}">
                      <a16:colId xmlns:a16="http://schemas.microsoft.com/office/drawing/2014/main" val="483160965"/>
                    </a:ext>
                  </a:extLst>
                </a:gridCol>
                <a:gridCol w="576072">
                  <a:extLst>
                    <a:ext uri="{9D8B030D-6E8A-4147-A177-3AD203B41FA5}">
                      <a16:colId xmlns:a16="http://schemas.microsoft.com/office/drawing/2014/main" val="3089891442"/>
                    </a:ext>
                  </a:extLst>
                </a:gridCol>
                <a:gridCol w="493776">
                  <a:extLst>
                    <a:ext uri="{9D8B030D-6E8A-4147-A177-3AD203B41FA5}">
                      <a16:colId xmlns:a16="http://schemas.microsoft.com/office/drawing/2014/main" val="1789859071"/>
                    </a:ext>
                  </a:extLst>
                </a:gridCol>
                <a:gridCol w="493776">
                  <a:extLst>
                    <a:ext uri="{9D8B030D-6E8A-4147-A177-3AD203B41FA5}">
                      <a16:colId xmlns:a16="http://schemas.microsoft.com/office/drawing/2014/main" val="1962574499"/>
                    </a:ext>
                  </a:extLst>
                </a:gridCol>
                <a:gridCol w="493776">
                  <a:extLst>
                    <a:ext uri="{9D8B030D-6E8A-4147-A177-3AD203B41FA5}">
                      <a16:colId xmlns:a16="http://schemas.microsoft.com/office/drawing/2014/main" val="175075133"/>
                    </a:ext>
                  </a:extLst>
                </a:gridCol>
                <a:gridCol w="493776">
                  <a:extLst>
                    <a:ext uri="{9D8B030D-6E8A-4147-A177-3AD203B41FA5}">
                      <a16:colId xmlns:a16="http://schemas.microsoft.com/office/drawing/2014/main" val="3190029474"/>
                    </a:ext>
                  </a:extLst>
                </a:gridCol>
                <a:gridCol w="493776">
                  <a:extLst>
                    <a:ext uri="{9D8B030D-6E8A-4147-A177-3AD203B41FA5}">
                      <a16:colId xmlns:a16="http://schemas.microsoft.com/office/drawing/2014/main" val="2752709381"/>
                    </a:ext>
                  </a:extLst>
                </a:gridCol>
                <a:gridCol w="493776">
                  <a:extLst>
                    <a:ext uri="{9D8B030D-6E8A-4147-A177-3AD203B41FA5}">
                      <a16:colId xmlns:a16="http://schemas.microsoft.com/office/drawing/2014/main" val="3982413345"/>
                    </a:ext>
                  </a:extLst>
                </a:gridCol>
                <a:gridCol w="493776">
                  <a:extLst>
                    <a:ext uri="{9D8B030D-6E8A-4147-A177-3AD203B41FA5}">
                      <a16:colId xmlns:a16="http://schemas.microsoft.com/office/drawing/2014/main" val="2171841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72401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- 2025-04-08 11:51:14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https://quintly-eu-image-storage.s3.amazonaws.com/4581112b0727b369a6510451ee603ef7/4b02bfb61ea8d76716610cde1b225981.jpg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extLst>
                  <a:ext uri="{0D108BD9-81ED-4DB2-BD59-A6C34878D82A}">
                    <a16:rowId xmlns:a16="http://schemas.microsoft.com/office/drawing/2014/main" val="262555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- 2025-04-08 11:54:06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https://quintly-eu-image-storage.s3.amazonaws.com/4581112b0727b369a6510451ee603ef7/c86a26d7c872e39401d97c1a0fc03387.jpg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extLst>
                  <a:ext uri="{0D108BD9-81ED-4DB2-BD59-A6C34878D82A}">
                    <a16:rowId xmlns:a16="http://schemas.microsoft.com/office/drawing/2014/main" val="2484714524"/>
                  </a:ext>
                </a:extLst>
              </a:tr>
            </a:tbl>
          </a:graphicData>
        </a:graphic>
      </p:graphicFrame>
      <p:sp>
        <p:nvSpPr>
          <p:cNvPr id="4" name="Text Placeholder 3">
            <a:extLst>
              <a:ext uri="{FF2B5EF4-FFF2-40B4-BE49-F238E27FC236}">
                <a16:creationId xmlns:a16="http://schemas.microsoft.com/office/drawing/2014/main" id="{CCD7649B-48BA-4D0F-B930-8524A6764499}"/>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9057288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E7FD6-D99B-48BE-9EE2-C8C741952920}"/>
              </a:ext>
            </a:extLst>
          </p:cNvPr>
          <p:cNvSpPr>
            <a:spLocks noGrp="1"/>
          </p:cNvSpPr>
          <p:nvPr>
            <p:ph type="title"/>
          </p:nvPr>
        </p:nvSpPr>
        <p:spPr/>
        <p:txBody>
          <a:bodyPr/>
          <a:lstStyle/>
          <a:p>
            <a:r>
              <a:rPr lang="en-US"/>
              <a:t>Instagram Instagram Story | P&amp;P - 10 of 13</a:t>
            </a:r>
          </a:p>
        </p:txBody>
      </p:sp>
      <p:graphicFrame>
        <p:nvGraphicFramePr>
          <p:cNvPr id="5" name="Table Placeholder 4">
            <a:extLst>
              <a:ext uri="{FF2B5EF4-FFF2-40B4-BE49-F238E27FC236}">
                <a16:creationId xmlns:a16="http://schemas.microsoft.com/office/drawing/2014/main" id="{451FF280-DFF5-418C-8EBF-EF6C8F472BF5}"/>
              </a:ext>
            </a:extLst>
          </p:cNvPr>
          <p:cNvGraphicFramePr>
            <a:graphicFrameLocks noGrp="1"/>
          </p:cNvGraphicFramePr>
          <p:nvPr>
            <p:ph type="tbl" sz="quarter" idx="13"/>
            <p:extLst>
              <p:ext uri="{D42A27DB-BD31-4B8C-83A1-F6EECF244321}">
                <p14:modId xmlns:p14="http://schemas.microsoft.com/office/powerpoint/2010/main" val="347043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31217384"/>
                    </a:ext>
                  </a:extLst>
                </a:gridCol>
                <a:gridCol w="1069848">
                  <a:extLst>
                    <a:ext uri="{9D8B030D-6E8A-4147-A177-3AD203B41FA5}">
                      <a16:colId xmlns:a16="http://schemas.microsoft.com/office/drawing/2014/main" val="1312509466"/>
                    </a:ext>
                  </a:extLst>
                </a:gridCol>
                <a:gridCol w="576072">
                  <a:extLst>
                    <a:ext uri="{9D8B030D-6E8A-4147-A177-3AD203B41FA5}">
                      <a16:colId xmlns:a16="http://schemas.microsoft.com/office/drawing/2014/main" val="3059101147"/>
                    </a:ext>
                  </a:extLst>
                </a:gridCol>
                <a:gridCol w="576072">
                  <a:extLst>
                    <a:ext uri="{9D8B030D-6E8A-4147-A177-3AD203B41FA5}">
                      <a16:colId xmlns:a16="http://schemas.microsoft.com/office/drawing/2014/main" val="4142370009"/>
                    </a:ext>
                  </a:extLst>
                </a:gridCol>
                <a:gridCol w="576072">
                  <a:extLst>
                    <a:ext uri="{9D8B030D-6E8A-4147-A177-3AD203B41FA5}">
                      <a16:colId xmlns:a16="http://schemas.microsoft.com/office/drawing/2014/main" val="4056609120"/>
                    </a:ext>
                  </a:extLst>
                </a:gridCol>
                <a:gridCol w="493776">
                  <a:extLst>
                    <a:ext uri="{9D8B030D-6E8A-4147-A177-3AD203B41FA5}">
                      <a16:colId xmlns:a16="http://schemas.microsoft.com/office/drawing/2014/main" val="461224772"/>
                    </a:ext>
                  </a:extLst>
                </a:gridCol>
                <a:gridCol w="493776">
                  <a:extLst>
                    <a:ext uri="{9D8B030D-6E8A-4147-A177-3AD203B41FA5}">
                      <a16:colId xmlns:a16="http://schemas.microsoft.com/office/drawing/2014/main" val="3569698011"/>
                    </a:ext>
                  </a:extLst>
                </a:gridCol>
                <a:gridCol w="493776">
                  <a:extLst>
                    <a:ext uri="{9D8B030D-6E8A-4147-A177-3AD203B41FA5}">
                      <a16:colId xmlns:a16="http://schemas.microsoft.com/office/drawing/2014/main" val="1984170048"/>
                    </a:ext>
                  </a:extLst>
                </a:gridCol>
                <a:gridCol w="493776">
                  <a:extLst>
                    <a:ext uri="{9D8B030D-6E8A-4147-A177-3AD203B41FA5}">
                      <a16:colId xmlns:a16="http://schemas.microsoft.com/office/drawing/2014/main" val="3425265683"/>
                    </a:ext>
                  </a:extLst>
                </a:gridCol>
                <a:gridCol w="493776">
                  <a:extLst>
                    <a:ext uri="{9D8B030D-6E8A-4147-A177-3AD203B41FA5}">
                      <a16:colId xmlns:a16="http://schemas.microsoft.com/office/drawing/2014/main" val="2492103538"/>
                    </a:ext>
                  </a:extLst>
                </a:gridCol>
                <a:gridCol w="493776">
                  <a:extLst>
                    <a:ext uri="{9D8B030D-6E8A-4147-A177-3AD203B41FA5}">
                      <a16:colId xmlns:a16="http://schemas.microsoft.com/office/drawing/2014/main" val="4066391215"/>
                    </a:ext>
                  </a:extLst>
                </a:gridCol>
                <a:gridCol w="493776">
                  <a:extLst>
                    <a:ext uri="{9D8B030D-6E8A-4147-A177-3AD203B41FA5}">
                      <a16:colId xmlns:a16="http://schemas.microsoft.com/office/drawing/2014/main" val="3563405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8735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- 2025-04-09 17:22:04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https://quintly-eu-image-storage.s3.amazonaws.com/4581112b0727b369a6510451ee603ef7/6339445e09e58eda48f369ff9b049835.jpg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extLst>
                  <a:ext uri="{0D108BD9-81ED-4DB2-BD59-A6C34878D82A}">
                    <a16:rowId xmlns:a16="http://schemas.microsoft.com/office/drawing/2014/main" val="150828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- 2025-04-10 13:50:33</a:t>
                      </a:r>
                      <a:r>
                        <a:rPr kumimoji="0" lang="de-DE" sz="1000" b="0" i="0" u="none" strike="noStrike" kern="1200" cap="none" spc="0" normalizeH="0" baseline="0" noProof="0">
                          <a:ln>
                            <a:noFill/>
                          </a:ln>
                          <a:solidFill>
                            <a:prstClr val="black"/>
                          </a:solidFill>
                          <a:effectLst/>
                          <a:uLnTx/>
                          <a:uFillTx/>
                          <a:latin typeface="Calibri"/>
                          <a:ea typeface="+mn-ea"/>
                          <a:cs typeface="+mn-cs"/>
                        </a:rPr>
                        <a:t>
 Kommt mit in den Spreewald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https://quintly-eu-image-storage.s3.amazonaws.com/4581112b0727b369a6510451ee603ef7/1e8ae21e199ca5d481faf0907b08cb59.jpg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extLst>
                  <a:ext uri="{0D108BD9-81ED-4DB2-BD59-A6C34878D82A}">
                    <a16:rowId xmlns:a16="http://schemas.microsoft.com/office/drawing/2014/main" val="168849398"/>
                  </a:ext>
                </a:extLst>
              </a:tr>
            </a:tbl>
          </a:graphicData>
        </a:graphic>
      </p:graphicFrame>
      <p:sp>
        <p:nvSpPr>
          <p:cNvPr id="4" name="Text Placeholder 3">
            <a:extLst>
              <a:ext uri="{FF2B5EF4-FFF2-40B4-BE49-F238E27FC236}">
                <a16:creationId xmlns:a16="http://schemas.microsoft.com/office/drawing/2014/main" id="{006FDECD-B132-4FF3-9E40-39CC3B6DF8F4}"/>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282679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D3E2E-BF71-47AC-B3C8-513A5B754D3A}"/>
              </a:ext>
            </a:extLst>
          </p:cNvPr>
          <p:cNvSpPr>
            <a:spLocks noGrp="1"/>
          </p:cNvSpPr>
          <p:nvPr>
            <p:ph type="title"/>
          </p:nvPr>
        </p:nvSpPr>
        <p:spPr/>
        <p:txBody>
          <a:bodyPr/>
          <a:lstStyle/>
          <a:p>
            <a:r>
              <a:rPr lang="en-US"/>
              <a:t>Instagram Instagram Story | P&amp;P - 11 of 13</a:t>
            </a:r>
          </a:p>
        </p:txBody>
      </p:sp>
      <p:graphicFrame>
        <p:nvGraphicFramePr>
          <p:cNvPr id="5" name="Table Placeholder 4">
            <a:extLst>
              <a:ext uri="{FF2B5EF4-FFF2-40B4-BE49-F238E27FC236}">
                <a16:creationId xmlns:a16="http://schemas.microsoft.com/office/drawing/2014/main" id="{D750BE42-9095-459E-ACE7-53994437FE24}"/>
              </a:ext>
            </a:extLst>
          </p:cNvPr>
          <p:cNvGraphicFramePr>
            <a:graphicFrameLocks noGrp="1"/>
          </p:cNvGraphicFramePr>
          <p:nvPr>
            <p:ph type="tbl" sz="quarter" idx="13"/>
            <p:extLst>
              <p:ext uri="{D42A27DB-BD31-4B8C-83A1-F6EECF244321}">
                <p14:modId xmlns:p14="http://schemas.microsoft.com/office/powerpoint/2010/main" val="4035375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10110218"/>
                    </a:ext>
                  </a:extLst>
                </a:gridCol>
                <a:gridCol w="1069848">
                  <a:extLst>
                    <a:ext uri="{9D8B030D-6E8A-4147-A177-3AD203B41FA5}">
                      <a16:colId xmlns:a16="http://schemas.microsoft.com/office/drawing/2014/main" val="975201418"/>
                    </a:ext>
                  </a:extLst>
                </a:gridCol>
                <a:gridCol w="576072">
                  <a:extLst>
                    <a:ext uri="{9D8B030D-6E8A-4147-A177-3AD203B41FA5}">
                      <a16:colId xmlns:a16="http://schemas.microsoft.com/office/drawing/2014/main" val="359088781"/>
                    </a:ext>
                  </a:extLst>
                </a:gridCol>
                <a:gridCol w="576072">
                  <a:extLst>
                    <a:ext uri="{9D8B030D-6E8A-4147-A177-3AD203B41FA5}">
                      <a16:colId xmlns:a16="http://schemas.microsoft.com/office/drawing/2014/main" val="3368129722"/>
                    </a:ext>
                  </a:extLst>
                </a:gridCol>
                <a:gridCol w="576072">
                  <a:extLst>
                    <a:ext uri="{9D8B030D-6E8A-4147-A177-3AD203B41FA5}">
                      <a16:colId xmlns:a16="http://schemas.microsoft.com/office/drawing/2014/main" val="1345285753"/>
                    </a:ext>
                  </a:extLst>
                </a:gridCol>
                <a:gridCol w="493776">
                  <a:extLst>
                    <a:ext uri="{9D8B030D-6E8A-4147-A177-3AD203B41FA5}">
                      <a16:colId xmlns:a16="http://schemas.microsoft.com/office/drawing/2014/main" val="2686309901"/>
                    </a:ext>
                  </a:extLst>
                </a:gridCol>
                <a:gridCol w="493776">
                  <a:extLst>
                    <a:ext uri="{9D8B030D-6E8A-4147-A177-3AD203B41FA5}">
                      <a16:colId xmlns:a16="http://schemas.microsoft.com/office/drawing/2014/main" val="2255418713"/>
                    </a:ext>
                  </a:extLst>
                </a:gridCol>
                <a:gridCol w="493776">
                  <a:extLst>
                    <a:ext uri="{9D8B030D-6E8A-4147-A177-3AD203B41FA5}">
                      <a16:colId xmlns:a16="http://schemas.microsoft.com/office/drawing/2014/main" val="1298081067"/>
                    </a:ext>
                  </a:extLst>
                </a:gridCol>
                <a:gridCol w="493776">
                  <a:extLst>
                    <a:ext uri="{9D8B030D-6E8A-4147-A177-3AD203B41FA5}">
                      <a16:colId xmlns:a16="http://schemas.microsoft.com/office/drawing/2014/main" val="2488451472"/>
                    </a:ext>
                  </a:extLst>
                </a:gridCol>
                <a:gridCol w="493776">
                  <a:extLst>
                    <a:ext uri="{9D8B030D-6E8A-4147-A177-3AD203B41FA5}">
                      <a16:colId xmlns:a16="http://schemas.microsoft.com/office/drawing/2014/main" val="294263688"/>
                    </a:ext>
                  </a:extLst>
                </a:gridCol>
                <a:gridCol w="493776">
                  <a:extLst>
                    <a:ext uri="{9D8B030D-6E8A-4147-A177-3AD203B41FA5}">
                      <a16:colId xmlns:a16="http://schemas.microsoft.com/office/drawing/2014/main" val="158218510"/>
                    </a:ext>
                  </a:extLst>
                </a:gridCol>
                <a:gridCol w="493776">
                  <a:extLst>
                    <a:ext uri="{9D8B030D-6E8A-4147-A177-3AD203B41FA5}">
                      <a16:colId xmlns:a16="http://schemas.microsoft.com/office/drawing/2014/main" val="1243294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670175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- 2025-04-10 13:54:00</a:t>
                      </a:r>
                      <a:r>
                        <a:rPr kumimoji="0" lang="de-DE" sz="1000" b="0" i="0" u="none" strike="noStrike" kern="1200" cap="none" spc="0" normalizeH="0" baseline="0" noProof="0">
                          <a:ln>
                            <a:noFill/>
                          </a:ln>
                          <a:solidFill>
                            <a:prstClr val="black"/>
                          </a:solidFill>
                          <a:effectLst/>
                          <a:uLnTx/>
                          <a:uFillTx/>
                          <a:latin typeface="Calibri"/>
                          <a:ea typeface="+mn-ea"/>
                          <a:cs typeface="+mn-cs"/>
                        </a:rPr>
                        <a:t>
 Einmal Frühling frei Haus, bitte.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https://quintly-eu-image-storage.s3.amazonaws.com/4581112b0727b369a6510451ee603ef7/996ca7e44371d661df4bfd0bc0d9e413.jpg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extLst>
                  <a:ext uri="{0D108BD9-81ED-4DB2-BD59-A6C34878D82A}">
                    <a16:rowId xmlns:a16="http://schemas.microsoft.com/office/drawing/2014/main" val="3676094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- 2025-04-10 14:05:38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https://quintly-eu-image-storage.s3.amazonaws.com/4581112b0727b369a6510451ee603ef7/8ea3482a2603456d09347e3609d17f4c.jpg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extLst>
                  <a:ext uri="{0D108BD9-81ED-4DB2-BD59-A6C34878D82A}">
                    <a16:rowId xmlns:a16="http://schemas.microsoft.com/office/drawing/2014/main" val="4057702483"/>
                  </a:ext>
                </a:extLst>
              </a:tr>
            </a:tbl>
          </a:graphicData>
        </a:graphic>
      </p:graphicFrame>
      <p:sp>
        <p:nvSpPr>
          <p:cNvPr id="4" name="Text Placeholder 3">
            <a:extLst>
              <a:ext uri="{FF2B5EF4-FFF2-40B4-BE49-F238E27FC236}">
                <a16:creationId xmlns:a16="http://schemas.microsoft.com/office/drawing/2014/main" id="{F0760C57-8AAE-4D43-808C-F7BF9EC71DC9}"/>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19787144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F7EA9-2241-48A3-95FE-0E646E05E655}"/>
              </a:ext>
            </a:extLst>
          </p:cNvPr>
          <p:cNvSpPr>
            <a:spLocks noGrp="1"/>
          </p:cNvSpPr>
          <p:nvPr>
            <p:ph type="title"/>
          </p:nvPr>
        </p:nvSpPr>
        <p:spPr/>
        <p:txBody>
          <a:bodyPr/>
          <a:lstStyle/>
          <a:p>
            <a:r>
              <a:rPr lang="en-US"/>
              <a:t>Instagram Instagram Story | P&amp;P - 12 of 13</a:t>
            </a:r>
          </a:p>
        </p:txBody>
      </p:sp>
      <p:graphicFrame>
        <p:nvGraphicFramePr>
          <p:cNvPr id="5" name="Table Placeholder 4">
            <a:extLst>
              <a:ext uri="{FF2B5EF4-FFF2-40B4-BE49-F238E27FC236}">
                <a16:creationId xmlns:a16="http://schemas.microsoft.com/office/drawing/2014/main" id="{FA1DDD7F-8738-4AD3-AB20-87EB4C103B48}"/>
              </a:ext>
            </a:extLst>
          </p:cNvPr>
          <p:cNvGraphicFramePr>
            <a:graphicFrameLocks noGrp="1"/>
          </p:cNvGraphicFramePr>
          <p:nvPr>
            <p:ph type="tbl" sz="quarter" idx="13"/>
            <p:extLst>
              <p:ext uri="{D42A27DB-BD31-4B8C-83A1-F6EECF244321}">
                <p14:modId xmlns:p14="http://schemas.microsoft.com/office/powerpoint/2010/main" val="548964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62759692"/>
                    </a:ext>
                  </a:extLst>
                </a:gridCol>
                <a:gridCol w="1069848">
                  <a:extLst>
                    <a:ext uri="{9D8B030D-6E8A-4147-A177-3AD203B41FA5}">
                      <a16:colId xmlns:a16="http://schemas.microsoft.com/office/drawing/2014/main" val="111909101"/>
                    </a:ext>
                  </a:extLst>
                </a:gridCol>
                <a:gridCol w="576072">
                  <a:extLst>
                    <a:ext uri="{9D8B030D-6E8A-4147-A177-3AD203B41FA5}">
                      <a16:colId xmlns:a16="http://schemas.microsoft.com/office/drawing/2014/main" val="1940558491"/>
                    </a:ext>
                  </a:extLst>
                </a:gridCol>
                <a:gridCol w="576072">
                  <a:extLst>
                    <a:ext uri="{9D8B030D-6E8A-4147-A177-3AD203B41FA5}">
                      <a16:colId xmlns:a16="http://schemas.microsoft.com/office/drawing/2014/main" val="112613681"/>
                    </a:ext>
                  </a:extLst>
                </a:gridCol>
                <a:gridCol w="576072">
                  <a:extLst>
                    <a:ext uri="{9D8B030D-6E8A-4147-A177-3AD203B41FA5}">
                      <a16:colId xmlns:a16="http://schemas.microsoft.com/office/drawing/2014/main" val="3821341930"/>
                    </a:ext>
                  </a:extLst>
                </a:gridCol>
                <a:gridCol w="493776">
                  <a:extLst>
                    <a:ext uri="{9D8B030D-6E8A-4147-A177-3AD203B41FA5}">
                      <a16:colId xmlns:a16="http://schemas.microsoft.com/office/drawing/2014/main" val="2385511293"/>
                    </a:ext>
                  </a:extLst>
                </a:gridCol>
                <a:gridCol w="493776">
                  <a:extLst>
                    <a:ext uri="{9D8B030D-6E8A-4147-A177-3AD203B41FA5}">
                      <a16:colId xmlns:a16="http://schemas.microsoft.com/office/drawing/2014/main" val="3794386774"/>
                    </a:ext>
                  </a:extLst>
                </a:gridCol>
                <a:gridCol w="493776">
                  <a:extLst>
                    <a:ext uri="{9D8B030D-6E8A-4147-A177-3AD203B41FA5}">
                      <a16:colId xmlns:a16="http://schemas.microsoft.com/office/drawing/2014/main" val="3500792906"/>
                    </a:ext>
                  </a:extLst>
                </a:gridCol>
                <a:gridCol w="493776">
                  <a:extLst>
                    <a:ext uri="{9D8B030D-6E8A-4147-A177-3AD203B41FA5}">
                      <a16:colId xmlns:a16="http://schemas.microsoft.com/office/drawing/2014/main" val="2680874863"/>
                    </a:ext>
                  </a:extLst>
                </a:gridCol>
                <a:gridCol w="493776">
                  <a:extLst>
                    <a:ext uri="{9D8B030D-6E8A-4147-A177-3AD203B41FA5}">
                      <a16:colId xmlns:a16="http://schemas.microsoft.com/office/drawing/2014/main" val="3104259220"/>
                    </a:ext>
                  </a:extLst>
                </a:gridCol>
                <a:gridCol w="493776">
                  <a:extLst>
                    <a:ext uri="{9D8B030D-6E8A-4147-A177-3AD203B41FA5}">
                      <a16:colId xmlns:a16="http://schemas.microsoft.com/office/drawing/2014/main" val="1192752059"/>
                    </a:ext>
                  </a:extLst>
                </a:gridCol>
                <a:gridCol w="493776">
                  <a:extLst>
                    <a:ext uri="{9D8B030D-6E8A-4147-A177-3AD203B41FA5}">
                      <a16:colId xmlns:a16="http://schemas.microsoft.com/office/drawing/2014/main" val="3613539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34830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- 2025-04-11 13:02:20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https://quintly-eu-image-storage.s3.amazonaws.com/4581112b0727b369a6510451ee603ef7/fd397c98662f75ffd6772fdc0fad7caa.jpg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extLst>
                  <a:ext uri="{0D108BD9-81ED-4DB2-BD59-A6C34878D82A}">
                    <a16:rowId xmlns:a16="http://schemas.microsoft.com/office/drawing/2014/main" val="3962922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- 2025-04-14 11:27:50</a:t>
                      </a:r>
                      <a:r>
                        <a:rPr kumimoji="0" lang="de-DE" sz="1000" b="0" i="0" u="none" strike="noStrike" kern="1200" cap="none" spc="0" normalizeH="0" baseline="0" noProof="0">
                          <a:ln>
                            <a:noFill/>
                          </a:ln>
                          <a:solidFill>
                            <a:prstClr val="black"/>
                          </a:solidFill>
                          <a:effectLst/>
                          <a:uLnTx/>
                          <a:uFillTx/>
                          <a:latin typeface="Calibri"/>
                          <a:ea typeface="+mn-ea"/>
                          <a:cs typeface="+mn-cs"/>
                        </a:rPr>
                        <a:t>
 @julyanpohl stellt die Superheldenfrage 😎 Findet er so unsere Azubis?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https://quintly-eu-image-storage.s3.amazonaws.com/4581112b0727b369a6510451ee603ef7/d8489c77c8bbd99dd6f6a3b39c2a5021.jpg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2866648619"/>
                  </a:ext>
                </a:extLst>
              </a:tr>
            </a:tbl>
          </a:graphicData>
        </a:graphic>
      </p:graphicFrame>
      <p:sp>
        <p:nvSpPr>
          <p:cNvPr id="4" name="Text Placeholder 3">
            <a:extLst>
              <a:ext uri="{FF2B5EF4-FFF2-40B4-BE49-F238E27FC236}">
                <a16:creationId xmlns:a16="http://schemas.microsoft.com/office/drawing/2014/main" id="{3D7A8996-2428-4867-90F2-C08BF1C5BB06}"/>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9961014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D2665-D03A-4E09-B82F-25212AC54F21}"/>
              </a:ext>
            </a:extLst>
          </p:cNvPr>
          <p:cNvSpPr>
            <a:spLocks noGrp="1"/>
          </p:cNvSpPr>
          <p:nvPr>
            <p:ph type="title"/>
          </p:nvPr>
        </p:nvSpPr>
        <p:spPr/>
        <p:txBody>
          <a:bodyPr/>
          <a:lstStyle/>
          <a:p>
            <a:r>
              <a:rPr lang="en-US"/>
              <a:t>Instagram Instagram Story | P&amp;P - 13 of 13</a:t>
            </a:r>
          </a:p>
        </p:txBody>
      </p:sp>
      <p:graphicFrame>
        <p:nvGraphicFramePr>
          <p:cNvPr id="5" name="Table Placeholder 4">
            <a:extLst>
              <a:ext uri="{FF2B5EF4-FFF2-40B4-BE49-F238E27FC236}">
                <a16:creationId xmlns:a16="http://schemas.microsoft.com/office/drawing/2014/main" id="{23952B0B-3393-4C33-9AD6-8C9DEAF91170}"/>
              </a:ext>
            </a:extLst>
          </p:cNvPr>
          <p:cNvGraphicFramePr>
            <a:graphicFrameLocks noGrp="1"/>
          </p:cNvGraphicFramePr>
          <p:nvPr>
            <p:ph type="tbl" sz="quarter" idx="13"/>
            <p:extLst>
              <p:ext uri="{D42A27DB-BD31-4B8C-83A1-F6EECF244321}">
                <p14:modId xmlns:p14="http://schemas.microsoft.com/office/powerpoint/2010/main" val="3925756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49798572"/>
                    </a:ext>
                  </a:extLst>
                </a:gridCol>
                <a:gridCol w="1069848">
                  <a:extLst>
                    <a:ext uri="{9D8B030D-6E8A-4147-A177-3AD203B41FA5}">
                      <a16:colId xmlns:a16="http://schemas.microsoft.com/office/drawing/2014/main" val="3957056623"/>
                    </a:ext>
                  </a:extLst>
                </a:gridCol>
                <a:gridCol w="576072">
                  <a:extLst>
                    <a:ext uri="{9D8B030D-6E8A-4147-A177-3AD203B41FA5}">
                      <a16:colId xmlns:a16="http://schemas.microsoft.com/office/drawing/2014/main" val="2126729352"/>
                    </a:ext>
                  </a:extLst>
                </a:gridCol>
                <a:gridCol w="576072">
                  <a:extLst>
                    <a:ext uri="{9D8B030D-6E8A-4147-A177-3AD203B41FA5}">
                      <a16:colId xmlns:a16="http://schemas.microsoft.com/office/drawing/2014/main" val="1290868519"/>
                    </a:ext>
                  </a:extLst>
                </a:gridCol>
                <a:gridCol w="576072">
                  <a:extLst>
                    <a:ext uri="{9D8B030D-6E8A-4147-A177-3AD203B41FA5}">
                      <a16:colId xmlns:a16="http://schemas.microsoft.com/office/drawing/2014/main" val="1700365577"/>
                    </a:ext>
                  </a:extLst>
                </a:gridCol>
                <a:gridCol w="493776">
                  <a:extLst>
                    <a:ext uri="{9D8B030D-6E8A-4147-A177-3AD203B41FA5}">
                      <a16:colId xmlns:a16="http://schemas.microsoft.com/office/drawing/2014/main" val="1362875158"/>
                    </a:ext>
                  </a:extLst>
                </a:gridCol>
                <a:gridCol w="493776">
                  <a:extLst>
                    <a:ext uri="{9D8B030D-6E8A-4147-A177-3AD203B41FA5}">
                      <a16:colId xmlns:a16="http://schemas.microsoft.com/office/drawing/2014/main" val="3046296526"/>
                    </a:ext>
                  </a:extLst>
                </a:gridCol>
                <a:gridCol w="493776">
                  <a:extLst>
                    <a:ext uri="{9D8B030D-6E8A-4147-A177-3AD203B41FA5}">
                      <a16:colId xmlns:a16="http://schemas.microsoft.com/office/drawing/2014/main" val="4057262919"/>
                    </a:ext>
                  </a:extLst>
                </a:gridCol>
                <a:gridCol w="493776">
                  <a:extLst>
                    <a:ext uri="{9D8B030D-6E8A-4147-A177-3AD203B41FA5}">
                      <a16:colId xmlns:a16="http://schemas.microsoft.com/office/drawing/2014/main" val="132522093"/>
                    </a:ext>
                  </a:extLst>
                </a:gridCol>
                <a:gridCol w="493776">
                  <a:extLst>
                    <a:ext uri="{9D8B030D-6E8A-4147-A177-3AD203B41FA5}">
                      <a16:colId xmlns:a16="http://schemas.microsoft.com/office/drawing/2014/main" val="3755187053"/>
                    </a:ext>
                  </a:extLst>
                </a:gridCol>
                <a:gridCol w="493776">
                  <a:extLst>
                    <a:ext uri="{9D8B030D-6E8A-4147-A177-3AD203B41FA5}">
                      <a16:colId xmlns:a16="http://schemas.microsoft.com/office/drawing/2014/main" val="26667620"/>
                    </a:ext>
                  </a:extLst>
                </a:gridCol>
                <a:gridCol w="493776">
                  <a:extLst>
                    <a:ext uri="{9D8B030D-6E8A-4147-A177-3AD203B41FA5}">
                      <a16:colId xmlns:a16="http://schemas.microsoft.com/office/drawing/2014/main" val="4224343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607447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- 2025-04-14 11:42:45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https://quintly-eu-image-storage.s3.amazonaws.com/4581112b0727b369a6510451ee603ef7/33a6c66bfbbd558f204a92cfcd3a6113.jpg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extLst>
                  <a:ext uri="{0D108BD9-81ED-4DB2-BD59-A6C34878D82A}">
                    <a16:rowId xmlns:a16="http://schemas.microsoft.com/office/drawing/2014/main" val="42538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2835.08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2620.74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2170.95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89.69</a:t>
                      </a:r>
                    </a:p>
                  </a:txBody>
                  <a:tcPr/>
                </a:tc>
                <a:extLst>
                  <a:ext uri="{0D108BD9-81ED-4DB2-BD59-A6C34878D82A}">
                    <a16:rowId xmlns:a16="http://schemas.microsoft.com/office/drawing/2014/main" val="4106107797"/>
                  </a:ext>
                </a:extLst>
              </a:tr>
            </a:tbl>
          </a:graphicData>
        </a:graphic>
      </p:graphicFrame>
      <p:sp>
        <p:nvSpPr>
          <p:cNvPr id="4" name="Text Placeholder 3">
            <a:extLst>
              <a:ext uri="{FF2B5EF4-FFF2-40B4-BE49-F238E27FC236}">
                <a16:creationId xmlns:a16="http://schemas.microsoft.com/office/drawing/2014/main" id="{E8D1153A-B0EF-4BA0-AA1D-4B777F52B4C0}"/>
              </a:ext>
            </a:extLst>
          </p:cNvPr>
          <p:cNvSpPr>
            <a:spLocks noGrp="1"/>
          </p:cNvSpPr>
          <p:nvPr>
            <p:ph type="body" sz="quarter" idx="14"/>
          </p:nvPr>
        </p:nvSpPr>
        <p:spPr/>
        <p:txBody>
          <a:bodyPr/>
          <a:lstStyle/>
          <a:p>
            <a:r>
              <a:rPr lang="en-US"/>
              <a:t>01.04.2025 - 30.04.2025</a:t>
            </a:r>
          </a:p>
        </p:txBody>
      </p:sp>
    </p:spTree>
    <p:extLst>
      <p:ext uri="{BB962C8B-B14F-4D97-AF65-F5344CB8AC3E}">
        <p14:creationId xmlns:p14="http://schemas.microsoft.com/office/powerpoint/2010/main" val="3744528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10181</Words>
  <Application>Microsoft Office PowerPoint</Application>
  <PresentationFormat>On-screen Show (4:3)</PresentationFormat>
  <Paragraphs>2326</Paragraphs>
  <Slides>68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Calibri</vt:lpstr>
      <vt:lpstr>Arial</vt:lpstr>
      <vt:lpstr>quintly_template</vt:lpstr>
      <vt:lpstr>P&amp;P - EXPORT nach Tags</vt:lpstr>
      <vt:lpstr>Facebook Facebook - Deutsche Post | Deutsche Post und DHL - 1 of 27</vt:lpstr>
      <vt:lpstr>Facebook Facebook - Deutsche Post | Deutsche Post und DHL - 2 of 27</vt:lpstr>
      <vt:lpstr>Facebook Facebook - Deutsche Post | Deutsche Post und DHL - 3 of 27</vt:lpstr>
      <vt:lpstr>Facebook Facebook - Deutsche Post | Deutsche Post und DHL - 4 of 27</vt:lpstr>
      <vt:lpstr>Facebook Facebook - Deutsche Post | Deutsche Post und DHL - 5 of 27</vt:lpstr>
      <vt:lpstr>Facebook Facebook - Deutsche Post | Deutsche Post und DHL - 6 of 27</vt:lpstr>
      <vt:lpstr>Facebook Facebook - Deutsche Post | Deutsche Post und DHL - 7 of 27</vt:lpstr>
      <vt:lpstr>Facebook Facebook - Deutsche Post | Deutsche Post und DHL - 8 of 27</vt:lpstr>
      <vt:lpstr>Facebook Facebook - Deutsche Post | Deutsche Post und DHL - 9 of 27</vt:lpstr>
      <vt:lpstr>Facebook Facebook - Deutsche Post | Deutsche Post und DHL - 10 of 27</vt:lpstr>
      <vt:lpstr>Facebook Facebook - Deutsche Post | Deutsche Post und DHL - 11 of 27</vt:lpstr>
      <vt:lpstr>Facebook Facebook - Deutsche Post | Deutsche Post und DHL - 12 of 27</vt:lpstr>
      <vt:lpstr>Facebook Facebook - Deutsche Post | Deutsche Post und DHL - 13 of 27</vt:lpstr>
      <vt:lpstr>Facebook Facebook - Deutsche Post | Deutsche Post und DHL - 14 of 27</vt:lpstr>
      <vt:lpstr>Facebook Facebook - Deutsche Post | Deutsche Post und DHL - 15 of 27</vt:lpstr>
      <vt:lpstr>Facebook Facebook - Deutsche Post | Deutsche Post und DHL - 16 of 27</vt:lpstr>
      <vt:lpstr>Facebook Facebook - Deutsche Post | Deutsche Post und DHL - 17 of 27</vt:lpstr>
      <vt:lpstr>Facebook Facebook - Deutsche Post | Deutsche Post und DHL - 18 of 27</vt:lpstr>
      <vt:lpstr>Facebook Facebook - Deutsche Post | Deutsche Post und DHL - 19 of 27</vt:lpstr>
      <vt:lpstr>Facebook Facebook - Deutsche Post | Deutsche Post und DHL - 20 of 27</vt:lpstr>
      <vt:lpstr>Facebook Facebook - Deutsche Post | Deutsche Post und DHL - 21 of 27</vt:lpstr>
      <vt:lpstr>Facebook Facebook - Deutsche Post | Deutsche Post und DHL - 22 of 27</vt:lpstr>
      <vt:lpstr>Facebook Facebook - Deutsche Post | Deutsche Post und DHL - 23 of 27</vt:lpstr>
      <vt:lpstr>Facebook Facebook - Deutsche Post | Deutsche Post und DHL - 24 of 27</vt:lpstr>
      <vt:lpstr>Facebook Facebook - Deutsche Post | Deutsche Post und DHL - 25 of 27</vt:lpstr>
      <vt:lpstr>Facebook Facebook - Deutsche Post | Deutsche Post und DHL - 26 of 27</vt:lpstr>
      <vt:lpstr>Facebook Facebook - Deutsche Post | Deutsche Post und DHL - 27 of 27</vt:lpstr>
      <vt:lpstr>Overall Instagram - Deutsche Post | P&amp;P - 1 of 27</vt:lpstr>
      <vt:lpstr>Overall Instagram - Deutsche Post | P&amp;P - 2 of 27</vt:lpstr>
      <vt:lpstr>Overall Instagram - Deutsche Post | P&amp;P - 3 of 27</vt:lpstr>
      <vt:lpstr>Overall Instagram - Deutsche Post | P&amp;P - 4 of 27</vt:lpstr>
      <vt:lpstr>Overall Instagram - Deutsche Post | P&amp;P - 5 of 27</vt:lpstr>
      <vt:lpstr>Overall Instagram - Deutsche Post | P&amp;P - 6 of 27</vt:lpstr>
      <vt:lpstr>Overall Instagram - Deutsche Post | P&amp;P - 7 of 27</vt:lpstr>
      <vt:lpstr>Overall Instagram - Deutsche Post | P&amp;P - 8 of 27</vt:lpstr>
      <vt:lpstr>Overall Instagram - Deutsche Post | P&amp;P - 9 of 27</vt:lpstr>
      <vt:lpstr>Overall Instagram - Deutsche Post | P&amp;P - 10 of 27</vt:lpstr>
      <vt:lpstr>Overall Instagram - Deutsche Post | P&amp;P - 11 of 27</vt:lpstr>
      <vt:lpstr>Overall Instagram - Deutsche Post | P&amp;P - 12 of 27</vt:lpstr>
      <vt:lpstr>Overall Instagram - Deutsche Post | P&amp;P - 13 of 27</vt:lpstr>
      <vt:lpstr>Overall Instagram - Deutsche Post | P&amp;P - 14 of 27</vt:lpstr>
      <vt:lpstr>Overall Instagram - Deutsche Post | P&amp;P - 15 of 27</vt:lpstr>
      <vt:lpstr>Overall Instagram - Deutsche Post | P&amp;P - 16 of 27</vt:lpstr>
      <vt:lpstr>Overall Instagram - Deutsche Post | P&amp;P - 17 of 27</vt:lpstr>
      <vt:lpstr>Overall Instagram - Deutsche Post | P&amp;P - 18 of 27</vt:lpstr>
      <vt:lpstr>Overall Instagram - Deutsche Post | P&amp;P - 19 of 27</vt:lpstr>
      <vt:lpstr>Overall Instagram - Deutsche Post | P&amp;P - 20 of 27</vt:lpstr>
      <vt:lpstr>Overall Instagram - Deutsche Post | P&amp;P - 21 of 27</vt:lpstr>
      <vt:lpstr>Overall Instagram - Deutsche Post | P&amp;P - 22 of 27</vt:lpstr>
      <vt:lpstr>Overall Instagram - Deutsche Post | P&amp;P - 23 of 27</vt:lpstr>
      <vt:lpstr>Overall Instagram - Deutsche Post | P&amp;P - 24 of 27</vt:lpstr>
      <vt:lpstr>Overall Instagram - Deutsche Post | P&amp;P - 25 of 27</vt:lpstr>
      <vt:lpstr>Overall Instagram - Deutsche Post | P&amp;P - 26 of 27</vt:lpstr>
      <vt:lpstr>Overall Instagram - Deutsche Post | P&amp;P - 27 of 27</vt:lpstr>
      <vt:lpstr>Instagram Instagram Story | P&amp;P - 1 of 13</vt:lpstr>
      <vt:lpstr>Instagram Instagram Story | P&amp;P - 2 of 13</vt:lpstr>
      <vt:lpstr>Instagram Instagram Story | P&amp;P - 3 of 13</vt:lpstr>
      <vt:lpstr>Instagram Instagram Story | P&amp;P - 4 of 13</vt:lpstr>
      <vt:lpstr>Instagram Instagram Story | P&amp;P - 5 of 13</vt:lpstr>
      <vt:lpstr>Instagram Instagram Story | P&amp;P - 6 of 13</vt:lpstr>
      <vt:lpstr>Instagram Instagram Story | P&amp;P - 7 of 13</vt:lpstr>
      <vt:lpstr>Instagram Instagram Story | P&amp;P - 8 of 13</vt:lpstr>
      <vt:lpstr>Instagram Instagram Story | P&amp;P - 9 of 13</vt:lpstr>
      <vt:lpstr>Instagram Instagram Story | P&amp;P - 10 of 13</vt:lpstr>
      <vt:lpstr>Instagram Instagram Story | P&amp;P - 11 of 13</vt:lpstr>
      <vt:lpstr>Instagram Instagram Story | P&amp;P - 12 of 13</vt:lpstr>
      <vt:lpstr>Instagram Instagram Story | P&amp;P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P&amp;P - EXPORT nach Tags</dc:title>
  <dc:creator>Frederik Born</dc:creator>
  <cp:lastModifiedBy>Frederik Born</cp:lastModifiedBy>
  <cp:revision>1</cp:revision>
  <dcterms:created xsi:type="dcterms:W3CDTF">2025-05-02T14:09:43Z</dcterms:created>
  <dcterms:modified xsi:type="dcterms:W3CDTF">2025-05-02T14:15:42Z</dcterms:modified>
</cp:coreProperties>
</file>