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38AB0-76F4-4A74-9555-B8C3464ACDF0}"/>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- 1 of 25</a:t>
            </a:r>
          </a:p>
        </p:txBody>
      </p:sp>
      <p:graphicFrame>
        <p:nvGraphicFramePr>
          <p:cNvPr id="5" name="Table Placeholder 4">
            <a:extLst>
              <a:ext uri="{FF2B5EF4-FFF2-40B4-BE49-F238E27FC236}">
                <a16:creationId xmlns:a16="http://schemas.microsoft.com/office/drawing/2014/main" id="{F164A263-4BC2-41F3-9E65-0F5E7FC2C2DF}"/>
              </a:ext>
            </a:extLst>
          </p:cNvPr>
          <p:cNvGraphicFramePr>
            <a:graphicFrameLocks noGrp="1"/>
          </p:cNvGraphicFramePr>
          <p:nvPr>
            <p:ph type="tbl" sz="quarter" idx="13"/>
            <p:extLst>
              <p:ext uri="{D42A27DB-BD31-4B8C-83A1-F6EECF244321}">
                <p14:modId xmlns:p14="http://schemas.microsoft.com/office/powerpoint/2010/main" val="1420553653"/>
              </p:ext>
            </p:extLst>
          </p:nvPr>
        </p:nvGraphicFramePr>
        <p:xfrm>
          <a:off x="457200" y="1731963"/>
          <a:ext cx="8065006" cy="107188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348295756"/>
                    </a:ext>
                  </a:extLst>
                </a:gridCol>
                <a:gridCol w="1152143">
                  <a:extLst>
                    <a:ext uri="{9D8B030D-6E8A-4147-A177-3AD203B41FA5}">
                      <a16:colId xmlns:a16="http://schemas.microsoft.com/office/drawing/2014/main" val="3433200767"/>
                    </a:ext>
                  </a:extLst>
                </a:gridCol>
                <a:gridCol w="576072">
                  <a:extLst>
                    <a:ext uri="{9D8B030D-6E8A-4147-A177-3AD203B41FA5}">
                      <a16:colId xmlns:a16="http://schemas.microsoft.com/office/drawing/2014/main" val="1699267057"/>
                    </a:ext>
                  </a:extLst>
                </a:gridCol>
                <a:gridCol w="576072">
                  <a:extLst>
                    <a:ext uri="{9D8B030D-6E8A-4147-A177-3AD203B41FA5}">
                      <a16:colId xmlns:a16="http://schemas.microsoft.com/office/drawing/2014/main" val="2856798227"/>
                    </a:ext>
                  </a:extLst>
                </a:gridCol>
                <a:gridCol w="576072">
                  <a:extLst>
                    <a:ext uri="{9D8B030D-6E8A-4147-A177-3AD203B41FA5}">
                      <a16:colId xmlns:a16="http://schemas.microsoft.com/office/drawing/2014/main" val="4199257490"/>
                    </a:ext>
                  </a:extLst>
                </a:gridCol>
                <a:gridCol w="576072">
                  <a:extLst>
                    <a:ext uri="{9D8B030D-6E8A-4147-A177-3AD203B41FA5}">
                      <a16:colId xmlns:a16="http://schemas.microsoft.com/office/drawing/2014/main" val="3432694289"/>
                    </a:ext>
                  </a:extLst>
                </a:gridCol>
                <a:gridCol w="576072">
                  <a:extLst>
                    <a:ext uri="{9D8B030D-6E8A-4147-A177-3AD203B41FA5}">
                      <a16:colId xmlns:a16="http://schemas.microsoft.com/office/drawing/2014/main" val="3859659815"/>
                    </a:ext>
                  </a:extLst>
                </a:gridCol>
                <a:gridCol w="576072">
                  <a:extLst>
                    <a:ext uri="{9D8B030D-6E8A-4147-A177-3AD203B41FA5}">
                      <a16:colId xmlns:a16="http://schemas.microsoft.com/office/drawing/2014/main" val="4161168869"/>
                    </a:ext>
                  </a:extLst>
                </a:gridCol>
                <a:gridCol w="576072">
                  <a:extLst>
                    <a:ext uri="{9D8B030D-6E8A-4147-A177-3AD203B41FA5}">
                      <a16:colId xmlns:a16="http://schemas.microsoft.com/office/drawing/2014/main" val="1270898933"/>
                    </a:ext>
                  </a:extLst>
                </a:gridCol>
                <a:gridCol w="576072">
                  <a:extLst>
                    <a:ext uri="{9D8B030D-6E8A-4147-A177-3AD203B41FA5}">
                      <a16:colId xmlns:a16="http://schemas.microsoft.com/office/drawing/2014/main" val="732916380"/>
                    </a:ext>
                  </a:extLst>
                </a:gridCol>
                <a:gridCol w="576072">
                  <a:extLst>
                    <a:ext uri="{9D8B030D-6E8A-4147-A177-3AD203B41FA5}">
                      <a16:colId xmlns:a16="http://schemas.microsoft.com/office/drawing/2014/main" val="1854446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27713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- 2023-04-03 14:00:09</a:t>
                      </a:r>
                      <a:r>
                        <a:rPr kumimoji="0" lang="en-US" sz="1000" b="0" i="0" u="none" strike="noStrike" kern="1200" cap="none" spc="0" normalizeH="0" baseline="0" noProof="0">
                          <a:ln>
                            <a:noFill/>
                          </a:ln>
                          <a:solidFill>
                            <a:prstClr val="black"/>
                          </a:solidFill>
                          <a:effectLst/>
                          <a:uLnTx/>
                          <a:uFillTx/>
                          <a:latin typeface="Calibri"/>
                          <a:ea typeface="+mn-ea"/>
                          <a:cs typeface="+mn-cs"/>
                        </a:rPr>
                        <a:t>
 Need reliable business insights? We've got you covered with our refreshed channel! Packed with amazing content, from invaluable business advice to authentic stories and expert tips to take your small business to the next level! 📈
So, whether you're just starting or looking to expand, follow us and let's discover your potential together! 🌎
#DiscoverDHL #BusinessInsights #SmallBusinessNews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https://quintly-image-storage.s3.amazonaws.com/3f60d2c92fb4bfdb964ecdc1e085e92e/12d9d2249fb2faa1668f77f67282dfa5.jpg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extLst>
                  <a:ext uri="{0D108BD9-81ED-4DB2-BD59-A6C34878D82A}">
                    <a16:rowId xmlns:a16="http://schemas.microsoft.com/office/drawing/2014/main" val="372459780"/>
                  </a:ext>
                </a:extLst>
              </a:tr>
            </a:tbl>
          </a:graphicData>
        </a:graphic>
      </p:graphicFrame>
      <p:sp>
        <p:nvSpPr>
          <p:cNvPr id="4" name="Text Placeholder 3">
            <a:extLst>
              <a:ext uri="{FF2B5EF4-FFF2-40B4-BE49-F238E27FC236}">
                <a16:creationId xmlns:a16="http://schemas.microsoft.com/office/drawing/2014/main" id="{32E63FCC-9869-4D6C-9491-8EE71C33268A}"/>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782856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B5B8A-4E8C-44EB-BB8B-99A1182AE5E9}"/>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- 2 of 25</a:t>
            </a:r>
          </a:p>
        </p:txBody>
      </p:sp>
      <p:graphicFrame>
        <p:nvGraphicFramePr>
          <p:cNvPr id="5" name="Table Placeholder 4">
            <a:extLst>
              <a:ext uri="{FF2B5EF4-FFF2-40B4-BE49-F238E27FC236}">
                <a16:creationId xmlns:a16="http://schemas.microsoft.com/office/drawing/2014/main" id="{28498B74-F90F-474C-9E13-D9CDE1903CEA}"/>
              </a:ext>
            </a:extLst>
          </p:cNvPr>
          <p:cNvGraphicFramePr>
            <a:graphicFrameLocks noGrp="1"/>
          </p:cNvGraphicFramePr>
          <p:nvPr>
            <p:ph type="tbl" sz="quarter" idx="13"/>
            <p:extLst>
              <p:ext uri="{D42A27DB-BD31-4B8C-83A1-F6EECF244321}">
                <p14:modId xmlns:p14="http://schemas.microsoft.com/office/powerpoint/2010/main" val="2901913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037969727"/>
                    </a:ext>
                  </a:extLst>
                </a:gridCol>
                <a:gridCol w="1152143">
                  <a:extLst>
                    <a:ext uri="{9D8B030D-6E8A-4147-A177-3AD203B41FA5}">
                      <a16:colId xmlns:a16="http://schemas.microsoft.com/office/drawing/2014/main" val="2920924956"/>
                    </a:ext>
                  </a:extLst>
                </a:gridCol>
                <a:gridCol w="576072">
                  <a:extLst>
                    <a:ext uri="{9D8B030D-6E8A-4147-A177-3AD203B41FA5}">
                      <a16:colId xmlns:a16="http://schemas.microsoft.com/office/drawing/2014/main" val="1627731688"/>
                    </a:ext>
                  </a:extLst>
                </a:gridCol>
                <a:gridCol w="576072">
                  <a:extLst>
                    <a:ext uri="{9D8B030D-6E8A-4147-A177-3AD203B41FA5}">
                      <a16:colId xmlns:a16="http://schemas.microsoft.com/office/drawing/2014/main" val="1313621177"/>
                    </a:ext>
                  </a:extLst>
                </a:gridCol>
                <a:gridCol w="576072">
                  <a:extLst>
                    <a:ext uri="{9D8B030D-6E8A-4147-A177-3AD203B41FA5}">
                      <a16:colId xmlns:a16="http://schemas.microsoft.com/office/drawing/2014/main" val="984365954"/>
                    </a:ext>
                  </a:extLst>
                </a:gridCol>
                <a:gridCol w="576072">
                  <a:extLst>
                    <a:ext uri="{9D8B030D-6E8A-4147-A177-3AD203B41FA5}">
                      <a16:colId xmlns:a16="http://schemas.microsoft.com/office/drawing/2014/main" val="89552652"/>
                    </a:ext>
                  </a:extLst>
                </a:gridCol>
                <a:gridCol w="576072">
                  <a:extLst>
                    <a:ext uri="{9D8B030D-6E8A-4147-A177-3AD203B41FA5}">
                      <a16:colId xmlns:a16="http://schemas.microsoft.com/office/drawing/2014/main" val="2879041775"/>
                    </a:ext>
                  </a:extLst>
                </a:gridCol>
                <a:gridCol w="576072">
                  <a:extLst>
                    <a:ext uri="{9D8B030D-6E8A-4147-A177-3AD203B41FA5}">
                      <a16:colId xmlns:a16="http://schemas.microsoft.com/office/drawing/2014/main" val="537467376"/>
                    </a:ext>
                  </a:extLst>
                </a:gridCol>
                <a:gridCol w="576072">
                  <a:extLst>
                    <a:ext uri="{9D8B030D-6E8A-4147-A177-3AD203B41FA5}">
                      <a16:colId xmlns:a16="http://schemas.microsoft.com/office/drawing/2014/main" val="89151897"/>
                    </a:ext>
                  </a:extLst>
                </a:gridCol>
                <a:gridCol w="576072">
                  <a:extLst>
                    <a:ext uri="{9D8B030D-6E8A-4147-A177-3AD203B41FA5}">
                      <a16:colId xmlns:a16="http://schemas.microsoft.com/office/drawing/2014/main" val="4201011119"/>
                    </a:ext>
                  </a:extLst>
                </a:gridCol>
                <a:gridCol w="576072">
                  <a:extLst>
                    <a:ext uri="{9D8B030D-6E8A-4147-A177-3AD203B41FA5}">
                      <a16:colId xmlns:a16="http://schemas.microsoft.com/office/drawing/2014/main" val="724642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7237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- 2023-04-04 18:32:25</a:t>
                      </a:r>
                      <a:r>
                        <a:rPr kumimoji="0" lang="en-US" sz="1000" b="0" i="0" u="none" strike="noStrike" kern="1200" cap="none" spc="0" normalizeH="0" baseline="0" noProof="0">
                          <a:ln>
                            <a:noFill/>
                          </a:ln>
                          <a:solidFill>
                            <a:prstClr val="black"/>
                          </a:solidFill>
                          <a:effectLst/>
                          <a:uLnTx/>
                          <a:uFillTx/>
                          <a:latin typeface="Calibri"/>
                          <a:ea typeface="+mn-ea"/>
                          <a:cs typeface="+mn-cs"/>
                        </a:rPr>
                        <a:t>
 Hey small business owner. Got a minute?
⏰ Time is your most valuable asset. But how can you use it efficiently to stay connected and informed?
💡 Our brand new series, Small Business Essentials, delivers bite-sized, 60-second updates on a wide variety of practical knowledge and tips made just for you.
🤩 Follow us now and never miss an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https://quintly-image-storage.s3.amazonaws.com/3f60d2c92fb4bfdb964ecdc1e085e92e/3c8aa17a325fb1a50e4e4a3d8b55597e.jpg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extLst>
                  <a:ext uri="{0D108BD9-81ED-4DB2-BD59-A6C34878D82A}">
                    <a16:rowId xmlns:a16="http://schemas.microsoft.com/office/drawing/2014/main" val="1618152474"/>
                  </a:ext>
                </a:extLst>
              </a:tr>
            </a:tbl>
          </a:graphicData>
        </a:graphic>
      </p:graphicFrame>
      <p:sp>
        <p:nvSpPr>
          <p:cNvPr id="4" name="Text Placeholder 3">
            <a:extLst>
              <a:ext uri="{FF2B5EF4-FFF2-40B4-BE49-F238E27FC236}">
                <a16:creationId xmlns:a16="http://schemas.microsoft.com/office/drawing/2014/main" id="{2AC89097-F5FD-4D0B-812A-B2B02C2C252B}"/>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491866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11173-FFB6-45FC-A087-4B136572B74F}"/>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- 3 of 25</a:t>
            </a:r>
          </a:p>
        </p:txBody>
      </p:sp>
      <p:graphicFrame>
        <p:nvGraphicFramePr>
          <p:cNvPr id="5" name="Table Placeholder 4">
            <a:extLst>
              <a:ext uri="{FF2B5EF4-FFF2-40B4-BE49-F238E27FC236}">
                <a16:creationId xmlns:a16="http://schemas.microsoft.com/office/drawing/2014/main" id="{D2CC9AEC-6EEF-42B7-8091-C791752CFD71}"/>
              </a:ext>
            </a:extLst>
          </p:cNvPr>
          <p:cNvGraphicFramePr>
            <a:graphicFrameLocks noGrp="1"/>
          </p:cNvGraphicFramePr>
          <p:nvPr>
            <p:ph type="tbl" sz="quarter" idx="13"/>
            <p:extLst>
              <p:ext uri="{D42A27DB-BD31-4B8C-83A1-F6EECF244321}">
                <p14:modId xmlns:p14="http://schemas.microsoft.com/office/powerpoint/2010/main" val="3189796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70557620"/>
                    </a:ext>
                  </a:extLst>
                </a:gridCol>
                <a:gridCol w="1152143">
                  <a:extLst>
                    <a:ext uri="{9D8B030D-6E8A-4147-A177-3AD203B41FA5}">
                      <a16:colId xmlns:a16="http://schemas.microsoft.com/office/drawing/2014/main" val="2166727481"/>
                    </a:ext>
                  </a:extLst>
                </a:gridCol>
                <a:gridCol w="576072">
                  <a:extLst>
                    <a:ext uri="{9D8B030D-6E8A-4147-A177-3AD203B41FA5}">
                      <a16:colId xmlns:a16="http://schemas.microsoft.com/office/drawing/2014/main" val="1197956139"/>
                    </a:ext>
                  </a:extLst>
                </a:gridCol>
                <a:gridCol w="576072">
                  <a:extLst>
                    <a:ext uri="{9D8B030D-6E8A-4147-A177-3AD203B41FA5}">
                      <a16:colId xmlns:a16="http://schemas.microsoft.com/office/drawing/2014/main" val="976313161"/>
                    </a:ext>
                  </a:extLst>
                </a:gridCol>
                <a:gridCol w="576072">
                  <a:extLst>
                    <a:ext uri="{9D8B030D-6E8A-4147-A177-3AD203B41FA5}">
                      <a16:colId xmlns:a16="http://schemas.microsoft.com/office/drawing/2014/main" val="1260274800"/>
                    </a:ext>
                  </a:extLst>
                </a:gridCol>
                <a:gridCol w="576072">
                  <a:extLst>
                    <a:ext uri="{9D8B030D-6E8A-4147-A177-3AD203B41FA5}">
                      <a16:colId xmlns:a16="http://schemas.microsoft.com/office/drawing/2014/main" val="802416519"/>
                    </a:ext>
                  </a:extLst>
                </a:gridCol>
                <a:gridCol w="576072">
                  <a:extLst>
                    <a:ext uri="{9D8B030D-6E8A-4147-A177-3AD203B41FA5}">
                      <a16:colId xmlns:a16="http://schemas.microsoft.com/office/drawing/2014/main" val="3282360319"/>
                    </a:ext>
                  </a:extLst>
                </a:gridCol>
                <a:gridCol w="576072">
                  <a:extLst>
                    <a:ext uri="{9D8B030D-6E8A-4147-A177-3AD203B41FA5}">
                      <a16:colId xmlns:a16="http://schemas.microsoft.com/office/drawing/2014/main" val="1562152188"/>
                    </a:ext>
                  </a:extLst>
                </a:gridCol>
                <a:gridCol w="576072">
                  <a:extLst>
                    <a:ext uri="{9D8B030D-6E8A-4147-A177-3AD203B41FA5}">
                      <a16:colId xmlns:a16="http://schemas.microsoft.com/office/drawing/2014/main" val="3780689857"/>
                    </a:ext>
                  </a:extLst>
                </a:gridCol>
                <a:gridCol w="576072">
                  <a:extLst>
                    <a:ext uri="{9D8B030D-6E8A-4147-A177-3AD203B41FA5}">
                      <a16:colId xmlns:a16="http://schemas.microsoft.com/office/drawing/2014/main" val="953842462"/>
                    </a:ext>
                  </a:extLst>
                </a:gridCol>
                <a:gridCol w="576072">
                  <a:extLst>
                    <a:ext uri="{9D8B030D-6E8A-4147-A177-3AD203B41FA5}">
                      <a16:colId xmlns:a16="http://schemas.microsoft.com/office/drawing/2014/main" val="1555741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39761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- 2023-04-05 14:52:13</a:t>
                      </a:r>
                      <a:r>
                        <a:rPr kumimoji="0" lang="en-US" sz="1000" b="0" i="0" u="none" strike="noStrike" kern="1200" cap="none" spc="0" normalizeH="0" baseline="0" noProof="0">
                          <a:ln>
                            <a:noFill/>
                          </a:ln>
                          <a:solidFill>
                            <a:prstClr val="black"/>
                          </a:solidFill>
                          <a:effectLst/>
                          <a:uLnTx/>
                          <a:uFillTx/>
                          <a:latin typeface="Calibri"/>
                          <a:ea typeface="+mn-ea"/>
                          <a:cs typeface="+mn-cs"/>
                        </a:rPr>
                        <a:t>
 Motivation matters! So, what drives people to start a business? According to a report by Guidant Financial, the most popular reasons for starting a #business were the desire to be one's own boss and pursuing passions. 🔥
Do the results surprise you? Share your entrepreneurial motivations in the comments below! 👇 #DiscoverDHL #SmallBusiness #SmallBusinessOwner #Entrepreneur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https://quintly-image-storage.s3.amazonaws.com/3f60d2c92fb4bfdb964ecdc1e085e92e/45227f1c163ae5c943ec50e61e9d1b79.jpg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1905</a:t>
                      </a:r>
                    </a:p>
                  </a:txBody>
                  <a:tcPr/>
                </a:tc>
                <a:extLst>
                  <a:ext uri="{0D108BD9-81ED-4DB2-BD59-A6C34878D82A}">
                    <a16:rowId xmlns:a16="http://schemas.microsoft.com/office/drawing/2014/main" val="193067338"/>
                  </a:ext>
                </a:extLst>
              </a:tr>
            </a:tbl>
          </a:graphicData>
        </a:graphic>
      </p:graphicFrame>
      <p:sp>
        <p:nvSpPr>
          <p:cNvPr id="4" name="Text Placeholder 3">
            <a:extLst>
              <a:ext uri="{FF2B5EF4-FFF2-40B4-BE49-F238E27FC236}">
                <a16:creationId xmlns:a16="http://schemas.microsoft.com/office/drawing/2014/main" id="{F311A98B-D33B-43EB-9888-A3931331114E}"/>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063592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6804F-C481-4FF7-8C91-2BE0459AEE11}"/>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- 4 of 25</a:t>
            </a:r>
          </a:p>
        </p:txBody>
      </p:sp>
      <p:graphicFrame>
        <p:nvGraphicFramePr>
          <p:cNvPr id="5" name="Table Placeholder 4">
            <a:extLst>
              <a:ext uri="{FF2B5EF4-FFF2-40B4-BE49-F238E27FC236}">
                <a16:creationId xmlns:a16="http://schemas.microsoft.com/office/drawing/2014/main" id="{B8F7ECD3-ED27-415D-B2BE-EDFDE5602A62}"/>
              </a:ext>
            </a:extLst>
          </p:cNvPr>
          <p:cNvGraphicFramePr>
            <a:graphicFrameLocks noGrp="1"/>
          </p:cNvGraphicFramePr>
          <p:nvPr>
            <p:ph type="tbl" sz="quarter" idx="13"/>
            <p:extLst>
              <p:ext uri="{D42A27DB-BD31-4B8C-83A1-F6EECF244321}">
                <p14:modId xmlns:p14="http://schemas.microsoft.com/office/powerpoint/2010/main" val="116274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32054007"/>
                    </a:ext>
                  </a:extLst>
                </a:gridCol>
                <a:gridCol w="1152143">
                  <a:extLst>
                    <a:ext uri="{9D8B030D-6E8A-4147-A177-3AD203B41FA5}">
                      <a16:colId xmlns:a16="http://schemas.microsoft.com/office/drawing/2014/main" val="3528647060"/>
                    </a:ext>
                  </a:extLst>
                </a:gridCol>
                <a:gridCol w="576072">
                  <a:extLst>
                    <a:ext uri="{9D8B030D-6E8A-4147-A177-3AD203B41FA5}">
                      <a16:colId xmlns:a16="http://schemas.microsoft.com/office/drawing/2014/main" val="2209211618"/>
                    </a:ext>
                  </a:extLst>
                </a:gridCol>
                <a:gridCol w="576072">
                  <a:extLst>
                    <a:ext uri="{9D8B030D-6E8A-4147-A177-3AD203B41FA5}">
                      <a16:colId xmlns:a16="http://schemas.microsoft.com/office/drawing/2014/main" val="1632578926"/>
                    </a:ext>
                  </a:extLst>
                </a:gridCol>
                <a:gridCol w="576072">
                  <a:extLst>
                    <a:ext uri="{9D8B030D-6E8A-4147-A177-3AD203B41FA5}">
                      <a16:colId xmlns:a16="http://schemas.microsoft.com/office/drawing/2014/main" val="4269153966"/>
                    </a:ext>
                  </a:extLst>
                </a:gridCol>
                <a:gridCol w="576072">
                  <a:extLst>
                    <a:ext uri="{9D8B030D-6E8A-4147-A177-3AD203B41FA5}">
                      <a16:colId xmlns:a16="http://schemas.microsoft.com/office/drawing/2014/main" val="1205475094"/>
                    </a:ext>
                  </a:extLst>
                </a:gridCol>
                <a:gridCol w="576072">
                  <a:extLst>
                    <a:ext uri="{9D8B030D-6E8A-4147-A177-3AD203B41FA5}">
                      <a16:colId xmlns:a16="http://schemas.microsoft.com/office/drawing/2014/main" val="1904254180"/>
                    </a:ext>
                  </a:extLst>
                </a:gridCol>
                <a:gridCol w="576072">
                  <a:extLst>
                    <a:ext uri="{9D8B030D-6E8A-4147-A177-3AD203B41FA5}">
                      <a16:colId xmlns:a16="http://schemas.microsoft.com/office/drawing/2014/main" val="183065036"/>
                    </a:ext>
                  </a:extLst>
                </a:gridCol>
                <a:gridCol w="576072">
                  <a:extLst>
                    <a:ext uri="{9D8B030D-6E8A-4147-A177-3AD203B41FA5}">
                      <a16:colId xmlns:a16="http://schemas.microsoft.com/office/drawing/2014/main" val="2952411373"/>
                    </a:ext>
                  </a:extLst>
                </a:gridCol>
                <a:gridCol w="576072">
                  <a:extLst>
                    <a:ext uri="{9D8B030D-6E8A-4147-A177-3AD203B41FA5}">
                      <a16:colId xmlns:a16="http://schemas.microsoft.com/office/drawing/2014/main" val="569966340"/>
                    </a:ext>
                  </a:extLst>
                </a:gridCol>
                <a:gridCol w="576072">
                  <a:extLst>
                    <a:ext uri="{9D8B030D-6E8A-4147-A177-3AD203B41FA5}">
                      <a16:colId xmlns:a16="http://schemas.microsoft.com/office/drawing/2014/main" val="823068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262993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- 2023-04-06 17:11:52</a:t>
                      </a:r>
                      <a:r>
                        <a:rPr kumimoji="0" lang="en-US" sz="1000" b="0" i="0" u="none" strike="noStrike" kern="1200" cap="none" spc="0" normalizeH="0" baseline="0" noProof="0">
                          <a:ln>
                            <a:noFill/>
                          </a:ln>
                          <a:solidFill>
                            <a:prstClr val="black"/>
                          </a:solidFill>
                          <a:effectLst/>
                          <a:uLnTx/>
                          <a:uFillTx/>
                          <a:latin typeface="Calibri"/>
                          <a:ea typeface="+mn-ea"/>
                          <a:cs typeface="+mn-cs"/>
                        </a:rPr>
                        <a:t>
 ❗Never underestimate the power of a solid business plan!
📈Growing a #smallbusiness can be a dream come true – and the truth is it’s often much easier than it seems. With good planning and preparation, you can stay one step ahead of the challenges that will undoubtedly come your way.
📣 Understanding key growth factors like leadership styles and customer loyalty will help you make an effective plan.
🔗Get our free step-by-step guide via the link in our bio!
#DiscoverDHL #BusinessPlans #SmallBusinessOwners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https://quintly-image-storage.s3.amazonaws.com/3f60d2c92fb4bfdb964ecdc1e085e92e/e1b56a1bddda676d6bee131ac66c7771.jpg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extLst>
                  <a:ext uri="{0D108BD9-81ED-4DB2-BD59-A6C34878D82A}">
                    <a16:rowId xmlns:a16="http://schemas.microsoft.com/office/drawing/2014/main" val="909280871"/>
                  </a:ext>
                </a:extLst>
              </a:tr>
            </a:tbl>
          </a:graphicData>
        </a:graphic>
      </p:graphicFrame>
      <p:sp>
        <p:nvSpPr>
          <p:cNvPr id="4" name="Text Placeholder 3">
            <a:extLst>
              <a:ext uri="{FF2B5EF4-FFF2-40B4-BE49-F238E27FC236}">
                <a16:creationId xmlns:a16="http://schemas.microsoft.com/office/drawing/2014/main" id="{F5C75010-103F-47F7-9902-737A7E6F8F0C}"/>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674899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FD8D7-9204-48C5-92B7-C15DF6402777}"/>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- 5 of 25</a:t>
            </a:r>
          </a:p>
        </p:txBody>
      </p:sp>
      <p:graphicFrame>
        <p:nvGraphicFramePr>
          <p:cNvPr id="5" name="Table Placeholder 4">
            <a:extLst>
              <a:ext uri="{FF2B5EF4-FFF2-40B4-BE49-F238E27FC236}">
                <a16:creationId xmlns:a16="http://schemas.microsoft.com/office/drawing/2014/main" id="{BFFD5AE4-C9D4-4A07-985D-461805F66CB7}"/>
              </a:ext>
            </a:extLst>
          </p:cNvPr>
          <p:cNvGraphicFramePr>
            <a:graphicFrameLocks noGrp="1"/>
          </p:cNvGraphicFramePr>
          <p:nvPr>
            <p:ph type="tbl" sz="quarter" idx="13"/>
            <p:extLst>
              <p:ext uri="{D42A27DB-BD31-4B8C-83A1-F6EECF244321}">
                <p14:modId xmlns:p14="http://schemas.microsoft.com/office/powerpoint/2010/main" val="1226980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8101983"/>
                    </a:ext>
                  </a:extLst>
                </a:gridCol>
                <a:gridCol w="1152143">
                  <a:extLst>
                    <a:ext uri="{9D8B030D-6E8A-4147-A177-3AD203B41FA5}">
                      <a16:colId xmlns:a16="http://schemas.microsoft.com/office/drawing/2014/main" val="1128689638"/>
                    </a:ext>
                  </a:extLst>
                </a:gridCol>
                <a:gridCol w="576072">
                  <a:extLst>
                    <a:ext uri="{9D8B030D-6E8A-4147-A177-3AD203B41FA5}">
                      <a16:colId xmlns:a16="http://schemas.microsoft.com/office/drawing/2014/main" val="2201600751"/>
                    </a:ext>
                  </a:extLst>
                </a:gridCol>
                <a:gridCol w="576072">
                  <a:extLst>
                    <a:ext uri="{9D8B030D-6E8A-4147-A177-3AD203B41FA5}">
                      <a16:colId xmlns:a16="http://schemas.microsoft.com/office/drawing/2014/main" val="2886509569"/>
                    </a:ext>
                  </a:extLst>
                </a:gridCol>
                <a:gridCol w="576072">
                  <a:extLst>
                    <a:ext uri="{9D8B030D-6E8A-4147-A177-3AD203B41FA5}">
                      <a16:colId xmlns:a16="http://schemas.microsoft.com/office/drawing/2014/main" val="4063447275"/>
                    </a:ext>
                  </a:extLst>
                </a:gridCol>
                <a:gridCol w="576072">
                  <a:extLst>
                    <a:ext uri="{9D8B030D-6E8A-4147-A177-3AD203B41FA5}">
                      <a16:colId xmlns:a16="http://schemas.microsoft.com/office/drawing/2014/main" val="344551498"/>
                    </a:ext>
                  </a:extLst>
                </a:gridCol>
                <a:gridCol w="576072">
                  <a:extLst>
                    <a:ext uri="{9D8B030D-6E8A-4147-A177-3AD203B41FA5}">
                      <a16:colId xmlns:a16="http://schemas.microsoft.com/office/drawing/2014/main" val="2711653478"/>
                    </a:ext>
                  </a:extLst>
                </a:gridCol>
                <a:gridCol w="576072">
                  <a:extLst>
                    <a:ext uri="{9D8B030D-6E8A-4147-A177-3AD203B41FA5}">
                      <a16:colId xmlns:a16="http://schemas.microsoft.com/office/drawing/2014/main" val="1858821122"/>
                    </a:ext>
                  </a:extLst>
                </a:gridCol>
                <a:gridCol w="576072">
                  <a:extLst>
                    <a:ext uri="{9D8B030D-6E8A-4147-A177-3AD203B41FA5}">
                      <a16:colId xmlns:a16="http://schemas.microsoft.com/office/drawing/2014/main" val="2953148091"/>
                    </a:ext>
                  </a:extLst>
                </a:gridCol>
                <a:gridCol w="576072">
                  <a:extLst>
                    <a:ext uri="{9D8B030D-6E8A-4147-A177-3AD203B41FA5}">
                      <a16:colId xmlns:a16="http://schemas.microsoft.com/office/drawing/2014/main" val="567501248"/>
                    </a:ext>
                  </a:extLst>
                </a:gridCol>
                <a:gridCol w="576072">
                  <a:extLst>
                    <a:ext uri="{9D8B030D-6E8A-4147-A177-3AD203B41FA5}">
                      <a16:colId xmlns:a16="http://schemas.microsoft.com/office/drawing/2014/main" val="2065240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5014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- 2023-04-07 16:31:58</a:t>
                      </a:r>
                      <a:r>
                        <a:rPr kumimoji="0" lang="en-US" sz="1000" b="0" i="0" u="none" strike="noStrike" kern="1200" cap="none" spc="0" normalizeH="0" baseline="0" noProof="0">
                          <a:ln>
                            <a:noFill/>
                          </a:ln>
                          <a:solidFill>
                            <a:prstClr val="black"/>
                          </a:solidFill>
                          <a:effectLst/>
                          <a:uLnTx/>
                          <a:uFillTx/>
                          <a:latin typeface="Calibri"/>
                          <a:ea typeface="+mn-ea"/>
                          <a:cs typeface="+mn-cs"/>
                        </a:rPr>
                        <a:t>
 🤝Success isn't easy. But with determination and hard work, you can make it happen.
🔴 Don't let a bump in the road or an unexpected challenge stop you from achieving your goals.
💯 Follow this page for unmissable, expert small business insights and practical advice that will help you grow your business and stay ahead of competitors.
#BusinessMotivation  #SmallBusinessGrowth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https://quintly-image-storage.s3.amazonaws.com/3f60d2c92fb4bfdb964ecdc1e085e92e/98924f058bb60ffbee7e750e556b660e.jpg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extLst>
                  <a:ext uri="{0D108BD9-81ED-4DB2-BD59-A6C34878D82A}">
                    <a16:rowId xmlns:a16="http://schemas.microsoft.com/office/drawing/2014/main" val="2682113635"/>
                  </a:ext>
                </a:extLst>
              </a:tr>
            </a:tbl>
          </a:graphicData>
        </a:graphic>
      </p:graphicFrame>
      <p:sp>
        <p:nvSpPr>
          <p:cNvPr id="4" name="Text Placeholder 3">
            <a:extLst>
              <a:ext uri="{FF2B5EF4-FFF2-40B4-BE49-F238E27FC236}">
                <a16:creationId xmlns:a16="http://schemas.microsoft.com/office/drawing/2014/main" id="{7C1545B8-6128-4655-9F5E-462943BC022C}"/>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176590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4A0D4-69E7-48FD-A1D7-6CB231625B6B}"/>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- 6 of 25</a:t>
            </a:r>
          </a:p>
        </p:txBody>
      </p:sp>
      <p:graphicFrame>
        <p:nvGraphicFramePr>
          <p:cNvPr id="5" name="Table Placeholder 4">
            <a:extLst>
              <a:ext uri="{FF2B5EF4-FFF2-40B4-BE49-F238E27FC236}">
                <a16:creationId xmlns:a16="http://schemas.microsoft.com/office/drawing/2014/main" id="{8827A782-75BA-4ABE-9287-F1D050FEF9C1}"/>
              </a:ext>
            </a:extLst>
          </p:cNvPr>
          <p:cNvGraphicFramePr>
            <a:graphicFrameLocks noGrp="1"/>
          </p:cNvGraphicFramePr>
          <p:nvPr>
            <p:ph type="tbl" sz="quarter" idx="13"/>
            <p:extLst>
              <p:ext uri="{D42A27DB-BD31-4B8C-83A1-F6EECF244321}">
                <p14:modId xmlns:p14="http://schemas.microsoft.com/office/powerpoint/2010/main" val="811744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387358687"/>
                    </a:ext>
                  </a:extLst>
                </a:gridCol>
                <a:gridCol w="1152143">
                  <a:extLst>
                    <a:ext uri="{9D8B030D-6E8A-4147-A177-3AD203B41FA5}">
                      <a16:colId xmlns:a16="http://schemas.microsoft.com/office/drawing/2014/main" val="434080821"/>
                    </a:ext>
                  </a:extLst>
                </a:gridCol>
                <a:gridCol w="576072">
                  <a:extLst>
                    <a:ext uri="{9D8B030D-6E8A-4147-A177-3AD203B41FA5}">
                      <a16:colId xmlns:a16="http://schemas.microsoft.com/office/drawing/2014/main" val="2715554749"/>
                    </a:ext>
                  </a:extLst>
                </a:gridCol>
                <a:gridCol w="576072">
                  <a:extLst>
                    <a:ext uri="{9D8B030D-6E8A-4147-A177-3AD203B41FA5}">
                      <a16:colId xmlns:a16="http://schemas.microsoft.com/office/drawing/2014/main" val="866999161"/>
                    </a:ext>
                  </a:extLst>
                </a:gridCol>
                <a:gridCol w="576072">
                  <a:extLst>
                    <a:ext uri="{9D8B030D-6E8A-4147-A177-3AD203B41FA5}">
                      <a16:colId xmlns:a16="http://schemas.microsoft.com/office/drawing/2014/main" val="167980764"/>
                    </a:ext>
                  </a:extLst>
                </a:gridCol>
                <a:gridCol w="576072">
                  <a:extLst>
                    <a:ext uri="{9D8B030D-6E8A-4147-A177-3AD203B41FA5}">
                      <a16:colId xmlns:a16="http://schemas.microsoft.com/office/drawing/2014/main" val="1256920618"/>
                    </a:ext>
                  </a:extLst>
                </a:gridCol>
                <a:gridCol w="576072">
                  <a:extLst>
                    <a:ext uri="{9D8B030D-6E8A-4147-A177-3AD203B41FA5}">
                      <a16:colId xmlns:a16="http://schemas.microsoft.com/office/drawing/2014/main" val="2850332047"/>
                    </a:ext>
                  </a:extLst>
                </a:gridCol>
                <a:gridCol w="576072">
                  <a:extLst>
                    <a:ext uri="{9D8B030D-6E8A-4147-A177-3AD203B41FA5}">
                      <a16:colId xmlns:a16="http://schemas.microsoft.com/office/drawing/2014/main" val="2703843250"/>
                    </a:ext>
                  </a:extLst>
                </a:gridCol>
                <a:gridCol w="576072">
                  <a:extLst>
                    <a:ext uri="{9D8B030D-6E8A-4147-A177-3AD203B41FA5}">
                      <a16:colId xmlns:a16="http://schemas.microsoft.com/office/drawing/2014/main" val="2999143756"/>
                    </a:ext>
                  </a:extLst>
                </a:gridCol>
                <a:gridCol w="576072">
                  <a:extLst>
                    <a:ext uri="{9D8B030D-6E8A-4147-A177-3AD203B41FA5}">
                      <a16:colId xmlns:a16="http://schemas.microsoft.com/office/drawing/2014/main" val="543960652"/>
                    </a:ext>
                  </a:extLst>
                </a:gridCol>
                <a:gridCol w="576072">
                  <a:extLst>
                    <a:ext uri="{9D8B030D-6E8A-4147-A177-3AD203B41FA5}">
                      <a16:colId xmlns:a16="http://schemas.microsoft.com/office/drawing/2014/main" val="2785194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32798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- 2023-04-11 16:47:32</a:t>
                      </a:r>
                      <a:r>
                        <a:rPr kumimoji="0" lang="en-US" sz="1000" b="0" i="0" u="none" strike="noStrike" kern="1200" cap="none" spc="0" normalizeH="0" baseline="0" noProof="0">
                          <a:ln>
                            <a:noFill/>
                          </a:ln>
                          <a:solidFill>
                            <a:prstClr val="black"/>
                          </a:solidFill>
                          <a:effectLst/>
                          <a:uLnTx/>
                          <a:uFillTx/>
                          <a:latin typeface="Calibri"/>
                          <a:ea typeface="+mn-ea"/>
                          <a:cs typeface="+mn-cs"/>
                        </a:rPr>
                        <a:t>
 Are you an entrepreneurial spirit looking for a new challenge? E-commerce promises plenty of lucrative opportunities! 📈 But what is it? Read our in-depth guide and discover all the essential information, tips, and tricks to create a successful online business.
#SmallBusinessOwner #DiscoverDHL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https://quintly-image-storage.s3.amazonaws.com/3f60d2c92fb4bfdb964ecdc1e085e92e/2479f910e0e141c23e4f7b6864c5bca6.jpg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extLst>
                  <a:ext uri="{0D108BD9-81ED-4DB2-BD59-A6C34878D82A}">
                    <a16:rowId xmlns:a16="http://schemas.microsoft.com/office/drawing/2014/main" val="3887382632"/>
                  </a:ext>
                </a:extLst>
              </a:tr>
            </a:tbl>
          </a:graphicData>
        </a:graphic>
      </p:graphicFrame>
      <p:sp>
        <p:nvSpPr>
          <p:cNvPr id="4" name="Text Placeholder 3">
            <a:extLst>
              <a:ext uri="{FF2B5EF4-FFF2-40B4-BE49-F238E27FC236}">
                <a16:creationId xmlns:a16="http://schemas.microsoft.com/office/drawing/2014/main" id="{9610E315-22B5-4AFA-8FE3-6063DF77F088}"/>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142020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CC03F-B911-44AF-AA9D-E02C7700C363}"/>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- 7 of 25</a:t>
            </a:r>
          </a:p>
        </p:txBody>
      </p:sp>
      <p:graphicFrame>
        <p:nvGraphicFramePr>
          <p:cNvPr id="5" name="Table Placeholder 4">
            <a:extLst>
              <a:ext uri="{FF2B5EF4-FFF2-40B4-BE49-F238E27FC236}">
                <a16:creationId xmlns:a16="http://schemas.microsoft.com/office/drawing/2014/main" id="{D720D351-2C83-4F80-B0F0-D9A7C20FAA95}"/>
              </a:ext>
            </a:extLst>
          </p:cNvPr>
          <p:cNvGraphicFramePr>
            <a:graphicFrameLocks noGrp="1"/>
          </p:cNvGraphicFramePr>
          <p:nvPr>
            <p:ph type="tbl" sz="quarter" idx="13"/>
            <p:extLst>
              <p:ext uri="{D42A27DB-BD31-4B8C-83A1-F6EECF244321}">
                <p14:modId xmlns:p14="http://schemas.microsoft.com/office/powerpoint/2010/main" val="2072532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291641218"/>
                    </a:ext>
                  </a:extLst>
                </a:gridCol>
                <a:gridCol w="1152143">
                  <a:extLst>
                    <a:ext uri="{9D8B030D-6E8A-4147-A177-3AD203B41FA5}">
                      <a16:colId xmlns:a16="http://schemas.microsoft.com/office/drawing/2014/main" val="3880767992"/>
                    </a:ext>
                  </a:extLst>
                </a:gridCol>
                <a:gridCol w="576072">
                  <a:extLst>
                    <a:ext uri="{9D8B030D-6E8A-4147-A177-3AD203B41FA5}">
                      <a16:colId xmlns:a16="http://schemas.microsoft.com/office/drawing/2014/main" val="2300399489"/>
                    </a:ext>
                  </a:extLst>
                </a:gridCol>
                <a:gridCol w="576072">
                  <a:extLst>
                    <a:ext uri="{9D8B030D-6E8A-4147-A177-3AD203B41FA5}">
                      <a16:colId xmlns:a16="http://schemas.microsoft.com/office/drawing/2014/main" val="2852217902"/>
                    </a:ext>
                  </a:extLst>
                </a:gridCol>
                <a:gridCol w="576072">
                  <a:extLst>
                    <a:ext uri="{9D8B030D-6E8A-4147-A177-3AD203B41FA5}">
                      <a16:colId xmlns:a16="http://schemas.microsoft.com/office/drawing/2014/main" val="2946273597"/>
                    </a:ext>
                  </a:extLst>
                </a:gridCol>
                <a:gridCol w="576072">
                  <a:extLst>
                    <a:ext uri="{9D8B030D-6E8A-4147-A177-3AD203B41FA5}">
                      <a16:colId xmlns:a16="http://schemas.microsoft.com/office/drawing/2014/main" val="2066634044"/>
                    </a:ext>
                  </a:extLst>
                </a:gridCol>
                <a:gridCol w="576072">
                  <a:extLst>
                    <a:ext uri="{9D8B030D-6E8A-4147-A177-3AD203B41FA5}">
                      <a16:colId xmlns:a16="http://schemas.microsoft.com/office/drawing/2014/main" val="1889943580"/>
                    </a:ext>
                  </a:extLst>
                </a:gridCol>
                <a:gridCol w="576072">
                  <a:extLst>
                    <a:ext uri="{9D8B030D-6E8A-4147-A177-3AD203B41FA5}">
                      <a16:colId xmlns:a16="http://schemas.microsoft.com/office/drawing/2014/main" val="342919445"/>
                    </a:ext>
                  </a:extLst>
                </a:gridCol>
                <a:gridCol w="576072">
                  <a:extLst>
                    <a:ext uri="{9D8B030D-6E8A-4147-A177-3AD203B41FA5}">
                      <a16:colId xmlns:a16="http://schemas.microsoft.com/office/drawing/2014/main" val="3205154172"/>
                    </a:ext>
                  </a:extLst>
                </a:gridCol>
                <a:gridCol w="576072">
                  <a:extLst>
                    <a:ext uri="{9D8B030D-6E8A-4147-A177-3AD203B41FA5}">
                      <a16:colId xmlns:a16="http://schemas.microsoft.com/office/drawing/2014/main" val="1565538926"/>
                    </a:ext>
                  </a:extLst>
                </a:gridCol>
                <a:gridCol w="576072">
                  <a:extLst>
                    <a:ext uri="{9D8B030D-6E8A-4147-A177-3AD203B41FA5}">
                      <a16:colId xmlns:a16="http://schemas.microsoft.com/office/drawing/2014/main" val="4292433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74051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- 2023-04-12 18:32:14</a:t>
                      </a:r>
                      <a:r>
                        <a:rPr kumimoji="0" lang="en-US" sz="1000" b="0" i="0" u="none" strike="noStrike" kern="1200" cap="none" spc="0" normalizeH="0" baseline="0" noProof="0">
                          <a:ln>
                            <a:noFill/>
                          </a:ln>
                          <a:solidFill>
                            <a:prstClr val="black"/>
                          </a:solidFill>
                          <a:effectLst/>
                          <a:uLnTx/>
                          <a:uFillTx/>
                          <a:latin typeface="Calibri"/>
                          <a:ea typeface="+mn-ea"/>
                          <a:cs typeface="+mn-cs"/>
                        </a:rPr>
                        <a:t>
 🤔 What attracts ambitious people to entrepreneurship?
💃 Having the freedom to build your career on your own terms, with all the revenue you earn going to you.
🔥 That's life as a small business owner.
💡 What benefits would you add to this list?
🙌 Thanks to @danielle.stead for sharing your perspective!
#SmallBusinessWins #BusinessInsights #BusinessGrowthMindset #DiscoverDHL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https://quintly-image-storage.s3.amazonaws.com/3f60d2c92fb4bfdb964ecdc1e085e92e/38bb7753c541fee133405b209c4a9c9f.jpg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extLst>
                  <a:ext uri="{0D108BD9-81ED-4DB2-BD59-A6C34878D82A}">
                    <a16:rowId xmlns:a16="http://schemas.microsoft.com/office/drawing/2014/main" val="1047202285"/>
                  </a:ext>
                </a:extLst>
              </a:tr>
            </a:tbl>
          </a:graphicData>
        </a:graphic>
      </p:graphicFrame>
      <p:sp>
        <p:nvSpPr>
          <p:cNvPr id="4" name="Text Placeholder 3">
            <a:extLst>
              <a:ext uri="{FF2B5EF4-FFF2-40B4-BE49-F238E27FC236}">
                <a16:creationId xmlns:a16="http://schemas.microsoft.com/office/drawing/2014/main" id="{5E7A053A-6ED2-401C-B913-33E7CBB6E407}"/>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01005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00C5B-7D43-488C-A538-94B69547B8D2}"/>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- 8 of 25</a:t>
            </a:r>
          </a:p>
        </p:txBody>
      </p:sp>
      <p:graphicFrame>
        <p:nvGraphicFramePr>
          <p:cNvPr id="5" name="Table Placeholder 4">
            <a:extLst>
              <a:ext uri="{FF2B5EF4-FFF2-40B4-BE49-F238E27FC236}">
                <a16:creationId xmlns:a16="http://schemas.microsoft.com/office/drawing/2014/main" id="{727E042E-1999-4CDE-8301-99B85DB95C0A}"/>
              </a:ext>
            </a:extLst>
          </p:cNvPr>
          <p:cNvGraphicFramePr>
            <a:graphicFrameLocks noGrp="1"/>
          </p:cNvGraphicFramePr>
          <p:nvPr>
            <p:ph type="tbl" sz="quarter" idx="13"/>
            <p:extLst>
              <p:ext uri="{D42A27DB-BD31-4B8C-83A1-F6EECF244321}">
                <p14:modId xmlns:p14="http://schemas.microsoft.com/office/powerpoint/2010/main" val="3011293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502506720"/>
                    </a:ext>
                  </a:extLst>
                </a:gridCol>
                <a:gridCol w="1152143">
                  <a:extLst>
                    <a:ext uri="{9D8B030D-6E8A-4147-A177-3AD203B41FA5}">
                      <a16:colId xmlns:a16="http://schemas.microsoft.com/office/drawing/2014/main" val="1318717487"/>
                    </a:ext>
                  </a:extLst>
                </a:gridCol>
                <a:gridCol w="576072">
                  <a:extLst>
                    <a:ext uri="{9D8B030D-6E8A-4147-A177-3AD203B41FA5}">
                      <a16:colId xmlns:a16="http://schemas.microsoft.com/office/drawing/2014/main" val="2650688856"/>
                    </a:ext>
                  </a:extLst>
                </a:gridCol>
                <a:gridCol w="576072">
                  <a:extLst>
                    <a:ext uri="{9D8B030D-6E8A-4147-A177-3AD203B41FA5}">
                      <a16:colId xmlns:a16="http://schemas.microsoft.com/office/drawing/2014/main" val="1762761317"/>
                    </a:ext>
                  </a:extLst>
                </a:gridCol>
                <a:gridCol w="576072">
                  <a:extLst>
                    <a:ext uri="{9D8B030D-6E8A-4147-A177-3AD203B41FA5}">
                      <a16:colId xmlns:a16="http://schemas.microsoft.com/office/drawing/2014/main" val="3724024146"/>
                    </a:ext>
                  </a:extLst>
                </a:gridCol>
                <a:gridCol w="576072">
                  <a:extLst>
                    <a:ext uri="{9D8B030D-6E8A-4147-A177-3AD203B41FA5}">
                      <a16:colId xmlns:a16="http://schemas.microsoft.com/office/drawing/2014/main" val="3786698531"/>
                    </a:ext>
                  </a:extLst>
                </a:gridCol>
                <a:gridCol w="576072">
                  <a:extLst>
                    <a:ext uri="{9D8B030D-6E8A-4147-A177-3AD203B41FA5}">
                      <a16:colId xmlns:a16="http://schemas.microsoft.com/office/drawing/2014/main" val="1257983808"/>
                    </a:ext>
                  </a:extLst>
                </a:gridCol>
                <a:gridCol w="576072">
                  <a:extLst>
                    <a:ext uri="{9D8B030D-6E8A-4147-A177-3AD203B41FA5}">
                      <a16:colId xmlns:a16="http://schemas.microsoft.com/office/drawing/2014/main" val="2258603459"/>
                    </a:ext>
                  </a:extLst>
                </a:gridCol>
                <a:gridCol w="576072">
                  <a:extLst>
                    <a:ext uri="{9D8B030D-6E8A-4147-A177-3AD203B41FA5}">
                      <a16:colId xmlns:a16="http://schemas.microsoft.com/office/drawing/2014/main" val="3806511844"/>
                    </a:ext>
                  </a:extLst>
                </a:gridCol>
                <a:gridCol w="576072">
                  <a:extLst>
                    <a:ext uri="{9D8B030D-6E8A-4147-A177-3AD203B41FA5}">
                      <a16:colId xmlns:a16="http://schemas.microsoft.com/office/drawing/2014/main" val="4071763268"/>
                    </a:ext>
                  </a:extLst>
                </a:gridCol>
                <a:gridCol w="576072">
                  <a:extLst>
                    <a:ext uri="{9D8B030D-6E8A-4147-A177-3AD203B41FA5}">
                      <a16:colId xmlns:a16="http://schemas.microsoft.com/office/drawing/2014/main" val="3414596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7738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- 2023-04-13 18:30:59</a:t>
                      </a:r>
                      <a:r>
                        <a:rPr kumimoji="0" lang="en-US" sz="1000" b="0" i="0" u="none" strike="noStrike" kern="1200" cap="none" spc="0" normalizeH="0" baseline="0" noProof="0">
                          <a:ln>
                            <a:noFill/>
                          </a:ln>
                          <a:solidFill>
                            <a:prstClr val="black"/>
                          </a:solidFill>
                          <a:effectLst/>
                          <a:uLnTx/>
                          <a:uFillTx/>
                          <a:latin typeface="Calibri"/>
                          <a:ea typeface="+mn-ea"/>
                          <a:cs typeface="+mn-cs"/>
                        </a:rPr>
                        <a:t>
 How do you turn your brick-and-mortar store into a thriving ecommerce business?
Former high school teacher @mantelpdx turned their ambitions into reality when they started their shop in Portland.
As the business became more and more successful, they opened up their store to the internet to begin selling their gorgeous ceramics and homewares to customers online.
Why should you consider opening a digital store for your businesses? It’s been proven that businesses that embrace ecommerce are more resilient and more successful than those that don't.
Now’s your chance! Ready to expand your business horizons and reach customers worldwide? Watch @mantelpdx's story for inspiration on how they did it!
#ecommerce #sellingonlineadvice #businessgrowth #smallbusinessadvice #DiscoverDHL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https://quintly-image-storage.s3.amazonaws.com/3f60d2c92fb4bfdb964ecdc1e085e92e/5cedf340e558edcaedf3ebd740da42cd.jpg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extLst>
                  <a:ext uri="{0D108BD9-81ED-4DB2-BD59-A6C34878D82A}">
                    <a16:rowId xmlns:a16="http://schemas.microsoft.com/office/drawing/2014/main" val="3707981417"/>
                  </a:ext>
                </a:extLst>
              </a:tr>
            </a:tbl>
          </a:graphicData>
        </a:graphic>
      </p:graphicFrame>
      <p:sp>
        <p:nvSpPr>
          <p:cNvPr id="4" name="Text Placeholder 3">
            <a:extLst>
              <a:ext uri="{FF2B5EF4-FFF2-40B4-BE49-F238E27FC236}">
                <a16:creationId xmlns:a16="http://schemas.microsoft.com/office/drawing/2014/main" id="{099F3482-C481-4120-A93A-2D0FE51A85D6}"/>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971324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DDD25-101D-4199-8318-E980AA7575A2}"/>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- 9 of 25</a:t>
            </a:r>
          </a:p>
        </p:txBody>
      </p:sp>
      <p:graphicFrame>
        <p:nvGraphicFramePr>
          <p:cNvPr id="5" name="Table Placeholder 4">
            <a:extLst>
              <a:ext uri="{FF2B5EF4-FFF2-40B4-BE49-F238E27FC236}">
                <a16:creationId xmlns:a16="http://schemas.microsoft.com/office/drawing/2014/main" id="{2F270E6D-4B51-40FD-846E-3EF7BD460EBE}"/>
              </a:ext>
            </a:extLst>
          </p:cNvPr>
          <p:cNvGraphicFramePr>
            <a:graphicFrameLocks noGrp="1"/>
          </p:cNvGraphicFramePr>
          <p:nvPr>
            <p:ph type="tbl" sz="quarter" idx="13"/>
            <p:extLst>
              <p:ext uri="{D42A27DB-BD31-4B8C-83A1-F6EECF244321}">
                <p14:modId xmlns:p14="http://schemas.microsoft.com/office/powerpoint/2010/main" val="2959563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401485682"/>
                    </a:ext>
                  </a:extLst>
                </a:gridCol>
                <a:gridCol w="1152143">
                  <a:extLst>
                    <a:ext uri="{9D8B030D-6E8A-4147-A177-3AD203B41FA5}">
                      <a16:colId xmlns:a16="http://schemas.microsoft.com/office/drawing/2014/main" val="375044873"/>
                    </a:ext>
                  </a:extLst>
                </a:gridCol>
                <a:gridCol w="576072">
                  <a:extLst>
                    <a:ext uri="{9D8B030D-6E8A-4147-A177-3AD203B41FA5}">
                      <a16:colId xmlns:a16="http://schemas.microsoft.com/office/drawing/2014/main" val="3470006790"/>
                    </a:ext>
                  </a:extLst>
                </a:gridCol>
                <a:gridCol w="576072">
                  <a:extLst>
                    <a:ext uri="{9D8B030D-6E8A-4147-A177-3AD203B41FA5}">
                      <a16:colId xmlns:a16="http://schemas.microsoft.com/office/drawing/2014/main" val="3098946643"/>
                    </a:ext>
                  </a:extLst>
                </a:gridCol>
                <a:gridCol w="576072">
                  <a:extLst>
                    <a:ext uri="{9D8B030D-6E8A-4147-A177-3AD203B41FA5}">
                      <a16:colId xmlns:a16="http://schemas.microsoft.com/office/drawing/2014/main" val="63372066"/>
                    </a:ext>
                  </a:extLst>
                </a:gridCol>
                <a:gridCol w="576072">
                  <a:extLst>
                    <a:ext uri="{9D8B030D-6E8A-4147-A177-3AD203B41FA5}">
                      <a16:colId xmlns:a16="http://schemas.microsoft.com/office/drawing/2014/main" val="1317743379"/>
                    </a:ext>
                  </a:extLst>
                </a:gridCol>
                <a:gridCol w="576072">
                  <a:extLst>
                    <a:ext uri="{9D8B030D-6E8A-4147-A177-3AD203B41FA5}">
                      <a16:colId xmlns:a16="http://schemas.microsoft.com/office/drawing/2014/main" val="924738670"/>
                    </a:ext>
                  </a:extLst>
                </a:gridCol>
                <a:gridCol w="576072">
                  <a:extLst>
                    <a:ext uri="{9D8B030D-6E8A-4147-A177-3AD203B41FA5}">
                      <a16:colId xmlns:a16="http://schemas.microsoft.com/office/drawing/2014/main" val="1701718891"/>
                    </a:ext>
                  </a:extLst>
                </a:gridCol>
                <a:gridCol w="576072">
                  <a:extLst>
                    <a:ext uri="{9D8B030D-6E8A-4147-A177-3AD203B41FA5}">
                      <a16:colId xmlns:a16="http://schemas.microsoft.com/office/drawing/2014/main" val="2661283367"/>
                    </a:ext>
                  </a:extLst>
                </a:gridCol>
                <a:gridCol w="576072">
                  <a:extLst>
                    <a:ext uri="{9D8B030D-6E8A-4147-A177-3AD203B41FA5}">
                      <a16:colId xmlns:a16="http://schemas.microsoft.com/office/drawing/2014/main" val="2743714127"/>
                    </a:ext>
                  </a:extLst>
                </a:gridCol>
                <a:gridCol w="576072">
                  <a:extLst>
                    <a:ext uri="{9D8B030D-6E8A-4147-A177-3AD203B41FA5}">
                      <a16:colId xmlns:a16="http://schemas.microsoft.com/office/drawing/2014/main" val="3864781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68507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- 2023-04-14 14:31:31</a:t>
                      </a:r>
                      <a:r>
                        <a:rPr kumimoji="0" lang="en-US" sz="1000" b="0" i="0" u="none" strike="noStrike" kern="1200" cap="none" spc="0" normalizeH="0" baseline="0" noProof="0">
                          <a:ln>
                            <a:noFill/>
                          </a:ln>
                          <a:solidFill>
                            <a:prstClr val="black"/>
                          </a:solidFill>
                          <a:effectLst/>
                          <a:uLnTx/>
                          <a:uFillTx/>
                          <a:latin typeface="Calibri"/>
                          <a:ea typeface="+mn-ea"/>
                          <a:cs typeface="+mn-cs"/>
                        </a:rPr>
                        <a:t>
 😄 Easy returns make happy customers!
🔄 The convenience, price, and speed of returns can be the difference between an abandoned cart and a confirmed purchase.
🏁 Get started or update your returns policy using our free template and guide.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https://quintly-image-storage.s3.amazonaws.com/3f60d2c92fb4bfdb964ecdc1e085e92e/87873d2ea67c3b858ad12f7caeb17e13.jpg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extLst>
                  <a:ext uri="{0D108BD9-81ED-4DB2-BD59-A6C34878D82A}">
                    <a16:rowId xmlns:a16="http://schemas.microsoft.com/office/drawing/2014/main" val="4053959703"/>
                  </a:ext>
                </a:extLst>
              </a:tr>
            </a:tbl>
          </a:graphicData>
        </a:graphic>
      </p:graphicFrame>
      <p:sp>
        <p:nvSpPr>
          <p:cNvPr id="4" name="Text Placeholder 3">
            <a:extLst>
              <a:ext uri="{FF2B5EF4-FFF2-40B4-BE49-F238E27FC236}">
                <a16:creationId xmlns:a16="http://schemas.microsoft.com/office/drawing/2014/main" id="{1A357BC3-5FC3-4288-887A-730A4FC001E7}"/>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4152470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78A4A-C961-480A-9D47-515C04B7CEF1}"/>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- 10 of 25</a:t>
            </a:r>
          </a:p>
        </p:txBody>
      </p:sp>
      <p:graphicFrame>
        <p:nvGraphicFramePr>
          <p:cNvPr id="5" name="Table Placeholder 4">
            <a:extLst>
              <a:ext uri="{FF2B5EF4-FFF2-40B4-BE49-F238E27FC236}">
                <a16:creationId xmlns:a16="http://schemas.microsoft.com/office/drawing/2014/main" id="{666EB403-159E-4F53-90F3-B8444FD08346}"/>
              </a:ext>
            </a:extLst>
          </p:cNvPr>
          <p:cNvGraphicFramePr>
            <a:graphicFrameLocks noGrp="1"/>
          </p:cNvGraphicFramePr>
          <p:nvPr>
            <p:ph type="tbl" sz="quarter" idx="13"/>
            <p:extLst>
              <p:ext uri="{D42A27DB-BD31-4B8C-83A1-F6EECF244321}">
                <p14:modId xmlns:p14="http://schemas.microsoft.com/office/powerpoint/2010/main" val="756872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139570886"/>
                    </a:ext>
                  </a:extLst>
                </a:gridCol>
                <a:gridCol w="1152143">
                  <a:extLst>
                    <a:ext uri="{9D8B030D-6E8A-4147-A177-3AD203B41FA5}">
                      <a16:colId xmlns:a16="http://schemas.microsoft.com/office/drawing/2014/main" val="2120123642"/>
                    </a:ext>
                  </a:extLst>
                </a:gridCol>
                <a:gridCol w="576072">
                  <a:extLst>
                    <a:ext uri="{9D8B030D-6E8A-4147-A177-3AD203B41FA5}">
                      <a16:colId xmlns:a16="http://schemas.microsoft.com/office/drawing/2014/main" val="3915414075"/>
                    </a:ext>
                  </a:extLst>
                </a:gridCol>
                <a:gridCol w="576072">
                  <a:extLst>
                    <a:ext uri="{9D8B030D-6E8A-4147-A177-3AD203B41FA5}">
                      <a16:colId xmlns:a16="http://schemas.microsoft.com/office/drawing/2014/main" val="1883446097"/>
                    </a:ext>
                  </a:extLst>
                </a:gridCol>
                <a:gridCol w="576072">
                  <a:extLst>
                    <a:ext uri="{9D8B030D-6E8A-4147-A177-3AD203B41FA5}">
                      <a16:colId xmlns:a16="http://schemas.microsoft.com/office/drawing/2014/main" val="3924312077"/>
                    </a:ext>
                  </a:extLst>
                </a:gridCol>
                <a:gridCol w="576072">
                  <a:extLst>
                    <a:ext uri="{9D8B030D-6E8A-4147-A177-3AD203B41FA5}">
                      <a16:colId xmlns:a16="http://schemas.microsoft.com/office/drawing/2014/main" val="1764597737"/>
                    </a:ext>
                  </a:extLst>
                </a:gridCol>
                <a:gridCol w="576072">
                  <a:extLst>
                    <a:ext uri="{9D8B030D-6E8A-4147-A177-3AD203B41FA5}">
                      <a16:colId xmlns:a16="http://schemas.microsoft.com/office/drawing/2014/main" val="3104311596"/>
                    </a:ext>
                  </a:extLst>
                </a:gridCol>
                <a:gridCol w="576072">
                  <a:extLst>
                    <a:ext uri="{9D8B030D-6E8A-4147-A177-3AD203B41FA5}">
                      <a16:colId xmlns:a16="http://schemas.microsoft.com/office/drawing/2014/main" val="145323206"/>
                    </a:ext>
                  </a:extLst>
                </a:gridCol>
                <a:gridCol w="576072">
                  <a:extLst>
                    <a:ext uri="{9D8B030D-6E8A-4147-A177-3AD203B41FA5}">
                      <a16:colId xmlns:a16="http://schemas.microsoft.com/office/drawing/2014/main" val="3743748401"/>
                    </a:ext>
                  </a:extLst>
                </a:gridCol>
                <a:gridCol w="576072">
                  <a:extLst>
                    <a:ext uri="{9D8B030D-6E8A-4147-A177-3AD203B41FA5}">
                      <a16:colId xmlns:a16="http://schemas.microsoft.com/office/drawing/2014/main" val="2818147511"/>
                    </a:ext>
                  </a:extLst>
                </a:gridCol>
                <a:gridCol w="576072">
                  <a:extLst>
                    <a:ext uri="{9D8B030D-6E8A-4147-A177-3AD203B41FA5}">
                      <a16:colId xmlns:a16="http://schemas.microsoft.com/office/drawing/2014/main" val="2886980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5733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- 2023-04-18 17:33:57</a:t>
                      </a:r>
                      <a:r>
                        <a:rPr kumimoji="0" lang="en-US" sz="1000" b="0" i="0" u="none" strike="noStrike" kern="1200" cap="none" spc="0" normalizeH="0" baseline="0" noProof="0">
                          <a:ln>
                            <a:noFill/>
                          </a:ln>
                          <a:solidFill>
                            <a:prstClr val="black"/>
                          </a:solidFill>
                          <a:effectLst/>
                          <a:uLnTx/>
                          <a:uFillTx/>
                          <a:latin typeface="Calibri"/>
                          <a:ea typeface="+mn-ea"/>
                          <a:cs typeface="+mn-cs"/>
                        </a:rPr>
                        <a:t>
 🌍 How do you celebrate Earth Day as a small business or at work?
🏁 Not sure where to start? No problem. We've got you covered.
♻️ Our latest article gives you a list of ways to celebrate that also make a positive impact, like donating, reducing your carbon footprint, or switching to sustainable packaging.
🤯 Not convinced? Did you know that 84% of consumers are more inclined to shop from a brand whose values align with their own.
🔗 So before you miss your chance to win over more customers this Earth Day, check out our full article via the link in our bio!
#EarthDay #DiscoverDHL #SmallBizGrowth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https://quintly-image-storage.s3.amazonaws.com/3f60d2c92fb4bfdb964ecdc1e085e92e/ee22e7354798565c55e99644f61e4c43.jpg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extLst>
                  <a:ext uri="{0D108BD9-81ED-4DB2-BD59-A6C34878D82A}">
                    <a16:rowId xmlns:a16="http://schemas.microsoft.com/office/drawing/2014/main" val="1768770508"/>
                  </a:ext>
                </a:extLst>
              </a:tr>
            </a:tbl>
          </a:graphicData>
        </a:graphic>
      </p:graphicFrame>
      <p:sp>
        <p:nvSpPr>
          <p:cNvPr id="4" name="Text Placeholder 3">
            <a:extLst>
              <a:ext uri="{FF2B5EF4-FFF2-40B4-BE49-F238E27FC236}">
                <a16:creationId xmlns:a16="http://schemas.microsoft.com/office/drawing/2014/main" id="{F9D028E0-4FE8-4FD6-BEEB-C607890A6B84}"/>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881467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51BC9-768C-4A51-8839-E2A58A5F4334}"/>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- 11 of 25</a:t>
            </a:r>
          </a:p>
        </p:txBody>
      </p:sp>
      <p:graphicFrame>
        <p:nvGraphicFramePr>
          <p:cNvPr id="5" name="Table Placeholder 4">
            <a:extLst>
              <a:ext uri="{FF2B5EF4-FFF2-40B4-BE49-F238E27FC236}">
                <a16:creationId xmlns:a16="http://schemas.microsoft.com/office/drawing/2014/main" id="{AFCD9365-F3B1-40E6-9207-BCA84DB585ED}"/>
              </a:ext>
            </a:extLst>
          </p:cNvPr>
          <p:cNvGraphicFramePr>
            <a:graphicFrameLocks noGrp="1"/>
          </p:cNvGraphicFramePr>
          <p:nvPr>
            <p:ph type="tbl" sz="quarter" idx="13"/>
            <p:extLst>
              <p:ext uri="{D42A27DB-BD31-4B8C-83A1-F6EECF244321}">
                <p14:modId xmlns:p14="http://schemas.microsoft.com/office/powerpoint/2010/main" val="4172925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70905008"/>
                    </a:ext>
                  </a:extLst>
                </a:gridCol>
                <a:gridCol w="1152143">
                  <a:extLst>
                    <a:ext uri="{9D8B030D-6E8A-4147-A177-3AD203B41FA5}">
                      <a16:colId xmlns:a16="http://schemas.microsoft.com/office/drawing/2014/main" val="3083669376"/>
                    </a:ext>
                  </a:extLst>
                </a:gridCol>
                <a:gridCol w="576072">
                  <a:extLst>
                    <a:ext uri="{9D8B030D-6E8A-4147-A177-3AD203B41FA5}">
                      <a16:colId xmlns:a16="http://schemas.microsoft.com/office/drawing/2014/main" val="687746989"/>
                    </a:ext>
                  </a:extLst>
                </a:gridCol>
                <a:gridCol w="576072">
                  <a:extLst>
                    <a:ext uri="{9D8B030D-6E8A-4147-A177-3AD203B41FA5}">
                      <a16:colId xmlns:a16="http://schemas.microsoft.com/office/drawing/2014/main" val="3630702708"/>
                    </a:ext>
                  </a:extLst>
                </a:gridCol>
                <a:gridCol w="576072">
                  <a:extLst>
                    <a:ext uri="{9D8B030D-6E8A-4147-A177-3AD203B41FA5}">
                      <a16:colId xmlns:a16="http://schemas.microsoft.com/office/drawing/2014/main" val="3090337329"/>
                    </a:ext>
                  </a:extLst>
                </a:gridCol>
                <a:gridCol w="576072">
                  <a:extLst>
                    <a:ext uri="{9D8B030D-6E8A-4147-A177-3AD203B41FA5}">
                      <a16:colId xmlns:a16="http://schemas.microsoft.com/office/drawing/2014/main" val="2181062431"/>
                    </a:ext>
                  </a:extLst>
                </a:gridCol>
                <a:gridCol w="576072">
                  <a:extLst>
                    <a:ext uri="{9D8B030D-6E8A-4147-A177-3AD203B41FA5}">
                      <a16:colId xmlns:a16="http://schemas.microsoft.com/office/drawing/2014/main" val="2110791141"/>
                    </a:ext>
                  </a:extLst>
                </a:gridCol>
                <a:gridCol w="576072">
                  <a:extLst>
                    <a:ext uri="{9D8B030D-6E8A-4147-A177-3AD203B41FA5}">
                      <a16:colId xmlns:a16="http://schemas.microsoft.com/office/drawing/2014/main" val="122772601"/>
                    </a:ext>
                  </a:extLst>
                </a:gridCol>
                <a:gridCol w="576072">
                  <a:extLst>
                    <a:ext uri="{9D8B030D-6E8A-4147-A177-3AD203B41FA5}">
                      <a16:colId xmlns:a16="http://schemas.microsoft.com/office/drawing/2014/main" val="2824576501"/>
                    </a:ext>
                  </a:extLst>
                </a:gridCol>
                <a:gridCol w="576072">
                  <a:extLst>
                    <a:ext uri="{9D8B030D-6E8A-4147-A177-3AD203B41FA5}">
                      <a16:colId xmlns:a16="http://schemas.microsoft.com/office/drawing/2014/main" val="1620905138"/>
                    </a:ext>
                  </a:extLst>
                </a:gridCol>
                <a:gridCol w="576072">
                  <a:extLst>
                    <a:ext uri="{9D8B030D-6E8A-4147-A177-3AD203B41FA5}">
                      <a16:colId xmlns:a16="http://schemas.microsoft.com/office/drawing/2014/main" val="618663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6514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- 2023-04-19 15:45:56</a:t>
                      </a:r>
                      <a:r>
                        <a:rPr kumimoji="0" lang="en-US" sz="1000" b="0" i="0" u="none" strike="noStrike" kern="1200" cap="none" spc="0" normalizeH="0" baseline="0" noProof="0">
                          <a:ln>
                            <a:noFill/>
                          </a:ln>
                          <a:solidFill>
                            <a:prstClr val="black"/>
                          </a:solidFill>
                          <a:effectLst/>
                          <a:uLnTx/>
                          <a:uFillTx/>
                          <a:latin typeface="Calibri"/>
                          <a:ea typeface="+mn-ea"/>
                          <a:cs typeface="+mn-cs"/>
                        </a:rPr>
                        <a:t>
 💡 All businesses start with an idea.
⛰️ All businesses face hurdles on their path to success.
💪 Hang in there, keep working hard, and believe in yourself. You got this!
#TrustTheProcess #SmallBusiness #Entrepreneur #SmallBizCoach #Motivation #Reminder #DiscoverDHL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https://quintly-image-storage.s3.amazonaws.com/3f60d2c92fb4bfdb964ecdc1e085e92e/99b65e03edf02f3345db8db53018efc4.jpg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extLst>
                  <a:ext uri="{0D108BD9-81ED-4DB2-BD59-A6C34878D82A}">
                    <a16:rowId xmlns:a16="http://schemas.microsoft.com/office/drawing/2014/main" val="2290309374"/>
                  </a:ext>
                </a:extLst>
              </a:tr>
            </a:tbl>
          </a:graphicData>
        </a:graphic>
      </p:graphicFrame>
      <p:sp>
        <p:nvSpPr>
          <p:cNvPr id="4" name="Text Placeholder 3">
            <a:extLst>
              <a:ext uri="{FF2B5EF4-FFF2-40B4-BE49-F238E27FC236}">
                <a16:creationId xmlns:a16="http://schemas.microsoft.com/office/drawing/2014/main" id="{8D5E13BB-6722-49EF-BBD3-94BCC3A1B366}"/>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159149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19989-9544-4887-A648-6E77F7DD24A6}"/>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- 12 of 25</a:t>
            </a:r>
          </a:p>
        </p:txBody>
      </p:sp>
      <p:graphicFrame>
        <p:nvGraphicFramePr>
          <p:cNvPr id="5" name="Table Placeholder 4">
            <a:extLst>
              <a:ext uri="{FF2B5EF4-FFF2-40B4-BE49-F238E27FC236}">
                <a16:creationId xmlns:a16="http://schemas.microsoft.com/office/drawing/2014/main" id="{4A94F5FB-5FB4-4C29-8A54-C0BC9D7422EB}"/>
              </a:ext>
            </a:extLst>
          </p:cNvPr>
          <p:cNvGraphicFramePr>
            <a:graphicFrameLocks noGrp="1"/>
          </p:cNvGraphicFramePr>
          <p:nvPr>
            <p:ph type="tbl" sz="quarter" idx="13"/>
            <p:extLst>
              <p:ext uri="{D42A27DB-BD31-4B8C-83A1-F6EECF244321}">
                <p14:modId xmlns:p14="http://schemas.microsoft.com/office/powerpoint/2010/main" val="289484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77924062"/>
                    </a:ext>
                  </a:extLst>
                </a:gridCol>
                <a:gridCol w="1152143">
                  <a:extLst>
                    <a:ext uri="{9D8B030D-6E8A-4147-A177-3AD203B41FA5}">
                      <a16:colId xmlns:a16="http://schemas.microsoft.com/office/drawing/2014/main" val="1033394309"/>
                    </a:ext>
                  </a:extLst>
                </a:gridCol>
                <a:gridCol w="576072">
                  <a:extLst>
                    <a:ext uri="{9D8B030D-6E8A-4147-A177-3AD203B41FA5}">
                      <a16:colId xmlns:a16="http://schemas.microsoft.com/office/drawing/2014/main" val="2335142666"/>
                    </a:ext>
                  </a:extLst>
                </a:gridCol>
                <a:gridCol w="576072">
                  <a:extLst>
                    <a:ext uri="{9D8B030D-6E8A-4147-A177-3AD203B41FA5}">
                      <a16:colId xmlns:a16="http://schemas.microsoft.com/office/drawing/2014/main" val="487779923"/>
                    </a:ext>
                  </a:extLst>
                </a:gridCol>
                <a:gridCol w="576072">
                  <a:extLst>
                    <a:ext uri="{9D8B030D-6E8A-4147-A177-3AD203B41FA5}">
                      <a16:colId xmlns:a16="http://schemas.microsoft.com/office/drawing/2014/main" val="4114301809"/>
                    </a:ext>
                  </a:extLst>
                </a:gridCol>
                <a:gridCol w="576072">
                  <a:extLst>
                    <a:ext uri="{9D8B030D-6E8A-4147-A177-3AD203B41FA5}">
                      <a16:colId xmlns:a16="http://schemas.microsoft.com/office/drawing/2014/main" val="4139906651"/>
                    </a:ext>
                  </a:extLst>
                </a:gridCol>
                <a:gridCol w="576072">
                  <a:extLst>
                    <a:ext uri="{9D8B030D-6E8A-4147-A177-3AD203B41FA5}">
                      <a16:colId xmlns:a16="http://schemas.microsoft.com/office/drawing/2014/main" val="2700298148"/>
                    </a:ext>
                  </a:extLst>
                </a:gridCol>
                <a:gridCol w="576072">
                  <a:extLst>
                    <a:ext uri="{9D8B030D-6E8A-4147-A177-3AD203B41FA5}">
                      <a16:colId xmlns:a16="http://schemas.microsoft.com/office/drawing/2014/main" val="3628144968"/>
                    </a:ext>
                  </a:extLst>
                </a:gridCol>
                <a:gridCol w="576072">
                  <a:extLst>
                    <a:ext uri="{9D8B030D-6E8A-4147-A177-3AD203B41FA5}">
                      <a16:colId xmlns:a16="http://schemas.microsoft.com/office/drawing/2014/main" val="645331353"/>
                    </a:ext>
                  </a:extLst>
                </a:gridCol>
                <a:gridCol w="576072">
                  <a:extLst>
                    <a:ext uri="{9D8B030D-6E8A-4147-A177-3AD203B41FA5}">
                      <a16:colId xmlns:a16="http://schemas.microsoft.com/office/drawing/2014/main" val="2875374898"/>
                    </a:ext>
                  </a:extLst>
                </a:gridCol>
                <a:gridCol w="576072">
                  <a:extLst>
                    <a:ext uri="{9D8B030D-6E8A-4147-A177-3AD203B41FA5}">
                      <a16:colId xmlns:a16="http://schemas.microsoft.com/office/drawing/2014/main" val="3539191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7790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- 2023-04-21 15:33:21</a:t>
                      </a:r>
                      <a:r>
                        <a:rPr kumimoji="0" lang="en-US" sz="1000" b="0" i="0" u="none" strike="noStrike" kern="1200" cap="none" spc="0" normalizeH="0" baseline="0" noProof="0">
                          <a:ln>
                            <a:noFill/>
                          </a:ln>
                          <a:solidFill>
                            <a:prstClr val="black"/>
                          </a:solidFill>
                          <a:effectLst/>
                          <a:uLnTx/>
                          <a:uFillTx/>
                          <a:latin typeface="Calibri"/>
                          <a:ea typeface="+mn-ea"/>
                          <a:cs typeface="+mn-cs"/>
                        </a:rPr>
                        <a:t>
 There's no one-size-fits-all manual for starting a small business.
When you start out, every day will be a learning process. Consistency is key to success. 🔑
💪 So channel that fear into action and remember, you got this!
#SmallBizGrowth #SmallBizCurated #Motivation #Inspiration #BusinessAdvice #Learning #SmallBusiness #Entrepreneurs #Courage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https://quintly-image-storage.s3.amazonaws.com/3f60d2c92fb4bfdb964ecdc1e085e92e/9b007bcabc64fe2be69f9129af8468a2.jpg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extLst>
                  <a:ext uri="{0D108BD9-81ED-4DB2-BD59-A6C34878D82A}">
                    <a16:rowId xmlns:a16="http://schemas.microsoft.com/office/drawing/2014/main" val="2379427186"/>
                  </a:ext>
                </a:extLst>
              </a:tr>
            </a:tbl>
          </a:graphicData>
        </a:graphic>
      </p:graphicFrame>
      <p:sp>
        <p:nvSpPr>
          <p:cNvPr id="4" name="Text Placeholder 3">
            <a:extLst>
              <a:ext uri="{FF2B5EF4-FFF2-40B4-BE49-F238E27FC236}">
                <a16:creationId xmlns:a16="http://schemas.microsoft.com/office/drawing/2014/main" id="{F91DBA64-7B60-43E9-84D0-6CA4BE6ED35F}"/>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874496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EAEED-D953-4D4C-8CC5-13E0C141DB86}"/>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- 13 of 25</a:t>
            </a:r>
          </a:p>
        </p:txBody>
      </p:sp>
      <p:graphicFrame>
        <p:nvGraphicFramePr>
          <p:cNvPr id="5" name="Table Placeholder 4">
            <a:extLst>
              <a:ext uri="{FF2B5EF4-FFF2-40B4-BE49-F238E27FC236}">
                <a16:creationId xmlns:a16="http://schemas.microsoft.com/office/drawing/2014/main" id="{056F68C1-0BB2-4ECF-8CB7-24BE87CF18F1}"/>
              </a:ext>
            </a:extLst>
          </p:cNvPr>
          <p:cNvGraphicFramePr>
            <a:graphicFrameLocks noGrp="1"/>
          </p:cNvGraphicFramePr>
          <p:nvPr>
            <p:ph type="tbl" sz="quarter" idx="13"/>
            <p:extLst>
              <p:ext uri="{D42A27DB-BD31-4B8C-83A1-F6EECF244321}">
                <p14:modId xmlns:p14="http://schemas.microsoft.com/office/powerpoint/2010/main" val="2827038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10803595"/>
                    </a:ext>
                  </a:extLst>
                </a:gridCol>
                <a:gridCol w="1152143">
                  <a:extLst>
                    <a:ext uri="{9D8B030D-6E8A-4147-A177-3AD203B41FA5}">
                      <a16:colId xmlns:a16="http://schemas.microsoft.com/office/drawing/2014/main" val="3098121958"/>
                    </a:ext>
                  </a:extLst>
                </a:gridCol>
                <a:gridCol w="576072">
                  <a:extLst>
                    <a:ext uri="{9D8B030D-6E8A-4147-A177-3AD203B41FA5}">
                      <a16:colId xmlns:a16="http://schemas.microsoft.com/office/drawing/2014/main" val="3341167075"/>
                    </a:ext>
                  </a:extLst>
                </a:gridCol>
                <a:gridCol w="576072">
                  <a:extLst>
                    <a:ext uri="{9D8B030D-6E8A-4147-A177-3AD203B41FA5}">
                      <a16:colId xmlns:a16="http://schemas.microsoft.com/office/drawing/2014/main" val="2368364721"/>
                    </a:ext>
                  </a:extLst>
                </a:gridCol>
                <a:gridCol w="576072">
                  <a:extLst>
                    <a:ext uri="{9D8B030D-6E8A-4147-A177-3AD203B41FA5}">
                      <a16:colId xmlns:a16="http://schemas.microsoft.com/office/drawing/2014/main" val="669255914"/>
                    </a:ext>
                  </a:extLst>
                </a:gridCol>
                <a:gridCol w="576072">
                  <a:extLst>
                    <a:ext uri="{9D8B030D-6E8A-4147-A177-3AD203B41FA5}">
                      <a16:colId xmlns:a16="http://schemas.microsoft.com/office/drawing/2014/main" val="3694408183"/>
                    </a:ext>
                  </a:extLst>
                </a:gridCol>
                <a:gridCol w="576072">
                  <a:extLst>
                    <a:ext uri="{9D8B030D-6E8A-4147-A177-3AD203B41FA5}">
                      <a16:colId xmlns:a16="http://schemas.microsoft.com/office/drawing/2014/main" val="3622894186"/>
                    </a:ext>
                  </a:extLst>
                </a:gridCol>
                <a:gridCol w="576072">
                  <a:extLst>
                    <a:ext uri="{9D8B030D-6E8A-4147-A177-3AD203B41FA5}">
                      <a16:colId xmlns:a16="http://schemas.microsoft.com/office/drawing/2014/main" val="2933743558"/>
                    </a:ext>
                  </a:extLst>
                </a:gridCol>
                <a:gridCol w="576072">
                  <a:extLst>
                    <a:ext uri="{9D8B030D-6E8A-4147-A177-3AD203B41FA5}">
                      <a16:colId xmlns:a16="http://schemas.microsoft.com/office/drawing/2014/main" val="793220379"/>
                    </a:ext>
                  </a:extLst>
                </a:gridCol>
                <a:gridCol w="576072">
                  <a:extLst>
                    <a:ext uri="{9D8B030D-6E8A-4147-A177-3AD203B41FA5}">
                      <a16:colId xmlns:a16="http://schemas.microsoft.com/office/drawing/2014/main" val="3262936162"/>
                    </a:ext>
                  </a:extLst>
                </a:gridCol>
                <a:gridCol w="576072">
                  <a:extLst>
                    <a:ext uri="{9D8B030D-6E8A-4147-A177-3AD203B41FA5}">
                      <a16:colId xmlns:a16="http://schemas.microsoft.com/office/drawing/2014/main" val="3260966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05905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- 2023-04-25 09:38:18</a:t>
                      </a:r>
                      <a:r>
                        <a:rPr kumimoji="0" lang="en-US" sz="1000" b="0" i="0" u="none" strike="noStrike" kern="1200" cap="none" spc="0" normalizeH="0" baseline="0" noProof="0">
                          <a:ln>
                            <a:noFill/>
                          </a:ln>
                          <a:solidFill>
                            <a:prstClr val="black"/>
                          </a:solidFill>
                          <a:effectLst/>
                          <a:uLnTx/>
                          <a:uFillTx/>
                          <a:latin typeface="Calibri"/>
                          <a:ea typeface="+mn-ea"/>
                          <a:cs typeface="+mn-cs"/>
                        </a:rPr>
                        <a:t>
 AR, AI, M-commerce, and so much more. Can you keep track of all these e-commerce trends in 2023?
Whether you're just starting out or you're already meeting your business goals, staying on top of trends will help you stay ahead of your competitors.
That's why we prepared a complete run-down of all the key trends small business owners should be aware of in 2023 in the article in our bio. 🔗 Decide for yourself which ones are relevant for your business and customers — remember there's more than one path to success!
#DiscoverDHL #SmallBizTrends #EcommerceTrends #BusinessTrends2023 #BusinessInspiration #Growth #Motivation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https://quintly-image-storage.s3.amazonaws.com/3f60d2c92fb4bfdb964ecdc1e085e92e/47331289af242cf20e81625b24dd41a1.jpg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extLst>
                  <a:ext uri="{0D108BD9-81ED-4DB2-BD59-A6C34878D82A}">
                    <a16:rowId xmlns:a16="http://schemas.microsoft.com/office/drawing/2014/main" val="3863643126"/>
                  </a:ext>
                </a:extLst>
              </a:tr>
            </a:tbl>
          </a:graphicData>
        </a:graphic>
      </p:graphicFrame>
      <p:sp>
        <p:nvSpPr>
          <p:cNvPr id="4" name="Text Placeholder 3">
            <a:extLst>
              <a:ext uri="{FF2B5EF4-FFF2-40B4-BE49-F238E27FC236}">
                <a16:creationId xmlns:a16="http://schemas.microsoft.com/office/drawing/2014/main" id="{4970A5D1-5F67-4BB7-B46A-33FD943022DB}"/>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363534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29F5B-6624-4641-9FA4-B42AAD6101D5}"/>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- 14 of 25</a:t>
            </a:r>
          </a:p>
        </p:txBody>
      </p:sp>
      <p:graphicFrame>
        <p:nvGraphicFramePr>
          <p:cNvPr id="5" name="Table Placeholder 4">
            <a:extLst>
              <a:ext uri="{FF2B5EF4-FFF2-40B4-BE49-F238E27FC236}">
                <a16:creationId xmlns:a16="http://schemas.microsoft.com/office/drawing/2014/main" id="{15B51EC2-1A20-44A4-8656-971D1F5EAFE1}"/>
              </a:ext>
            </a:extLst>
          </p:cNvPr>
          <p:cNvGraphicFramePr>
            <a:graphicFrameLocks noGrp="1"/>
          </p:cNvGraphicFramePr>
          <p:nvPr>
            <p:ph type="tbl" sz="quarter" idx="13"/>
            <p:extLst>
              <p:ext uri="{D42A27DB-BD31-4B8C-83A1-F6EECF244321}">
                <p14:modId xmlns:p14="http://schemas.microsoft.com/office/powerpoint/2010/main" val="1682785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72285393"/>
                    </a:ext>
                  </a:extLst>
                </a:gridCol>
                <a:gridCol w="1152143">
                  <a:extLst>
                    <a:ext uri="{9D8B030D-6E8A-4147-A177-3AD203B41FA5}">
                      <a16:colId xmlns:a16="http://schemas.microsoft.com/office/drawing/2014/main" val="1219896653"/>
                    </a:ext>
                  </a:extLst>
                </a:gridCol>
                <a:gridCol w="576072">
                  <a:extLst>
                    <a:ext uri="{9D8B030D-6E8A-4147-A177-3AD203B41FA5}">
                      <a16:colId xmlns:a16="http://schemas.microsoft.com/office/drawing/2014/main" val="1791806367"/>
                    </a:ext>
                  </a:extLst>
                </a:gridCol>
                <a:gridCol w="576072">
                  <a:extLst>
                    <a:ext uri="{9D8B030D-6E8A-4147-A177-3AD203B41FA5}">
                      <a16:colId xmlns:a16="http://schemas.microsoft.com/office/drawing/2014/main" val="2250511263"/>
                    </a:ext>
                  </a:extLst>
                </a:gridCol>
                <a:gridCol w="576072">
                  <a:extLst>
                    <a:ext uri="{9D8B030D-6E8A-4147-A177-3AD203B41FA5}">
                      <a16:colId xmlns:a16="http://schemas.microsoft.com/office/drawing/2014/main" val="3990471733"/>
                    </a:ext>
                  </a:extLst>
                </a:gridCol>
                <a:gridCol w="576072">
                  <a:extLst>
                    <a:ext uri="{9D8B030D-6E8A-4147-A177-3AD203B41FA5}">
                      <a16:colId xmlns:a16="http://schemas.microsoft.com/office/drawing/2014/main" val="2409711178"/>
                    </a:ext>
                  </a:extLst>
                </a:gridCol>
                <a:gridCol w="576072">
                  <a:extLst>
                    <a:ext uri="{9D8B030D-6E8A-4147-A177-3AD203B41FA5}">
                      <a16:colId xmlns:a16="http://schemas.microsoft.com/office/drawing/2014/main" val="1059340919"/>
                    </a:ext>
                  </a:extLst>
                </a:gridCol>
                <a:gridCol w="576072">
                  <a:extLst>
                    <a:ext uri="{9D8B030D-6E8A-4147-A177-3AD203B41FA5}">
                      <a16:colId xmlns:a16="http://schemas.microsoft.com/office/drawing/2014/main" val="1574286795"/>
                    </a:ext>
                  </a:extLst>
                </a:gridCol>
                <a:gridCol w="576072">
                  <a:extLst>
                    <a:ext uri="{9D8B030D-6E8A-4147-A177-3AD203B41FA5}">
                      <a16:colId xmlns:a16="http://schemas.microsoft.com/office/drawing/2014/main" val="605291026"/>
                    </a:ext>
                  </a:extLst>
                </a:gridCol>
                <a:gridCol w="576072">
                  <a:extLst>
                    <a:ext uri="{9D8B030D-6E8A-4147-A177-3AD203B41FA5}">
                      <a16:colId xmlns:a16="http://schemas.microsoft.com/office/drawing/2014/main" val="3997026821"/>
                    </a:ext>
                  </a:extLst>
                </a:gridCol>
                <a:gridCol w="576072">
                  <a:extLst>
                    <a:ext uri="{9D8B030D-6E8A-4147-A177-3AD203B41FA5}">
                      <a16:colId xmlns:a16="http://schemas.microsoft.com/office/drawing/2014/main" val="1962125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1582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- 2023-04-25 15:06:07</a:t>
                      </a:r>
                      <a:r>
                        <a:rPr kumimoji="0" lang="en-US" sz="1000" b="0" i="0" u="none" strike="noStrike" kern="1200" cap="none" spc="0" normalizeH="0" baseline="0" noProof="0">
                          <a:ln>
                            <a:noFill/>
                          </a:ln>
                          <a:solidFill>
                            <a:prstClr val="black"/>
                          </a:solidFill>
                          <a:effectLst/>
                          <a:uLnTx/>
                          <a:uFillTx/>
                          <a:latin typeface="Calibri"/>
                          <a:ea typeface="+mn-ea"/>
                          <a:cs typeface="+mn-cs"/>
                        </a:rPr>
                        <a:t>
 📣 Want to make your small business a real success?
🔴 Don't let these 5 common myths get in your way.
💡 Whether it’s to do with funding, working hours, or social media presence, there’s no one right way to build a thriving business. Mindset, attitude and planning are everything!
Thanks for sharing your perspective @justabsolutebiz! 🙌
#Smallbusinessadvice #smallbizgrowth #womeninbusiness #smallbizcurated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https://quintly-image-storage.s3.amazonaws.com/3f60d2c92fb4bfdb964ecdc1e085e92e/ba4aca813855f76909b8de088ff69858.jpg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extLst>
                  <a:ext uri="{0D108BD9-81ED-4DB2-BD59-A6C34878D82A}">
                    <a16:rowId xmlns:a16="http://schemas.microsoft.com/office/drawing/2014/main" val="1319459408"/>
                  </a:ext>
                </a:extLst>
              </a:tr>
            </a:tbl>
          </a:graphicData>
        </a:graphic>
      </p:graphicFrame>
      <p:sp>
        <p:nvSpPr>
          <p:cNvPr id="4" name="Text Placeholder 3">
            <a:extLst>
              <a:ext uri="{FF2B5EF4-FFF2-40B4-BE49-F238E27FC236}">
                <a16:creationId xmlns:a16="http://schemas.microsoft.com/office/drawing/2014/main" id="{B1FB1ADA-AAB5-486A-8D63-085F5D4E2142}"/>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85414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A5D26-939B-4D12-B73B-53461513D42B}"/>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- 15 of 25</a:t>
            </a:r>
          </a:p>
        </p:txBody>
      </p:sp>
      <p:graphicFrame>
        <p:nvGraphicFramePr>
          <p:cNvPr id="5" name="Table Placeholder 4">
            <a:extLst>
              <a:ext uri="{FF2B5EF4-FFF2-40B4-BE49-F238E27FC236}">
                <a16:creationId xmlns:a16="http://schemas.microsoft.com/office/drawing/2014/main" id="{0630B22D-AD45-4BBB-B308-28310347322D}"/>
              </a:ext>
            </a:extLst>
          </p:cNvPr>
          <p:cNvGraphicFramePr>
            <a:graphicFrameLocks noGrp="1"/>
          </p:cNvGraphicFramePr>
          <p:nvPr>
            <p:ph type="tbl" sz="quarter" idx="13"/>
            <p:extLst>
              <p:ext uri="{D42A27DB-BD31-4B8C-83A1-F6EECF244321}">
                <p14:modId xmlns:p14="http://schemas.microsoft.com/office/powerpoint/2010/main" val="3517347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657763186"/>
                    </a:ext>
                  </a:extLst>
                </a:gridCol>
                <a:gridCol w="1152143">
                  <a:extLst>
                    <a:ext uri="{9D8B030D-6E8A-4147-A177-3AD203B41FA5}">
                      <a16:colId xmlns:a16="http://schemas.microsoft.com/office/drawing/2014/main" val="98725068"/>
                    </a:ext>
                  </a:extLst>
                </a:gridCol>
                <a:gridCol w="576072">
                  <a:extLst>
                    <a:ext uri="{9D8B030D-6E8A-4147-A177-3AD203B41FA5}">
                      <a16:colId xmlns:a16="http://schemas.microsoft.com/office/drawing/2014/main" val="723409021"/>
                    </a:ext>
                  </a:extLst>
                </a:gridCol>
                <a:gridCol w="576072">
                  <a:extLst>
                    <a:ext uri="{9D8B030D-6E8A-4147-A177-3AD203B41FA5}">
                      <a16:colId xmlns:a16="http://schemas.microsoft.com/office/drawing/2014/main" val="2630601950"/>
                    </a:ext>
                  </a:extLst>
                </a:gridCol>
                <a:gridCol w="576072">
                  <a:extLst>
                    <a:ext uri="{9D8B030D-6E8A-4147-A177-3AD203B41FA5}">
                      <a16:colId xmlns:a16="http://schemas.microsoft.com/office/drawing/2014/main" val="3529950394"/>
                    </a:ext>
                  </a:extLst>
                </a:gridCol>
                <a:gridCol w="576072">
                  <a:extLst>
                    <a:ext uri="{9D8B030D-6E8A-4147-A177-3AD203B41FA5}">
                      <a16:colId xmlns:a16="http://schemas.microsoft.com/office/drawing/2014/main" val="2286235633"/>
                    </a:ext>
                  </a:extLst>
                </a:gridCol>
                <a:gridCol w="576072">
                  <a:extLst>
                    <a:ext uri="{9D8B030D-6E8A-4147-A177-3AD203B41FA5}">
                      <a16:colId xmlns:a16="http://schemas.microsoft.com/office/drawing/2014/main" val="1248574205"/>
                    </a:ext>
                  </a:extLst>
                </a:gridCol>
                <a:gridCol w="576072">
                  <a:extLst>
                    <a:ext uri="{9D8B030D-6E8A-4147-A177-3AD203B41FA5}">
                      <a16:colId xmlns:a16="http://schemas.microsoft.com/office/drawing/2014/main" val="2895278073"/>
                    </a:ext>
                  </a:extLst>
                </a:gridCol>
                <a:gridCol w="576072">
                  <a:extLst>
                    <a:ext uri="{9D8B030D-6E8A-4147-A177-3AD203B41FA5}">
                      <a16:colId xmlns:a16="http://schemas.microsoft.com/office/drawing/2014/main" val="3883979308"/>
                    </a:ext>
                  </a:extLst>
                </a:gridCol>
                <a:gridCol w="576072">
                  <a:extLst>
                    <a:ext uri="{9D8B030D-6E8A-4147-A177-3AD203B41FA5}">
                      <a16:colId xmlns:a16="http://schemas.microsoft.com/office/drawing/2014/main" val="2220943958"/>
                    </a:ext>
                  </a:extLst>
                </a:gridCol>
                <a:gridCol w="576072">
                  <a:extLst>
                    <a:ext uri="{9D8B030D-6E8A-4147-A177-3AD203B41FA5}">
                      <a16:colId xmlns:a16="http://schemas.microsoft.com/office/drawing/2014/main" val="506635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39007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- 2023-04-26 15:55:55</a:t>
                      </a:r>
                      <a:r>
                        <a:rPr kumimoji="0" lang="en-US" sz="1000" b="0" i="0" u="none" strike="noStrike" kern="1200" cap="none" spc="0" normalizeH="0" baseline="0" noProof="0">
                          <a:ln>
                            <a:noFill/>
                          </a:ln>
                          <a:solidFill>
                            <a:prstClr val="black"/>
                          </a:solidFill>
                          <a:effectLst/>
                          <a:uLnTx/>
                          <a:uFillTx/>
                          <a:latin typeface="Calibri"/>
                          <a:ea typeface="+mn-ea"/>
                          <a:cs typeface="+mn-cs"/>
                        </a:rPr>
                        <a:t>
 📍No matter what your niche is, chances are there's a subreddit for it.
👥 With 52 million active users on the platform and forums for just about any niche interest imaginable, @Reddit gives small business owners the chance to authentically engage with their target audience, and learn more about their expectations and needs.
▶️ Find out how you can use Reddit to help grow your business in this week's Small Business Essentials.
#SmallBusinessEssentials #DiscoverDHL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https://quintly-image-storage.s3.amazonaws.com/3f60d2c92fb4bfdb964ecdc1e085e92e/054a56d5f64ec53553a19720d9e94a1c.jpg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extLst>
                  <a:ext uri="{0D108BD9-81ED-4DB2-BD59-A6C34878D82A}">
                    <a16:rowId xmlns:a16="http://schemas.microsoft.com/office/drawing/2014/main" val="4071619630"/>
                  </a:ext>
                </a:extLst>
              </a:tr>
            </a:tbl>
          </a:graphicData>
        </a:graphic>
      </p:graphicFrame>
      <p:sp>
        <p:nvSpPr>
          <p:cNvPr id="4" name="Text Placeholder 3">
            <a:extLst>
              <a:ext uri="{FF2B5EF4-FFF2-40B4-BE49-F238E27FC236}">
                <a16:creationId xmlns:a16="http://schemas.microsoft.com/office/drawing/2014/main" id="{227199FF-6BFD-406D-B611-D30A86D7EB38}"/>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694987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AEADB-3069-449C-92FC-2BECE1EA33BE}"/>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- 16 of 25</a:t>
            </a:r>
          </a:p>
        </p:txBody>
      </p:sp>
      <p:graphicFrame>
        <p:nvGraphicFramePr>
          <p:cNvPr id="5" name="Table Placeholder 4">
            <a:extLst>
              <a:ext uri="{FF2B5EF4-FFF2-40B4-BE49-F238E27FC236}">
                <a16:creationId xmlns:a16="http://schemas.microsoft.com/office/drawing/2014/main" id="{E6948A2F-2792-48E4-ACBB-7E2F53F87C38}"/>
              </a:ext>
            </a:extLst>
          </p:cNvPr>
          <p:cNvGraphicFramePr>
            <a:graphicFrameLocks noGrp="1"/>
          </p:cNvGraphicFramePr>
          <p:nvPr>
            <p:ph type="tbl" sz="quarter" idx="13"/>
            <p:extLst>
              <p:ext uri="{D42A27DB-BD31-4B8C-83A1-F6EECF244321}">
                <p14:modId xmlns:p14="http://schemas.microsoft.com/office/powerpoint/2010/main" val="356663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415209085"/>
                    </a:ext>
                  </a:extLst>
                </a:gridCol>
                <a:gridCol w="1152143">
                  <a:extLst>
                    <a:ext uri="{9D8B030D-6E8A-4147-A177-3AD203B41FA5}">
                      <a16:colId xmlns:a16="http://schemas.microsoft.com/office/drawing/2014/main" val="3882098089"/>
                    </a:ext>
                  </a:extLst>
                </a:gridCol>
                <a:gridCol w="576072">
                  <a:extLst>
                    <a:ext uri="{9D8B030D-6E8A-4147-A177-3AD203B41FA5}">
                      <a16:colId xmlns:a16="http://schemas.microsoft.com/office/drawing/2014/main" val="3894771912"/>
                    </a:ext>
                  </a:extLst>
                </a:gridCol>
                <a:gridCol w="576072">
                  <a:extLst>
                    <a:ext uri="{9D8B030D-6E8A-4147-A177-3AD203B41FA5}">
                      <a16:colId xmlns:a16="http://schemas.microsoft.com/office/drawing/2014/main" val="3481221849"/>
                    </a:ext>
                  </a:extLst>
                </a:gridCol>
                <a:gridCol w="576072">
                  <a:extLst>
                    <a:ext uri="{9D8B030D-6E8A-4147-A177-3AD203B41FA5}">
                      <a16:colId xmlns:a16="http://schemas.microsoft.com/office/drawing/2014/main" val="809763764"/>
                    </a:ext>
                  </a:extLst>
                </a:gridCol>
                <a:gridCol w="576072">
                  <a:extLst>
                    <a:ext uri="{9D8B030D-6E8A-4147-A177-3AD203B41FA5}">
                      <a16:colId xmlns:a16="http://schemas.microsoft.com/office/drawing/2014/main" val="2425238157"/>
                    </a:ext>
                  </a:extLst>
                </a:gridCol>
                <a:gridCol w="576072">
                  <a:extLst>
                    <a:ext uri="{9D8B030D-6E8A-4147-A177-3AD203B41FA5}">
                      <a16:colId xmlns:a16="http://schemas.microsoft.com/office/drawing/2014/main" val="2863714327"/>
                    </a:ext>
                  </a:extLst>
                </a:gridCol>
                <a:gridCol w="576072">
                  <a:extLst>
                    <a:ext uri="{9D8B030D-6E8A-4147-A177-3AD203B41FA5}">
                      <a16:colId xmlns:a16="http://schemas.microsoft.com/office/drawing/2014/main" val="3037189108"/>
                    </a:ext>
                  </a:extLst>
                </a:gridCol>
                <a:gridCol w="576072">
                  <a:extLst>
                    <a:ext uri="{9D8B030D-6E8A-4147-A177-3AD203B41FA5}">
                      <a16:colId xmlns:a16="http://schemas.microsoft.com/office/drawing/2014/main" val="4269634207"/>
                    </a:ext>
                  </a:extLst>
                </a:gridCol>
                <a:gridCol w="576072">
                  <a:extLst>
                    <a:ext uri="{9D8B030D-6E8A-4147-A177-3AD203B41FA5}">
                      <a16:colId xmlns:a16="http://schemas.microsoft.com/office/drawing/2014/main" val="995088946"/>
                    </a:ext>
                  </a:extLst>
                </a:gridCol>
                <a:gridCol w="576072">
                  <a:extLst>
                    <a:ext uri="{9D8B030D-6E8A-4147-A177-3AD203B41FA5}">
                      <a16:colId xmlns:a16="http://schemas.microsoft.com/office/drawing/2014/main" val="2294189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88983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- 2023-04-27 14:30:04</a:t>
                      </a:r>
                      <a:r>
                        <a:rPr kumimoji="0" lang="en-US" sz="1000" b="0" i="0" u="none" strike="noStrike" kern="1200" cap="none" spc="0" normalizeH="0" baseline="0" noProof="0">
                          <a:ln>
                            <a:noFill/>
                          </a:ln>
                          <a:solidFill>
                            <a:prstClr val="black"/>
                          </a:solidFill>
                          <a:effectLst/>
                          <a:uLnTx/>
                          <a:uFillTx/>
                          <a:latin typeface="Calibri"/>
                          <a:ea typeface="+mn-ea"/>
                          <a:cs typeface="+mn-cs"/>
                        </a:rPr>
                        <a:t>
 When the journey is the destination &gt;&gt;&gt;&gt;&gt;&gt;
🙌 No two businesses look the same.
Finding workflows and setting targets that work for you is the most important thing.
🤷‍♀️ Which type of small business owner are you?
#SmallBizGrowth #SmallBizCurated #DiscoverDHL @soulriot_us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https://quintly-image-storage.s3.amazonaws.com/3f60d2c92fb4bfdb964ecdc1e085e92e/102c2546b6ef2f5ad12b43b9243bc9d0.jpg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a:t>
                      </a:r>
                    </a:p>
                  </a:txBody>
                  <a:tcPr/>
                </a:tc>
                <a:extLst>
                  <a:ext uri="{0D108BD9-81ED-4DB2-BD59-A6C34878D82A}">
                    <a16:rowId xmlns:a16="http://schemas.microsoft.com/office/drawing/2014/main" val="1072345441"/>
                  </a:ext>
                </a:extLst>
              </a:tr>
            </a:tbl>
          </a:graphicData>
        </a:graphic>
      </p:graphicFrame>
      <p:sp>
        <p:nvSpPr>
          <p:cNvPr id="4" name="Text Placeholder 3">
            <a:extLst>
              <a:ext uri="{FF2B5EF4-FFF2-40B4-BE49-F238E27FC236}">
                <a16:creationId xmlns:a16="http://schemas.microsoft.com/office/drawing/2014/main" id="{7982382B-9BC8-4F7D-86F6-42EC8BA16CD4}"/>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946403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144E9-9612-4C17-93D0-7388F0F6E89B}"/>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- 17 of 25</a:t>
            </a:r>
          </a:p>
        </p:txBody>
      </p:sp>
      <p:graphicFrame>
        <p:nvGraphicFramePr>
          <p:cNvPr id="5" name="Table Placeholder 4">
            <a:extLst>
              <a:ext uri="{FF2B5EF4-FFF2-40B4-BE49-F238E27FC236}">
                <a16:creationId xmlns:a16="http://schemas.microsoft.com/office/drawing/2014/main" id="{F3BD50C7-6E40-4294-9EC5-AFB9EAD6AACE}"/>
              </a:ext>
            </a:extLst>
          </p:cNvPr>
          <p:cNvGraphicFramePr>
            <a:graphicFrameLocks noGrp="1"/>
          </p:cNvGraphicFramePr>
          <p:nvPr>
            <p:ph type="tbl" sz="quarter" idx="13"/>
            <p:extLst>
              <p:ext uri="{D42A27DB-BD31-4B8C-83A1-F6EECF244321}">
                <p14:modId xmlns:p14="http://schemas.microsoft.com/office/powerpoint/2010/main" val="1599884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04507300"/>
                    </a:ext>
                  </a:extLst>
                </a:gridCol>
                <a:gridCol w="1152143">
                  <a:extLst>
                    <a:ext uri="{9D8B030D-6E8A-4147-A177-3AD203B41FA5}">
                      <a16:colId xmlns:a16="http://schemas.microsoft.com/office/drawing/2014/main" val="3295232106"/>
                    </a:ext>
                  </a:extLst>
                </a:gridCol>
                <a:gridCol w="576072">
                  <a:extLst>
                    <a:ext uri="{9D8B030D-6E8A-4147-A177-3AD203B41FA5}">
                      <a16:colId xmlns:a16="http://schemas.microsoft.com/office/drawing/2014/main" val="1698778052"/>
                    </a:ext>
                  </a:extLst>
                </a:gridCol>
                <a:gridCol w="576072">
                  <a:extLst>
                    <a:ext uri="{9D8B030D-6E8A-4147-A177-3AD203B41FA5}">
                      <a16:colId xmlns:a16="http://schemas.microsoft.com/office/drawing/2014/main" val="1420139364"/>
                    </a:ext>
                  </a:extLst>
                </a:gridCol>
                <a:gridCol w="576072">
                  <a:extLst>
                    <a:ext uri="{9D8B030D-6E8A-4147-A177-3AD203B41FA5}">
                      <a16:colId xmlns:a16="http://schemas.microsoft.com/office/drawing/2014/main" val="1628752081"/>
                    </a:ext>
                  </a:extLst>
                </a:gridCol>
                <a:gridCol w="576072">
                  <a:extLst>
                    <a:ext uri="{9D8B030D-6E8A-4147-A177-3AD203B41FA5}">
                      <a16:colId xmlns:a16="http://schemas.microsoft.com/office/drawing/2014/main" val="3179121007"/>
                    </a:ext>
                  </a:extLst>
                </a:gridCol>
                <a:gridCol w="576072">
                  <a:extLst>
                    <a:ext uri="{9D8B030D-6E8A-4147-A177-3AD203B41FA5}">
                      <a16:colId xmlns:a16="http://schemas.microsoft.com/office/drawing/2014/main" val="3678762850"/>
                    </a:ext>
                  </a:extLst>
                </a:gridCol>
                <a:gridCol w="576072">
                  <a:extLst>
                    <a:ext uri="{9D8B030D-6E8A-4147-A177-3AD203B41FA5}">
                      <a16:colId xmlns:a16="http://schemas.microsoft.com/office/drawing/2014/main" val="846382011"/>
                    </a:ext>
                  </a:extLst>
                </a:gridCol>
                <a:gridCol w="576072">
                  <a:extLst>
                    <a:ext uri="{9D8B030D-6E8A-4147-A177-3AD203B41FA5}">
                      <a16:colId xmlns:a16="http://schemas.microsoft.com/office/drawing/2014/main" val="2882912435"/>
                    </a:ext>
                  </a:extLst>
                </a:gridCol>
                <a:gridCol w="576072">
                  <a:extLst>
                    <a:ext uri="{9D8B030D-6E8A-4147-A177-3AD203B41FA5}">
                      <a16:colId xmlns:a16="http://schemas.microsoft.com/office/drawing/2014/main" val="3873542307"/>
                    </a:ext>
                  </a:extLst>
                </a:gridCol>
                <a:gridCol w="576072">
                  <a:extLst>
                    <a:ext uri="{9D8B030D-6E8A-4147-A177-3AD203B41FA5}">
                      <a16:colId xmlns:a16="http://schemas.microsoft.com/office/drawing/2014/main" val="3049348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2825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- 2023-04-28 11:10:10</a:t>
                      </a:r>
                      <a:r>
                        <a:rPr kumimoji="0" lang="en-US" sz="1000" b="0" i="0" u="none" strike="noStrike" kern="1200" cap="none" spc="0" normalizeH="0" baseline="0" noProof="0">
                          <a:ln>
                            <a:noFill/>
                          </a:ln>
                          <a:solidFill>
                            <a:prstClr val="black"/>
                          </a:solidFill>
                          <a:effectLst/>
                          <a:uLnTx/>
                          <a:uFillTx/>
                          <a:latin typeface="Calibri"/>
                          <a:ea typeface="+mn-ea"/>
                          <a:cs typeface="+mn-cs"/>
                        </a:rPr>
                        <a:t>
 ⚖️ The generation gap between small business owners is still alive and well, with 87% being Gen X or Baby Boomers (born before 1981). 
📈 The good news for young people? 6% more Millennials started a business this year than previous years.
🙌 Wanting to be your own boss was one of the key drivers for new small business owners.
👍 72% of small business owners are happy with their choice to start a business.
Did you start a small business in the last 12 months?
#DiscoverDHL #Smallbiztrends #Guidant #BusinessTrends #SmallBusiness #Millenials #GenX #Statistics #Motivation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https://quintly-image-storage.s3.amazonaws.com/3f60d2c92fb4bfdb964ecdc1e085e92e/525b768bf609e293d4394011e0cf2051.jpg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2041</a:t>
                      </a:r>
                    </a:p>
                  </a:txBody>
                  <a:tcPr/>
                </a:tc>
                <a:extLst>
                  <a:ext uri="{0D108BD9-81ED-4DB2-BD59-A6C34878D82A}">
                    <a16:rowId xmlns:a16="http://schemas.microsoft.com/office/drawing/2014/main" val="1184049838"/>
                  </a:ext>
                </a:extLst>
              </a:tr>
            </a:tbl>
          </a:graphicData>
        </a:graphic>
      </p:graphicFrame>
      <p:sp>
        <p:nvSpPr>
          <p:cNvPr id="4" name="Text Placeholder 3">
            <a:extLst>
              <a:ext uri="{FF2B5EF4-FFF2-40B4-BE49-F238E27FC236}">
                <a16:creationId xmlns:a16="http://schemas.microsoft.com/office/drawing/2014/main" id="{5ABA835C-B931-49ED-AC13-0D4306EA3F17}"/>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4250636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981DC-2E8A-4E7A-BC64-1F2AA32CA1F3}"/>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- 18 of 25</a:t>
            </a:r>
          </a:p>
        </p:txBody>
      </p:sp>
      <p:graphicFrame>
        <p:nvGraphicFramePr>
          <p:cNvPr id="5" name="Table Placeholder 4">
            <a:extLst>
              <a:ext uri="{FF2B5EF4-FFF2-40B4-BE49-F238E27FC236}">
                <a16:creationId xmlns:a16="http://schemas.microsoft.com/office/drawing/2014/main" id="{2F2B9EB8-AD1A-4708-AAE3-3A950197817F}"/>
              </a:ext>
            </a:extLst>
          </p:cNvPr>
          <p:cNvGraphicFramePr>
            <a:graphicFrameLocks noGrp="1"/>
          </p:cNvGraphicFramePr>
          <p:nvPr>
            <p:ph type="tbl" sz="quarter" idx="13"/>
            <p:extLst>
              <p:ext uri="{D42A27DB-BD31-4B8C-83A1-F6EECF244321}">
                <p14:modId xmlns:p14="http://schemas.microsoft.com/office/powerpoint/2010/main" val="335335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39635630"/>
                    </a:ext>
                  </a:extLst>
                </a:gridCol>
                <a:gridCol w="1152143">
                  <a:extLst>
                    <a:ext uri="{9D8B030D-6E8A-4147-A177-3AD203B41FA5}">
                      <a16:colId xmlns:a16="http://schemas.microsoft.com/office/drawing/2014/main" val="4125504624"/>
                    </a:ext>
                  </a:extLst>
                </a:gridCol>
                <a:gridCol w="576072">
                  <a:extLst>
                    <a:ext uri="{9D8B030D-6E8A-4147-A177-3AD203B41FA5}">
                      <a16:colId xmlns:a16="http://schemas.microsoft.com/office/drawing/2014/main" val="319411969"/>
                    </a:ext>
                  </a:extLst>
                </a:gridCol>
                <a:gridCol w="576072">
                  <a:extLst>
                    <a:ext uri="{9D8B030D-6E8A-4147-A177-3AD203B41FA5}">
                      <a16:colId xmlns:a16="http://schemas.microsoft.com/office/drawing/2014/main" val="904955622"/>
                    </a:ext>
                  </a:extLst>
                </a:gridCol>
                <a:gridCol w="576072">
                  <a:extLst>
                    <a:ext uri="{9D8B030D-6E8A-4147-A177-3AD203B41FA5}">
                      <a16:colId xmlns:a16="http://schemas.microsoft.com/office/drawing/2014/main" val="1510771925"/>
                    </a:ext>
                  </a:extLst>
                </a:gridCol>
                <a:gridCol w="576072">
                  <a:extLst>
                    <a:ext uri="{9D8B030D-6E8A-4147-A177-3AD203B41FA5}">
                      <a16:colId xmlns:a16="http://schemas.microsoft.com/office/drawing/2014/main" val="2856135717"/>
                    </a:ext>
                  </a:extLst>
                </a:gridCol>
                <a:gridCol w="576072">
                  <a:extLst>
                    <a:ext uri="{9D8B030D-6E8A-4147-A177-3AD203B41FA5}">
                      <a16:colId xmlns:a16="http://schemas.microsoft.com/office/drawing/2014/main" val="64718724"/>
                    </a:ext>
                  </a:extLst>
                </a:gridCol>
                <a:gridCol w="576072">
                  <a:extLst>
                    <a:ext uri="{9D8B030D-6E8A-4147-A177-3AD203B41FA5}">
                      <a16:colId xmlns:a16="http://schemas.microsoft.com/office/drawing/2014/main" val="4034497936"/>
                    </a:ext>
                  </a:extLst>
                </a:gridCol>
                <a:gridCol w="576072">
                  <a:extLst>
                    <a:ext uri="{9D8B030D-6E8A-4147-A177-3AD203B41FA5}">
                      <a16:colId xmlns:a16="http://schemas.microsoft.com/office/drawing/2014/main" val="451079884"/>
                    </a:ext>
                  </a:extLst>
                </a:gridCol>
                <a:gridCol w="576072">
                  <a:extLst>
                    <a:ext uri="{9D8B030D-6E8A-4147-A177-3AD203B41FA5}">
                      <a16:colId xmlns:a16="http://schemas.microsoft.com/office/drawing/2014/main" val="1393403317"/>
                    </a:ext>
                  </a:extLst>
                </a:gridCol>
                <a:gridCol w="576072">
                  <a:extLst>
                    <a:ext uri="{9D8B030D-6E8A-4147-A177-3AD203B41FA5}">
                      <a16:colId xmlns:a16="http://schemas.microsoft.com/office/drawing/2014/main" val="3563679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1503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- 2023-05-02 14:32:03</a:t>
                      </a:r>
                      <a:r>
                        <a:rPr kumimoji="0" lang="en-US" sz="1000" b="0" i="0" u="none" strike="noStrike" kern="1200" cap="none" spc="0" normalizeH="0" baseline="0" noProof="0">
                          <a:ln>
                            <a:noFill/>
                          </a:ln>
                          <a:solidFill>
                            <a:prstClr val="black"/>
                          </a:solidFill>
                          <a:effectLst/>
                          <a:uLnTx/>
                          <a:uFillTx/>
                          <a:latin typeface="Calibri"/>
                          <a:ea typeface="+mn-ea"/>
                          <a:cs typeface="+mn-cs"/>
                        </a:rPr>
                        <a:t>
 Celebrating milestones — even the small ones— is a great way to stay motivated as a small business owner. And when you face new challenges, it can help give you perspective to see how much you've achieved on your business journey!
So don't forget to take the time to celebrate your achievements and share them with your customers. What have you celebrated recently?
#DiscoverDHL #SmallBusinessReminder #SmallBizGrowth #Motivation #SmallBusinessOwner #CelebratingSuccess #Milestone #Ecommerce #SmallBusinessAdvice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https://quintly-image-storage.s3.amazonaws.com/3f60d2c92fb4bfdb964ecdc1e085e92e/a811263ca4b3be10dc0e0893b232ec2f.jpg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extLst>
                  <a:ext uri="{0D108BD9-81ED-4DB2-BD59-A6C34878D82A}">
                    <a16:rowId xmlns:a16="http://schemas.microsoft.com/office/drawing/2014/main" val="3307455744"/>
                  </a:ext>
                </a:extLst>
              </a:tr>
            </a:tbl>
          </a:graphicData>
        </a:graphic>
      </p:graphicFrame>
      <p:sp>
        <p:nvSpPr>
          <p:cNvPr id="4" name="Text Placeholder 3">
            <a:extLst>
              <a:ext uri="{FF2B5EF4-FFF2-40B4-BE49-F238E27FC236}">
                <a16:creationId xmlns:a16="http://schemas.microsoft.com/office/drawing/2014/main" id="{95BABEAE-C579-4137-A7C5-9C86E7F0F421}"/>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988538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E8661-B774-4023-A362-F20F40CE564C}"/>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- 19 of 25</a:t>
            </a:r>
          </a:p>
        </p:txBody>
      </p:sp>
      <p:graphicFrame>
        <p:nvGraphicFramePr>
          <p:cNvPr id="5" name="Table Placeholder 4">
            <a:extLst>
              <a:ext uri="{FF2B5EF4-FFF2-40B4-BE49-F238E27FC236}">
                <a16:creationId xmlns:a16="http://schemas.microsoft.com/office/drawing/2014/main" id="{C685BC6B-F7BF-4D52-935E-9CB6CB9CD6E3}"/>
              </a:ext>
            </a:extLst>
          </p:cNvPr>
          <p:cNvGraphicFramePr>
            <a:graphicFrameLocks noGrp="1"/>
          </p:cNvGraphicFramePr>
          <p:nvPr>
            <p:ph type="tbl" sz="quarter" idx="13"/>
            <p:extLst>
              <p:ext uri="{D42A27DB-BD31-4B8C-83A1-F6EECF244321}">
                <p14:modId xmlns:p14="http://schemas.microsoft.com/office/powerpoint/2010/main" val="1399418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3244725"/>
                    </a:ext>
                  </a:extLst>
                </a:gridCol>
                <a:gridCol w="1152143">
                  <a:extLst>
                    <a:ext uri="{9D8B030D-6E8A-4147-A177-3AD203B41FA5}">
                      <a16:colId xmlns:a16="http://schemas.microsoft.com/office/drawing/2014/main" val="2103791918"/>
                    </a:ext>
                  </a:extLst>
                </a:gridCol>
                <a:gridCol w="576072">
                  <a:extLst>
                    <a:ext uri="{9D8B030D-6E8A-4147-A177-3AD203B41FA5}">
                      <a16:colId xmlns:a16="http://schemas.microsoft.com/office/drawing/2014/main" val="1169615654"/>
                    </a:ext>
                  </a:extLst>
                </a:gridCol>
                <a:gridCol w="576072">
                  <a:extLst>
                    <a:ext uri="{9D8B030D-6E8A-4147-A177-3AD203B41FA5}">
                      <a16:colId xmlns:a16="http://schemas.microsoft.com/office/drawing/2014/main" val="2715424807"/>
                    </a:ext>
                  </a:extLst>
                </a:gridCol>
                <a:gridCol w="576072">
                  <a:extLst>
                    <a:ext uri="{9D8B030D-6E8A-4147-A177-3AD203B41FA5}">
                      <a16:colId xmlns:a16="http://schemas.microsoft.com/office/drawing/2014/main" val="3522527196"/>
                    </a:ext>
                  </a:extLst>
                </a:gridCol>
                <a:gridCol w="576072">
                  <a:extLst>
                    <a:ext uri="{9D8B030D-6E8A-4147-A177-3AD203B41FA5}">
                      <a16:colId xmlns:a16="http://schemas.microsoft.com/office/drawing/2014/main" val="4085249626"/>
                    </a:ext>
                  </a:extLst>
                </a:gridCol>
                <a:gridCol w="576072">
                  <a:extLst>
                    <a:ext uri="{9D8B030D-6E8A-4147-A177-3AD203B41FA5}">
                      <a16:colId xmlns:a16="http://schemas.microsoft.com/office/drawing/2014/main" val="2622120724"/>
                    </a:ext>
                  </a:extLst>
                </a:gridCol>
                <a:gridCol w="576072">
                  <a:extLst>
                    <a:ext uri="{9D8B030D-6E8A-4147-A177-3AD203B41FA5}">
                      <a16:colId xmlns:a16="http://schemas.microsoft.com/office/drawing/2014/main" val="1490063219"/>
                    </a:ext>
                  </a:extLst>
                </a:gridCol>
                <a:gridCol w="576072">
                  <a:extLst>
                    <a:ext uri="{9D8B030D-6E8A-4147-A177-3AD203B41FA5}">
                      <a16:colId xmlns:a16="http://schemas.microsoft.com/office/drawing/2014/main" val="3353937678"/>
                    </a:ext>
                  </a:extLst>
                </a:gridCol>
                <a:gridCol w="576072">
                  <a:extLst>
                    <a:ext uri="{9D8B030D-6E8A-4147-A177-3AD203B41FA5}">
                      <a16:colId xmlns:a16="http://schemas.microsoft.com/office/drawing/2014/main" val="2919412514"/>
                    </a:ext>
                  </a:extLst>
                </a:gridCol>
                <a:gridCol w="576072">
                  <a:extLst>
                    <a:ext uri="{9D8B030D-6E8A-4147-A177-3AD203B41FA5}">
                      <a16:colId xmlns:a16="http://schemas.microsoft.com/office/drawing/2014/main" val="4218556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227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- 2023-05-04 15:19:11</a:t>
                      </a:r>
                      <a:r>
                        <a:rPr kumimoji="0" lang="en-US" sz="1000" b="0" i="0" u="none" strike="noStrike" kern="1200" cap="none" spc="0" normalizeH="0" baseline="0" noProof="0">
                          <a:ln>
                            <a:noFill/>
                          </a:ln>
                          <a:solidFill>
                            <a:prstClr val="black"/>
                          </a:solidFill>
                          <a:effectLst/>
                          <a:uLnTx/>
                          <a:uFillTx/>
                          <a:latin typeface="Calibri"/>
                          <a:ea typeface="+mn-ea"/>
                          <a:cs typeface="+mn-cs"/>
                        </a:rPr>
                        <a:t>
 🧍As a business owner, it's easy to feel like you're on your own.
🤝 The right mentor can provide valuable guidance, advice, and perspective based on their experiences. And in the online world, a blog or social media can act as a helpful virtual mentor! 😉
📣 Got a mentor helping you build your small business? Give them a shoutout here to show your appreciation!
🙌 Thanks for these insights @chrismeroff!
#BusinessMentor #Entrepreneurship #SmallBusinessOwner #Support #Guidance #Success #DiscoverDHL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https://quintly-image-storage.s3.amazonaws.com/3f60d2c92fb4bfdb964ecdc1e085e92e/e7011787a985e960f50e7e5b315771ed.jpg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extLst>
                  <a:ext uri="{0D108BD9-81ED-4DB2-BD59-A6C34878D82A}">
                    <a16:rowId xmlns:a16="http://schemas.microsoft.com/office/drawing/2014/main" val="730891962"/>
                  </a:ext>
                </a:extLst>
              </a:tr>
            </a:tbl>
          </a:graphicData>
        </a:graphic>
      </p:graphicFrame>
      <p:sp>
        <p:nvSpPr>
          <p:cNvPr id="4" name="Text Placeholder 3">
            <a:extLst>
              <a:ext uri="{FF2B5EF4-FFF2-40B4-BE49-F238E27FC236}">
                <a16:creationId xmlns:a16="http://schemas.microsoft.com/office/drawing/2014/main" id="{404D2D45-D90A-4B3A-81F8-59DD66864939}"/>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826385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F8517-8C36-4A5C-A29C-F8866B6985AB}"/>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- 20 of 25</a:t>
            </a:r>
          </a:p>
        </p:txBody>
      </p:sp>
      <p:graphicFrame>
        <p:nvGraphicFramePr>
          <p:cNvPr id="5" name="Table Placeholder 4">
            <a:extLst>
              <a:ext uri="{FF2B5EF4-FFF2-40B4-BE49-F238E27FC236}">
                <a16:creationId xmlns:a16="http://schemas.microsoft.com/office/drawing/2014/main" id="{C478FF27-EBCC-4D85-BADE-4D22C3374BE2}"/>
              </a:ext>
            </a:extLst>
          </p:cNvPr>
          <p:cNvGraphicFramePr>
            <a:graphicFrameLocks noGrp="1"/>
          </p:cNvGraphicFramePr>
          <p:nvPr>
            <p:ph type="tbl" sz="quarter" idx="13"/>
            <p:extLst>
              <p:ext uri="{D42A27DB-BD31-4B8C-83A1-F6EECF244321}">
                <p14:modId xmlns:p14="http://schemas.microsoft.com/office/powerpoint/2010/main" val="1116004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563871054"/>
                    </a:ext>
                  </a:extLst>
                </a:gridCol>
                <a:gridCol w="1152143">
                  <a:extLst>
                    <a:ext uri="{9D8B030D-6E8A-4147-A177-3AD203B41FA5}">
                      <a16:colId xmlns:a16="http://schemas.microsoft.com/office/drawing/2014/main" val="1441491746"/>
                    </a:ext>
                  </a:extLst>
                </a:gridCol>
                <a:gridCol w="576072">
                  <a:extLst>
                    <a:ext uri="{9D8B030D-6E8A-4147-A177-3AD203B41FA5}">
                      <a16:colId xmlns:a16="http://schemas.microsoft.com/office/drawing/2014/main" val="2906123471"/>
                    </a:ext>
                  </a:extLst>
                </a:gridCol>
                <a:gridCol w="576072">
                  <a:extLst>
                    <a:ext uri="{9D8B030D-6E8A-4147-A177-3AD203B41FA5}">
                      <a16:colId xmlns:a16="http://schemas.microsoft.com/office/drawing/2014/main" val="3290688690"/>
                    </a:ext>
                  </a:extLst>
                </a:gridCol>
                <a:gridCol w="576072">
                  <a:extLst>
                    <a:ext uri="{9D8B030D-6E8A-4147-A177-3AD203B41FA5}">
                      <a16:colId xmlns:a16="http://schemas.microsoft.com/office/drawing/2014/main" val="1690121962"/>
                    </a:ext>
                  </a:extLst>
                </a:gridCol>
                <a:gridCol w="576072">
                  <a:extLst>
                    <a:ext uri="{9D8B030D-6E8A-4147-A177-3AD203B41FA5}">
                      <a16:colId xmlns:a16="http://schemas.microsoft.com/office/drawing/2014/main" val="3765961390"/>
                    </a:ext>
                  </a:extLst>
                </a:gridCol>
                <a:gridCol w="576072">
                  <a:extLst>
                    <a:ext uri="{9D8B030D-6E8A-4147-A177-3AD203B41FA5}">
                      <a16:colId xmlns:a16="http://schemas.microsoft.com/office/drawing/2014/main" val="1125353324"/>
                    </a:ext>
                  </a:extLst>
                </a:gridCol>
                <a:gridCol w="576072">
                  <a:extLst>
                    <a:ext uri="{9D8B030D-6E8A-4147-A177-3AD203B41FA5}">
                      <a16:colId xmlns:a16="http://schemas.microsoft.com/office/drawing/2014/main" val="1978896359"/>
                    </a:ext>
                  </a:extLst>
                </a:gridCol>
                <a:gridCol w="576072">
                  <a:extLst>
                    <a:ext uri="{9D8B030D-6E8A-4147-A177-3AD203B41FA5}">
                      <a16:colId xmlns:a16="http://schemas.microsoft.com/office/drawing/2014/main" val="384853787"/>
                    </a:ext>
                  </a:extLst>
                </a:gridCol>
                <a:gridCol w="576072">
                  <a:extLst>
                    <a:ext uri="{9D8B030D-6E8A-4147-A177-3AD203B41FA5}">
                      <a16:colId xmlns:a16="http://schemas.microsoft.com/office/drawing/2014/main" val="3760829678"/>
                    </a:ext>
                  </a:extLst>
                </a:gridCol>
                <a:gridCol w="576072">
                  <a:extLst>
                    <a:ext uri="{9D8B030D-6E8A-4147-A177-3AD203B41FA5}">
                      <a16:colId xmlns:a16="http://schemas.microsoft.com/office/drawing/2014/main" val="3884422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70435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- 2023-05-09 15:37:16</a:t>
                      </a:r>
                      <a:r>
                        <a:rPr kumimoji="0" lang="en-US" sz="1000" b="0" i="0" u="none" strike="noStrike" kern="1200" cap="none" spc="0" normalizeH="0" baseline="0" noProof="0">
                          <a:ln>
                            <a:noFill/>
                          </a:ln>
                          <a:solidFill>
                            <a:prstClr val="black"/>
                          </a:solidFill>
                          <a:effectLst/>
                          <a:uLnTx/>
                          <a:uFillTx/>
                          <a:latin typeface="Calibri"/>
                          <a:ea typeface="+mn-ea"/>
                          <a:cs typeface="+mn-cs"/>
                        </a:rPr>
                        <a:t>
 Are you thinking of starting a #smallbusiness? Getting started can be challenging, but you'll never know what you can achieve if you don't try! 
So action these five steps and build the momentum to propel you towards your goal. 🚀 You've got this. 💪
Thank you for these great tips, @chelseakrost!
#SmallBizGrowth #Motivation #Inspiration #BusinessAdvice #Learning #SmallBusiness #Entrepreneurs #Courage #DiscoverDHL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https://quintly-image-storage.s3.amazonaws.com/3f60d2c92fb4bfdb964ecdc1e085e92e/a3e530c6fe8997c1c84038187c4fd869.jpg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extLst>
                  <a:ext uri="{0D108BD9-81ED-4DB2-BD59-A6C34878D82A}">
                    <a16:rowId xmlns:a16="http://schemas.microsoft.com/office/drawing/2014/main" val="4151936540"/>
                  </a:ext>
                </a:extLst>
              </a:tr>
            </a:tbl>
          </a:graphicData>
        </a:graphic>
      </p:graphicFrame>
      <p:sp>
        <p:nvSpPr>
          <p:cNvPr id="4" name="Text Placeholder 3">
            <a:extLst>
              <a:ext uri="{FF2B5EF4-FFF2-40B4-BE49-F238E27FC236}">
                <a16:creationId xmlns:a16="http://schemas.microsoft.com/office/drawing/2014/main" id="{D41C0AAD-5840-4CA7-80F2-FA0CD79E2060}"/>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181049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50133-D420-4E31-B4FB-C02C5D3755F5}"/>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- 21 of 25</a:t>
            </a:r>
          </a:p>
        </p:txBody>
      </p:sp>
      <p:graphicFrame>
        <p:nvGraphicFramePr>
          <p:cNvPr id="5" name="Table Placeholder 4">
            <a:extLst>
              <a:ext uri="{FF2B5EF4-FFF2-40B4-BE49-F238E27FC236}">
                <a16:creationId xmlns:a16="http://schemas.microsoft.com/office/drawing/2014/main" id="{22EA03B8-4A78-41DB-BB1F-A189674A3440}"/>
              </a:ext>
            </a:extLst>
          </p:cNvPr>
          <p:cNvGraphicFramePr>
            <a:graphicFrameLocks noGrp="1"/>
          </p:cNvGraphicFramePr>
          <p:nvPr>
            <p:ph type="tbl" sz="quarter" idx="13"/>
            <p:extLst>
              <p:ext uri="{D42A27DB-BD31-4B8C-83A1-F6EECF244321}">
                <p14:modId xmlns:p14="http://schemas.microsoft.com/office/powerpoint/2010/main" val="2587631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9217180"/>
                    </a:ext>
                  </a:extLst>
                </a:gridCol>
                <a:gridCol w="1152143">
                  <a:extLst>
                    <a:ext uri="{9D8B030D-6E8A-4147-A177-3AD203B41FA5}">
                      <a16:colId xmlns:a16="http://schemas.microsoft.com/office/drawing/2014/main" val="2046689468"/>
                    </a:ext>
                  </a:extLst>
                </a:gridCol>
                <a:gridCol w="576072">
                  <a:extLst>
                    <a:ext uri="{9D8B030D-6E8A-4147-A177-3AD203B41FA5}">
                      <a16:colId xmlns:a16="http://schemas.microsoft.com/office/drawing/2014/main" val="606301989"/>
                    </a:ext>
                  </a:extLst>
                </a:gridCol>
                <a:gridCol w="576072">
                  <a:extLst>
                    <a:ext uri="{9D8B030D-6E8A-4147-A177-3AD203B41FA5}">
                      <a16:colId xmlns:a16="http://schemas.microsoft.com/office/drawing/2014/main" val="2031462396"/>
                    </a:ext>
                  </a:extLst>
                </a:gridCol>
                <a:gridCol w="576072">
                  <a:extLst>
                    <a:ext uri="{9D8B030D-6E8A-4147-A177-3AD203B41FA5}">
                      <a16:colId xmlns:a16="http://schemas.microsoft.com/office/drawing/2014/main" val="2309876837"/>
                    </a:ext>
                  </a:extLst>
                </a:gridCol>
                <a:gridCol w="576072">
                  <a:extLst>
                    <a:ext uri="{9D8B030D-6E8A-4147-A177-3AD203B41FA5}">
                      <a16:colId xmlns:a16="http://schemas.microsoft.com/office/drawing/2014/main" val="61842450"/>
                    </a:ext>
                  </a:extLst>
                </a:gridCol>
                <a:gridCol w="576072">
                  <a:extLst>
                    <a:ext uri="{9D8B030D-6E8A-4147-A177-3AD203B41FA5}">
                      <a16:colId xmlns:a16="http://schemas.microsoft.com/office/drawing/2014/main" val="2399000655"/>
                    </a:ext>
                  </a:extLst>
                </a:gridCol>
                <a:gridCol w="576072">
                  <a:extLst>
                    <a:ext uri="{9D8B030D-6E8A-4147-A177-3AD203B41FA5}">
                      <a16:colId xmlns:a16="http://schemas.microsoft.com/office/drawing/2014/main" val="3615810146"/>
                    </a:ext>
                  </a:extLst>
                </a:gridCol>
                <a:gridCol w="576072">
                  <a:extLst>
                    <a:ext uri="{9D8B030D-6E8A-4147-A177-3AD203B41FA5}">
                      <a16:colId xmlns:a16="http://schemas.microsoft.com/office/drawing/2014/main" val="3414881311"/>
                    </a:ext>
                  </a:extLst>
                </a:gridCol>
                <a:gridCol w="576072">
                  <a:extLst>
                    <a:ext uri="{9D8B030D-6E8A-4147-A177-3AD203B41FA5}">
                      <a16:colId xmlns:a16="http://schemas.microsoft.com/office/drawing/2014/main" val="1508619388"/>
                    </a:ext>
                  </a:extLst>
                </a:gridCol>
                <a:gridCol w="576072">
                  <a:extLst>
                    <a:ext uri="{9D8B030D-6E8A-4147-A177-3AD203B41FA5}">
                      <a16:colId xmlns:a16="http://schemas.microsoft.com/office/drawing/2014/main" val="2849986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28887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- 2023-05-11 16:30:43</a:t>
                      </a:r>
                      <a:r>
                        <a:rPr kumimoji="0" lang="en-US" sz="1000" b="0" i="0" u="none" strike="noStrike" kern="1200" cap="none" spc="0" normalizeH="0" baseline="0" noProof="0">
                          <a:ln>
                            <a:noFill/>
                          </a:ln>
                          <a:solidFill>
                            <a:prstClr val="black"/>
                          </a:solidFill>
                          <a:effectLst/>
                          <a:uLnTx/>
                          <a:uFillTx/>
                          <a:latin typeface="Calibri"/>
                          <a:ea typeface="+mn-ea"/>
                          <a:cs typeface="+mn-cs"/>
                        </a:rPr>
                        <a:t>
 As e-commerce trends change, so do customer expectations. 📈
With only 38% of B2B business owners and 31% of B2C owners successfully implementing their e-commerce strategy, keeping up-to-date with customer expectations is vital for success. 
So, what do online shoppers expect in 2023, and how can you manage those expectations? Our latest article has all the answers. 🔍 Check out the link in our bio now! 
#DiscoverDHL #CustomerExpectations #Ecommerce2023 #BusinessSuccess #CustomerService #Growth #OnlineBusiness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https://quintly-image-storage.s3.amazonaws.com/3f60d2c92fb4bfdb964ecdc1e085e92e/2b56db340822aee0f51be133116d56ab.jpg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extLst>
                  <a:ext uri="{0D108BD9-81ED-4DB2-BD59-A6C34878D82A}">
                    <a16:rowId xmlns:a16="http://schemas.microsoft.com/office/drawing/2014/main" val="2159290247"/>
                  </a:ext>
                </a:extLst>
              </a:tr>
            </a:tbl>
          </a:graphicData>
        </a:graphic>
      </p:graphicFrame>
      <p:sp>
        <p:nvSpPr>
          <p:cNvPr id="4" name="Text Placeholder 3">
            <a:extLst>
              <a:ext uri="{FF2B5EF4-FFF2-40B4-BE49-F238E27FC236}">
                <a16:creationId xmlns:a16="http://schemas.microsoft.com/office/drawing/2014/main" id="{5E48E582-5C8F-4433-A57F-C6B29AB5C16F}"/>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559429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89162-B918-4C44-928B-B73CC6F64AEF}"/>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- 22 of 25</a:t>
            </a:r>
          </a:p>
        </p:txBody>
      </p:sp>
      <p:graphicFrame>
        <p:nvGraphicFramePr>
          <p:cNvPr id="5" name="Table Placeholder 4">
            <a:extLst>
              <a:ext uri="{FF2B5EF4-FFF2-40B4-BE49-F238E27FC236}">
                <a16:creationId xmlns:a16="http://schemas.microsoft.com/office/drawing/2014/main" id="{4FD452DE-1B1B-4069-8D3A-A0EA2D62A052}"/>
              </a:ext>
            </a:extLst>
          </p:cNvPr>
          <p:cNvGraphicFramePr>
            <a:graphicFrameLocks noGrp="1"/>
          </p:cNvGraphicFramePr>
          <p:nvPr>
            <p:ph type="tbl" sz="quarter" idx="13"/>
            <p:extLst>
              <p:ext uri="{D42A27DB-BD31-4B8C-83A1-F6EECF244321}">
                <p14:modId xmlns:p14="http://schemas.microsoft.com/office/powerpoint/2010/main" val="2406045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261290345"/>
                    </a:ext>
                  </a:extLst>
                </a:gridCol>
                <a:gridCol w="1152143">
                  <a:extLst>
                    <a:ext uri="{9D8B030D-6E8A-4147-A177-3AD203B41FA5}">
                      <a16:colId xmlns:a16="http://schemas.microsoft.com/office/drawing/2014/main" val="3672261375"/>
                    </a:ext>
                  </a:extLst>
                </a:gridCol>
                <a:gridCol w="576072">
                  <a:extLst>
                    <a:ext uri="{9D8B030D-6E8A-4147-A177-3AD203B41FA5}">
                      <a16:colId xmlns:a16="http://schemas.microsoft.com/office/drawing/2014/main" val="3683709005"/>
                    </a:ext>
                  </a:extLst>
                </a:gridCol>
                <a:gridCol w="576072">
                  <a:extLst>
                    <a:ext uri="{9D8B030D-6E8A-4147-A177-3AD203B41FA5}">
                      <a16:colId xmlns:a16="http://schemas.microsoft.com/office/drawing/2014/main" val="2329979270"/>
                    </a:ext>
                  </a:extLst>
                </a:gridCol>
                <a:gridCol w="576072">
                  <a:extLst>
                    <a:ext uri="{9D8B030D-6E8A-4147-A177-3AD203B41FA5}">
                      <a16:colId xmlns:a16="http://schemas.microsoft.com/office/drawing/2014/main" val="4130637459"/>
                    </a:ext>
                  </a:extLst>
                </a:gridCol>
                <a:gridCol w="576072">
                  <a:extLst>
                    <a:ext uri="{9D8B030D-6E8A-4147-A177-3AD203B41FA5}">
                      <a16:colId xmlns:a16="http://schemas.microsoft.com/office/drawing/2014/main" val="2747255226"/>
                    </a:ext>
                  </a:extLst>
                </a:gridCol>
                <a:gridCol w="576072">
                  <a:extLst>
                    <a:ext uri="{9D8B030D-6E8A-4147-A177-3AD203B41FA5}">
                      <a16:colId xmlns:a16="http://schemas.microsoft.com/office/drawing/2014/main" val="1099662658"/>
                    </a:ext>
                  </a:extLst>
                </a:gridCol>
                <a:gridCol w="576072">
                  <a:extLst>
                    <a:ext uri="{9D8B030D-6E8A-4147-A177-3AD203B41FA5}">
                      <a16:colId xmlns:a16="http://schemas.microsoft.com/office/drawing/2014/main" val="3336178494"/>
                    </a:ext>
                  </a:extLst>
                </a:gridCol>
                <a:gridCol w="576072">
                  <a:extLst>
                    <a:ext uri="{9D8B030D-6E8A-4147-A177-3AD203B41FA5}">
                      <a16:colId xmlns:a16="http://schemas.microsoft.com/office/drawing/2014/main" val="2524944193"/>
                    </a:ext>
                  </a:extLst>
                </a:gridCol>
                <a:gridCol w="576072">
                  <a:extLst>
                    <a:ext uri="{9D8B030D-6E8A-4147-A177-3AD203B41FA5}">
                      <a16:colId xmlns:a16="http://schemas.microsoft.com/office/drawing/2014/main" val="2167658811"/>
                    </a:ext>
                  </a:extLst>
                </a:gridCol>
                <a:gridCol w="576072">
                  <a:extLst>
                    <a:ext uri="{9D8B030D-6E8A-4147-A177-3AD203B41FA5}">
                      <a16:colId xmlns:a16="http://schemas.microsoft.com/office/drawing/2014/main" val="14794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90856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- 2023-05-12 14:52:50</a:t>
                      </a:r>
                      <a:r>
                        <a:rPr kumimoji="0" lang="en-US" sz="1000" b="0" i="0" u="none" strike="noStrike" kern="1200" cap="none" spc="0" normalizeH="0" baseline="0" noProof="0">
                          <a:ln>
                            <a:noFill/>
                          </a:ln>
                          <a:solidFill>
                            <a:prstClr val="black"/>
                          </a:solidFill>
                          <a:effectLst/>
                          <a:uLnTx/>
                          <a:uFillTx/>
                          <a:latin typeface="Calibri"/>
                          <a:ea typeface="+mn-ea"/>
                          <a:cs typeface="+mn-cs"/>
                        </a:rPr>
                        <a:t>
 ✨We are living in the era of the micro-influencer. ✨
They are helping small businesses like yours around the world generate reach with their specialized audiences.
Are you running a small business but not reaching your target market yet? Find out how you can use influencer marketing to build your brand identity and drive sales in our latest article!
🔗 Link in bio!
#DiscoverDHL #SmallBusinessEssentials #InfluencerMarketing #Microinfluencer #SmallBizGrowth #SmallBusinessTips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https://quintly-image-storage.s3.amazonaws.com/3f60d2c92fb4bfdb964ecdc1e085e92e/820d748ebc7e3d7ceff1d58e35be9d56.jpg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extLst>
                  <a:ext uri="{0D108BD9-81ED-4DB2-BD59-A6C34878D82A}">
                    <a16:rowId xmlns:a16="http://schemas.microsoft.com/office/drawing/2014/main" val="3223889145"/>
                  </a:ext>
                </a:extLst>
              </a:tr>
            </a:tbl>
          </a:graphicData>
        </a:graphic>
      </p:graphicFrame>
      <p:sp>
        <p:nvSpPr>
          <p:cNvPr id="4" name="Text Placeholder 3">
            <a:extLst>
              <a:ext uri="{FF2B5EF4-FFF2-40B4-BE49-F238E27FC236}">
                <a16:creationId xmlns:a16="http://schemas.microsoft.com/office/drawing/2014/main" id="{9BD87F93-E9F0-4026-AF03-049EB4FECCB1}"/>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620816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E63F1-5A81-4D1D-ADD9-4C511F3C7F7C}"/>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- 23 of 25</a:t>
            </a:r>
          </a:p>
        </p:txBody>
      </p:sp>
      <p:graphicFrame>
        <p:nvGraphicFramePr>
          <p:cNvPr id="5" name="Table Placeholder 4">
            <a:extLst>
              <a:ext uri="{FF2B5EF4-FFF2-40B4-BE49-F238E27FC236}">
                <a16:creationId xmlns:a16="http://schemas.microsoft.com/office/drawing/2014/main" id="{FA40AF0C-9A0A-4A3F-997F-CD974A0BA0D5}"/>
              </a:ext>
            </a:extLst>
          </p:cNvPr>
          <p:cNvGraphicFramePr>
            <a:graphicFrameLocks noGrp="1"/>
          </p:cNvGraphicFramePr>
          <p:nvPr>
            <p:ph type="tbl" sz="quarter" idx="13"/>
            <p:extLst>
              <p:ext uri="{D42A27DB-BD31-4B8C-83A1-F6EECF244321}">
                <p14:modId xmlns:p14="http://schemas.microsoft.com/office/powerpoint/2010/main" val="1611688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67883609"/>
                    </a:ext>
                  </a:extLst>
                </a:gridCol>
                <a:gridCol w="1152143">
                  <a:extLst>
                    <a:ext uri="{9D8B030D-6E8A-4147-A177-3AD203B41FA5}">
                      <a16:colId xmlns:a16="http://schemas.microsoft.com/office/drawing/2014/main" val="986052769"/>
                    </a:ext>
                  </a:extLst>
                </a:gridCol>
                <a:gridCol w="576072">
                  <a:extLst>
                    <a:ext uri="{9D8B030D-6E8A-4147-A177-3AD203B41FA5}">
                      <a16:colId xmlns:a16="http://schemas.microsoft.com/office/drawing/2014/main" val="1829118057"/>
                    </a:ext>
                  </a:extLst>
                </a:gridCol>
                <a:gridCol w="576072">
                  <a:extLst>
                    <a:ext uri="{9D8B030D-6E8A-4147-A177-3AD203B41FA5}">
                      <a16:colId xmlns:a16="http://schemas.microsoft.com/office/drawing/2014/main" val="3084679187"/>
                    </a:ext>
                  </a:extLst>
                </a:gridCol>
                <a:gridCol w="576072">
                  <a:extLst>
                    <a:ext uri="{9D8B030D-6E8A-4147-A177-3AD203B41FA5}">
                      <a16:colId xmlns:a16="http://schemas.microsoft.com/office/drawing/2014/main" val="2740484751"/>
                    </a:ext>
                  </a:extLst>
                </a:gridCol>
                <a:gridCol w="576072">
                  <a:extLst>
                    <a:ext uri="{9D8B030D-6E8A-4147-A177-3AD203B41FA5}">
                      <a16:colId xmlns:a16="http://schemas.microsoft.com/office/drawing/2014/main" val="3244294856"/>
                    </a:ext>
                  </a:extLst>
                </a:gridCol>
                <a:gridCol w="576072">
                  <a:extLst>
                    <a:ext uri="{9D8B030D-6E8A-4147-A177-3AD203B41FA5}">
                      <a16:colId xmlns:a16="http://schemas.microsoft.com/office/drawing/2014/main" val="1147240061"/>
                    </a:ext>
                  </a:extLst>
                </a:gridCol>
                <a:gridCol w="576072">
                  <a:extLst>
                    <a:ext uri="{9D8B030D-6E8A-4147-A177-3AD203B41FA5}">
                      <a16:colId xmlns:a16="http://schemas.microsoft.com/office/drawing/2014/main" val="1573564355"/>
                    </a:ext>
                  </a:extLst>
                </a:gridCol>
                <a:gridCol w="576072">
                  <a:extLst>
                    <a:ext uri="{9D8B030D-6E8A-4147-A177-3AD203B41FA5}">
                      <a16:colId xmlns:a16="http://schemas.microsoft.com/office/drawing/2014/main" val="324547672"/>
                    </a:ext>
                  </a:extLst>
                </a:gridCol>
                <a:gridCol w="576072">
                  <a:extLst>
                    <a:ext uri="{9D8B030D-6E8A-4147-A177-3AD203B41FA5}">
                      <a16:colId xmlns:a16="http://schemas.microsoft.com/office/drawing/2014/main" val="1627506950"/>
                    </a:ext>
                  </a:extLst>
                </a:gridCol>
                <a:gridCol w="576072">
                  <a:extLst>
                    <a:ext uri="{9D8B030D-6E8A-4147-A177-3AD203B41FA5}">
                      <a16:colId xmlns:a16="http://schemas.microsoft.com/office/drawing/2014/main" val="181302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67290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- 2023-05-15 15:51:20</a:t>
                      </a:r>
                      <a:r>
                        <a:rPr kumimoji="0" lang="en-US" sz="1000" b="0" i="0" u="none" strike="noStrike" kern="1200" cap="none" spc="0" normalizeH="0" baseline="0" noProof="0">
                          <a:ln>
                            <a:noFill/>
                          </a:ln>
                          <a:solidFill>
                            <a:prstClr val="black"/>
                          </a:solidFill>
                          <a:effectLst/>
                          <a:uLnTx/>
                          <a:uFillTx/>
                          <a:latin typeface="Calibri"/>
                          <a:ea typeface="+mn-ea"/>
                          <a:cs typeface="+mn-cs"/>
                        </a:rPr>
                        <a:t>
 Think sustainable logistics is too far-fetched? Think again. 🌱✈️🌐
Selecting GoGreen Plus when shipping with DHL Express means that we'll invest your chosen CO2e reduction directly into eco-friendly fuel alternatives like Sustainable Aviation Fuel (SAF).
This can reduce your logistics emissions by up to 80%, helping you meet your sustainability targets and support our planet!
Find out more about how it all works in our latest article — link in bio!
#DiscoverDHL #GoGreenPlus #SustainableLogistics #Sustainability #GreenLogistics #SustainableAviation #AirTransport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https://quintly-image-storage.s3.amazonaws.com/3f60d2c92fb4bfdb964ecdc1e085e92e/a7b13e3f9e00a765872a038b0cac3b3c.jpg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extLst>
                  <a:ext uri="{0D108BD9-81ED-4DB2-BD59-A6C34878D82A}">
                    <a16:rowId xmlns:a16="http://schemas.microsoft.com/office/drawing/2014/main" val="2163578624"/>
                  </a:ext>
                </a:extLst>
              </a:tr>
            </a:tbl>
          </a:graphicData>
        </a:graphic>
      </p:graphicFrame>
      <p:sp>
        <p:nvSpPr>
          <p:cNvPr id="4" name="Text Placeholder 3">
            <a:extLst>
              <a:ext uri="{FF2B5EF4-FFF2-40B4-BE49-F238E27FC236}">
                <a16:creationId xmlns:a16="http://schemas.microsoft.com/office/drawing/2014/main" id="{30E3A960-74C2-44BC-A803-CF79633310AE}"/>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047358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EBBC2-6439-4F3A-B9FA-27C11611D417}"/>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- 24 of 25</a:t>
            </a:r>
          </a:p>
        </p:txBody>
      </p:sp>
      <p:graphicFrame>
        <p:nvGraphicFramePr>
          <p:cNvPr id="5" name="Table Placeholder 4">
            <a:extLst>
              <a:ext uri="{FF2B5EF4-FFF2-40B4-BE49-F238E27FC236}">
                <a16:creationId xmlns:a16="http://schemas.microsoft.com/office/drawing/2014/main" id="{CE21C59C-11F3-405C-BA69-4F0A6A61F46E}"/>
              </a:ext>
            </a:extLst>
          </p:cNvPr>
          <p:cNvGraphicFramePr>
            <a:graphicFrameLocks noGrp="1"/>
          </p:cNvGraphicFramePr>
          <p:nvPr>
            <p:ph type="tbl" sz="quarter" idx="13"/>
            <p:extLst>
              <p:ext uri="{D42A27DB-BD31-4B8C-83A1-F6EECF244321}">
                <p14:modId xmlns:p14="http://schemas.microsoft.com/office/powerpoint/2010/main" val="2148218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13217217"/>
                    </a:ext>
                  </a:extLst>
                </a:gridCol>
                <a:gridCol w="1152143">
                  <a:extLst>
                    <a:ext uri="{9D8B030D-6E8A-4147-A177-3AD203B41FA5}">
                      <a16:colId xmlns:a16="http://schemas.microsoft.com/office/drawing/2014/main" val="3843175992"/>
                    </a:ext>
                  </a:extLst>
                </a:gridCol>
                <a:gridCol w="576072">
                  <a:extLst>
                    <a:ext uri="{9D8B030D-6E8A-4147-A177-3AD203B41FA5}">
                      <a16:colId xmlns:a16="http://schemas.microsoft.com/office/drawing/2014/main" val="1055393131"/>
                    </a:ext>
                  </a:extLst>
                </a:gridCol>
                <a:gridCol w="576072">
                  <a:extLst>
                    <a:ext uri="{9D8B030D-6E8A-4147-A177-3AD203B41FA5}">
                      <a16:colId xmlns:a16="http://schemas.microsoft.com/office/drawing/2014/main" val="618448596"/>
                    </a:ext>
                  </a:extLst>
                </a:gridCol>
                <a:gridCol w="576072">
                  <a:extLst>
                    <a:ext uri="{9D8B030D-6E8A-4147-A177-3AD203B41FA5}">
                      <a16:colId xmlns:a16="http://schemas.microsoft.com/office/drawing/2014/main" val="659010973"/>
                    </a:ext>
                  </a:extLst>
                </a:gridCol>
                <a:gridCol w="576072">
                  <a:extLst>
                    <a:ext uri="{9D8B030D-6E8A-4147-A177-3AD203B41FA5}">
                      <a16:colId xmlns:a16="http://schemas.microsoft.com/office/drawing/2014/main" val="1372315263"/>
                    </a:ext>
                  </a:extLst>
                </a:gridCol>
                <a:gridCol w="576072">
                  <a:extLst>
                    <a:ext uri="{9D8B030D-6E8A-4147-A177-3AD203B41FA5}">
                      <a16:colId xmlns:a16="http://schemas.microsoft.com/office/drawing/2014/main" val="4109642548"/>
                    </a:ext>
                  </a:extLst>
                </a:gridCol>
                <a:gridCol w="576072">
                  <a:extLst>
                    <a:ext uri="{9D8B030D-6E8A-4147-A177-3AD203B41FA5}">
                      <a16:colId xmlns:a16="http://schemas.microsoft.com/office/drawing/2014/main" val="1508434400"/>
                    </a:ext>
                  </a:extLst>
                </a:gridCol>
                <a:gridCol w="576072">
                  <a:extLst>
                    <a:ext uri="{9D8B030D-6E8A-4147-A177-3AD203B41FA5}">
                      <a16:colId xmlns:a16="http://schemas.microsoft.com/office/drawing/2014/main" val="4094676142"/>
                    </a:ext>
                  </a:extLst>
                </a:gridCol>
                <a:gridCol w="576072">
                  <a:extLst>
                    <a:ext uri="{9D8B030D-6E8A-4147-A177-3AD203B41FA5}">
                      <a16:colId xmlns:a16="http://schemas.microsoft.com/office/drawing/2014/main" val="1502518108"/>
                    </a:ext>
                  </a:extLst>
                </a:gridCol>
                <a:gridCol w="576072">
                  <a:extLst>
                    <a:ext uri="{9D8B030D-6E8A-4147-A177-3AD203B41FA5}">
                      <a16:colId xmlns:a16="http://schemas.microsoft.com/office/drawing/2014/main" val="2147080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2987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- 2023-05-17 09:42:11</a:t>
                      </a:r>
                      <a:r>
                        <a:rPr kumimoji="0" lang="en-US" sz="1000" b="0" i="0" u="none" strike="noStrike" kern="1200" cap="none" spc="0" normalizeH="0" baseline="0" noProof="0">
                          <a:ln>
                            <a:noFill/>
                          </a:ln>
                          <a:solidFill>
                            <a:prstClr val="black"/>
                          </a:solidFill>
                          <a:effectLst/>
                          <a:uLnTx/>
                          <a:uFillTx/>
                          <a:latin typeface="Calibri"/>
                          <a:ea typeface="+mn-ea"/>
                          <a:cs typeface="+mn-cs"/>
                        </a:rPr>
                        <a:t>
 Entrepreneur isn't just a title. It's a mindset. 🏆
So what does it take to maintain long-term growth?
As a small business owner, you need to know how to:
✅ BUILD
✅ SELL
✅ LEAD
Thanks @avijaveri for sharing! 🙌
#BusinessGrowth #SmallBusinessAdvice #SmallBizCurated #DiscoverDHL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https://quintly-image-storage.s3.amazonaws.com/3f60d2c92fb4bfdb964ecdc1e085e92e/ae42a46c2f2ffc6b2694358531f51b12.jpg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1480</a:t>
                      </a:r>
                    </a:p>
                  </a:txBody>
                  <a:tcPr/>
                </a:tc>
                <a:extLst>
                  <a:ext uri="{0D108BD9-81ED-4DB2-BD59-A6C34878D82A}">
                    <a16:rowId xmlns:a16="http://schemas.microsoft.com/office/drawing/2014/main" val="3784105601"/>
                  </a:ext>
                </a:extLst>
              </a:tr>
            </a:tbl>
          </a:graphicData>
        </a:graphic>
      </p:graphicFrame>
      <p:sp>
        <p:nvSpPr>
          <p:cNvPr id="4" name="Text Placeholder 3">
            <a:extLst>
              <a:ext uri="{FF2B5EF4-FFF2-40B4-BE49-F238E27FC236}">
                <a16:creationId xmlns:a16="http://schemas.microsoft.com/office/drawing/2014/main" id="{88EB0FDB-9FEA-4BD3-A633-3BA09CAF4300}"/>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247734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F2750-AA50-4848-BB1C-5482CD625657}"/>
              </a:ext>
            </a:extLst>
          </p:cNvPr>
          <p:cNvSpPr>
            <a:spLocks noGrp="1"/>
          </p:cNvSpPr>
          <p:nvPr>
            <p:ph type="title"/>
          </p:nvPr>
        </p:nvSpPr>
        <p:spPr/>
        <p:txBody>
          <a:bodyPr>
            <a:normAutofit fontScale="90000"/>
          </a:bodyPr>
          <a:lstStyle/>
          <a:p>
            <a:r>
              <a:rPr lang="en-US"/>
              <a:t>Instagram DISC IG - BM - ER 4.64% - 349 Impressions - Comments 1 - Likes 13 - Video Views 76 - Saves 1 - Eng.s 15 - EbI 4.3% - Reach 317 | discoverbydhl - 25 of 25</a:t>
            </a:r>
          </a:p>
        </p:txBody>
      </p:sp>
      <p:graphicFrame>
        <p:nvGraphicFramePr>
          <p:cNvPr id="5" name="Table Placeholder 4">
            <a:extLst>
              <a:ext uri="{FF2B5EF4-FFF2-40B4-BE49-F238E27FC236}">
                <a16:creationId xmlns:a16="http://schemas.microsoft.com/office/drawing/2014/main" id="{2BBE2D8B-9B8D-4CCD-AC25-A5FFF82A27ED}"/>
              </a:ext>
            </a:extLst>
          </p:cNvPr>
          <p:cNvGraphicFramePr>
            <a:graphicFrameLocks noGrp="1"/>
          </p:cNvGraphicFramePr>
          <p:nvPr>
            <p:ph type="tbl" sz="quarter" idx="13"/>
            <p:extLst>
              <p:ext uri="{D42A27DB-BD31-4B8C-83A1-F6EECF244321}">
                <p14:modId xmlns:p14="http://schemas.microsoft.com/office/powerpoint/2010/main" val="404276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958147559"/>
                    </a:ext>
                  </a:extLst>
                </a:gridCol>
                <a:gridCol w="1152143">
                  <a:extLst>
                    <a:ext uri="{9D8B030D-6E8A-4147-A177-3AD203B41FA5}">
                      <a16:colId xmlns:a16="http://schemas.microsoft.com/office/drawing/2014/main" val="4038231681"/>
                    </a:ext>
                  </a:extLst>
                </a:gridCol>
                <a:gridCol w="576072">
                  <a:extLst>
                    <a:ext uri="{9D8B030D-6E8A-4147-A177-3AD203B41FA5}">
                      <a16:colId xmlns:a16="http://schemas.microsoft.com/office/drawing/2014/main" val="404809074"/>
                    </a:ext>
                  </a:extLst>
                </a:gridCol>
                <a:gridCol w="576072">
                  <a:extLst>
                    <a:ext uri="{9D8B030D-6E8A-4147-A177-3AD203B41FA5}">
                      <a16:colId xmlns:a16="http://schemas.microsoft.com/office/drawing/2014/main" val="4136065559"/>
                    </a:ext>
                  </a:extLst>
                </a:gridCol>
                <a:gridCol w="576072">
                  <a:extLst>
                    <a:ext uri="{9D8B030D-6E8A-4147-A177-3AD203B41FA5}">
                      <a16:colId xmlns:a16="http://schemas.microsoft.com/office/drawing/2014/main" val="3234365381"/>
                    </a:ext>
                  </a:extLst>
                </a:gridCol>
                <a:gridCol w="576072">
                  <a:extLst>
                    <a:ext uri="{9D8B030D-6E8A-4147-A177-3AD203B41FA5}">
                      <a16:colId xmlns:a16="http://schemas.microsoft.com/office/drawing/2014/main" val="176961948"/>
                    </a:ext>
                  </a:extLst>
                </a:gridCol>
                <a:gridCol w="576072">
                  <a:extLst>
                    <a:ext uri="{9D8B030D-6E8A-4147-A177-3AD203B41FA5}">
                      <a16:colId xmlns:a16="http://schemas.microsoft.com/office/drawing/2014/main" val="946439701"/>
                    </a:ext>
                  </a:extLst>
                </a:gridCol>
                <a:gridCol w="576072">
                  <a:extLst>
                    <a:ext uri="{9D8B030D-6E8A-4147-A177-3AD203B41FA5}">
                      <a16:colId xmlns:a16="http://schemas.microsoft.com/office/drawing/2014/main" val="1942692264"/>
                    </a:ext>
                  </a:extLst>
                </a:gridCol>
                <a:gridCol w="576072">
                  <a:extLst>
                    <a:ext uri="{9D8B030D-6E8A-4147-A177-3AD203B41FA5}">
                      <a16:colId xmlns:a16="http://schemas.microsoft.com/office/drawing/2014/main" val="3195269946"/>
                    </a:ext>
                  </a:extLst>
                </a:gridCol>
                <a:gridCol w="576072">
                  <a:extLst>
                    <a:ext uri="{9D8B030D-6E8A-4147-A177-3AD203B41FA5}">
                      <a16:colId xmlns:a16="http://schemas.microsoft.com/office/drawing/2014/main" val="4032372426"/>
                    </a:ext>
                  </a:extLst>
                </a:gridCol>
                <a:gridCol w="576072">
                  <a:extLst>
                    <a:ext uri="{9D8B030D-6E8A-4147-A177-3AD203B41FA5}">
                      <a16:colId xmlns:a16="http://schemas.microsoft.com/office/drawing/2014/main" val="878745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41844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discoverbydhl - 2023-05-18 14:38:03</a:t>
                      </a:r>
                      <a:r>
                        <a:rPr kumimoji="0" lang="en-US" sz="1000" b="0" i="0" u="none" strike="noStrike" kern="1200" cap="none" spc="0" normalizeH="0" baseline="0" noProof="0">
                          <a:ln>
                            <a:noFill/>
                          </a:ln>
                          <a:solidFill>
                            <a:prstClr val="black"/>
                          </a:solidFill>
                          <a:effectLst/>
                          <a:uLnTx/>
                          <a:uFillTx/>
                          <a:latin typeface="Calibri"/>
                          <a:ea typeface="+mn-ea"/>
                          <a:cs typeface="+mn-cs"/>
                        </a:rPr>
                        <a:t>
 Do you run a small business with no employees? You're in the majority! 😲 
Out of the incredible  33.2 million small businesses, 16% have 1-19 employees, and only 650,003 have 20-499 employees. Remarkably, most operate with no employees!
No matter the size of your team, never underestimate the impact of your hard work and dedication. 💪✨ Keep shaping the world with your #entrepreneurial spirit. 🚀❤️
How many people work for your small business?
#DiscoverDHL #SmallBizGrowth #SmallBusinessOwner #Planning #BusinessMotivation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https://quintly-image-storage.s3.amazonaws.com/3f60d2c92fb4bfdb964ecdc1e085e92e/2604c43c3583b3ce7d5ec35faf5bfe65.jpg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extLst>
                  <a:ext uri="{0D108BD9-81ED-4DB2-BD59-A6C34878D82A}">
                    <a16:rowId xmlns:a16="http://schemas.microsoft.com/office/drawing/2014/main" val="2485051629"/>
                  </a:ext>
                </a:extLst>
              </a:tr>
            </a:tbl>
          </a:graphicData>
        </a:graphic>
      </p:graphicFrame>
      <p:sp>
        <p:nvSpPr>
          <p:cNvPr id="4" name="Text Placeholder 3">
            <a:extLst>
              <a:ext uri="{FF2B5EF4-FFF2-40B4-BE49-F238E27FC236}">
                <a16:creationId xmlns:a16="http://schemas.microsoft.com/office/drawing/2014/main" id="{2B88212C-C88F-4418-ADA8-03E515B704DF}"/>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3526913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4983</Words>
  <Application>Microsoft Office PowerPoint</Application>
  <PresentationFormat>On-screen Show (4:3)</PresentationFormat>
  <Paragraphs>600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DISC IG - BM - ER 4.64% - 349 Impressions - Comments 1 - Likes 13 - Video Views 76 - Saves 1 - Eng.s 15 - EbI 4.3% - Reach 317 | discoverbydhl - 1 of 25</vt:lpstr>
      <vt:lpstr>Instagram DISC IG - BM - ER 4.64% - 349 Impressions - Comments 1 - Likes 13 - Video Views 76 - Saves 1 - Eng.s 15 - EbI 4.3% - Reach 317 | discoverbydhl - 2 of 25</vt:lpstr>
      <vt:lpstr>Instagram DISC IG - BM - ER 4.64% - 349 Impressions - Comments 1 - Likes 13 - Video Views 76 - Saves 1 - Eng.s 15 - EbI 4.3% - Reach 317 | discoverbydhl - 3 of 25</vt:lpstr>
      <vt:lpstr>Instagram DISC IG - BM - ER 4.64% - 349 Impressions - Comments 1 - Likes 13 - Video Views 76 - Saves 1 - Eng.s 15 - EbI 4.3% - Reach 317 | discoverbydhl - 4 of 25</vt:lpstr>
      <vt:lpstr>Instagram DISC IG - BM - ER 4.64% - 349 Impressions - Comments 1 - Likes 13 - Video Views 76 - Saves 1 - Eng.s 15 - EbI 4.3% - Reach 317 | discoverbydhl - 5 of 25</vt:lpstr>
      <vt:lpstr>Instagram DISC IG - BM - ER 4.64% - 349 Impressions - Comments 1 - Likes 13 - Video Views 76 - Saves 1 - Eng.s 15 - EbI 4.3% - Reach 317 | discoverbydhl - 6 of 25</vt:lpstr>
      <vt:lpstr>Instagram DISC IG - BM - ER 4.64% - 349 Impressions - Comments 1 - Likes 13 - Video Views 76 - Saves 1 - Eng.s 15 - EbI 4.3% - Reach 317 | discoverbydhl - 7 of 25</vt:lpstr>
      <vt:lpstr>Instagram DISC IG - BM - ER 4.64% - 349 Impressions - Comments 1 - Likes 13 - Video Views 76 - Saves 1 - Eng.s 15 - EbI 4.3% - Reach 317 | discoverbydhl - 8 of 25</vt:lpstr>
      <vt:lpstr>Instagram DISC IG - BM - ER 4.64% - 349 Impressions - Comments 1 - Likes 13 - Video Views 76 - Saves 1 - Eng.s 15 - EbI 4.3% - Reach 317 | discoverbydhl - 9 of 25</vt:lpstr>
      <vt:lpstr>Instagram DISC IG - BM - ER 4.64% - 349 Impressions - Comments 1 - Likes 13 - Video Views 76 - Saves 1 - Eng.s 15 - EbI 4.3% - Reach 317 | discoverbydhl - 10 of 25</vt:lpstr>
      <vt:lpstr>Instagram DISC IG - BM - ER 4.64% - 349 Impressions - Comments 1 - Likes 13 - Video Views 76 - Saves 1 - Eng.s 15 - EbI 4.3% - Reach 317 | discoverbydhl - 11 of 25</vt:lpstr>
      <vt:lpstr>Instagram DISC IG - BM - ER 4.64% - 349 Impressions - Comments 1 - Likes 13 - Video Views 76 - Saves 1 - Eng.s 15 - EbI 4.3% - Reach 317 | discoverbydhl - 12 of 25</vt:lpstr>
      <vt:lpstr>Instagram DISC IG - BM - ER 4.64% - 349 Impressions - Comments 1 - Likes 13 - Video Views 76 - Saves 1 - Eng.s 15 - EbI 4.3% - Reach 317 | discoverbydhl - 13 of 25</vt:lpstr>
      <vt:lpstr>Instagram DISC IG - BM - ER 4.64% - 349 Impressions - Comments 1 - Likes 13 - Video Views 76 - Saves 1 - Eng.s 15 - EbI 4.3% - Reach 317 | discoverbydhl - 14 of 25</vt:lpstr>
      <vt:lpstr>Instagram DISC IG - BM - ER 4.64% - 349 Impressions - Comments 1 - Likes 13 - Video Views 76 - Saves 1 - Eng.s 15 - EbI 4.3% - Reach 317 | discoverbydhl - 15 of 25</vt:lpstr>
      <vt:lpstr>Instagram DISC IG - BM - ER 4.64% - 349 Impressions - Comments 1 - Likes 13 - Video Views 76 - Saves 1 - Eng.s 15 - EbI 4.3% - Reach 317 | discoverbydhl - 16 of 25</vt:lpstr>
      <vt:lpstr>Instagram DISC IG - BM - ER 4.64% - 349 Impressions - Comments 1 - Likes 13 - Video Views 76 - Saves 1 - Eng.s 15 - EbI 4.3% - Reach 317 | discoverbydhl - 17 of 25</vt:lpstr>
      <vt:lpstr>Instagram DISC IG - BM - ER 4.64% - 349 Impressions - Comments 1 - Likes 13 - Video Views 76 - Saves 1 - Eng.s 15 - EbI 4.3% - Reach 317 | discoverbydhl - 18 of 25</vt:lpstr>
      <vt:lpstr>Instagram DISC IG - BM - ER 4.64% - 349 Impressions - Comments 1 - Likes 13 - Video Views 76 - Saves 1 - Eng.s 15 - EbI 4.3% - Reach 317 | discoverbydhl - 19 of 25</vt:lpstr>
      <vt:lpstr>Instagram DISC IG - BM - ER 4.64% - 349 Impressions - Comments 1 - Likes 13 - Video Views 76 - Saves 1 - Eng.s 15 - EbI 4.3% - Reach 317 | discoverbydhl - 20 of 25</vt:lpstr>
      <vt:lpstr>Instagram DISC IG - BM - ER 4.64% - 349 Impressions - Comments 1 - Likes 13 - Video Views 76 - Saves 1 - Eng.s 15 - EbI 4.3% - Reach 317 | discoverbydhl - 21 of 25</vt:lpstr>
      <vt:lpstr>Instagram DISC IG - BM - ER 4.64% - 349 Impressions - Comments 1 - Likes 13 - Video Views 76 - Saves 1 - Eng.s 15 - EbI 4.3% - Reach 317 | discoverbydhl - 22 of 25</vt:lpstr>
      <vt:lpstr>Instagram DISC IG - BM - ER 4.64% - 349 Impressions - Comments 1 - Likes 13 - Video Views 76 - Saves 1 - Eng.s 15 - EbI 4.3% - Reach 317 | discoverbydhl - 23 of 25</vt:lpstr>
      <vt:lpstr>Instagram DISC IG - BM - ER 4.64% - 349 Impressions - Comments 1 - Likes 13 - Video Views 76 - Saves 1 - Eng.s 15 - EbI 4.3% - Reach 317 | discoverbydhl - 24 of 25</vt:lpstr>
      <vt:lpstr>Instagram DISC IG - BM - ER 4.64% - 349 Impressions - Comments 1 - Likes 13 - Video Views 76 - Saves 1 - Eng.s 15 - EbI 4.3% - Reach 317 | discoverbydhl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DISC IG - BM - ER 4.64% - 349 Impressions - Comments 1 - Likes 13 - Video Views 76 - Saves 1 - Eng.s 15 - EbI 4.3% - Reach 317 | discoverbydhl - 1 of 25</dc:title>
  <dc:creator>Frederik Born</dc:creator>
  <cp:lastModifiedBy>Frederik Born</cp:lastModifiedBy>
  <cp:revision>1</cp:revision>
  <dcterms:created xsi:type="dcterms:W3CDTF">2023-07-19T11:55:43Z</dcterms:created>
  <dcterms:modified xsi:type="dcterms:W3CDTF">2023-07-19T11:59:52Z</dcterms:modified>
</cp:coreProperties>
</file>