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 Life Sciences &amp; Healthcare</c:v>
                </c:pt>
              </c:strCache>
            </c:strRef>
          </c:tx>
          <c:spPr>
            <a:ln w="28575" cap="rnd">
              <a:solidFill>
                <a:schemeClr val="accent1"/>
              </a:solidFill>
              <a:round/>
            </a:ln>
            <a:effectLst/>
          </c:spPr>
          <c:marker>
            <c:symbol val="none"/>
          </c:marker>
          <c:cat>
            <c:numRef>
              <c:f>Sheet1!$A$2:$A$152</c:f>
              <c:numCache>
                <c:formatCode>m/d/yyyy</c:formatCode>
                <c:ptCount val="15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numCache>
            </c:numRef>
          </c:cat>
          <c:val>
            <c:numRef>
              <c:f>Sheet1!$B$2:$B$152</c:f>
              <c:numCache>
                <c:formatCode>General</c:formatCode>
                <c:ptCount val="151"/>
                <c:pt idx="0">
                  <c:v>12500</c:v>
                </c:pt>
                <c:pt idx="1">
                  <c:v>12513</c:v>
                </c:pt>
                <c:pt idx="2">
                  <c:v>12528</c:v>
                </c:pt>
                <c:pt idx="3">
                  <c:v>12537</c:v>
                </c:pt>
                <c:pt idx="4">
                  <c:v>12552</c:v>
                </c:pt>
                <c:pt idx="5">
                  <c:v>12563</c:v>
                </c:pt>
                <c:pt idx="6">
                  <c:v>12571</c:v>
                </c:pt>
                <c:pt idx="7">
                  <c:v>12579</c:v>
                </c:pt>
                <c:pt idx="8">
                  <c:v>12597</c:v>
                </c:pt>
                <c:pt idx="9">
                  <c:v>12611</c:v>
                </c:pt>
                <c:pt idx="10">
                  <c:v>12624</c:v>
                </c:pt>
                <c:pt idx="11">
                  <c:v>12639</c:v>
                </c:pt>
                <c:pt idx="12">
                  <c:v>12654</c:v>
                </c:pt>
                <c:pt idx="13">
                  <c:v>12658</c:v>
                </c:pt>
                <c:pt idx="14">
                  <c:v>12662</c:v>
                </c:pt>
                <c:pt idx="15">
                  <c:v>12673</c:v>
                </c:pt>
                <c:pt idx="16">
                  <c:v>12686</c:v>
                </c:pt>
                <c:pt idx="17">
                  <c:v>12703</c:v>
                </c:pt>
                <c:pt idx="18">
                  <c:v>12723</c:v>
                </c:pt>
                <c:pt idx="19">
                  <c:v>12735</c:v>
                </c:pt>
                <c:pt idx="20">
                  <c:v>12747</c:v>
                </c:pt>
                <c:pt idx="21">
                  <c:v>12759</c:v>
                </c:pt>
                <c:pt idx="22">
                  <c:v>12802</c:v>
                </c:pt>
                <c:pt idx="23">
                  <c:v>12843</c:v>
                </c:pt>
                <c:pt idx="24">
                  <c:v>12870</c:v>
                </c:pt>
                <c:pt idx="25">
                  <c:v>12903</c:v>
                </c:pt>
                <c:pt idx="26">
                  <c:v>12914</c:v>
                </c:pt>
                <c:pt idx="27">
                  <c:v>12929</c:v>
                </c:pt>
                <c:pt idx="28">
                  <c:v>12937</c:v>
                </c:pt>
                <c:pt idx="29">
                  <c:v>12956</c:v>
                </c:pt>
                <c:pt idx="30">
                  <c:v>12978</c:v>
                </c:pt>
                <c:pt idx="31">
                  <c:v>12993</c:v>
                </c:pt>
                <c:pt idx="32">
                  <c:v>13008</c:v>
                </c:pt>
                <c:pt idx="33">
                  <c:v>13018</c:v>
                </c:pt>
                <c:pt idx="34">
                  <c:v>13031</c:v>
                </c:pt>
                <c:pt idx="35">
                  <c:v>13042</c:v>
                </c:pt>
                <c:pt idx="36">
                  <c:v>13054</c:v>
                </c:pt>
                <c:pt idx="37">
                  <c:v>13065</c:v>
                </c:pt>
                <c:pt idx="38">
                  <c:v>13083</c:v>
                </c:pt>
                <c:pt idx="39">
                  <c:v>13096</c:v>
                </c:pt>
                <c:pt idx="40">
                  <c:v>13109</c:v>
                </c:pt>
                <c:pt idx="41">
                  <c:v>13131</c:v>
                </c:pt>
                <c:pt idx="42">
                  <c:v>13144</c:v>
                </c:pt>
                <c:pt idx="43">
                  <c:v>13163</c:v>
                </c:pt>
                <c:pt idx="44">
                  <c:v>13178</c:v>
                </c:pt>
                <c:pt idx="45">
                  <c:v>13194</c:v>
                </c:pt>
                <c:pt idx="46">
                  <c:v>13222</c:v>
                </c:pt>
                <c:pt idx="47">
                  <c:v>13241</c:v>
                </c:pt>
                <c:pt idx="48">
                  <c:v>13250</c:v>
                </c:pt>
                <c:pt idx="49">
                  <c:v>13258</c:v>
                </c:pt>
                <c:pt idx="50">
                  <c:v>13268</c:v>
                </c:pt>
                <c:pt idx="51">
                  <c:v>13284</c:v>
                </c:pt>
                <c:pt idx="52">
                  <c:v>13305</c:v>
                </c:pt>
                <c:pt idx="53">
                  <c:v>13319</c:v>
                </c:pt>
                <c:pt idx="54">
                  <c:v>13333</c:v>
                </c:pt>
                <c:pt idx="55">
                  <c:v>13348</c:v>
                </c:pt>
                <c:pt idx="56">
                  <c:v>13358</c:v>
                </c:pt>
                <c:pt idx="57">
                  <c:v>13371</c:v>
                </c:pt>
                <c:pt idx="58">
                  <c:v>13380</c:v>
                </c:pt>
                <c:pt idx="59">
                  <c:v>13399</c:v>
                </c:pt>
                <c:pt idx="60">
                  <c:v>13418</c:v>
                </c:pt>
                <c:pt idx="61">
                  <c:v>13427</c:v>
                </c:pt>
                <c:pt idx="62">
                  <c:v>13444</c:v>
                </c:pt>
                <c:pt idx="63">
                  <c:v>13455</c:v>
                </c:pt>
                <c:pt idx="64">
                  <c:v>13470</c:v>
                </c:pt>
                <c:pt idx="65">
                  <c:v>13482</c:v>
                </c:pt>
                <c:pt idx="66">
                  <c:v>13511</c:v>
                </c:pt>
                <c:pt idx="67">
                  <c:v>13527</c:v>
                </c:pt>
                <c:pt idx="68">
                  <c:v>13539</c:v>
                </c:pt>
                <c:pt idx="69">
                  <c:v>13550</c:v>
                </c:pt>
                <c:pt idx="70">
                  <c:v>13560</c:v>
                </c:pt>
                <c:pt idx="71">
                  <c:v>13569</c:v>
                </c:pt>
                <c:pt idx="72">
                  <c:v>13591</c:v>
                </c:pt>
                <c:pt idx="73">
                  <c:v>13616</c:v>
                </c:pt>
                <c:pt idx="74">
                  <c:v>13638</c:v>
                </c:pt>
                <c:pt idx="75">
                  <c:v>13654</c:v>
                </c:pt>
                <c:pt idx="76">
                  <c:v>13664</c:v>
                </c:pt>
                <c:pt idx="77">
                  <c:v>13669</c:v>
                </c:pt>
                <c:pt idx="78">
                  <c:v>13676</c:v>
                </c:pt>
                <c:pt idx="79">
                  <c:v>13688</c:v>
                </c:pt>
                <c:pt idx="80">
                  <c:v>13703</c:v>
                </c:pt>
                <c:pt idx="81">
                  <c:v>13714</c:v>
                </c:pt>
                <c:pt idx="82">
                  <c:v>13734</c:v>
                </c:pt>
                <c:pt idx="83">
                  <c:v>13751</c:v>
                </c:pt>
                <c:pt idx="84">
                  <c:v>13768</c:v>
                </c:pt>
                <c:pt idx="85">
                  <c:v>13786</c:v>
                </c:pt>
                <c:pt idx="86">
                  <c:v>13798</c:v>
                </c:pt>
                <c:pt idx="87">
                  <c:v>13813</c:v>
                </c:pt>
                <c:pt idx="88">
                  <c:v>13837</c:v>
                </c:pt>
                <c:pt idx="89">
                  <c:v>13855</c:v>
                </c:pt>
                <c:pt idx="90">
                  <c:v>13870</c:v>
                </c:pt>
                <c:pt idx="91">
                  <c:v>13884</c:v>
                </c:pt>
                <c:pt idx="92">
                  <c:v>13891</c:v>
                </c:pt>
                <c:pt idx="93">
                  <c:v>13904</c:v>
                </c:pt>
                <c:pt idx="94">
                  <c:v>13920</c:v>
                </c:pt>
                <c:pt idx="95">
                  <c:v>13936</c:v>
                </c:pt>
                <c:pt idx="96">
                  <c:v>13944</c:v>
                </c:pt>
                <c:pt idx="97">
                  <c:v>13953</c:v>
                </c:pt>
                <c:pt idx="98">
                  <c:v>13964</c:v>
                </c:pt>
                <c:pt idx="99">
                  <c:v>13973</c:v>
                </c:pt>
                <c:pt idx="100">
                  <c:v>13987</c:v>
                </c:pt>
                <c:pt idx="101">
                  <c:v>14001</c:v>
                </c:pt>
                <c:pt idx="102">
                  <c:v>14023</c:v>
                </c:pt>
                <c:pt idx="103">
                  <c:v>14038</c:v>
                </c:pt>
                <c:pt idx="104">
                  <c:v>14053</c:v>
                </c:pt>
                <c:pt idx="105">
                  <c:v>14062</c:v>
                </c:pt>
                <c:pt idx="106">
                  <c:v>14073</c:v>
                </c:pt>
                <c:pt idx="107">
                  <c:v>14093</c:v>
                </c:pt>
                <c:pt idx="108">
                  <c:v>14108</c:v>
                </c:pt>
                <c:pt idx="109">
                  <c:v>14118</c:v>
                </c:pt>
                <c:pt idx="110">
                  <c:v>14127</c:v>
                </c:pt>
                <c:pt idx="111">
                  <c:v>14137</c:v>
                </c:pt>
                <c:pt idx="112">
                  <c:v>14149</c:v>
                </c:pt>
                <c:pt idx="113">
                  <c:v>14161</c:v>
                </c:pt>
                <c:pt idx="114">
                  <c:v>14181</c:v>
                </c:pt>
                <c:pt idx="115">
                  <c:v>14208</c:v>
                </c:pt>
                <c:pt idx="116">
                  <c:v>14231</c:v>
                </c:pt>
                <c:pt idx="117">
                  <c:v>14252</c:v>
                </c:pt>
                <c:pt idx="118">
                  <c:v>14264</c:v>
                </c:pt>
                <c:pt idx="119">
                  <c:v>14293</c:v>
                </c:pt>
                <c:pt idx="120">
                  <c:v>14311</c:v>
                </c:pt>
                <c:pt idx="121">
                  <c:v>14323</c:v>
                </c:pt>
                <c:pt idx="122">
                  <c:v>14333</c:v>
                </c:pt>
                <c:pt idx="123">
                  <c:v>14350</c:v>
                </c:pt>
                <c:pt idx="124">
                  <c:v>14368</c:v>
                </c:pt>
                <c:pt idx="125">
                  <c:v>14373</c:v>
                </c:pt>
                <c:pt idx="126">
                  <c:v>14380</c:v>
                </c:pt>
                <c:pt idx="127">
                  <c:v>14393</c:v>
                </c:pt>
                <c:pt idx="128">
                  <c:v>14413</c:v>
                </c:pt>
                <c:pt idx="129">
                  <c:v>14432</c:v>
                </c:pt>
                <c:pt idx="130">
                  <c:v>14441</c:v>
                </c:pt>
                <c:pt idx="131">
                  <c:v>14448</c:v>
                </c:pt>
                <c:pt idx="132">
                  <c:v>14461</c:v>
                </c:pt>
                <c:pt idx="133">
                  <c:v>14466</c:v>
                </c:pt>
                <c:pt idx="134">
                  <c:v>14478</c:v>
                </c:pt>
                <c:pt idx="135">
                  <c:v>14495</c:v>
                </c:pt>
                <c:pt idx="136">
                  <c:v>14508</c:v>
                </c:pt>
                <c:pt idx="137">
                  <c:v>14526</c:v>
                </c:pt>
                <c:pt idx="138">
                  <c:v>14536</c:v>
                </c:pt>
                <c:pt idx="139">
                  <c:v>14540</c:v>
                </c:pt>
                <c:pt idx="140">
                  <c:v>14550</c:v>
                </c:pt>
                <c:pt idx="141">
                  <c:v>14560</c:v>
                </c:pt>
                <c:pt idx="142">
                  <c:v>14572</c:v>
                </c:pt>
                <c:pt idx="143">
                  <c:v>14585</c:v>
                </c:pt>
                <c:pt idx="144">
                  <c:v>14600</c:v>
                </c:pt>
                <c:pt idx="145">
                  <c:v>14621</c:v>
                </c:pt>
                <c:pt idx="146">
                  <c:v>14626</c:v>
                </c:pt>
                <c:pt idx="147">
                  <c:v>14639</c:v>
                </c:pt>
                <c:pt idx="148">
                  <c:v>14659</c:v>
                </c:pt>
                <c:pt idx="149">
                  <c:v>14682</c:v>
                </c:pt>
                <c:pt idx="150">
                  <c:v>14691</c:v>
                </c:pt>
              </c:numCache>
            </c:numRef>
          </c:val>
          <c:smooth val="0"/>
          <c:extLst>
            <c:ext xmlns:c16="http://schemas.microsoft.com/office/drawing/2014/chart" uri="{C3380CC4-5D6E-409C-BE32-E72D297353CC}">
              <c16:uniqueId val="{00000000-E510-4CD6-A8D8-1E6A93B8B348}"/>
            </c:ext>
          </c:extLst>
        </c:ser>
        <c:dLbls>
          <c:showLegendKey val="0"/>
          <c:showVal val="0"/>
          <c:showCatName val="0"/>
          <c:showSerName val="0"/>
          <c:showPercent val="0"/>
          <c:showBubbleSize val="0"/>
        </c:dLbls>
        <c:smooth val="0"/>
        <c:axId val="52948152"/>
        <c:axId val="52945200"/>
      </c:lineChart>
      <c:dateAx>
        <c:axId val="5294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5200"/>
        <c:crosses val="autoZero"/>
        <c:auto val="1"/>
        <c:lblOffset val="100"/>
        <c:baseTimeUnit val="days"/>
      </c:dateAx>
      <c:valAx>
        <c:axId val="5294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DHL Life Sciences &amp; Healthcare</c:v>
                </c:pt>
              </c:strCache>
            </c:strRef>
          </c:tx>
          <c:spPr>
            <a:solidFill>
              <a:schemeClr val="accent1"/>
            </a:solidFill>
            <a:ln>
              <a:noFill/>
            </a:ln>
            <a:effectLst/>
          </c:spPr>
          <c:invertIfNegative val="0"/>
          <c:cat>
            <c:strRef>
              <c:f>Sheet1!$A$2:$A$6</c:f>
              <c:strCache>
                <c:ptCount val="5"/>
                <c:pt idx="0">
                  <c:v>2023-01</c:v>
                </c:pt>
                <c:pt idx="1">
                  <c:v>2023-02</c:v>
                </c:pt>
                <c:pt idx="2">
                  <c:v>2023-03</c:v>
                </c:pt>
                <c:pt idx="3">
                  <c:v>2023-04</c:v>
                </c:pt>
                <c:pt idx="4">
                  <c:v>2023-05</c:v>
                </c:pt>
              </c:strCache>
            </c:strRef>
          </c:cat>
          <c:val>
            <c:numRef>
              <c:f>Sheet1!$B$2:$B$6</c:f>
              <c:numCache>
                <c:formatCode>General</c:formatCode>
                <c:ptCount val="5"/>
                <c:pt idx="0">
                  <c:v>69814</c:v>
                </c:pt>
                <c:pt idx="1">
                  <c:v>59968</c:v>
                </c:pt>
                <c:pt idx="2">
                  <c:v>63602</c:v>
                </c:pt>
                <c:pt idx="3">
                  <c:v>59900</c:v>
                </c:pt>
                <c:pt idx="4">
                  <c:v>50068</c:v>
                </c:pt>
              </c:numCache>
            </c:numRef>
          </c:val>
          <c:extLst>
            <c:ext xmlns:c16="http://schemas.microsoft.com/office/drawing/2014/chart" uri="{C3380CC4-5D6E-409C-BE32-E72D297353CC}">
              <c16:uniqueId val="{00000000-4BD8-422C-A7F8-49AD1B6D4145}"/>
            </c:ext>
          </c:extLst>
        </c:ser>
        <c:dLbls>
          <c:showLegendKey val="0"/>
          <c:showVal val="0"/>
          <c:showCatName val="0"/>
          <c:showSerName val="0"/>
          <c:showPercent val="0"/>
          <c:showBubbleSize val="0"/>
        </c:dLbls>
        <c:gapWidth val="219"/>
        <c:overlap val="-27"/>
        <c:axId val="48132920"/>
        <c:axId val="48130952"/>
      </c:barChart>
      <c:catAx>
        <c:axId val="4813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0952"/>
        <c:crosses val="autoZero"/>
        <c:auto val="1"/>
        <c:lblAlgn val="ctr"/>
        <c:lblOffset val="100"/>
        <c:noMultiLvlLbl val="0"/>
      </c:catAx>
      <c:valAx>
        <c:axId val="4813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 Life Sciences &amp; Healthcare</c:v>
                </c:pt>
              </c:strCache>
            </c:strRef>
          </c:tx>
          <c:spPr>
            <a:ln w="28575" cap="rnd">
              <a:solidFill>
                <a:schemeClr val="accent1"/>
              </a:solidFill>
              <a:round/>
            </a:ln>
            <a:effectLst/>
          </c:spPr>
          <c:marker>
            <c:symbol val="none"/>
          </c:marker>
          <c:cat>
            <c:numRef>
              <c:f>Sheet1!$A$2:$A$152</c:f>
              <c:numCache>
                <c:formatCode>m/d/yyyy</c:formatCode>
                <c:ptCount val="15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numCache>
            </c:numRef>
          </c:cat>
          <c:val>
            <c:numRef>
              <c:f>Sheet1!$B$2:$B$152</c:f>
              <c:numCache>
                <c:formatCode>General</c:formatCode>
                <c:ptCount val="151"/>
                <c:pt idx="0">
                  <c:v>556</c:v>
                </c:pt>
                <c:pt idx="1">
                  <c:v>2560</c:v>
                </c:pt>
                <c:pt idx="2">
                  <c:v>2550</c:v>
                </c:pt>
                <c:pt idx="3">
                  <c:v>1534</c:v>
                </c:pt>
                <c:pt idx="4">
                  <c:v>749</c:v>
                </c:pt>
                <c:pt idx="5">
                  <c:v>606</c:v>
                </c:pt>
                <c:pt idx="6">
                  <c:v>529</c:v>
                </c:pt>
                <c:pt idx="7">
                  <c:v>463</c:v>
                </c:pt>
                <c:pt idx="8">
                  <c:v>467</c:v>
                </c:pt>
                <c:pt idx="9">
                  <c:v>536</c:v>
                </c:pt>
                <c:pt idx="10">
                  <c:v>972</c:v>
                </c:pt>
                <c:pt idx="11">
                  <c:v>527</c:v>
                </c:pt>
                <c:pt idx="12">
                  <c:v>429</c:v>
                </c:pt>
                <c:pt idx="13">
                  <c:v>379</c:v>
                </c:pt>
                <c:pt idx="14">
                  <c:v>346</c:v>
                </c:pt>
                <c:pt idx="15">
                  <c:v>3025</c:v>
                </c:pt>
                <c:pt idx="16">
                  <c:v>1282</c:v>
                </c:pt>
                <c:pt idx="17">
                  <c:v>750</c:v>
                </c:pt>
                <c:pt idx="18">
                  <c:v>2039</c:v>
                </c:pt>
                <c:pt idx="19">
                  <c:v>2525</c:v>
                </c:pt>
                <c:pt idx="20">
                  <c:v>1019</c:v>
                </c:pt>
                <c:pt idx="21">
                  <c:v>3599</c:v>
                </c:pt>
                <c:pt idx="22">
                  <c:v>9919</c:v>
                </c:pt>
                <c:pt idx="23">
                  <c:v>7181</c:v>
                </c:pt>
                <c:pt idx="24">
                  <c:v>6561</c:v>
                </c:pt>
                <c:pt idx="25">
                  <c:v>7913</c:v>
                </c:pt>
                <c:pt idx="26">
                  <c:v>3624</c:v>
                </c:pt>
                <c:pt idx="27">
                  <c:v>1827</c:v>
                </c:pt>
                <c:pt idx="28">
                  <c:v>1259</c:v>
                </c:pt>
                <c:pt idx="29">
                  <c:v>2654</c:v>
                </c:pt>
                <c:pt idx="30">
                  <c:v>2269</c:v>
                </c:pt>
                <c:pt idx="31">
                  <c:v>2538</c:v>
                </c:pt>
                <c:pt idx="32">
                  <c:v>1236</c:v>
                </c:pt>
                <c:pt idx="33">
                  <c:v>2033</c:v>
                </c:pt>
                <c:pt idx="34">
                  <c:v>1523</c:v>
                </c:pt>
                <c:pt idx="35">
                  <c:v>1134</c:v>
                </c:pt>
                <c:pt idx="36">
                  <c:v>2044</c:v>
                </c:pt>
                <c:pt idx="37">
                  <c:v>1397</c:v>
                </c:pt>
                <c:pt idx="38">
                  <c:v>860</c:v>
                </c:pt>
                <c:pt idx="39">
                  <c:v>3299</c:v>
                </c:pt>
                <c:pt idx="40">
                  <c:v>2655</c:v>
                </c:pt>
                <c:pt idx="41">
                  <c:v>1841</c:v>
                </c:pt>
                <c:pt idx="42">
                  <c:v>1269</c:v>
                </c:pt>
                <c:pt idx="43">
                  <c:v>1146</c:v>
                </c:pt>
                <c:pt idx="44">
                  <c:v>1898</c:v>
                </c:pt>
                <c:pt idx="45">
                  <c:v>2025</c:v>
                </c:pt>
                <c:pt idx="46">
                  <c:v>6399</c:v>
                </c:pt>
                <c:pt idx="47">
                  <c:v>3549</c:v>
                </c:pt>
                <c:pt idx="48">
                  <c:v>2176</c:v>
                </c:pt>
                <c:pt idx="49">
                  <c:v>1812</c:v>
                </c:pt>
                <c:pt idx="50">
                  <c:v>1988</c:v>
                </c:pt>
                <c:pt idx="51">
                  <c:v>3352</c:v>
                </c:pt>
                <c:pt idx="52">
                  <c:v>3034</c:v>
                </c:pt>
                <c:pt idx="53">
                  <c:v>1898</c:v>
                </c:pt>
                <c:pt idx="54">
                  <c:v>2027</c:v>
                </c:pt>
                <c:pt idx="55">
                  <c:v>1429</c:v>
                </c:pt>
                <c:pt idx="56">
                  <c:v>1224</c:v>
                </c:pt>
                <c:pt idx="57">
                  <c:v>3018</c:v>
                </c:pt>
                <c:pt idx="58">
                  <c:v>2735</c:v>
                </c:pt>
                <c:pt idx="59">
                  <c:v>3255</c:v>
                </c:pt>
                <c:pt idx="60">
                  <c:v>2966</c:v>
                </c:pt>
                <c:pt idx="61">
                  <c:v>2393</c:v>
                </c:pt>
                <c:pt idx="62">
                  <c:v>1217</c:v>
                </c:pt>
                <c:pt idx="63">
                  <c:v>1145</c:v>
                </c:pt>
                <c:pt idx="64">
                  <c:v>1478</c:v>
                </c:pt>
                <c:pt idx="65">
                  <c:v>1467</c:v>
                </c:pt>
                <c:pt idx="66">
                  <c:v>1760</c:v>
                </c:pt>
                <c:pt idx="67">
                  <c:v>2123</c:v>
                </c:pt>
                <c:pt idx="68">
                  <c:v>1659</c:v>
                </c:pt>
                <c:pt idx="69">
                  <c:v>1094</c:v>
                </c:pt>
                <c:pt idx="70">
                  <c:v>902</c:v>
                </c:pt>
                <c:pt idx="71">
                  <c:v>2202</c:v>
                </c:pt>
                <c:pt idx="72">
                  <c:v>2840</c:v>
                </c:pt>
                <c:pt idx="73">
                  <c:v>4177</c:v>
                </c:pt>
                <c:pt idx="74">
                  <c:v>3247</c:v>
                </c:pt>
                <c:pt idx="75">
                  <c:v>1983</c:v>
                </c:pt>
                <c:pt idx="76">
                  <c:v>1024</c:v>
                </c:pt>
                <c:pt idx="77">
                  <c:v>960</c:v>
                </c:pt>
                <c:pt idx="78">
                  <c:v>1917</c:v>
                </c:pt>
                <c:pt idx="79">
                  <c:v>1953</c:v>
                </c:pt>
                <c:pt idx="80">
                  <c:v>2111</c:v>
                </c:pt>
                <c:pt idx="81">
                  <c:v>2220</c:v>
                </c:pt>
                <c:pt idx="82">
                  <c:v>3387</c:v>
                </c:pt>
                <c:pt idx="83">
                  <c:v>2430</c:v>
                </c:pt>
                <c:pt idx="84">
                  <c:v>1791</c:v>
                </c:pt>
                <c:pt idx="85">
                  <c:v>2761</c:v>
                </c:pt>
                <c:pt idx="86">
                  <c:v>3120</c:v>
                </c:pt>
                <c:pt idx="87">
                  <c:v>2344</c:v>
                </c:pt>
                <c:pt idx="88">
                  <c:v>1815</c:v>
                </c:pt>
                <c:pt idx="89">
                  <c:v>1630</c:v>
                </c:pt>
                <c:pt idx="90">
                  <c:v>1014</c:v>
                </c:pt>
                <c:pt idx="91">
                  <c:v>936</c:v>
                </c:pt>
                <c:pt idx="92">
                  <c:v>1428</c:v>
                </c:pt>
                <c:pt idx="93">
                  <c:v>1917</c:v>
                </c:pt>
                <c:pt idx="94">
                  <c:v>2502</c:v>
                </c:pt>
                <c:pt idx="95">
                  <c:v>1811</c:v>
                </c:pt>
                <c:pt idx="96">
                  <c:v>3155</c:v>
                </c:pt>
                <c:pt idx="97">
                  <c:v>1336</c:v>
                </c:pt>
                <c:pt idx="98">
                  <c:v>1111</c:v>
                </c:pt>
                <c:pt idx="99">
                  <c:v>1186</c:v>
                </c:pt>
                <c:pt idx="100">
                  <c:v>1697</c:v>
                </c:pt>
                <c:pt idx="101">
                  <c:v>1704</c:v>
                </c:pt>
                <c:pt idx="102">
                  <c:v>3191</c:v>
                </c:pt>
                <c:pt idx="103">
                  <c:v>1933</c:v>
                </c:pt>
                <c:pt idx="104">
                  <c:v>915</c:v>
                </c:pt>
                <c:pt idx="105">
                  <c:v>796</c:v>
                </c:pt>
                <c:pt idx="106">
                  <c:v>1930</c:v>
                </c:pt>
                <c:pt idx="107">
                  <c:v>2358</c:v>
                </c:pt>
                <c:pt idx="108">
                  <c:v>1923</c:v>
                </c:pt>
                <c:pt idx="109">
                  <c:v>2027</c:v>
                </c:pt>
                <c:pt idx="110">
                  <c:v>1210</c:v>
                </c:pt>
                <c:pt idx="111">
                  <c:v>1522</c:v>
                </c:pt>
                <c:pt idx="112">
                  <c:v>1821</c:v>
                </c:pt>
                <c:pt idx="113">
                  <c:v>1041</c:v>
                </c:pt>
                <c:pt idx="114">
                  <c:v>4449</c:v>
                </c:pt>
                <c:pt idx="115">
                  <c:v>7109</c:v>
                </c:pt>
                <c:pt idx="116">
                  <c:v>4827</c:v>
                </c:pt>
                <c:pt idx="117">
                  <c:v>2129</c:v>
                </c:pt>
                <c:pt idx="118">
                  <c:v>1436</c:v>
                </c:pt>
                <c:pt idx="119">
                  <c:v>1220</c:v>
                </c:pt>
                <c:pt idx="120">
                  <c:v>984</c:v>
                </c:pt>
                <c:pt idx="121">
                  <c:v>2451</c:v>
                </c:pt>
                <c:pt idx="122">
                  <c:v>1648</c:v>
                </c:pt>
                <c:pt idx="123">
                  <c:v>1522</c:v>
                </c:pt>
                <c:pt idx="124">
                  <c:v>1831</c:v>
                </c:pt>
                <c:pt idx="125">
                  <c:v>1053</c:v>
                </c:pt>
                <c:pt idx="126">
                  <c:v>959</c:v>
                </c:pt>
                <c:pt idx="127">
                  <c:v>2503</c:v>
                </c:pt>
                <c:pt idx="128">
                  <c:v>3351</c:v>
                </c:pt>
                <c:pt idx="129">
                  <c:v>1276</c:v>
                </c:pt>
                <c:pt idx="130">
                  <c:v>2977</c:v>
                </c:pt>
                <c:pt idx="131">
                  <c:v>2359</c:v>
                </c:pt>
                <c:pt idx="132">
                  <c:v>1621</c:v>
                </c:pt>
                <c:pt idx="133">
                  <c:v>2445</c:v>
                </c:pt>
                <c:pt idx="134">
                  <c:v>3765</c:v>
                </c:pt>
                <c:pt idx="135">
                  <c:v>1794</c:v>
                </c:pt>
                <c:pt idx="136">
                  <c:v>1707</c:v>
                </c:pt>
                <c:pt idx="137">
                  <c:v>2257</c:v>
                </c:pt>
                <c:pt idx="138">
                  <c:v>1869</c:v>
                </c:pt>
                <c:pt idx="139">
                  <c:v>1597</c:v>
                </c:pt>
                <c:pt idx="140">
                  <c:v>1191</c:v>
                </c:pt>
                <c:pt idx="141">
                  <c:v>1986</c:v>
                </c:pt>
                <c:pt idx="142">
                  <c:v>1209</c:v>
                </c:pt>
                <c:pt idx="143">
                  <c:v>2283</c:v>
                </c:pt>
                <c:pt idx="144">
                  <c:v>1058</c:v>
                </c:pt>
                <c:pt idx="145">
                  <c:v>1084</c:v>
                </c:pt>
                <c:pt idx="146">
                  <c:v>670</c:v>
                </c:pt>
                <c:pt idx="147">
                  <c:v>625</c:v>
                </c:pt>
                <c:pt idx="148">
                  <c:v>1231</c:v>
                </c:pt>
                <c:pt idx="149">
                  <c:v>3602</c:v>
                </c:pt>
              </c:numCache>
            </c:numRef>
          </c:val>
          <c:smooth val="0"/>
          <c:extLst>
            <c:ext xmlns:c16="http://schemas.microsoft.com/office/drawing/2014/chart" uri="{C3380CC4-5D6E-409C-BE32-E72D297353CC}">
              <c16:uniqueId val="{00000000-DC4A-444F-9E69-65150ED25F33}"/>
            </c:ext>
          </c:extLst>
        </c:ser>
        <c:dLbls>
          <c:showLegendKey val="0"/>
          <c:showVal val="0"/>
          <c:showCatName val="0"/>
          <c:showSerName val="0"/>
          <c:showPercent val="0"/>
          <c:showBubbleSize val="0"/>
        </c:dLbls>
        <c:smooth val="0"/>
        <c:axId val="247816464"/>
        <c:axId val="247812856"/>
      </c:lineChart>
      <c:dateAx>
        <c:axId val="24781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812856"/>
        <c:crosses val="autoZero"/>
        <c:auto val="1"/>
        <c:lblOffset val="100"/>
        <c:baseTimeUnit val="days"/>
      </c:dateAx>
      <c:valAx>
        <c:axId val="24781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81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D6A9B-21ED-4D2A-A16F-7C14C5137223}"/>
              </a:ext>
            </a:extLst>
          </p:cNvPr>
          <p:cNvSpPr>
            <a:spLocks noGrp="1"/>
          </p:cNvSpPr>
          <p:nvPr>
            <p:ph type="ctrTitle"/>
          </p:nvPr>
        </p:nvSpPr>
        <p:spPr/>
        <p:txBody>
          <a:bodyPr/>
          <a:lstStyle/>
          <a:p>
            <a:r>
              <a:rPr lang="en-US"/>
              <a:t>DHL CSI LinkedIN Showcase LSH</a:t>
            </a:r>
          </a:p>
        </p:txBody>
      </p:sp>
      <p:sp>
        <p:nvSpPr>
          <p:cNvPr id="3" name="Subtitle 2">
            <a:extLst>
              <a:ext uri="{FF2B5EF4-FFF2-40B4-BE49-F238E27FC236}">
                <a16:creationId xmlns:a16="http://schemas.microsoft.com/office/drawing/2014/main" id="{157155BD-FCAF-473C-A26F-5BF43CFDFE02}"/>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1598541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A8052-B397-43EF-A671-61FD0B2673E5}"/>
              </a:ext>
            </a:extLst>
          </p:cNvPr>
          <p:cNvSpPr>
            <a:spLocks noGrp="1"/>
          </p:cNvSpPr>
          <p:nvPr>
            <p:ph type="title"/>
          </p:nvPr>
        </p:nvSpPr>
        <p:spPr/>
        <p:txBody>
          <a:bodyPr/>
          <a:lstStyle/>
          <a:p>
            <a:r>
              <a:rPr lang="en-US"/>
              <a:t>LinkedIn Followers Total | DHL Life Sciences &amp; Healthcare</a:t>
            </a:r>
          </a:p>
        </p:txBody>
      </p:sp>
      <p:graphicFrame>
        <p:nvGraphicFramePr>
          <p:cNvPr id="6" name="Chart Placeholder 5">
            <a:extLst>
              <a:ext uri="{FF2B5EF4-FFF2-40B4-BE49-F238E27FC236}">
                <a16:creationId xmlns:a16="http://schemas.microsoft.com/office/drawing/2014/main" id="{0CC0DCDD-B64B-4F2E-8A4C-D6B419ABF5DC}"/>
              </a:ext>
            </a:extLst>
          </p:cNvPr>
          <p:cNvGraphicFramePr>
            <a:graphicFrameLocks noGrp="1"/>
          </p:cNvGraphicFramePr>
          <p:nvPr>
            <p:ph type="chart" sz="quarter" idx="13"/>
            <p:extLst>
              <p:ext uri="{D42A27DB-BD31-4B8C-83A1-F6EECF244321}">
                <p14:modId xmlns:p14="http://schemas.microsoft.com/office/powerpoint/2010/main" val="3652590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BE0BE2-7976-45D6-9597-74B183E86C68}"/>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DCD76E23-597D-4197-8B3F-853F4E5580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305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514F0-E6A3-4C4C-8213-55C329342A51}"/>
              </a:ext>
            </a:extLst>
          </p:cNvPr>
          <p:cNvSpPr>
            <a:spLocks noGrp="1"/>
          </p:cNvSpPr>
          <p:nvPr>
            <p:ph type="title"/>
          </p:nvPr>
        </p:nvSpPr>
        <p:spPr/>
        <p:txBody>
          <a:bodyPr/>
          <a:lstStyle/>
          <a:p>
            <a:r>
              <a:rPr lang="en-US"/>
              <a:t>LinkedIn All Impressions Per Month | DHL CSI</a:t>
            </a:r>
          </a:p>
        </p:txBody>
      </p:sp>
      <p:graphicFrame>
        <p:nvGraphicFramePr>
          <p:cNvPr id="6" name="Chart Placeholder 5">
            <a:extLst>
              <a:ext uri="{FF2B5EF4-FFF2-40B4-BE49-F238E27FC236}">
                <a16:creationId xmlns:a16="http://schemas.microsoft.com/office/drawing/2014/main" id="{0BC5B54D-BC29-4D90-BDA6-82E03593FC29}"/>
              </a:ext>
            </a:extLst>
          </p:cNvPr>
          <p:cNvGraphicFramePr>
            <a:graphicFrameLocks noGrp="1"/>
          </p:cNvGraphicFramePr>
          <p:nvPr>
            <p:ph type="chart" sz="quarter" idx="13"/>
            <p:extLst>
              <p:ext uri="{D42A27DB-BD31-4B8C-83A1-F6EECF244321}">
                <p14:modId xmlns:p14="http://schemas.microsoft.com/office/powerpoint/2010/main" val="3045956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87971B-7123-4512-92FD-BC50F86A67E1}"/>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CF28D93C-7A9E-44C4-8893-A201BB166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6881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43852-1277-48DC-BC71-A000E92ED097}"/>
              </a:ext>
            </a:extLst>
          </p:cNvPr>
          <p:cNvSpPr>
            <a:spLocks noGrp="1"/>
          </p:cNvSpPr>
          <p:nvPr>
            <p:ph type="title"/>
          </p:nvPr>
        </p:nvSpPr>
        <p:spPr/>
        <p:txBody>
          <a:bodyPr/>
          <a:lstStyle/>
          <a:p>
            <a:r>
              <a:rPr lang="en-US"/>
              <a:t>LinkedIn RD-IN Development Month by Month | DHL Life Sciences &amp; Healthcare - 1 of 3</a:t>
            </a:r>
          </a:p>
        </p:txBody>
      </p:sp>
      <p:graphicFrame>
        <p:nvGraphicFramePr>
          <p:cNvPr id="5" name="Table Placeholder 4">
            <a:extLst>
              <a:ext uri="{FF2B5EF4-FFF2-40B4-BE49-F238E27FC236}">
                <a16:creationId xmlns:a16="http://schemas.microsoft.com/office/drawing/2014/main" id="{22DB1048-95E9-463F-B917-5A9B7A5E92FA}"/>
              </a:ext>
            </a:extLst>
          </p:cNvPr>
          <p:cNvGraphicFramePr>
            <a:graphicFrameLocks noGrp="1"/>
          </p:cNvGraphicFramePr>
          <p:nvPr>
            <p:ph type="tbl" sz="quarter" idx="13"/>
            <p:extLst>
              <p:ext uri="{D42A27DB-BD31-4B8C-83A1-F6EECF244321}">
                <p14:modId xmlns:p14="http://schemas.microsoft.com/office/powerpoint/2010/main" val="361124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241291157"/>
                    </a:ext>
                  </a:extLst>
                </a:gridCol>
                <a:gridCol w="329184">
                  <a:extLst>
                    <a:ext uri="{9D8B030D-6E8A-4147-A177-3AD203B41FA5}">
                      <a16:colId xmlns:a16="http://schemas.microsoft.com/office/drawing/2014/main" val="3799690269"/>
                    </a:ext>
                  </a:extLst>
                </a:gridCol>
                <a:gridCol w="329184">
                  <a:extLst>
                    <a:ext uri="{9D8B030D-6E8A-4147-A177-3AD203B41FA5}">
                      <a16:colId xmlns:a16="http://schemas.microsoft.com/office/drawing/2014/main" val="1477119173"/>
                    </a:ext>
                  </a:extLst>
                </a:gridCol>
                <a:gridCol w="329184">
                  <a:extLst>
                    <a:ext uri="{9D8B030D-6E8A-4147-A177-3AD203B41FA5}">
                      <a16:colId xmlns:a16="http://schemas.microsoft.com/office/drawing/2014/main" val="3791549839"/>
                    </a:ext>
                  </a:extLst>
                </a:gridCol>
                <a:gridCol w="329184">
                  <a:extLst>
                    <a:ext uri="{9D8B030D-6E8A-4147-A177-3AD203B41FA5}">
                      <a16:colId xmlns:a16="http://schemas.microsoft.com/office/drawing/2014/main" val="3179913448"/>
                    </a:ext>
                  </a:extLst>
                </a:gridCol>
                <a:gridCol w="329184">
                  <a:extLst>
                    <a:ext uri="{9D8B030D-6E8A-4147-A177-3AD203B41FA5}">
                      <a16:colId xmlns:a16="http://schemas.microsoft.com/office/drawing/2014/main" val="2378632646"/>
                    </a:ext>
                  </a:extLst>
                </a:gridCol>
                <a:gridCol w="329184">
                  <a:extLst>
                    <a:ext uri="{9D8B030D-6E8A-4147-A177-3AD203B41FA5}">
                      <a16:colId xmlns:a16="http://schemas.microsoft.com/office/drawing/2014/main" val="862318589"/>
                    </a:ext>
                  </a:extLst>
                </a:gridCol>
                <a:gridCol w="329184">
                  <a:extLst>
                    <a:ext uri="{9D8B030D-6E8A-4147-A177-3AD203B41FA5}">
                      <a16:colId xmlns:a16="http://schemas.microsoft.com/office/drawing/2014/main" val="3045610071"/>
                    </a:ext>
                  </a:extLst>
                </a:gridCol>
                <a:gridCol w="329184">
                  <a:extLst>
                    <a:ext uri="{9D8B030D-6E8A-4147-A177-3AD203B41FA5}">
                      <a16:colId xmlns:a16="http://schemas.microsoft.com/office/drawing/2014/main" val="1588917766"/>
                    </a:ext>
                  </a:extLst>
                </a:gridCol>
                <a:gridCol w="329184">
                  <a:extLst>
                    <a:ext uri="{9D8B030D-6E8A-4147-A177-3AD203B41FA5}">
                      <a16:colId xmlns:a16="http://schemas.microsoft.com/office/drawing/2014/main" val="3202218310"/>
                    </a:ext>
                  </a:extLst>
                </a:gridCol>
                <a:gridCol w="329184">
                  <a:extLst>
                    <a:ext uri="{9D8B030D-6E8A-4147-A177-3AD203B41FA5}">
                      <a16:colId xmlns:a16="http://schemas.microsoft.com/office/drawing/2014/main" val="2400329073"/>
                    </a:ext>
                  </a:extLst>
                </a:gridCol>
                <a:gridCol w="329184">
                  <a:extLst>
                    <a:ext uri="{9D8B030D-6E8A-4147-A177-3AD203B41FA5}">
                      <a16:colId xmlns:a16="http://schemas.microsoft.com/office/drawing/2014/main" val="3338385285"/>
                    </a:ext>
                  </a:extLst>
                </a:gridCol>
                <a:gridCol w="329184">
                  <a:extLst>
                    <a:ext uri="{9D8B030D-6E8A-4147-A177-3AD203B41FA5}">
                      <a16:colId xmlns:a16="http://schemas.microsoft.com/office/drawing/2014/main" val="1492612426"/>
                    </a:ext>
                  </a:extLst>
                </a:gridCol>
                <a:gridCol w="329184">
                  <a:extLst>
                    <a:ext uri="{9D8B030D-6E8A-4147-A177-3AD203B41FA5}">
                      <a16:colId xmlns:a16="http://schemas.microsoft.com/office/drawing/2014/main" val="1911118668"/>
                    </a:ext>
                  </a:extLst>
                </a:gridCol>
                <a:gridCol w="329184">
                  <a:extLst>
                    <a:ext uri="{9D8B030D-6E8A-4147-A177-3AD203B41FA5}">
                      <a16:colId xmlns:a16="http://schemas.microsoft.com/office/drawing/2014/main" val="1279314044"/>
                    </a:ext>
                  </a:extLst>
                </a:gridCol>
                <a:gridCol w="329184">
                  <a:extLst>
                    <a:ext uri="{9D8B030D-6E8A-4147-A177-3AD203B41FA5}">
                      <a16:colId xmlns:a16="http://schemas.microsoft.com/office/drawing/2014/main" val="3448082300"/>
                    </a:ext>
                  </a:extLst>
                </a:gridCol>
                <a:gridCol w="329184">
                  <a:extLst>
                    <a:ext uri="{9D8B030D-6E8A-4147-A177-3AD203B41FA5}">
                      <a16:colId xmlns:a16="http://schemas.microsoft.com/office/drawing/2014/main" val="3455708847"/>
                    </a:ext>
                  </a:extLst>
                </a:gridCol>
                <a:gridCol w="329184">
                  <a:extLst>
                    <a:ext uri="{9D8B030D-6E8A-4147-A177-3AD203B41FA5}">
                      <a16:colId xmlns:a16="http://schemas.microsoft.com/office/drawing/2014/main" val="2458897142"/>
                    </a:ext>
                  </a:extLst>
                </a:gridCol>
                <a:gridCol w="329184">
                  <a:extLst>
                    <a:ext uri="{9D8B030D-6E8A-4147-A177-3AD203B41FA5}">
                      <a16:colId xmlns:a16="http://schemas.microsoft.com/office/drawing/2014/main" val="596020405"/>
                    </a:ext>
                  </a:extLst>
                </a:gridCol>
                <a:gridCol w="329184">
                  <a:extLst>
                    <a:ext uri="{9D8B030D-6E8A-4147-A177-3AD203B41FA5}">
                      <a16:colId xmlns:a16="http://schemas.microsoft.com/office/drawing/2014/main" val="3625486202"/>
                    </a:ext>
                  </a:extLst>
                </a:gridCol>
                <a:gridCol w="329184">
                  <a:extLst>
                    <a:ext uri="{9D8B030D-6E8A-4147-A177-3AD203B41FA5}">
                      <a16:colId xmlns:a16="http://schemas.microsoft.com/office/drawing/2014/main" val="2675378216"/>
                    </a:ext>
                  </a:extLst>
                </a:gridCol>
                <a:gridCol w="329184">
                  <a:extLst>
                    <a:ext uri="{9D8B030D-6E8A-4147-A177-3AD203B41FA5}">
                      <a16:colId xmlns:a16="http://schemas.microsoft.com/office/drawing/2014/main" val="1753806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19825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2.4451709576352 %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2635.1578947368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18.214900787345 %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13.386761249131 %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4.405250428024 %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0.15789473684211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0.012908094027936 %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0.40469243617093 %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6.2389608997098 %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8.1615169499033 %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52.262434496694 %</a:t>
                      </a:r>
                    </a:p>
                  </a:txBody>
                  <a:tcPr/>
                </a:tc>
                <a:extLst>
                  <a:ext uri="{0D108BD9-81ED-4DB2-BD59-A6C34878D82A}">
                    <a16:rowId xmlns:a16="http://schemas.microsoft.com/office/drawing/2014/main" val="378191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2.5329778276733 %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19.332893089455 %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1967.0909090909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13.970432677972 %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4.3442092614844 %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0.036515284770405 %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0.49490927815021 %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6.6609430166266 %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8.0366781797375 %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57.219573505213 %</a:t>
                      </a:r>
                    </a:p>
                  </a:txBody>
                  <a:tcPr/>
                </a:tc>
                <a:extLst>
                  <a:ext uri="{0D108BD9-81ED-4DB2-BD59-A6C34878D82A}">
                    <a16:rowId xmlns:a16="http://schemas.microsoft.com/office/drawing/2014/main" val="2150605738"/>
                  </a:ext>
                </a:extLst>
              </a:tr>
            </a:tbl>
          </a:graphicData>
        </a:graphic>
      </p:graphicFrame>
      <p:sp>
        <p:nvSpPr>
          <p:cNvPr id="4" name="Text Placeholder 3">
            <a:extLst>
              <a:ext uri="{FF2B5EF4-FFF2-40B4-BE49-F238E27FC236}">
                <a16:creationId xmlns:a16="http://schemas.microsoft.com/office/drawing/2014/main" id="{76DCAB88-F24B-421C-B4E8-3B8E03F391B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567542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2A972-F0F9-4E85-BE9C-41815C2440CA}"/>
              </a:ext>
            </a:extLst>
          </p:cNvPr>
          <p:cNvSpPr>
            <a:spLocks noGrp="1"/>
          </p:cNvSpPr>
          <p:nvPr>
            <p:ph type="title"/>
          </p:nvPr>
        </p:nvSpPr>
        <p:spPr/>
        <p:txBody>
          <a:bodyPr/>
          <a:lstStyle/>
          <a:p>
            <a:r>
              <a:rPr lang="en-US"/>
              <a:t>LinkedIn RD-IN Development Month by Month | DHL Life Sciences &amp; Healthcare - 2 of 3</a:t>
            </a:r>
          </a:p>
        </p:txBody>
      </p:sp>
      <p:graphicFrame>
        <p:nvGraphicFramePr>
          <p:cNvPr id="5" name="Table Placeholder 4">
            <a:extLst>
              <a:ext uri="{FF2B5EF4-FFF2-40B4-BE49-F238E27FC236}">
                <a16:creationId xmlns:a16="http://schemas.microsoft.com/office/drawing/2014/main" id="{0D2FA43E-7D4C-4F46-AAA7-D0E3D954E54C}"/>
              </a:ext>
            </a:extLst>
          </p:cNvPr>
          <p:cNvGraphicFramePr>
            <a:graphicFrameLocks noGrp="1"/>
          </p:cNvGraphicFramePr>
          <p:nvPr>
            <p:ph type="tbl" sz="quarter" idx="13"/>
            <p:extLst>
              <p:ext uri="{D42A27DB-BD31-4B8C-83A1-F6EECF244321}">
                <p14:modId xmlns:p14="http://schemas.microsoft.com/office/powerpoint/2010/main" val="2394492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600411177"/>
                    </a:ext>
                  </a:extLst>
                </a:gridCol>
                <a:gridCol w="329184">
                  <a:extLst>
                    <a:ext uri="{9D8B030D-6E8A-4147-A177-3AD203B41FA5}">
                      <a16:colId xmlns:a16="http://schemas.microsoft.com/office/drawing/2014/main" val="3260036569"/>
                    </a:ext>
                  </a:extLst>
                </a:gridCol>
                <a:gridCol w="329184">
                  <a:extLst>
                    <a:ext uri="{9D8B030D-6E8A-4147-A177-3AD203B41FA5}">
                      <a16:colId xmlns:a16="http://schemas.microsoft.com/office/drawing/2014/main" val="672675064"/>
                    </a:ext>
                  </a:extLst>
                </a:gridCol>
                <a:gridCol w="329184">
                  <a:extLst>
                    <a:ext uri="{9D8B030D-6E8A-4147-A177-3AD203B41FA5}">
                      <a16:colId xmlns:a16="http://schemas.microsoft.com/office/drawing/2014/main" val="1043381677"/>
                    </a:ext>
                  </a:extLst>
                </a:gridCol>
                <a:gridCol w="329184">
                  <a:extLst>
                    <a:ext uri="{9D8B030D-6E8A-4147-A177-3AD203B41FA5}">
                      <a16:colId xmlns:a16="http://schemas.microsoft.com/office/drawing/2014/main" val="3304624262"/>
                    </a:ext>
                  </a:extLst>
                </a:gridCol>
                <a:gridCol w="329184">
                  <a:extLst>
                    <a:ext uri="{9D8B030D-6E8A-4147-A177-3AD203B41FA5}">
                      <a16:colId xmlns:a16="http://schemas.microsoft.com/office/drawing/2014/main" val="1904309784"/>
                    </a:ext>
                  </a:extLst>
                </a:gridCol>
                <a:gridCol w="329184">
                  <a:extLst>
                    <a:ext uri="{9D8B030D-6E8A-4147-A177-3AD203B41FA5}">
                      <a16:colId xmlns:a16="http://schemas.microsoft.com/office/drawing/2014/main" val="817420780"/>
                    </a:ext>
                  </a:extLst>
                </a:gridCol>
                <a:gridCol w="329184">
                  <a:extLst>
                    <a:ext uri="{9D8B030D-6E8A-4147-A177-3AD203B41FA5}">
                      <a16:colId xmlns:a16="http://schemas.microsoft.com/office/drawing/2014/main" val="4234662923"/>
                    </a:ext>
                  </a:extLst>
                </a:gridCol>
                <a:gridCol w="329184">
                  <a:extLst>
                    <a:ext uri="{9D8B030D-6E8A-4147-A177-3AD203B41FA5}">
                      <a16:colId xmlns:a16="http://schemas.microsoft.com/office/drawing/2014/main" val="1695543745"/>
                    </a:ext>
                  </a:extLst>
                </a:gridCol>
                <a:gridCol w="329184">
                  <a:extLst>
                    <a:ext uri="{9D8B030D-6E8A-4147-A177-3AD203B41FA5}">
                      <a16:colId xmlns:a16="http://schemas.microsoft.com/office/drawing/2014/main" val="1088490137"/>
                    </a:ext>
                  </a:extLst>
                </a:gridCol>
                <a:gridCol w="329184">
                  <a:extLst>
                    <a:ext uri="{9D8B030D-6E8A-4147-A177-3AD203B41FA5}">
                      <a16:colId xmlns:a16="http://schemas.microsoft.com/office/drawing/2014/main" val="1804523453"/>
                    </a:ext>
                  </a:extLst>
                </a:gridCol>
                <a:gridCol w="329184">
                  <a:extLst>
                    <a:ext uri="{9D8B030D-6E8A-4147-A177-3AD203B41FA5}">
                      <a16:colId xmlns:a16="http://schemas.microsoft.com/office/drawing/2014/main" val="871142524"/>
                    </a:ext>
                  </a:extLst>
                </a:gridCol>
                <a:gridCol w="329184">
                  <a:extLst>
                    <a:ext uri="{9D8B030D-6E8A-4147-A177-3AD203B41FA5}">
                      <a16:colId xmlns:a16="http://schemas.microsoft.com/office/drawing/2014/main" val="4071943505"/>
                    </a:ext>
                  </a:extLst>
                </a:gridCol>
                <a:gridCol w="329184">
                  <a:extLst>
                    <a:ext uri="{9D8B030D-6E8A-4147-A177-3AD203B41FA5}">
                      <a16:colId xmlns:a16="http://schemas.microsoft.com/office/drawing/2014/main" val="3581379680"/>
                    </a:ext>
                  </a:extLst>
                </a:gridCol>
                <a:gridCol w="329184">
                  <a:extLst>
                    <a:ext uri="{9D8B030D-6E8A-4147-A177-3AD203B41FA5}">
                      <a16:colId xmlns:a16="http://schemas.microsoft.com/office/drawing/2014/main" val="2730066138"/>
                    </a:ext>
                  </a:extLst>
                </a:gridCol>
                <a:gridCol w="329184">
                  <a:extLst>
                    <a:ext uri="{9D8B030D-6E8A-4147-A177-3AD203B41FA5}">
                      <a16:colId xmlns:a16="http://schemas.microsoft.com/office/drawing/2014/main" val="1251733837"/>
                    </a:ext>
                  </a:extLst>
                </a:gridCol>
                <a:gridCol w="329184">
                  <a:extLst>
                    <a:ext uri="{9D8B030D-6E8A-4147-A177-3AD203B41FA5}">
                      <a16:colId xmlns:a16="http://schemas.microsoft.com/office/drawing/2014/main" val="2979853789"/>
                    </a:ext>
                  </a:extLst>
                </a:gridCol>
                <a:gridCol w="329184">
                  <a:extLst>
                    <a:ext uri="{9D8B030D-6E8A-4147-A177-3AD203B41FA5}">
                      <a16:colId xmlns:a16="http://schemas.microsoft.com/office/drawing/2014/main" val="4291563397"/>
                    </a:ext>
                  </a:extLst>
                </a:gridCol>
                <a:gridCol w="329184">
                  <a:extLst>
                    <a:ext uri="{9D8B030D-6E8A-4147-A177-3AD203B41FA5}">
                      <a16:colId xmlns:a16="http://schemas.microsoft.com/office/drawing/2014/main" val="1984196626"/>
                    </a:ext>
                  </a:extLst>
                </a:gridCol>
                <a:gridCol w="329184">
                  <a:extLst>
                    <a:ext uri="{9D8B030D-6E8A-4147-A177-3AD203B41FA5}">
                      <a16:colId xmlns:a16="http://schemas.microsoft.com/office/drawing/2014/main" val="747103830"/>
                    </a:ext>
                  </a:extLst>
                </a:gridCol>
                <a:gridCol w="329184">
                  <a:extLst>
                    <a:ext uri="{9D8B030D-6E8A-4147-A177-3AD203B41FA5}">
                      <a16:colId xmlns:a16="http://schemas.microsoft.com/office/drawing/2014/main" val="1472906809"/>
                    </a:ext>
                  </a:extLst>
                </a:gridCol>
                <a:gridCol w="329184">
                  <a:extLst>
                    <a:ext uri="{9D8B030D-6E8A-4147-A177-3AD203B41FA5}">
                      <a16:colId xmlns:a16="http://schemas.microsoft.com/office/drawing/2014/main" val="3074202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31385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3.1654260316543 %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2765.3043478261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20.292725586068 %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15.374486043039 %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4.3721856778237 %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0.39130434782609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0.016253222431494 %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0.56233064040291 %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5.5270659984706 %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7.820083412181 %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56.202195667272 %</a:t>
                      </a:r>
                    </a:p>
                  </a:txBody>
                  <a:tcPr/>
                </a:tc>
                <a:extLst>
                  <a:ext uri="{0D108BD9-81ED-4DB2-BD59-A6C34878D82A}">
                    <a16:rowId xmlns:a16="http://schemas.microsoft.com/office/drawing/2014/main" val="136354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2.8923766816143 %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3997.8666666667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30.286928347636 %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22.162822292312 %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3.2811538724451 %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0.031394375611758 %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0.4171918742359 %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7.9857066250675 %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8.6213491977126 %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48.501967368571 %</a:t>
                      </a:r>
                    </a:p>
                  </a:txBody>
                  <a:tcPr/>
                </a:tc>
                <a:extLst>
                  <a:ext uri="{0D108BD9-81ED-4DB2-BD59-A6C34878D82A}">
                    <a16:rowId xmlns:a16="http://schemas.microsoft.com/office/drawing/2014/main" val="3433416417"/>
                  </a:ext>
                </a:extLst>
              </a:tr>
            </a:tbl>
          </a:graphicData>
        </a:graphic>
      </p:graphicFrame>
      <p:sp>
        <p:nvSpPr>
          <p:cNvPr id="4" name="Text Placeholder 3">
            <a:extLst>
              <a:ext uri="{FF2B5EF4-FFF2-40B4-BE49-F238E27FC236}">
                <a16:creationId xmlns:a16="http://schemas.microsoft.com/office/drawing/2014/main" id="{7E4D6A7D-6173-47E9-9795-CFFD5B0EF9F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040660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9EC0D-4A34-4FC0-B035-475E33537692}"/>
              </a:ext>
            </a:extLst>
          </p:cNvPr>
          <p:cNvSpPr>
            <a:spLocks noGrp="1"/>
          </p:cNvSpPr>
          <p:nvPr>
            <p:ph type="title"/>
          </p:nvPr>
        </p:nvSpPr>
        <p:spPr/>
        <p:txBody>
          <a:bodyPr/>
          <a:lstStyle/>
          <a:p>
            <a:r>
              <a:rPr lang="en-US"/>
              <a:t>LinkedIn RD-IN Development Month by Month | DHL Life Sciences &amp; Healthcare - 3 of 3</a:t>
            </a:r>
          </a:p>
        </p:txBody>
      </p:sp>
      <p:graphicFrame>
        <p:nvGraphicFramePr>
          <p:cNvPr id="5" name="Table Placeholder 4">
            <a:extLst>
              <a:ext uri="{FF2B5EF4-FFF2-40B4-BE49-F238E27FC236}">
                <a16:creationId xmlns:a16="http://schemas.microsoft.com/office/drawing/2014/main" id="{A0E7B2B9-EC10-4B3F-887A-95407519A0DB}"/>
              </a:ext>
            </a:extLst>
          </p:cNvPr>
          <p:cNvGraphicFramePr>
            <a:graphicFrameLocks noGrp="1"/>
          </p:cNvGraphicFramePr>
          <p:nvPr>
            <p:ph type="tbl" sz="quarter" idx="13"/>
            <p:extLst>
              <p:ext uri="{D42A27DB-BD31-4B8C-83A1-F6EECF244321}">
                <p14:modId xmlns:p14="http://schemas.microsoft.com/office/powerpoint/2010/main" val="280478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169184134"/>
                    </a:ext>
                  </a:extLst>
                </a:gridCol>
                <a:gridCol w="329184">
                  <a:extLst>
                    <a:ext uri="{9D8B030D-6E8A-4147-A177-3AD203B41FA5}">
                      <a16:colId xmlns:a16="http://schemas.microsoft.com/office/drawing/2014/main" val="21774269"/>
                    </a:ext>
                  </a:extLst>
                </a:gridCol>
                <a:gridCol w="329184">
                  <a:extLst>
                    <a:ext uri="{9D8B030D-6E8A-4147-A177-3AD203B41FA5}">
                      <a16:colId xmlns:a16="http://schemas.microsoft.com/office/drawing/2014/main" val="4091792517"/>
                    </a:ext>
                  </a:extLst>
                </a:gridCol>
                <a:gridCol w="329184">
                  <a:extLst>
                    <a:ext uri="{9D8B030D-6E8A-4147-A177-3AD203B41FA5}">
                      <a16:colId xmlns:a16="http://schemas.microsoft.com/office/drawing/2014/main" val="3883512451"/>
                    </a:ext>
                  </a:extLst>
                </a:gridCol>
                <a:gridCol w="329184">
                  <a:extLst>
                    <a:ext uri="{9D8B030D-6E8A-4147-A177-3AD203B41FA5}">
                      <a16:colId xmlns:a16="http://schemas.microsoft.com/office/drawing/2014/main" val="948619353"/>
                    </a:ext>
                  </a:extLst>
                </a:gridCol>
                <a:gridCol w="329184">
                  <a:extLst>
                    <a:ext uri="{9D8B030D-6E8A-4147-A177-3AD203B41FA5}">
                      <a16:colId xmlns:a16="http://schemas.microsoft.com/office/drawing/2014/main" val="10120313"/>
                    </a:ext>
                  </a:extLst>
                </a:gridCol>
                <a:gridCol w="329184">
                  <a:extLst>
                    <a:ext uri="{9D8B030D-6E8A-4147-A177-3AD203B41FA5}">
                      <a16:colId xmlns:a16="http://schemas.microsoft.com/office/drawing/2014/main" val="4192989277"/>
                    </a:ext>
                  </a:extLst>
                </a:gridCol>
                <a:gridCol w="329184">
                  <a:extLst>
                    <a:ext uri="{9D8B030D-6E8A-4147-A177-3AD203B41FA5}">
                      <a16:colId xmlns:a16="http://schemas.microsoft.com/office/drawing/2014/main" val="1142543528"/>
                    </a:ext>
                  </a:extLst>
                </a:gridCol>
                <a:gridCol w="329184">
                  <a:extLst>
                    <a:ext uri="{9D8B030D-6E8A-4147-A177-3AD203B41FA5}">
                      <a16:colId xmlns:a16="http://schemas.microsoft.com/office/drawing/2014/main" val="460610164"/>
                    </a:ext>
                  </a:extLst>
                </a:gridCol>
                <a:gridCol w="329184">
                  <a:extLst>
                    <a:ext uri="{9D8B030D-6E8A-4147-A177-3AD203B41FA5}">
                      <a16:colId xmlns:a16="http://schemas.microsoft.com/office/drawing/2014/main" val="3308673856"/>
                    </a:ext>
                  </a:extLst>
                </a:gridCol>
                <a:gridCol w="329184">
                  <a:extLst>
                    <a:ext uri="{9D8B030D-6E8A-4147-A177-3AD203B41FA5}">
                      <a16:colId xmlns:a16="http://schemas.microsoft.com/office/drawing/2014/main" val="120198218"/>
                    </a:ext>
                  </a:extLst>
                </a:gridCol>
                <a:gridCol w="329184">
                  <a:extLst>
                    <a:ext uri="{9D8B030D-6E8A-4147-A177-3AD203B41FA5}">
                      <a16:colId xmlns:a16="http://schemas.microsoft.com/office/drawing/2014/main" val="743190710"/>
                    </a:ext>
                  </a:extLst>
                </a:gridCol>
                <a:gridCol w="329184">
                  <a:extLst>
                    <a:ext uri="{9D8B030D-6E8A-4147-A177-3AD203B41FA5}">
                      <a16:colId xmlns:a16="http://schemas.microsoft.com/office/drawing/2014/main" val="491452883"/>
                    </a:ext>
                  </a:extLst>
                </a:gridCol>
                <a:gridCol w="329184">
                  <a:extLst>
                    <a:ext uri="{9D8B030D-6E8A-4147-A177-3AD203B41FA5}">
                      <a16:colId xmlns:a16="http://schemas.microsoft.com/office/drawing/2014/main" val="2895540439"/>
                    </a:ext>
                  </a:extLst>
                </a:gridCol>
                <a:gridCol w="329184">
                  <a:extLst>
                    <a:ext uri="{9D8B030D-6E8A-4147-A177-3AD203B41FA5}">
                      <a16:colId xmlns:a16="http://schemas.microsoft.com/office/drawing/2014/main" val="4246900922"/>
                    </a:ext>
                  </a:extLst>
                </a:gridCol>
                <a:gridCol w="329184">
                  <a:extLst>
                    <a:ext uri="{9D8B030D-6E8A-4147-A177-3AD203B41FA5}">
                      <a16:colId xmlns:a16="http://schemas.microsoft.com/office/drawing/2014/main" val="558738121"/>
                    </a:ext>
                  </a:extLst>
                </a:gridCol>
                <a:gridCol w="329184">
                  <a:extLst>
                    <a:ext uri="{9D8B030D-6E8A-4147-A177-3AD203B41FA5}">
                      <a16:colId xmlns:a16="http://schemas.microsoft.com/office/drawing/2014/main" val="2046508930"/>
                    </a:ext>
                  </a:extLst>
                </a:gridCol>
                <a:gridCol w="329184">
                  <a:extLst>
                    <a:ext uri="{9D8B030D-6E8A-4147-A177-3AD203B41FA5}">
                      <a16:colId xmlns:a16="http://schemas.microsoft.com/office/drawing/2014/main" val="4027348596"/>
                    </a:ext>
                  </a:extLst>
                </a:gridCol>
                <a:gridCol w="329184">
                  <a:extLst>
                    <a:ext uri="{9D8B030D-6E8A-4147-A177-3AD203B41FA5}">
                      <a16:colId xmlns:a16="http://schemas.microsoft.com/office/drawing/2014/main" val="2014164570"/>
                    </a:ext>
                  </a:extLst>
                </a:gridCol>
                <a:gridCol w="329184">
                  <a:extLst>
                    <a:ext uri="{9D8B030D-6E8A-4147-A177-3AD203B41FA5}">
                      <a16:colId xmlns:a16="http://schemas.microsoft.com/office/drawing/2014/main" val="859441417"/>
                    </a:ext>
                  </a:extLst>
                </a:gridCol>
                <a:gridCol w="329184">
                  <a:extLst>
                    <a:ext uri="{9D8B030D-6E8A-4147-A177-3AD203B41FA5}">
                      <a16:colId xmlns:a16="http://schemas.microsoft.com/office/drawing/2014/main" val="381975534"/>
                    </a:ext>
                  </a:extLst>
                </a:gridCol>
                <a:gridCol w="329184">
                  <a:extLst>
                    <a:ext uri="{9D8B030D-6E8A-4147-A177-3AD203B41FA5}">
                      <a16:colId xmlns:a16="http://schemas.microsoft.com/office/drawing/2014/main" val="229205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74526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3.4192652053103 %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45.569609881058 %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33.632625406205 %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2.6990317635873 %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0.03925273755239 %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0.38781986202484 %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4.0039838995017 %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5.5577904783343 %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50.126732136665 %</a:t>
                      </a:r>
                    </a:p>
                  </a:txBody>
                  <a:tcPr/>
                </a:tc>
                <a:extLst>
                  <a:ext uri="{0D108BD9-81ED-4DB2-BD59-A6C34878D82A}">
                    <a16:rowId xmlns:a16="http://schemas.microsoft.com/office/drawing/2014/main" val="338619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69107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1988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303352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17939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223688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13220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474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868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8115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52.86%</a:t>
                      </a:r>
                    </a:p>
                  </a:txBody>
                  <a:tcPr/>
                </a:tc>
                <a:extLst>
                  <a:ext uri="{0D108BD9-81ED-4DB2-BD59-A6C34878D82A}">
                    <a16:rowId xmlns:a16="http://schemas.microsoft.com/office/drawing/2014/main" val="3487396323"/>
                  </a:ext>
                </a:extLst>
              </a:tr>
            </a:tbl>
          </a:graphicData>
        </a:graphic>
      </p:graphicFrame>
      <p:sp>
        <p:nvSpPr>
          <p:cNvPr id="4" name="Text Placeholder 3">
            <a:extLst>
              <a:ext uri="{FF2B5EF4-FFF2-40B4-BE49-F238E27FC236}">
                <a16:creationId xmlns:a16="http://schemas.microsoft.com/office/drawing/2014/main" id="{C7062335-35C6-4577-81E0-2B0E8E83F3C7}"/>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583610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33E9-6A27-4998-8F56-3C9CF9F7A8A4}"/>
              </a:ext>
            </a:extLst>
          </p:cNvPr>
          <p:cNvSpPr>
            <a:spLocks noGrp="1"/>
          </p:cNvSpPr>
          <p:nvPr>
            <p:ph type="title"/>
          </p:nvPr>
        </p:nvSpPr>
        <p:spPr/>
        <p:txBody>
          <a:bodyPr/>
          <a:lstStyle/>
          <a:p>
            <a:r>
              <a:rPr lang="en-US"/>
              <a:t>LinkedIn Top post by x (organic) | DHL Life Sciences &amp; Healthcare - 1 of 11</a:t>
            </a:r>
          </a:p>
        </p:txBody>
      </p:sp>
      <p:graphicFrame>
        <p:nvGraphicFramePr>
          <p:cNvPr id="5" name="Table Placeholder 4">
            <a:extLst>
              <a:ext uri="{FF2B5EF4-FFF2-40B4-BE49-F238E27FC236}">
                <a16:creationId xmlns:a16="http://schemas.microsoft.com/office/drawing/2014/main" id="{9E23A52A-1046-4473-85D3-DB89AAE05B63}"/>
              </a:ext>
            </a:extLst>
          </p:cNvPr>
          <p:cNvGraphicFramePr>
            <a:graphicFrameLocks noGrp="1"/>
          </p:cNvGraphicFramePr>
          <p:nvPr>
            <p:ph type="tbl" sz="quarter" idx="13"/>
            <p:extLst>
              <p:ext uri="{D42A27DB-BD31-4B8C-83A1-F6EECF244321}">
                <p14:modId xmlns:p14="http://schemas.microsoft.com/office/powerpoint/2010/main" val="232740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18029090"/>
                    </a:ext>
                  </a:extLst>
                </a:gridCol>
                <a:gridCol w="493776">
                  <a:extLst>
                    <a:ext uri="{9D8B030D-6E8A-4147-A177-3AD203B41FA5}">
                      <a16:colId xmlns:a16="http://schemas.microsoft.com/office/drawing/2014/main" val="3991690197"/>
                    </a:ext>
                  </a:extLst>
                </a:gridCol>
                <a:gridCol w="411480">
                  <a:extLst>
                    <a:ext uri="{9D8B030D-6E8A-4147-A177-3AD203B41FA5}">
                      <a16:colId xmlns:a16="http://schemas.microsoft.com/office/drawing/2014/main" val="3570012740"/>
                    </a:ext>
                  </a:extLst>
                </a:gridCol>
                <a:gridCol w="411480">
                  <a:extLst>
                    <a:ext uri="{9D8B030D-6E8A-4147-A177-3AD203B41FA5}">
                      <a16:colId xmlns:a16="http://schemas.microsoft.com/office/drawing/2014/main" val="2835284028"/>
                    </a:ext>
                  </a:extLst>
                </a:gridCol>
                <a:gridCol w="411480">
                  <a:extLst>
                    <a:ext uri="{9D8B030D-6E8A-4147-A177-3AD203B41FA5}">
                      <a16:colId xmlns:a16="http://schemas.microsoft.com/office/drawing/2014/main" val="375488991"/>
                    </a:ext>
                  </a:extLst>
                </a:gridCol>
                <a:gridCol w="411480">
                  <a:extLst>
                    <a:ext uri="{9D8B030D-6E8A-4147-A177-3AD203B41FA5}">
                      <a16:colId xmlns:a16="http://schemas.microsoft.com/office/drawing/2014/main" val="1778025708"/>
                    </a:ext>
                  </a:extLst>
                </a:gridCol>
                <a:gridCol w="411480">
                  <a:extLst>
                    <a:ext uri="{9D8B030D-6E8A-4147-A177-3AD203B41FA5}">
                      <a16:colId xmlns:a16="http://schemas.microsoft.com/office/drawing/2014/main" val="1846000541"/>
                    </a:ext>
                  </a:extLst>
                </a:gridCol>
                <a:gridCol w="411480">
                  <a:extLst>
                    <a:ext uri="{9D8B030D-6E8A-4147-A177-3AD203B41FA5}">
                      <a16:colId xmlns:a16="http://schemas.microsoft.com/office/drawing/2014/main" val="4178033777"/>
                    </a:ext>
                  </a:extLst>
                </a:gridCol>
                <a:gridCol w="411480">
                  <a:extLst>
                    <a:ext uri="{9D8B030D-6E8A-4147-A177-3AD203B41FA5}">
                      <a16:colId xmlns:a16="http://schemas.microsoft.com/office/drawing/2014/main" val="1213246742"/>
                    </a:ext>
                  </a:extLst>
                </a:gridCol>
                <a:gridCol w="411480">
                  <a:extLst>
                    <a:ext uri="{9D8B030D-6E8A-4147-A177-3AD203B41FA5}">
                      <a16:colId xmlns:a16="http://schemas.microsoft.com/office/drawing/2014/main" val="4128591169"/>
                    </a:ext>
                  </a:extLst>
                </a:gridCol>
                <a:gridCol w="411480">
                  <a:extLst>
                    <a:ext uri="{9D8B030D-6E8A-4147-A177-3AD203B41FA5}">
                      <a16:colId xmlns:a16="http://schemas.microsoft.com/office/drawing/2014/main" val="3978116510"/>
                    </a:ext>
                  </a:extLst>
                </a:gridCol>
                <a:gridCol w="411480">
                  <a:extLst>
                    <a:ext uri="{9D8B030D-6E8A-4147-A177-3AD203B41FA5}">
                      <a16:colId xmlns:a16="http://schemas.microsoft.com/office/drawing/2014/main" val="3685086575"/>
                    </a:ext>
                  </a:extLst>
                </a:gridCol>
                <a:gridCol w="411480">
                  <a:extLst>
                    <a:ext uri="{9D8B030D-6E8A-4147-A177-3AD203B41FA5}">
                      <a16:colId xmlns:a16="http://schemas.microsoft.com/office/drawing/2014/main" val="406438680"/>
                    </a:ext>
                  </a:extLst>
                </a:gridCol>
                <a:gridCol w="411480">
                  <a:extLst>
                    <a:ext uri="{9D8B030D-6E8A-4147-A177-3AD203B41FA5}">
                      <a16:colId xmlns:a16="http://schemas.microsoft.com/office/drawing/2014/main" val="1975410690"/>
                    </a:ext>
                  </a:extLst>
                </a:gridCol>
                <a:gridCol w="411480">
                  <a:extLst>
                    <a:ext uri="{9D8B030D-6E8A-4147-A177-3AD203B41FA5}">
                      <a16:colId xmlns:a16="http://schemas.microsoft.com/office/drawing/2014/main" val="367576175"/>
                    </a:ext>
                  </a:extLst>
                </a:gridCol>
                <a:gridCol w="411480">
                  <a:extLst>
                    <a:ext uri="{9D8B030D-6E8A-4147-A177-3AD203B41FA5}">
                      <a16:colId xmlns:a16="http://schemas.microsoft.com/office/drawing/2014/main" val="1728389366"/>
                    </a:ext>
                  </a:extLst>
                </a:gridCol>
                <a:gridCol w="411480">
                  <a:extLst>
                    <a:ext uri="{9D8B030D-6E8A-4147-A177-3AD203B41FA5}">
                      <a16:colId xmlns:a16="http://schemas.microsoft.com/office/drawing/2014/main" val="126087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400057191"/>
                  </a:ext>
                </a:extLst>
              </a:tr>
            </a:tbl>
          </a:graphicData>
        </a:graphic>
      </p:graphicFrame>
      <p:sp>
        <p:nvSpPr>
          <p:cNvPr id="4" name="Text Placeholder 3">
            <a:extLst>
              <a:ext uri="{FF2B5EF4-FFF2-40B4-BE49-F238E27FC236}">
                <a16:creationId xmlns:a16="http://schemas.microsoft.com/office/drawing/2014/main" id="{BFA8AC87-62AE-4F84-A33F-EFA2D33F853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166244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DD5D6-B62F-4949-9559-16036A5BA88D}"/>
              </a:ext>
            </a:extLst>
          </p:cNvPr>
          <p:cNvSpPr>
            <a:spLocks noGrp="1"/>
          </p:cNvSpPr>
          <p:nvPr>
            <p:ph type="title"/>
          </p:nvPr>
        </p:nvSpPr>
        <p:spPr/>
        <p:txBody>
          <a:bodyPr/>
          <a:lstStyle/>
          <a:p>
            <a:r>
              <a:rPr lang="en-US"/>
              <a:t>LinkedIn Top post by x (organic) | DHL Life Sciences &amp; Healthcare - 2 of 11</a:t>
            </a:r>
          </a:p>
        </p:txBody>
      </p:sp>
      <p:graphicFrame>
        <p:nvGraphicFramePr>
          <p:cNvPr id="5" name="Table Placeholder 4">
            <a:extLst>
              <a:ext uri="{FF2B5EF4-FFF2-40B4-BE49-F238E27FC236}">
                <a16:creationId xmlns:a16="http://schemas.microsoft.com/office/drawing/2014/main" id="{C8BA25D9-34E4-42FC-A4D1-2E8A570582DA}"/>
              </a:ext>
            </a:extLst>
          </p:cNvPr>
          <p:cNvGraphicFramePr>
            <a:graphicFrameLocks noGrp="1"/>
          </p:cNvGraphicFramePr>
          <p:nvPr>
            <p:ph type="tbl" sz="quarter" idx="13"/>
            <p:extLst>
              <p:ext uri="{D42A27DB-BD31-4B8C-83A1-F6EECF244321}">
                <p14:modId xmlns:p14="http://schemas.microsoft.com/office/powerpoint/2010/main" val="358989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99985305"/>
                    </a:ext>
                  </a:extLst>
                </a:gridCol>
                <a:gridCol w="493776">
                  <a:extLst>
                    <a:ext uri="{9D8B030D-6E8A-4147-A177-3AD203B41FA5}">
                      <a16:colId xmlns:a16="http://schemas.microsoft.com/office/drawing/2014/main" val="2664226157"/>
                    </a:ext>
                  </a:extLst>
                </a:gridCol>
                <a:gridCol w="411480">
                  <a:extLst>
                    <a:ext uri="{9D8B030D-6E8A-4147-A177-3AD203B41FA5}">
                      <a16:colId xmlns:a16="http://schemas.microsoft.com/office/drawing/2014/main" val="2776042388"/>
                    </a:ext>
                  </a:extLst>
                </a:gridCol>
                <a:gridCol w="411480">
                  <a:extLst>
                    <a:ext uri="{9D8B030D-6E8A-4147-A177-3AD203B41FA5}">
                      <a16:colId xmlns:a16="http://schemas.microsoft.com/office/drawing/2014/main" val="4078201992"/>
                    </a:ext>
                  </a:extLst>
                </a:gridCol>
                <a:gridCol w="411480">
                  <a:extLst>
                    <a:ext uri="{9D8B030D-6E8A-4147-A177-3AD203B41FA5}">
                      <a16:colId xmlns:a16="http://schemas.microsoft.com/office/drawing/2014/main" val="1642304799"/>
                    </a:ext>
                  </a:extLst>
                </a:gridCol>
                <a:gridCol w="411480">
                  <a:extLst>
                    <a:ext uri="{9D8B030D-6E8A-4147-A177-3AD203B41FA5}">
                      <a16:colId xmlns:a16="http://schemas.microsoft.com/office/drawing/2014/main" val="3128034832"/>
                    </a:ext>
                  </a:extLst>
                </a:gridCol>
                <a:gridCol w="411480">
                  <a:extLst>
                    <a:ext uri="{9D8B030D-6E8A-4147-A177-3AD203B41FA5}">
                      <a16:colId xmlns:a16="http://schemas.microsoft.com/office/drawing/2014/main" val="3994867419"/>
                    </a:ext>
                  </a:extLst>
                </a:gridCol>
                <a:gridCol w="411480">
                  <a:extLst>
                    <a:ext uri="{9D8B030D-6E8A-4147-A177-3AD203B41FA5}">
                      <a16:colId xmlns:a16="http://schemas.microsoft.com/office/drawing/2014/main" val="2722379344"/>
                    </a:ext>
                  </a:extLst>
                </a:gridCol>
                <a:gridCol w="411480">
                  <a:extLst>
                    <a:ext uri="{9D8B030D-6E8A-4147-A177-3AD203B41FA5}">
                      <a16:colId xmlns:a16="http://schemas.microsoft.com/office/drawing/2014/main" val="1986260341"/>
                    </a:ext>
                  </a:extLst>
                </a:gridCol>
                <a:gridCol w="411480">
                  <a:extLst>
                    <a:ext uri="{9D8B030D-6E8A-4147-A177-3AD203B41FA5}">
                      <a16:colId xmlns:a16="http://schemas.microsoft.com/office/drawing/2014/main" val="2855514578"/>
                    </a:ext>
                  </a:extLst>
                </a:gridCol>
                <a:gridCol w="411480">
                  <a:extLst>
                    <a:ext uri="{9D8B030D-6E8A-4147-A177-3AD203B41FA5}">
                      <a16:colId xmlns:a16="http://schemas.microsoft.com/office/drawing/2014/main" val="2489342256"/>
                    </a:ext>
                  </a:extLst>
                </a:gridCol>
                <a:gridCol w="411480">
                  <a:extLst>
                    <a:ext uri="{9D8B030D-6E8A-4147-A177-3AD203B41FA5}">
                      <a16:colId xmlns:a16="http://schemas.microsoft.com/office/drawing/2014/main" val="3413038724"/>
                    </a:ext>
                  </a:extLst>
                </a:gridCol>
                <a:gridCol w="411480">
                  <a:extLst>
                    <a:ext uri="{9D8B030D-6E8A-4147-A177-3AD203B41FA5}">
                      <a16:colId xmlns:a16="http://schemas.microsoft.com/office/drawing/2014/main" val="3317382613"/>
                    </a:ext>
                  </a:extLst>
                </a:gridCol>
                <a:gridCol w="411480">
                  <a:extLst>
                    <a:ext uri="{9D8B030D-6E8A-4147-A177-3AD203B41FA5}">
                      <a16:colId xmlns:a16="http://schemas.microsoft.com/office/drawing/2014/main" val="3217021488"/>
                    </a:ext>
                  </a:extLst>
                </a:gridCol>
                <a:gridCol w="411480">
                  <a:extLst>
                    <a:ext uri="{9D8B030D-6E8A-4147-A177-3AD203B41FA5}">
                      <a16:colId xmlns:a16="http://schemas.microsoft.com/office/drawing/2014/main" val="1574857962"/>
                    </a:ext>
                  </a:extLst>
                </a:gridCol>
                <a:gridCol w="411480">
                  <a:extLst>
                    <a:ext uri="{9D8B030D-6E8A-4147-A177-3AD203B41FA5}">
                      <a16:colId xmlns:a16="http://schemas.microsoft.com/office/drawing/2014/main" val="1421357846"/>
                    </a:ext>
                  </a:extLst>
                </a:gridCol>
                <a:gridCol w="411480">
                  <a:extLst>
                    <a:ext uri="{9D8B030D-6E8A-4147-A177-3AD203B41FA5}">
                      <a16:colId xmlns:a16="http://schemas.microsoft.com/office/drawing/2014/main" val="4085296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18349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- 2023-05-30 10:42:57</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partner with MSC Mediterranean Shipping Company #AirCargo in our new, dedicated life sciences &amp; #healthcare service between Indianapolis, USA and Brussels, Belgium.
Learn more about our newest DHL Global Forwarding airport #pharma hub for cold chain logistics, here: https://lnkd.in/eqJj689A
#WeCare #pharmaceuticals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20.733782587979 %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14.702879313866 %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15.134602757715 %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9567962"/>
                  </a:ext>
                </a:extLst>
              </a:tr>
            </a:tbl>
          </a:graphicData>
        </a:graphic>
      </p:graphicFrame>
      <p:sp>
        <p:nvSpPr>
          <p:cNvPr id="4" name="Text Placeholder 3">
            <a:extLst>
              <a:ext uri="{FF2B5EF4-FFF2-40B4-BE49-F238E27FC236}">
                <a16:creationId xmlns:a16="http://schemas.microsoft.com/office/drawing/2014/main" id="{AF16ECE6-1813-4C82-B18F-7DEE84522421}"/>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171585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FDD35-BB46-4ADF-B912-139B6E2AF1E9}"/>
              </a:ext>
            </a:extLst>
          </p:cNvPr>
          <p:cNvSpPr>
            <a:spLocks noGrp="1"/>
          </p:cNvSpPr>
          <p:nvPr>
            <p:ph type="title"/>
          </p:nvPr>
        </p:nvSpPr>
        <p:spPr/>
        <p:txBody>
          <a:bodyPr/>
          <a:lstStyle/>
          <a:p>
            <a:r>
              <a:rPr lang="en-US"/>
              <a:t>LinkedIn Top post by x (organic) | DHL Life Sciences &amp; Healthcare - 3 of 11</a:t>
            </a:r>
          </a:p>
        </p:txBody>
      </p:sp>
      <p:graphicFrame>
        <p:nvGraphicFramePr>
          <p:cNvPr id="5" name="Table Placeholder 4">
            <a:extLst>
              <a:ext uri="{FF2B5EF4-FFF2-40B4-BE49-F238E27FC236}">
                <a16:creationId xmlns:a16="http://schemas.microsoft.com/office/drawing/2014/main" id="{D16769CA-7C51-401D-84DA-3144F0BFA4AF}"/>
              </a:ext>
            </a:extLst>
          </p:cNvPr>
          <p:cNvGraphicFramePr>
            <a:graphicFrameLocks noGrp="1"/>
          </p:cNvGraphicFramePr>
          <p:nvPr>
            <p:ph type="tbl" sz="quarter" idx="13"/>
            <p:extLst>
              <p:ext uri="{D42A27DB-BD31-4B8C-83A1-F6EECF244321}">
                <p14:modId xmlns:p14="http://schemas.microsoft.com/office/powerpoint/2010/main" val="309196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50336062"/>
                    </a:ext>
                  </a:extLst>
                </a:gridCol>
                <a:gridCol w="493776">
                  <a:extLst>
                    <a:ext uri="{9D8B030D-6E8A-4147-A177-3AD203B41FA5}">
                      <a16:colId xmlns:a16="http://schemas.microsoft.com/office/drawing/2014/main" val="3492644314"/>
                    </a:ext>
                  </a:extLst>
                </a:gridCol>
                <a:gridCol w="411480">
                  <a:extLst>
                    <a:ext uri="{9D8B030D-6E8A-4147-A177-3AD203B41FA5}">
                      <a16:colId xmlns:a16="http://schemas.microsoft.com/office/drawing/2014/main" val="169793835"/>
                    </a:ext>
                  </a:extLst>
                </a:gridCol>
                <a:gridCol w="411480">
                  <a:extLst>
                    <a:ext uri="{9D8B030D-6E8A-4147-A177-3AD203B41FA5}">
                      <a16:colId xmlns:a16="http://schemas.microsoft.com/office/drawing/2014/main" val="998029886"/>
                    </a:ext>
                  </a:extLst>
                </a:gridCol>
                <a:gridCol w="411480">
                  <a:extLst>
                    <a:ext uri="{9D8B030D-6E8A-4147-A177-3AD203B41FA5}">
                      <a16:colId xmlns:a16="http://schemas.microsoft.com/office/drawing/2014/main" val="3711969681"/>
                    </a:ext>
                  </a:extLst>
                </a:gridCol>
                <a:gridCol w="411480">
                  <a:extLst>
                    <a:ext uri="{9D8B030D-6E8A-4147-A177-3AD203B41FA5}">
                      <a16:colId xmlns:a16="http://schemas.microsoft.com/office/drawing/2014/main" val="4210793254"/>
                    </a:ext>
                  </a:extLst>
                </a:gridCol>
                <a:gridCol w="411480">
                  <a:extLst>
                    <a:ext uri="{9D8B030D-6E8A-4147-A177-3AD203B41FA5}">
                      <a16:colId xmlns:a16="http://schemas.microsoft.com/office/drawing/2014/main" val="1824923104"/>
                    </a:ext>
                  </a:extLst>
                </a:gridCol>
                <a:gridCol w="411480">
                  <a:extLst>
                    <a:ext uri="{9D8B030D-6E8A-4147-A177-3AD203B41FA5}">
                      <a16:colId xmlns:a16="http://schemas.microsoft.com/office/drawing/2014/main" val="3495898142"/>
                    </a:ext>
                  </a:extLst>
                </a:gridCol>
                <a:gridCol w="411480">
                  <a:extLst>
                    <a:ext uri="{9D8B030D-6E8A-4147-A177-3AD203B41FA5}">
                      <a16:colId xmlns:a16="http://schemas.microsoft.com/office/drawing/2014/main" val="3603393292"/>
                    </a:ext>
                  </a:extLst>
                </a:gridCol>
                <a:gridCol w="411480">
                  <a:extLst>
                    <a:ext uri="{9D8B030D-6E8A-4147-A177-3AD203B41FA5}">
                      <a16:colId xmlns:a16="http://schemas.microsoft.com/office/drawing/2014/main" val="2252407242"/>
                    </a:ext>
                  </a:extLst>
                </a:gridCol>
                <a:gridCol w="411480">
                  <a:extLst>
                    <a:ext uri="{9D8B030D-6E8A-4147-A177-3AD203B41FA5}">
                      <a16:colId xmlns:a16="http://schemas.microsoft.com/office/drawing/2014/main" val="2392716639"/>
                    </a:ext>
                  </a:extLst>
                </a:gridCol>
                <a:gridCol w="411480">
                  <a:extLst>
                    <a:ext uri="{9D8B030D-6E8A-4147-A177-3AD203B41FA5}">
                      <a16:colId xmlns:a16="http://schemas.microsoft.com/office/drawing/2014/main" val="440735482"/>
                    </a:ext>
                  </a:extLst>
                </a:gridCol>
                <a:gridCol w="411480">
                  <a:extLst>
                    <a:ext uri="{9D8B030D-6E8A-4147-A177-3AD203B41FA5}">
                      <a16:colId xmlns:a16="http://schemas.microsoft.com/office/drawing/2014/main" val="3182049896"/>
                    </a:ext>
                  </a:extLst>
                </a:gridCol>
                <a:gridCol w="411480">
                  <a:extLst>
                    <a:ext uri="{9D8B030D-6E8A-4147-A177-3AD203B41FA5}">
                      <a16:colId xmlns:a16="http://schemas.microsoft.com/office/drawing/2014/main" val="2472921216"/>
                    </a:ext>
                  </a:extLst>
                </a:gridCol>
                <a:gridCol w="411480">
                  <a:extLst>
                    <a:ext uri="{9D8B030D-6E8A-4147-A177-3AD203B41FA5}">
                      <a16:colId xmlns:a16="http://schemas.microsoft.com/office/drawing/2014/main" val="102219146"/>
                    </a:ext>
                  </a:extLst>
                </a:gridCol>
                <a:gridCol w="411480">
                  <a:extLst>
                    <a:ext uri="{9D8B030D-6E8A-4147-A177-3AD203B41FA5}">
                      <a16:colId xmlns:a16="http://schemas.microsoft.com/office/drawing/2014/main" val="2957442644"/>
                    </a:ext>
                  </a:extLst>
                </a:gridCol>
                <a:gridCol w="411480">
                  <a:extLst>
                    <a:ext uri="{9D8B030D-6E8A-4147-A177-3AD203B41FA5}">
                      <a16:colId xmlns:a16="http://schemas.microsoft.com/office/drawing/2014/main" val="112176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54488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- 2023-05-29 10:04:38</a:t>
                      </a:r>
                      <a:r>
                        <a:rPr kumimoji="0" lang="en-US" sz="1000" b="0" i="0" u="none" strike="noStrike" kern="1200" cap="none" spc="0" normalizeH="0" baseline="0" noProof="0">
                          <a:ln>
                            <a:noFill/>
                          </a:ln>
                          <a:solidFill>
                            <a:prstClr val="black"/>
                          </a:solidFill>
                          <a:effectLst/>
                          <a:uLnTx/>
                          <a:uFillTx/>
                          <a:latin typeface="Calibri"/>
                          <a:ea typeface="+mn-ea"/>
                          <a:cs typeface="+mn-cs"/>
                        </a:rPr>
                        <a:t>
 Seeking to boost #sustainability in your life sciences and healthcare business? Explore our new series, "Explained!" In episode 1, we address the future of sustainable energy solutions. Dig deeper into the trend Alternative Energy Solutions by visiting the DHL Logistics Trend Radar 6.0 to discover the surprising power and wide-ranging impact of alternative energy solutions as we explore the transformative potential they hold for various sectors. Lean more, here: https://okt.to/bi04ty
#WeCare #SustainableLogistics #alternativeenergy #DHLInnovation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7.8551494112041 %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5.758627731264 %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4.7660311958406 %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43.617021276596 %</a:t>
                      </a:r>
                    </a:p>
                  </a:txBody>
                  <a:tcPr/>
                </a:tc>
                <a:extLst>
                  <a:ext uri="{0D108BD9-81ED-4DB2-BD59-A6C34878D82A}">
                    <a16:rowId xmlns:a16="http://schemas.microsoft.com/office/drawing/2014/main" val="2806352542"/>
                  </a:ext>
                </a:extLst>
              </a:tr>
            </a:tbl>
          </a:graphicData>
        </a:graphic>
      </p:graphicFrame>
      <p:sp>
        <p:nvSpPr>
          <p:cNvPr id="4" name="Text Placeholder 3">
            <a:extLst>
              <a:ext uri="{FF2B5EF4-FFF2-40B4-BE49-F238E27FC236}">
                <a16:creationId xmlns:a16="http://schemas.microsoft.com/office/drawing/2014/main" id="{A0AC9A4A-22E0-4CD5-8498-1B93AED0567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817917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887F4-B6E5-4C00-8080-B4913E115DFE}"/>
              </a:ext>
            </a:extLst>
          </p:cNvPr>
          <p:cNvSpPr>
            <a:spLocks noGrp="1"/>
          </p:cNvSpPr>
          <p:nvPr>
            <p:ph type="title"/>
          </p:nvPr>
        </p:nvSpPr>
        <p:spPr/>
        <p:txBody>
          <a:bodyPr/>
          <a:lstStyle/>
          <a:p>
            <a:r>
              <a:rPr lang="en-US"/>
              <a:t>LinkedIn Top post by x (organic) | DHL Life Sciences &amp; Healthcare - 4 of 11</a:t>
            </a:r>
          </a:p>
        </p:txBody>
      </p:sp>
      <p:graphicFrame>
        <p:nvGraphicFramePr>
          <p:cNvPr id="5" name="Table Placeholder 4">
            <a:extLst>
              <a:ext uri="{FF2B5EF4-FFF2-40B4-BE49-F238E27FC236}">
                <a16:creationId xmlns:a16="http://schemas.microsoft.com/office/drawing/2014/main" id="{5DD20F69-91ED-41D4-8030-CC549D339B7B}"/>
              </a:ext>
            </a:extLst>
          </p:cNvPr>
          <p:cNvGraphicFramePr>
            <a:graphicFrameLocks noGrp="1"/>
          </p:cNvGraphicFramePr>
          <p:nvPr>
            <p:ph type="tbl" sz="quarter" idx="13"/>
            <p:extLst>
              <p:ext uri="{D42A27DB-BD31-4B8C-83A1-F6EECF244321}">
                <p14:modId xmlns:p14="http://schemas.microsoft.com/office/powerpoint/2010/main" val="1019823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33388494"/>
                    </a:ext>
                  </a:extLst>
                </a:gridCol>
                <a:gridCol w="493776">
                  <a:extLst>
                    <a:ext uri="{9D8B030D-6E8A-4147-A177-3AD203B41FA5}">
                      <a16:colId xmlns:a16="http://schemas.microsoft.com/office/drawing/2014/main" val="389661642"/>
                    </a:ext>
                  </a:extLst>
                </a:gridCol>
                <a:gridCol w="411480">
                  <a:extLst>
                    <a:ext uri="{9D8B030D-6E8A-4147-A177-3AD203B41FA5}">
                      <a16:colId xmlns:a16="http://schemas.microsoft.com/office/drawing/2014/main" val="3656512955"/>
                    </a:ext>
                  </a:extLst>
                </a:gridCol>
                <a:gridCol w="411480">
                  <a:extLst>
                    <a:ext uri="{9D8B030D-6E8A-4147-A177-3AD203B41FA5}">
                      <a16:colId xmlns:a16="http://schemas.microsoft.com/office/drawing/2014/main" val="607937199"/>
                    </a:ext>
                  </a:extLst>
                </a:gridCol>
                <a:gridCol w="411480">
                  <a:extLst>
                    <a:ext uri="{9D8B030D-6E8A-4147-A177-3AD203B41FA5}">
                      <a16:colId xmlns:a16="http://schemas.microsoft.com/office/drawing/2014/main" val="3855165709"/>
                    </a:ext>
                  </a:extLst>
                </a:gridCol>
                <a:gridCol w="411480">
                  <a:extLst>
                    <a:ext uri="{9D8B030D-6E8A-4147-A177-3AD203B41FA5}">
                      <a16:colId xmlns:a16="http://schemas.microsoft.com/office/drawing/2014/main" val="682160244"/>
                    </a:ext>
                  </a:extLst>
                </a:gridCol>
                <a:gridCol w="411480">
                  <a:extLst>
                    <a:ext uri="{9D8B030D-6E8A-4147-A177-3AD203B41FA5}">
                      <a16:colId xmlns:a16="http://schemas.microsoft.com/office/drawing/2014/main" val="1647871694"/>
                    </a:ext>
                  </a:extLst>
                </a:gridCol>
                <a:gridCol w="411480">
                  <a:extLst>
                    <a:ext uri="{9D8B030D-6E8A-4147-A177-3AD203B41FA5}">
                      <a16:colId xmlns:a16="http://schemas.microsoft.com/office/drawing/2014/main" val="1429565807"/>
                    </a:ext>
                  </a:extLst>
                </a:gridCol>
                <a:gridCol w="411480">
                  <a:extLst>
                    <a:ext uri="{9D8B030D-6E8A-4147-A177-3AD203B41FA5}">
                      <a16:colId xmlns:a16="http://schemas.microsoft.com/office/drawing/2014/main" val="1184430765"/>
                    </a:ext>
                  </a:extLst>
                </a:gridCol>
                <a:gridCol w="411480">
                  <a:extLst>
                    <a:ext uri="{9D8B030D-6E8A-4147-A177-3AD203B41FA5}">
                      <a16:colId xmlns:a16="http://schemas.microsoft.com/office/drawing/2014/main" val="1320790822"/>
                    </a:ext>
                  </a:extLst>
                </a:gridCol>
                <a:gridCol w="411480">
                  <a:extLst>
                    <a:ext uri="{9D8B030D-6E8A-4147-A177-3AD203B41FA5}">
                      <a16:colId xmlns:a16="http://schemas.microsoft.com/office/drawing/2014/main" val="2891780632"/>
                    </a:ext>
                  </a:extLst>
                </a:gridCol>
                <a:gridCol w="411480">
                  <a:extLst>
                    <a:ext uri="{9D8B030D-6E8A-4147-A177-3AD203B41FA5}">
                      <a16:colId xmlns:a16="http://schemas.microsoft.com/office/drawing/2014/main" val="3470860207"/>
                    </a:ext>
                  </a:extLst>
                </a:gridCol>
                <a:gridCol w="411480">
                  <a:extLst>
                    <a:ext uri="{9D8B030D-6E8A-4147-A177-3AD203B41FA5}">
                      <a16:colId xmlns:a16="http://schemas.microsoft.com/office/drawing/2014/main" val="2624479213"/>
                    </a:ext>
                  </a:extLst>
                </a:gridCol>
                <a:gridCol w="411480">
                  <a:extLst>
                    <a:ext uri="{9D8B030D-6E8A-4147-A177-3AD203B41FA5}">
                      <a16:colId xmlns:a16="http://schemas.microsoft.com/office/drawing/2014/main" val="3845950707"/>
                    </a:ext>
                  </a:extLst>
                </a:gridCol>
                <a:gridCol w="411480">
                  <a:extLst>
                    <a:ext uri="{9D8B030D-6E8A-4147-A177-3AD203B41FA5}">
                      <a16:colId xmlns:a16="http://schemas.microsoft.com/office/drawing/2014/main" val="3925340597"/>
                    </a:ext>
                  </a:extLst>
                </a:gridCol>
                <a:gridCol w="411480">
                  <a:extLst>
                    <a:ext uri="{9D8B030D-6E8A-4147-A177-3AD203B41FA5}">
                      <a16:colId xmlns:a16="http://schemas.microsoft.com/office/drawing/2014/main" val="1448353547"/>
                    </a:ext>
                  </a:extLst>
                </a:gridCol>
                <a:gridCol w="411480">
                  <a:extLst>
                    <a:ext uri="{9D8B030D-6E8A-4147-A177-3AD203B41FA5}">
                      <a16:colId xmlns:a16="http://schemas.microsoft.com/office/drawing/2014/main" val="29640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22756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- 2023-05-26 11:10:08</a:t>
                      </a:r>
                      <a:r>
                        <a:rPr kumimoji="0" lang="en-US" sz="1000" b="0" i="0" u="none" strike="noStrike" kern="1200" cap="none" spc="0" normalizeH="0" baseline="0" noProof="0">
                          <a:ln>
                            <a:noFill/>
                          </a:ln>
                          <a:solidFill>
                            <a:prstClr val="black"/>
                          </a:solidFill>
                          <a:effectLst/>
                          <a:uLnTx/>
                          <a:uFillTx/>
                          <a:latin typeface="Calibri"/>
                          <a:ea typeface="+mn-ea"/>
                          <a:cs typeface="+mn-cs"/>
                        </a:rPr>
                        <a:t>
 At DHL, everyone has a voice. No matter who you are and where you come from, we hear you and we want to provide an inclusive environment for you to thrive in. Browse our available opportunities on careers.dhl.com.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https://media.licdn.com/dms/image/D4E10AQHy2iqlUXgyPg/image-shrink_800/0/1685092207698?e=1686121200&amp;v=beta&amp;t=XuqO9OjYpS_gUirHnMziboz9jTEGdzYtSoCHPDoUbfM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5.0847457627119 %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3.9411884827445 %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4.1499330655957 %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3223168"/>
                  </a:ext>
                </a:extLst>
              </a:tr>
            </a:tbl>
          </a:graphicData>
        </a:graphic>
      </p:graphicFrame>
      <p:sp>
        <p:nvSpPr>
          <p:cNvPr id="4" name="Text Placeholder 3">
            <a:extLst>
              <a:ext uri="{FF2B5EF4-FFF2-40B4-BE49-F238E27FC236}">
                <a16:creationId xmlns:a16="http://schemas.microsoft.com/office/drawing/2014/main" id="{021C81B6-8FAC-40E8-8EA6-3962B3007EDF}"/>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885890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5C16F-27E8-46F6-8FB8-017DD59FDDCE}"/>
              </a:ext>
            </a:extLst>
          </p:cNvPr>
          <p:cNvSpPr>
            <a:spLocks noGrp="1"/>
          </p:cNvSpPr>
          <p:nvPr>
            <p:ph type="title"/>
          </p:nvPr>
        </p:nvSpPr>
        <p:spPr/>
        <p:txBody>
          <a:bodyPr/>
          <a:lstStyle/>
          <a:p>
            <a:r>
              <a:rPr lang="en-US"/>
              <a:t>LinkedIn Top post by x (organic) | DHL Life Sciences &amp; Healthcare - 5 of 11</a:t>
            </a:r>
          </a:p>
        </p:txBody>
      </p:sp>
      <p:graphicFrame>
        <p:nvGraphicFramePr>
          <p:cNvPr id="5" name="Table Placeholder 4">
            <a:extLst>
              <a:ext uri="{FF2B5EF4-FFF2-40B4-BE49-F238E27FC236}">
                <a16:creationId xmlns:a16="http://schemas.microsoft.com/office/drawing/2014/main" id="{477F6B98-FF79-4AE0-8028-C4C727B3EF25}"/>
              </a:ext>
            </a:extLst>
          </p:cNvPr>
          <p:cNvGraphicFramePr>
            <a:graphicFrameLocks noGrp="1"/>
          </p:cNvGraphicFramePr>
          <p:nvPr>
            <p:ph type="tbl" sz="quarter" idx="13"/>
            <p:extLst>
              <p:ext uri="{D42A27DB-BD31-4B8C-83A1-F6EECF244321}">
                <p14:modId xmlns:p14="http://schemas.microsoft.com/office/powerpoint/2010/main" val="390564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98072346"/>
                    </a:ext>
                  </a:extLst>
                </a:gridCol>
                <a:gridCol w="493776">
                  <a:extLst>
                    <a:ext uri="{9D8B030D-6E8A-4147-A177-3AD203B41FA5}">
                      <a16:colId xmlns:a16="http://schemas.microsoft.com/office/drawing/2014/main" val="1820222815"/>
                    </a:ext>
                  </a:extLst>
                </a:gridCol>
                <a:gridCol w="411480">
                  <a:extLst>
                    <a:ext uri="{9D8B030D-6E8A-4147-A177-3AD203B41FA5}">
                      <a16:colId xmlns:a16="http://schemas.microsoft.com/office/drawing/2014/main" val="2559765527"/>
                    </a:ext>
                  </a:extLst>
                </a:gridCol>
                <a:gridCol w="411480">
                  <a:extLst>
                    <a:ext uri="{9D8B030D-6E8A-4147-A177-3AD203B41FA5}">
                      <a16:colId xmlns:a16="http://schemas.microsoft.com/office/drawing/2014/main" val="3703515762"/>
                    </a:ext>
                  </a:extLst>
                </a:gridCol>
                <a:gridCol w="411480">
                  <a:extLst>
                    <a:ext uri="{9D8B030D-6E8A-4147-A177-3AD203B41FA5}">
                      <a16:colId xmlns:a16="http://schemas.microsoft.com/office/drawing/2014/main" val="2446329264"/>
                    </a:ext>
                  </a:extLst>
                </a:gridCol>
                <a:gridCol w="411480">
                  <a:extLst>
                    <a:ext uri="{9D8B030D-6E8A-4147-A177-3AD203B41FA5}">
                      <a16:colId xmlns:a16="http://schemas.microsoft.com/office/drawing/2014/main" val="711288833"/>
                    </a:ext>
                  </a:extLst>
                </a:gridCol>
                <a:gridCol w="411480">
                  <a:extLst>
                    <a:ext uri="{9D8B030D-6E8A-4147-A177-3AD203B41FA5}">
                      <a16:colId xmlns:a16="http://schemas.microsoft.com/office/drawing/2014/main" val="3771750883"/>
                    </a:ext>
                  </a:extLst>
                </a:gridCol>
                <a:gridCol w="411480">
                  <a:extLst>
                    <a:ext uri="{9D8B030D-6E8A-4147-A177-3AD203B41FA5}">
                      <a16:colId xmlns:a16="http://schemas.microsoft.com/office/drawing/2014/main" val="407203563"/>
                    </a:ext>
                  </a:extLst>
                </a:gridCol>
                <a:gridCol w="411480">
                  <a:extLst>
                    <a:ext uri="{9D8B030D-6E8A-4147-A177-3AD203B41FA5}">
                      <a16:colId xmlns:a16="http://schemas.microsoft.com/office/drawing/2014/main" val="556052504"/>
                    </a:ext>
                  </a:extLst>
                </a:gridCol>
                <a:gridCol w="411480">
                  <a:extLst>
                    <a:ext uri="{9D8B030D-6E8A-4147-A177-3AD203B41FA5}">
                      <a16:colId xmlns:a16="http://schemas.microsoft.com/office/drawing/2014/main" val="2660581214"/>
                    </a:ext>
                  </a:extLst>
                </a:gridCol>
                <a:gridCol w="411480">
                  <a:extLst>
                    <a:ext uri="{9D8B030D-6E8A-4147-A177-3AD203B41FA5}">
                      <a16:colId xmlns:a16="http://schemas.microsoft.com/office/drawing/2014/main" val="2291613530"/>
                    </a:ext>
                  </a:extLst>
                </a:gridCol>
                <a:gridCol w="411480">
                  <a:extLst>
                    <a:ext uri="{9D8B030D-6E8A-4147-A177-3AD203B41FA5}">
                      <a16:colId xmlns:a16="http://schemas.microsoft.com/office/drawing/2014/main" val="3543171053"/>
                    </a:ext>
                  </a:extLst>
                </a:gridCol>
                <a:gridCol w="411480">
                  <a:extLst>
                    <a:ext uri="{9D8B030D-6E8A-4147-A177-3AD203B41FA5}">
                      <a16:colId xmlns:a16="http://schemas.microsoft.com/office/drawing/2014/main" val="286261872"/>
                    </a:ext>
                  </a:extLst>
                </a:gridCol>
                <a:gridCol w="411480">
                  <a:extLst>
                    <a:ext uri="{9D8B030D-6E8A-4147-A177-3AD203B41FA5}">
                      <a16:colId xmlns:a16="http://schemas.microsoft.com/office/drawing/2014/main" val="2714035029"/>
                    </a:ext>
                  </a:extLst>
                </a:gridCol>
                <a:gridCol w="411480">
                  <a:extLst>
                    <a:ext uri="{9D8B030D-6E8A-4147-A177-3AD203B41FA5}">
                      <a16:colId xmlns:a16="http://schemas.microsoft.com/office/drawing/2014/main" val="3539037418"/>
                    </a:ext>
                  </a:extLst>
                </a:gridCol>
                <a:gridCol w="411480">
                  <a:extLst>
                    <a:ext uri="{9D8B030D-6E8A-4147-A177-3AD203B41FA5}">
                      <a16:colId xmlns:a16="http://schemas.microsoft.com/office/drawing/2014/main" val="307364608"/>
                    </a:ext>
                  </a:extLst>
                </a:gridCol>
                <a:gridCol w="411480">
                  <a:extLst>
                    <a:ext uri="{9D8B030D-6E8A-4147-A177-3AD203B41FA5}">
                      <a16:colId xmlns:a16="http://schemas.microsoft.com/office/drawing/2014/main" val="2043581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22926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- 2023-05-24 10:00:05</a:t>
                      </a:r>
                      <a:r>
                        <a:rPr kumimoji="0" lang="en-US" sz="1000" b="0" i="0" u="none" strike="noStrike" kern="1200" cap="none" spc="0" normalizeH="0" baseline="0" noProof="0">
                          <a:ln>
                            <a:noFill/>
                          </a:ln>
                          <a:solidFill>
                            <a:prstClr val="black"/>
                          </a:solidFill>
                          <a:effectLst/>
                          <a:uLnTx/>
                          <a:uFillTx/>
                          <a:latin typeface="Calibri"/>
                          <a:ea typeface="+mn-ea"/>
                          <a:cs typeface="+mn-cs"/>
                        </a:rPr>
                        <a:t>
 We're expanding our life sciences and healthcare logistics network in the USA. Our US.5 million new hub at Indianapolis International Airport offers a first-of-its-kind temperature-controlled air cargo service dedicated to #pharmaceuticals, and follows recent investments in two other life sciences strongholds: San Juan (Puerto Rico) and the #ResearchTriangle area (Raleigh, North Carolina). We're pleased to help facilitate the growth of our customers’ operations in these regions.
Learn more, here: https://lnkd.in/eqJj689A
#WeCare #pharma #Indianapolis DHL Global Forwarding Indianapolis Airport Authority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18.814240010891 %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13.913280239602 %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21.092619392185 %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29472007"/>
                  </a:ext>
                </a:extLst>
              </a:tr>
            </a:tbl>
          </a:graphicData>
        </a:graphic>
      </p:graphicFrame>
      <p:sp>
        <p:nvSpPr>
          <p:cNvPr id="4" name="Text Placeholder 3">
            <a:extLst>
              <a:ext uri="{FF2B5EF4-FFF2-40B4-BE49-F238E27FC236}">
                <a16:creationId xmlns:a16="http://schemas.microsoft.com/office/drawing/2014/main" id="{85A6D500-6580-47E5-AC50-7D61A84F554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445794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D62D-1F62-477D-9E6C-D6503CD67299}"/>
              </a:ext>
            </a:extLst>
          </p:cNvPr>
          <p:cNvSpPr>
            <a:spLocks noGrp="1"/>
          </p:cNvSpPr>
          <p:nvPr>
            <p:ph type="title"/>
          </p:nvPr>
        </p:nvSpPr>
        <p:spPr/>
        <p:txBody>
          <a:bodyPr/>
          <a:lstStyle/>
          <a:p>
            <a:r>
              <a:rPr lang="en-US"/>
              <a:t>LinkedIn Top post by x (organic) | DHL Life Sciences &amp; Healthcare - 6 of 11</a:t>
            </a:r>
          </a:p>
        </p:txBody>
      </p:sp>
      <p:graphicFrame>
        <p:nvGraphicFramePr>
          <p:cNvPr id="5" name="Table Placeholder 4">
            <a:extLst>
              <a:ext uri="{FF2B5EF4-FFF2-40B4-BE49-F238E27FC236}">
                <a16:creationId xmlns:a16="http://schemas.microsoft.com/office/drawing/2014/main" id="{573D5943-3437-4AE4-9280-486659E67BEC}"/>
              </a:ext>
            </a:extLst>
          </p:cNvPr>
          <p:cNvGraphicFramePr>
            <a:graphicFrameLocks noGrp="1"/>
          </p:cNvGraphicFramePr>
          <p:nvPr>
            <p:ph type="tbl" sz="quarter" idx="13"/>
            <p:extLst>
              <p:ext uri="{D42A27DB-BD31-4B8C-83A1-F6EECF244321}">
                <p14:modId xmlns:p14="http://schemas.microsoft.com/office/powerpoint/2010/main" val="126832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98421190"/>
                    </a:ext>
                  </a:extLst>
                </a:gridCol>
                <a:gridCol w="493776">
                  <a:extLst>
                    <a:ext uri="{9D8B030D-6E8A-4147-A177-3AD203B41FA5}">
                      <a16:colId xmlns:a16="http://schemas.microsoft.com/office/drawing/2014/main" val="3799063139"/>
                    </a:ext>
                  </a:extLst>
                </a:gridCol>
                <a:gridCol w="411480">
                  <a:extLst>
                    <a:ext uri="{9D8B030D-6E8A-4147-A177-3AD203B41FA5}">
                      <a16:colId xmlns:a16="http://schemas.microsoft.com/office/drawing/2014/main" val="1902731576"/>
                    </a:ext>
                  </a:extLst>
                </a:gridCol>
                <a:gridCol w="411480">
                  <a:extLst>
                    <a:ext uri="{9D8B030D-6E8A-4147-A177-3AD203B41FA5}">
                      <a16:colId xmlns:a16="http://schemas.microsoft.com/office/drawing/2014/main" val="943220937"/>
                    </a:ext>
                  </a:extLst>
                </a:gridCol>
                <a:gridCol w="411480">
                  <a:extLst>
                    <a:ext uri="{9D8B030D-6E8A-4147-A177-3AD203B41FA5}">
                      <a16:colId xmlns:a16="http://schemas.microsoft.com/office/drawing/2014/main" val="4036207076"/>
                    </a:ext>
                  </a:extLst>
                </a:gridCol>
                <a:gridCol w="411480">
                  <a:extLst>
                    <a:ext uri="{9D8B030D-6E8A-4147-A177-3AD203B41FA5}">
                      <a16:colId xmlns:a16="http://schemas.microsoft.com/office/drawing/2014/main" val="365215102"/>
                    </a:ext>
                  </a:extLst>
                </a:gridCol>
                <a:gridCol w="411480">
                  <a:extLst>
                    <a:ext uri="{9D8B030D-6E8A-4147-A177-3AD203B41FA5}">
                      <a16:colId xmlns:a16="http://schemas.microsoft.com/office/drawing/2014/main" val="1635892266"/>
                    </a:ext>
                  </a:extLst>
                </a:gridCol>
                <a:gridCol w="411480">
                  <a:extLst>
                    <a:ext uri="{9D8B030D-6E8A-4147-A177-3AD203B41FA5}">
                      <a16:colId xmlns:a16="http://schemas.microsoft.com/office/drawing/2014/main" val="2988274946"/>
                    </a:ext>
                  </a:extLst>
                </a:gridCol>
                <a:gridCol w="411480">
                  <a:extLst>
                    <a:ext uri="{9D8B030D-6E8A-4147-A177-3AD203B41FA5}">
                      <a16:colId xmlns:a16="http://schemas.microsoft.com/office/drawing/2014/main" val="3841794138"/>
                    </a:ext>
                  </a:extLst>
                </a:gridCol>
                <a:gridCol w="411480">
                  <a:extLst>
                    <a:ext uri="{9D8B030D-6E8A-4147-A177-3AD203B41FA5}">
                      <a16:colId xmlns:a16="http://schemas.microsoft.com/office/drawing/2014/main" val="2873472577"/>
                    </a:ext>
                  </a:extLst>
                </a:gridCol>
                <a:gridCol w="411480">
                  <a:extLst>
                    <a:ext uri="{9D8B030D-6E8A-4147-A177-3AD203B41FA5}">
                      <a16:colId xmlns:a16="http://schemas.microsoft.com/office/drawing/2014/main" val="3367858945"/>
                    </a:ext>
                  </a:extLst>
                </a:gridCol>
                <a:gridCol w="411480">
                  <a:extLst>
                    <a:ext uri="{9D8B030D-6E8A-4147-A177-3AD203B41FA5}">
                      <a16:colId xmlns:a16="http://schemas.microsoft.com/office/drawing/2014/main" val="2420935283"/>
                    </a:ext>
                  </a:extLst>
                </a:gridCol>
                <a:gridCol w="411480">
                  <a:extLst>
                    <a:ext uri="{9D8B030D-6E8A-4147-A177-3AD203B41FA5}">
                      <a16:colId xmlns:a16="http://schemas.microsoft.com/office/drawing/2014/main" val="1924885068"/>
                    </a:ext>
                  </a:extLst>
                </a:gridCol>
                <a:gridCol w="411480">
                  <a:extLst>
                    <a:ext uri="{9D8B030D-6E8A-4147-A177-3AD203B41FA5}">
                      <a16:colId xmlns:a16="http://schemas.microsoft.com/office/drawing/2014/main" val="2111186956"/>
                    </a:ext>
                  </a:extLst>
                </a:gridCol>
                <a:gridCol w="411480">
                  <a:extLst>
                    <a:ext uri="{9D8B030D-6E8A-4147-A177-3AD203B41FA5}">
                      <a16:colId xmlns:a16="http://schemas.microsoft.com/office/drawing/2014/main" val="1459430690"/>
                    </a:ext>
                  </a:extLst>
                </a:gridCol>
                <a:gridCol w="411480">
                  <a:extLst>
                    <a:ext uri="{9D8B030D-6E8A-4147-A177-3AD203B41FA5}">
                      <a16:colId xmlns:a16="http://schemas.microsoft.com/office/drawing/2014/main" val="93909281"/>
                    </a:ext>
                  </a:extLst>
                </a:gridCol>
                <a:gridCol w="411480">
                  <a:extLst>
                    <a:ext uri="{9D8B030D-6E8A-4147-A177-3AD203B41FA5}">
                      <a16:colId xmlns:a16="http://schemas.microsoft.com/office/drawing/2014/main" val="18075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00865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- 2023-05-22 13:09:50</a:t>
                      </a:r>
                      <a:r>
                        <a:rPr kumimoji="0" lang="en-US" sz="1000" b="0" i="0" u="none" strike="noStrike" kern="1200" cap="none" spc="0" normalizeH="0" baseline="0" noProof="0">
                          <a:ln>
                            <a:noFill/>
                          </a:ln>
                          <a:solidFill>
                            <a:prstClr val="black"/>
                          </a:solidFill>
                          <a:effectLst/>
                          <a:uLnTx/>
                          <a:uFillTx/>
                          <a:latin typeface="Calibri"/>
                          <a:ea typeface="+mn-ea"/>
                          <a:cs typeface="+mn-cs"/>
                        </a:rPr>
                        <a:t>
 We're working to help deliver #fertility health, and our new DHL Express partnership with Leeaf is leading the way. We're proud to deliver biomaterial for this #medtech startup, as they provide individualized healthcare based on data analysis and #AI to help women and couples conceive a child.
Learn more about DHL Life Sciences &amp; Healthcare: https://okt.to/ykMdYf
#WeCare #DigitalHealth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12.361309645361 %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9.3526648968756 %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4.0198237885463 %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45.560407569141 %</a:t>
                      </a:r>
                    </a:p>
                  </a:txBody>
                  <a:tcPr/>
                </a:tc>
                <a:extLst>
                  <a:ext uri="{0D108BD9-81ED-4DB2-BD59-A6C34878D82A}">
                    <a16:rowId xmlns:a16="http://schemas.microsoft.com/office/drawing/2014/main" val="1585769427"/>
                  </a:ext>
                </a:extLst>
              </a:tr>
            </a:tbl>
          </a:graphicData>
        </a:graphic>
      </p:graphicFrame>
      <p:sp>
        <p:nvSpPr>
          <p:cNvPr id="4" name="Text Placeholder 3">
            <a:extLst>
              <a:ext uri="{FF2B5EF4-FFF2-40B4-BE49-F238E27FC236}">
                <a16:creationId xmlns:a16="http://schemas.microsoft.com/office/drawing/2014/main" id="{6D84A803-6D38-436A-B750-EDAEC4F625E2}"/>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842792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B1C4-496C-4799-8815-28D8101D92C4}"/>
              </a:ext>
            </a:extLst>
          </p:cNvPr>
          <p:cNvSpPr>
            <a:spLocks noGrp="1"/>
          </p:cNvSpPr>
          <p:nvPr>
            <p:ph type="title"/>
          </p:nvPr>
        </p:nvSpPr>
        <p:spPr/>
        <p:txBody>
          <a:bodyPr/>
          <a:lstStyle/>
          <a:p>
            <a:r>
              <a:rPr lang="en-US"/>
              <a:t>LinkedIn Top post by x (organic) | DHL Life Sciences &amp; Healthcare - 7 of 11</a:t>
            </a:r>
          </a:p>
        </p:txBody>
      </p:sp>
      <p:graphicFrame>
        <p:nvGraphicFramePr>
          <p:cNvPr id="5" name="Table Placeholder 4">
            <a:extLst>
              <a:ext uri="{FF2B5EF4-FFF2-40B4-BE49-F238E27FC236}">
                <a16:creationId xmlns:a16="http://schemas.microsoft.com/office/drawing/2014/main" id="{52C866CE-0C27-40B6-8AC0-97B0949FC69C}"/>
              </a:ext>
            </a:extLst>
          </p:cNvPr>
          <p:cNvGraphicFramePr>
            <a:graphicFrameLocks noGrp="1"/>
          </p:cNvGraphicFramePr>
          <p:nvPr>
            <p:ph type="tbl" sz="quarter" idx="13"/>
            <p:extLst>
              <p:ext uri="{D42A27DB-BD31-4B8C-83A1-F6EECF244321}">
                <p14:modId xmlns:p14="http://schemas.microsoft.com/office/powerpoint/2010/main" val="214445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28148144"/>
                    </a:ext>
                  </a:extLst>
                </a:gridCol>
                <a:gridCol w="493776">
                  <a:extLst>
                    <a:ext uri="{9D8B030D-6E8A-4147-A177-3AD203B41FA5}">
                      <a16:colId xmlns:a16="http://schemas.microsoft.com/office/drawing/2014/main" val="2332911274"/>
                    </a:ext>
                  </a:extLst>
                </a:gridCol>
                <a:gridCol w="411480">
                  <a:extLst>
                    <a:ext uri="{9D8B030D-6E8A-4147-A177-3AD203B41FA5}">
                      <a16:colId xmlns:a16="http://schemas.microsoft.com/office/drawing/2014/main" val="1658328546"/>
                    </a:ext>
                  </a:extLst>
                </a:gridCol>
                <a:gridCol w="411480">
                  <a:extLst>
                    <a:ext uri="{9D8B030D-6E8A-4147-A177-3AD203B41FA5}">
                      <a16:colId xmlns:a16="http://schemas.microsoft.com/office/drawing/2014/main" val="4147478713"/>
                    </a:ext>
                  </a:extLst>
                </a:gridCol>
                <a:gridCol w="411480">
                  <a:extLst>
                    <a:ext uri="{9D8B030D-6E8A-4147-A177-3AD203B41FA5}">
                      <a16:colId xmlns:a16="http://schemas.microsoft.com/office/drawing/2014/main" val="4175137575"/>
                    </a:ext>
                  </a:extLst>
                </a:gridCol>
                <a:gridCol w="411480">
                  <a:extLst>
                    <a:ext uri="{9D8B030D-6E8A-4147-A177-3AD203B41FA5}">
                      <a16:colId xmlns:a16="http://schemas.microsoft.com/office/drawing/2014/main" val="3436471324"/>
                    </a:ext>
                  </a:extLst>
                </a:gridCol>
                <a:gridCol w="411480">
                  <a:extLst>
                    <a:ext uri="{9D8B030D-6E8A-4147-A177-3AD203B41FA5}">
                      <a16:colId xmlns:a16="http://schemas.microsoft.com/office/drawing/2014/main" val="1957580659"/>
                    </a:ext>
                  </a:extLst>
                </a:gridCol>
                <a:gridCol w="411480">
                  <a:extLst>
                    <a:ext uri="{9D8B030D-6E8A-4147-A177-3AD203B41FA5}">
                      <a16:colId xmlns:a16="http://schemas.microsoft.com/office/drawing/2014/main" val="605440916"/>
                    </a:ext>
                  </a:extLst>
                </a:gridCol>
                <a:gridCol w="411480">
                  <a:extLst>
                    <a:ext uri="{9D8B030D-6E8A-4147-A177-3AD203B41FA5}">
                      <a16:colId xmlns:a16="http://schemas.microsoft.com/office/drawing/2014/main" val="3570002239"/>
                    </a:ext>
                  </a:extLst>
                </a:gridCol>
                <a:gridCol w="411480">
                  <a:extLst>
                    <a:ext uri="{9D8B030D-6E8A-4147-A177-3AD203B41FA5}">
                      <a16:colId xmlns:a16="http://schemas.microsoft.com/office/drawing/2014/main" val="3467504255"/>
                    </a:ext>
                  </a:extLst>
                </a:gridCol>
                <a:gridCol w="411480">
                  <a:extLst>
                    <a:ext uri="{9D8B030D-6E8A-4147-A177-3AD203B41FA5}">
                      <a16:colId xmlns:a16="http://schemas.microsoft.com/office/drawing/2014/main" val="273367106"/>
                    </a:ext>
                  </a:extLst>
                </a:gridCol>
                <a:gridCol w="411480">
                  <a:extLst>
                    <a:ext uri="{9D8B030D-6E8A-4147-A177-3AD203B41FA5}">
                      <a16:colId xmlns:a16="http://schemas.microsoft.com/office/drawing/2014/main" val="3627176356"/>
                    </a:ext>
                  </a:extLst>
                </a:gridCol>
                <a:gridCol w="411480">
                  <a:extLst>
                    <a:ext uri="{9D8B030D-6E8A-4147-A177-3AD203B41FA5}">
                      <a16:colId xmlns:a16="http://schemas.microsoft.com/office/drawing/2014/main" val="3110455686"/>
                    </a:ext>
                  </a:extLst>
                </a:gridCol>
                <a:gridCol w="411480">
                  <a:extLst>
                    <a:ext uri="{9D8B030D-6E8A-4147-A177-3AD203B41FA5}">
                      <a16:colId xmlns:a16="http://schemas.microsoft.com/office/drawing/2014/main" val="2484459548"/>
                    </a:ext>
                  </a:extLst>
                </a:gridCol>
                <a:gridCol w="411480">
                  <a:extLst>
                    <a:ext uri="{9D8B030D-6E8A-4147-A177-3AD203B41FA5}">
                      <a16:colId xmlns:a16="http://schemas.microsoft.com/office/drawing/2014/main" val="2646974601"/>
                    </a:ext>
                  </a:extLst>
                </a:gridCol>
                <a:gridCol w="411480">
                  <a:extLst>
                    <a:ext uri="{9D8B030D-6E8A-4147-A177-3AD203B41FA5}">
                      <a16:colId xmlns:a16="http://schemas.microsoft.com/office/drawing/2014/main" val="3222605100"/>
                    </a:ext>
                  </a:extLst>
                </a:gridCol>
                <a:gridCol w="411480">
                  <a:extLst>
                    <a:ext uri="{9D8B030D-6E8A-4147-A177-3AD203B41FA5}">
                      <a16:colId xmlns:a16="http://schemas.microsoft.com/office/drawing/2014/main" val="13365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424319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- 2023-05-20 09:32:38</a:t>
                      </a:r>
                      <a:r>
                        <a:rPr kumimoji="0" lang="en-US" sz="1000" b="0" i="0" u="none" strike="noStrike" kern="1200" cap="none" spc="0" normalizeH="0" baseline="0" noProof="0">
                          <a:ln>
                            <a:noFill/>
                          </a:ln>
                          <a:solidFill>
                            <a:prstClr val="black"/>
                          </a:solidFill>
                          <a:effectLst/>
                          <a:uLnTx/>
                          <a:uFillTx/>
                          <a:latin typeface="Calibri"/>
                          <a:ea typeface="+mn-ea"/>
                          <a:cs typeface="+mn-cs"/>
                        </a:rPr>
                        <a:t>
 Happy #ClinicalTrialsDay! We’re celebrating the impact of cutting-edge research for global health – and each individual patient. At DHL Life Sciences &amp; Healthcare, we’re proud to support the delivery of a new wave of innovative treatments with our solutions and expertise. 
Learn more about our expertise in delivering #ClinicalTrials, here: https://okt.to/QTYDMR 
#WeCare #biopharma #biopharmaceuticals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Saturday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11.775917228235 %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8.8285344768906 %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6.0693641618497 %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73.708558211257 %</a:t>
                      </a:r>
                    </a:p>
                  </a:txBody>
                  <a:tcPr/>
                </a:tc>
                <a:extLst>
                  <a:ext uri="{0D108BD9-81ED-4DB2-BD59-A6C34878D82A}">
                    <a16:rowId xmlns:a16="http://schemas.microsoft.com/office/drawing/2014/main" val="354733325"/>
                  </a:ext>
                </a:extLst>
              </a:tr>
            </a:tbl>
          </a:graphicData>
        </a:graphic>
      </p:graphicFrame>
      <p:sp>
        <p:nvSpPr>
          <p:cNvPr id="4" name="Text Placeholder 3">
            <a:extLst>
              <a:ext uri="{FF2B5EF4-FFF2-40B4-BE49-F238E27FC236}">
                <a16:creationId xmlns:a16="http://schemas.microsoft.com/office/drawing/2014/main" id="{B42041D8-D1E6-4E8D-A050-CC1CF7EF284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167654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BA7EF-11E9-4C05-B880-FC4905F5929E}"/>
              </a:ext>
            </a:extLst>
          </p:cNvPr>
          <p:cNvSpPr>
            <a:spLocks noGrp="1"/>
          </p:cNvSpPr>
          <p:nvPr>
            <p:ph type="title"/>
          </p:nvPr>
        </p:nvSpPr>
        <p:spPr/>
        <p:txBody>
          <a:bodyPr/>
          <a:lstStyle/>
          <a:p>
            <a:r>
              <a:rPr lang="en-US"/>
              <a:t>LinkedIn Top post by x (organic) | DHL Life Sciences &amp; Healthcare - 8 of 11</a:t>
            </a:r>
          </a:p>
        </p:txBody>
      </p:sp>
      <p:graphicFrame>
        <p:nvGraphicFramePr>
          <p:cNvPr id="5" name="Table Placeholder 4">
            <a:extLst>
              <a:ext uri="{FF2B5EF4-FFF2-40B4-BE49-F238E27FC236}">
                <a16:creationId xmlns:a16="http://schemas.microsoft.com/office/drawing/2014/main" id="{BFBC1538-B1CC-4DE1-B505-0C5468BC7735}"/>
              </a:ext>
            </a:extLst>
          </p:cNvPr>
          <p:cNvGraphicFramePr>
            <a:graphicFrameLocks noGrp="1"/>
          </p:cNvGraphicFramePr>
          <p:nvPr>
            <p:ph type="tbl" sz="quarter" idx="13"/>
            <p:extLst>
              <p:ext uri="{D42A27DB-BD31-4B8C-83A1-F6EECF244321}">
                <p14:modId xmlns:p14="http://schemas.microsoft.com/office/powerpoint/2010/main" val="175760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37161089"/>
                    </a:ext>
                  </a:extLst>
                </a:gridCol>
                <a:gridCol w="493776">
                  <a:extLst>
                    <a:ext uri="{9D8B030D-6E8A-4147-A177-3AD203B41FA5}">
                      <a16:colId xmlns:a16="http://schemas.microsoft.com/office/drawing/2014/main" val="1358526351"/>
                    </a:ext>
                  </a:extLst>
                </a:gridCol>
                <a:gridCol w="411480">
                  <a:extLst>
                    <a:ext uri="{9D8B030D-6E8A-4147-A177-3AD203B41FA5}">
                      <a16:colId xmlns:a16="http://schemas.microsoft.com/office/drawing/2014/main" val="1820969907"/>
                    </a:ext>
                  </a:extLst>
                </a:gridCol>
                <a:gridCol w="411480">
                  <a:extLst>
                    <a:ext uri="{9D8B030D-6E8A-4147-A177-3AD203B41FA5}">
                      <a16:colId xmlns:a16="http://schemas.microsoft.com/office/drawing/2014/main" val="2798769820"/>
                    </a:ext>
                  </a:extLst>
                </a:gridCol>
                <a:gridCol w="411480">
                  <a:extLst>
                    <a:ext uri="{9D8B030D-6E8A-4147-A177-3AD203B41FA5}">
                      <a16:colId xmlns:a16="http://schemas.microsoft.com/office/drawing/2014/main" val="710854072"/>
                    </a:ext>
                  </a:extLst>
                </a:gridCol>
                <a:gridCol w="411480">
                  <a:extLst>
                    <a:ext uri="{9D8B030D-6E8A-4147-A177-3AD203B41FA5}">
                      <a16:colId xmlns:a16="http://schemas.microsoft.com/office/drawing/2014/main" val="2285266677"/>
                    </a:ext>
                  </a:extLst>
                </a:gridCol>
                <a:gridCol w="411480">
                  <a:extLst>
                    <a:ext uri="{9D8B030D-6E8A-4147-A177-3AD203B41FA5}">
                      <a16:colId xmlns:a16="http://schemas.microsoft.com/office/drawing/2014/main" val="1186119245"/>
                    </a:ext>
                  </a:extLst>
                </a:gridCol>
                <a:gridCol w="411480">
                  <a:extLst>
                    <a:ext uri="{9D8B030D-6E8A-4147-A177-3AD203B41FA5}">
                      <a16:colId xmlns:a16="http://schemas.microsoft.com/office/drawing/2014/main" val="26011070"/>
                    </a:ext>
                  </a:extLst>
                </a:gridCol>
                <a:gridCol w="411480">
                  <a:extLst>
                    <a:ext uri="{9D8B030D-6E8A-4147-A177-3AD203B41FA5}">
                      <a16:colId xmlns:a16="http://schemas.microsoft.com/office/drawing/2014/main" val="1622669538"/>
                    </a:ext>
                  </a:extLst>
                </a:gridCol>
                <a:gridCol w="411480">
                  <a:extLst>
                    <a:ext uri="{9D8B030D-6E8A-4147-A177-3AD203B41FA5}">
                      <a16:colId xmlns:a16="http://schemas.microsoft.com/office/drawing/2014/main" val="858531052"/>
                    </a:ext>
                  </a:extLst>
                </a:gridCol>
                <a:gridCol w="411480">
                  <a:extLst>
                    <a:ext uri="{9D8B030D-6E8A-4147-A177-3AD203B41FA5}">
                      <a16:colId xmlns:a16="http://schemas.microsoft.com/office/drawing/2014/main" val="2235252289"/>
                    </a:ext>
                  </a:extLst>
                </a:gridCol>
                <a:gridCol w="411480">
                  <a:extLst>
                    <a:ext uri="{9D8B030D-6E8A-4147-A177-3AD203B41FA5}">
                      <a16:colId xmlns:a16="http://schemas.microsoft.com/office/drawing/2014/main" val="1329525640"/>
                    </a:ext>
                  </a:extLst>
                </a:gridCol>
                <a:gridCol w="411480">
                  <a:extLst>
                    <a:ext uri="{9D8B030D-6E8A-4147-A177-3AD203B41FA5}">
                      <a16:colId xmlns:a16="http://schemas.microsoft.com/office/drawing/2014/main" val="1614118560"/>
                    </a:ext>
                  </a:extLst>
                </a:gridCol>
                <a:gridCol w="411480">
                  <a:extLst>
                    <a:ext uri="{9D8B030D-6E8A-4147-A177-3AD203B41FA5}">
                      <a16:colId xmlns:a16="http://schemas.microsoft.com/office/drawing/2014/main" val="1992462767"/>
                    </a:ext>
                  </a:extLst>
                </a:gridCol>
                <a:gridCol w="411480">
                  <a:extLst>
                    <a:ext uri="{9D8B030D-6E8A-4147-A177-3AD203B41FA5}">
                      <a16:colId xmlns:a16="http://schemas.microsoft.com/office/drawing/2014/main" val="3161112219"/>
                    </a:ext>
                  </a:extLst>
                </a:gridCol>
                <a:gridCol w="411480">
                  <a:extLst>
                    <a:ext uri="{9D8B030D-6E8A-4147-A177-3AD203B41FA5}">
                      <a16:colId xmlns:a16="http://schemas.microsoft.com/office/drawing/2014/main" val="2059415259"/>
                    </a:ext>
                  </a:extLst>
                </a:gridCol>
                <a:gridCol w="411480">
                  <a:extLst>
                    <a:ext uri="{9D8B030D-6E8A-4147-A177-3AD203B41FA5}">
                      <a16:colId xmlns:a16="http://schemas.microsoft.com/office/drawing/2014/main" val="992768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85418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- 2023-05-19 08:00:10</a:t>
                      </a:r>
                      <a:r>
                        <a:rPr kumimoji="0" lang="en-US" sz="1000" b="0" i="0" u="none" strike="noStrike" kern="1200" cap="none" spc="0" normalizeH="0" baseline="0" noProof="0">
                          <a:ln>
                            <a:noFill/>
                          </a:ln>
                          <a:solidFill>
                            <a:prstClr val="black"/>
                          </a:solidFill>
                          <a:effectLst/>
                          <a:uLnTx/>
                          <a:uFillTx/>
                          <a:latin typeface="Calibri"/>
                          <a:ea typeface="+mn-ea"/>
                          <a:cs typeface="+mn-cs"/>
                        </a:rPr>
                        <a:t>
 Join DHL and unleash your potential, no matter your qualifications.
Logistics is booming and we're offering the best training and development in the business. Make a real impact at a company that's changing the world for the better.
Don't miss out on this opportunity to build a career that hits different. Head to careers.dhl.com to learn more 🚀 #Careers #Logistics #TrainingAndDevelopment #JoinDHL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https://media.licdn.com/dms/image/D4E10AQHg2N5yRGGqJg/image-shrink_800/0/1684476008663?e=1686121200&amp;v=beta&amp;t=q6bdQxOTavnntkWMMkEBTi--yta1F9uX1GmwGb2H09o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8.6923967054659 %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6.6231025798108 %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4.7768206734534 %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7966769"/>
                  </a:ext>
                </a:extLst>
              </a:tr>
            </a:tbl>
          </a:graphicData>
        </a:graphic>
      </p:graphicFrame>
      <p:sp>
        <p:nvSpPr>
          <p:cNvPr id="4" name="Text Placeholder 3">
            <a:extLst>
              <a:ext uri="{FF2B5EF4-FFF2-40B4-BE49-F238E27FC236}">
                <a16:creationId xmlns:a16="http://schemas.microsoft.com/office/drawing/2014/main" id="{312940E3-2F29-415B-9F56-B1656941A547}"/>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923350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CDD0-113F-49C6-94F8-32450BD33B22}"/>
              </a:ext>
            </a:extLst>
          </p:cNvPr>
          <p:cNvSpPr>
            <a:spLocks noGrp="1"/>
          </p:cNvSpPr>
          <p:nvPr>
            <p:ph type="title"/>
          </p:nvPr>
        </p:nvSpPr>
        <p:spPr/>
        <p:txBody>
          <a:bodyPr/>
          <a:lstStyle/>
          <a:p>
            <a:r>
              <a:rPr lang="en-US"/>
              <a:t>LinkedIn Top post by x (organic) | DHL Life Sciences &amp; Healthcare - 9 of 11</a:t>
            </a:r>
          </a:p>
        </p:txBody>
      </p:sp>
      <p:graphicFrame>
        <p:nvGraphicFramePr>
          <p:cNvPr id="5" name="Table Placeholder 4">
            <a:extLst>
              <a:ext uri="{FF2B5EF4-FFF2-40B4-BE49-F238E27FC236}">
                <a16:creationId xmlns:a16="http://schemas.microsoft.com/office/drawing/2014/main" id="{B1EE5E89-CEA7-4A68-96FF-F5D1C4785D4B}"/>
              </a:ext>
            </a:extLst>
          </p:cNvPr>
          <p:cNvGraphicFramePr>
            <a:graphicFrameLocks noGrp="1"/>
          </p:cNvGraphicFramePr>
          <p:nvPr>
            <p:ph type="tbl" sz="quarter" idx="13"/>
            <p:extLst>
              <p:ext uri="{D42A27DB-BD31-4B8C-83A1-F6EECF244321}">
                <p14:modId xmlns:p14="http://schemas.microsoft.com/office/powerpoint/2010/main" val="86146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48810524"/>
                    </a:ext>
                  </a:extLst>
                </a:gridCol>
                <a:gridCol w="493776">
                  <a:extLst>
                    <a:ext uri="{9D8B030D-6E8A-4147-A177-3AD203B41FA5}">
                      <a16:colId xmlns:a16="http://schemas.microsoft.com/office/drawing/2014/main" val="1323519203"/>
                    </a:ext>
                  </a:extLst>
                </a:gridCol>
                <a:gridCol w="411480">
                  <a:extLst>
                    <a:ext uri="{9D8B030D-6E8A-4147-A177-3AD203B41FA5}">
                      <a16:colId xmlns:a16="http://schemas.microsoft.com/office/drawing/2014/main" val="443418870"/>
                    </a:ext>
                  </a:extLst>
                </a:gridCol>
                <a:gridCol w="411480">
                  <a:extLst>
                    <a:ext uri="{9D8B030D-6E8A-4147-A177-3AD203B41FA5}">
                      <a16:colId xmlns:a16="http://schemas.microsoft.com/office/drawing/2014/main" val="1476068610"/>
                    </a:ext>
                  </a:extLst>
                </a:gridCol>
                <a:gridCol w="411480">
                  <a:extLst>
                    <a:ext uri="{9D8B030D-6E8A-4147-A177-3AD203B41FA5}">
                      <a16:colId xmlns:a16="http://schemas.microsoft.com/office/drawing/2014/main" val="2649293927"/>
                    </a:ext>
                  </a:extLst>
                </a:gridCol>
                <a:gridCol w="411480">
                  <a:extLst>
                    <a:ext uri="{9D8B030D-6E8A-4147-A177-3AD203B41FA5}">
                      <a16:colId xmlns:a16="http://schemas.microsoft.com/office/drawing/2014/main" val="505453551"/>
                    </a:ext>
                  </a:extLst>
                </a:gridCol>
                <a:gridCol w="411480">
                  <a:extLst>
                    <a:ext uri="{9D8B030D-6E8A-4147-A177-3AD203B41FA5}">
                      <a16:colId xmlns:a16="http://schemas.microsoft.com/office/drawing/2014/main" val="2303811648"/>
                    </a:ext>
                  </a:extLst>
                </a:gridCol>
                <a:gridCol w="411480">
                  <a:extLst>
                    <a:ext uri="{9D8B030D-6E8A-4147-A177-3AD203B41FA5}">
                      <a16:colId xmlns:a16="http://schemas.microsoft.com/office/drawing/2014/main" val="1017660757"/>
                    </a:ext>
                  </a:extLst>
                </a:gridCol>
                <a:gridCol w="411480">
                  <a:extLst>
                    <a:ext uri="{9D8B030D-6E8A-4147-A177-3AD203B41FA5}">
                      <a16:colId xmlns:a16="http://schemas.microsoft.com/office/drawing/2014/main" val="1295631387"/>
                    </a:ext>
                  </a:extLst>
                </a:gridCol>
                <a:gridCol w="411480">
                  <a:extLst>
                    <a:ext uri="{9D8B030D-6E8A-4147-A177-3AD203B41FA5}">
                      <a16:colId xmlns:a16="http://schemas.microsoft.com/office/drawing/2014/main" val="1091916386"/>
                    </a:ext>
                  </a:extLst>
                </a:gridCol>
                <a:gridCol w="411480">
                  <a:extLst>
                    <a:ext uri="{9D8B030D-6E8A-4147-A177-3AD203B41FA5}">
                      <a16:colId xmlns:a16="http://schemas.microsoft.com/office/drawing/2014/main" val="2228895001"/>
                    </a:ext>
                  </a:extLst>
                </a:gridCol>
                <a:gridCol w="411480">
                  <a:extLst>
                    <a:ext uri="{9D8B030D-6E8A-4147-A177-3AD203B41FA5}">
                      <a16:colId xmlns:a16="http://schemas.microsoft.com/office/drawing/2014/main" val="2721162939"/>
                    </a:ext>
                  </a:extLst>
                </a:gridCol>
                <a:gridCol w="411480">
                  <a:extLst>
                    <a:ext uri="{9D8B030D-6E8A-4147-A177-3AD203B41FA5}">
                      <a16:colId xmlns:a16="http://schemas.microsoft.com/office/drawing/2014/main" val="2417838421"/>
                    </a:ext>
                  </a:extLst>
                </a:gridCol>
                <a:gridCol w="411480">
                  <a:extLst>
                    <a:ext uri="{9D8B030D-6E8A-4147-A177-3AD203B41FA5}">
                      <a16:colId xmlns:a16="http://schemas.microsoft.com/office/drawing/2014/main" val="3644516684"/>
                    </a:ext>
                  </a:extLst>
                </a:gridCol>
                <a:gridCol w="411480">
                  <a:extLst>
                    <a:ext uri="{9D8B030D-6E8A-4147-A177-3AD203B41FA5}">
                      <a16:colId xmlns:a16="http://schemas.microsoft.com/office/drawing/2014/main" val="701799220"/>
                    </a:ext>
                  </a:extLst>
                </a:gridCol>
                <a:gridCol w="411480">
                  <a:extLst>
                    <a:ext uri="{9D8B030D-6E8A-4147-A177-3AD203B41FA5}">
                      <a16:colId xmlns:a16="http://schemas.microsoft.com/office/drawing/2014/main" val="4161792699"/>
                    </a:ext>
                  </a:extLst>
                </a:gridCol>
                <a:gridCol w="411480">
                  <a:extLst>
                    <a:ext uri="{9D8B030D-6E8A-4147-A177-3AD203B41FA5}">
                      <a16:colId xmlns:a16="http://schemas.microsoft.com/office/drawing/2014/main" val="2062694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5215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- 2023-05-18 08:00:12</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launch a first-of-its kind DHL Global Forwarding temperature-controlled air cargo service in #Indianapolis for the transport of #pharmaceuticals! The US.5 million investment creates a 30,000 sq. ft. new end-of-runway facility at the Indianapolis International Airport (IND) and end-to-end connection with Liege, Belgium. The facility, with its team of certified life sciences and healthcare experts, will offer specialized forwarding and warehousing services, customs brokerage, and cold-chain packaging management.
Learn more: https://okt.to/7zo0vK
#WeCare Indianapolis Airport Authority DHL Global Forwarding Jose Maria De Orduna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https://media.licdn.com/dms/image/D4E10AQFyl5g9YWlhSA/image-shrink_1280/0/1684389611399?e=1686121200&amp;v=beta&amp;t=ppl89AY5BntQJeXxZ3kCUw6uSHf78BzY3tREjk8RU6g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18.963991559458 %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13.634197808182 %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6.7480258435032 %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2857072"/>
                  </a:ext>
                </a:extLst>
              </a:tr>
            </a:tbl>
          </a:graphicData>
        </a:graphic>
      </p:graphicFrame>
      <p:sp>
        <p:nvSpPr>
          <p:cNvPr id="4" name="Text Placeholder 3">
            <a:extLst>
              <a:ext uri="{FF2B5EF4-FFF2-40B4-BE49-F238E27FC236}">
                <a16:creationId xmlns:a16="http://schemas.microsoft.com/office/drawing/2014/main" id="{3C0D08FE-F440-40A6-8098-2CB5224C2B4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013093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42DA-6E83-42EA-9B7D-9265076EBDCB}"/>
              </a:ext>
            </a:extLst>
          </p:cNvPr>
          <p:cNvSpPr>
            <a:spLocks noGrp="1"/>
          </p:cNvSpPr>
          <p:nvPr>
            <p:ph type="title"/>
          </p:nvPr>
        </p:nvSpPr>
        <p:spPr/>
        <p:txBody>
          <a:bodyPr/>
          <a:lstStyle/>
          <a:p>
            <a:r>
              <a:rPr lang="en-US"/>
              <a:t>LinkedIn Top post by x (organic) | DHL Life Sciences &amp; Healthcare - 10 of 11</a:t>
            </a:r>
          </a:p>
        </p:txBody>
      </p:sp>
      <p:graphicFrame>
        <p:nvGraphicFramePr>
          <p:cNvPr id="5" name="Table Placeholder 4">
            <a:extLst>
              <a:ext uri="{FF2B5EF4-FFF2-40B4-BE49-F238E27FC236}">
                <a16:creationId xmlns:a16="http://schemas.microsoft.com/office/drawing/2014/main" id="{0FEA86CE-6415-4D58-A465-8C650063E9D2}"/>
              </a:ext>
            </a:extLst>
          </p:cNvPr>
          <p:cNvGraphicFramePr>
            <a:graphicFrameLocks noGrp="1"/>
          </p:cNvGraphicFramePr>
          <p:nvPr>
            <p:ph type="tbl" sz="quarter" idx="13"/>
            <p:extLst>
              <p:ext uri="{D42A27DB-BD31-4B8C-83A1-F6EECF244321}">
                <p14:modId xmlns:p14="http://schemas.microsoft.com/office/powerpoint/2010/main" val="213286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54063777"/>
                    </a:ext>
                  </a:extLst>
                </a:gridCol>
                <a:gridCol w="493776">
                  <a:extLst>
                    <a:ext uri="{9D8B030D-6E8A-4147-A177-3AD203B41FA5}">
                      <a16:colId xmlns:a16="http://schemas.microsoft.com/office/drawing/2014/main" val="1136526740"/>
                    </a:ext>
                  </a:extLst>
                </a:gridCol>
                <a:gridCol w="411480">
                  <a:extLst>
                    <a:ext uri="{9D8B030D-6E8A-4147-A177-3AD203B41FA5}">
                      <a16:colId xmlns:a16="http://schemas.microsoft.com/office/drawing/2014/main" val="4113940136"/>
                    </a:ext>
                  </a:extLst>
                </a:gridCol>
                <a:gridCol w="411480">
                  <a:extLst>
                    <a:ext uri="{9D8B030D-6E8A-4147-A177-3AD203B41FA5}">
                      <a16:colId xmlns:a16="http://schemas.microsoft.com/office/drawing/2014/main" val="910335642"/>
                    </a:ext>
                  </a:extLst>
                </a:gridCol>
                <a:gridCol w="411480">
                  <a:extLst>
                    <a:ext uri="{9D8B030D-6E8A-4147-A177-3AD203B41FA5}">
                      <a16:colId xmlns:a16="http://schemas.microsoft.com/office/drawing/2014/main" val="1599020992"/>
                    </a:ext>
                  </a:extLst>
                </a:gridCol>
                <a:gridCol w="411480">
                  <a:extLst>
                    <a:ext uri="{9D8B030D-6E8A-4147-A177-3AD203B41FA5}">
                      <a16:colId xmlns:a16="http://schemas.microsoft.com/office/drawing/2014/main" val="1287722629"/>
                    </a:ext>
                  </a:extLst>
                </a:gridCol>
                <a:gridCol w="411480">
                  <a:extLst>
                    <a:ext uri="{9D8B030D-6E8A-4147-A177-3AD203B41FA5}">
                      <a16:colId xmlns:a16="http://schemas.microsoft.com/office/drawing/2014/main" val="761662504"/>
                    </a:ext>
                  </a:extLst>
                </a:gridCol>
                <a:gridCol w="411480">
                  <a:extLst>
                    <a:ext uri="{9D8B030D-6E8A-4147-A177-3AD203B41FA5}">
                      <a16:colId xmlns:a16="http://schemas.microsoft.com/office/drawing/2014/main" val="1894457502"/>
                    </a:ext>
                  </a:extLst>
                </a:gridCol>
                <a:gridCol w="411480">
                  <a:extLst>
                    <a:ext uri="{9D8B030D-6E8A-4147-A177-3AD203B41FA5}">
                      <a16:colId xmlns:a16="http://schemas.microsoft.com/office/drawing/2014/main" val="893799510"/>
                    </a:ext>
                  </a:extLst>
                </a:gridCol>
                <a:gridCol w="411480">
                  <a:extLst>
                    <a:ext uri="{9D8B030D-6E8A-4147-A177-3AD203B41FA5}">
                      <a16:colId xmlns:a16="http://schemas.microsoft.com/office/drawing/2014/main" val="2403177803"/>
                    </a:ext>
                  </a:extLst>
                </a:gridCol>
                <a:gridCol w="411480">
                  <a:extLst>
                    <a:ext uri="{9D8B030D-6E8A-4147-A177-3AD203B41FA5}">
                      <a16:colId xmlns:a16="http://schemas.microsoft.com/office/drawing/2014/main" val="4223754574"/>
                    </a:ext>
                  </a:extLst>
                </a:gridCol>
                <a:gridCol w="411480">
                  <a:extLst>
                    <a:ext uri="{9D8B030D-6E8A-4147-A177-3AD203B41FA5}">
                      <a16:colId xmlns:a16="http://schemas.microsoft.com/office/drawing/2014/main" val="3303260356"/>
                    </a:ext>
                  </a:extLst>
                </a:gridCol>
                <a:gridCol w="411480">
                  <a:extLst>
                    <a:ext uri="{9D8B030D-6E8A-4147-A177-3AD203B41FA5}">
                      <a16:colId xmlns:a16="http://schemas.microsoft.com/office/drawing/2014/main" val="3092285541"/>
                    </a:ext>
                  </a:extLst>
                </a:gridCol>
                <a:gridCol w="411480">
                  <a:extLst>
                    <a:ext uri="{9D8B030D-6E8A-4147-A177-3AD203B41FA5}">
                      <a16:colId xmlns:a16="http://schemas.microsoft.com/office/drawing/2014/main" val="355267972"/>
                    </a:ext>
                  </a:extLst>
                </a:gridCol>
                <a:gridCol w="411480">
                  <a:extLst>
                    <a:ext uri="{9D8B030D-6E8A-4147-A177-3AD203B41FA5}">
                      <a16:colId xmlns:a16="http://schemas.microsoft.com/office/drawing/2014/main" val="2916210629"/>
                    </a:ext>
                  </a:extLst>
                </a:gridCol>
                <a:gridCol w="411480">
                  <a:extLst>
                    <a:ext uri="{9D8B030D-6E8A-4147-A177-3AD203B41FA5}">
                      <a16:colId xmlns:a16="http://schemas.microsoft.com/office/drawing/2014/main" val="1143965334"/>
                    </a:ext>
                  </a:extLst>
                </a:gridCol>
                <a:gridCol w="411480">
                  <a:extLst>
                    <a:ext uri="{9D8B030D-6E8A-4147-A177-3AD203B41FA5}">
                      <a16:colId xmlns:a16="http://schemas.microsoft.com/office/drawing/2014/main" val="656867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7122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- 2023-05-17 11:03:56</a:t>
                      </a:r>
                      <a:r>
                        <a:rPr kumimoji="0" lang="en-US" sz="1000" b="0" i="0" u="none" strike="noStrike" kern="1200" cap="none" spc="0" normalizeH="0" baseline="0" noProof="0">
                          <a:ln>
                            <a:noFill/>
                          </a:ln>
                          <a:solidFill>
                            <a:prstClr val="black"/>
                          </a:solidFill>
                          <a:effectLst/>
                          <a:uLnTx/>
                          <a:uFillTx/>
                          <a:latin typeface="Calibri"/>
                          <a:ea typeface="+mn-ea"/>
                          <a:cs typeface="+mn-cs"/>
                        </a:rPr>
                        <a:t>
 Happy #IDAHOBIT to all our employees, customers and partners around the globe! 
#WeCare #DeliveredWithPride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12.30004764822 %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9.6453611054387 %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3.043718871057 %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74945421"/>
                  </a:ext>
                </a:extLst>
              </a:tr>
            </a:tbl>
          </a:graphicData>
        </a:graphic>
      </p:graphicFrame>
      <p:sp>
        <p:nvSpPr>
          <p:cNvPr id="4" name="Text Placeholder 3">
            <a:extLst>
              <a:ext uri="{FF2B5EF4-FFF2-40B4-BE49-F238E27FC236}">
                <a16:creationId xmlns:a16="http://schemas.microsoft.com/office/drawing/2014/main" id="{A9E38820-3E34-4025-880D-2185DB6F9D2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516261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651C8-2957-4ED8-A23C-65B09E1DCF06}"/>
              </a:ext>
            </a:extLst>
          </p:cNvPr>
          <p:cNvSpPr>
            <a:spLocks noGrp="1"/>
          </p:cNvSpPr>
          <p:nvPr>
            <p:ph type="title"/>
          </p:nvPr>
        </p:nvSpPr>
        <p:spPr/>
        <p:txBody>
          <a:bodyPr/>
          <a:lstStyle/>
          <a:p>
            <a:r>
              <a:rPr lang="en-US"/>
              <a:t>LinkedIn Top post by x (organic) | DHL Life Sciences &amp; Healthcare - 11 of 11</a:t>
            </a:r>
          </a:p>
        </p:txBody>
      </p:sp>
      <p:graphicFrame>
        <p:nvGraphicFramePr>
          <p:cNvPr id="5" name="Table Placeholder 4">
            <a:extLst>
              <a:ext uri="{FF2B5EF4-FFF2-40B4-BE49-F238E27FC236}">
                <a16:creationId xmlns:a16="http://schemas.microsoft.com/office/drawing/2014/main" id="{13FB2875-F66E-4B43-98CF-423BADE2F9C3}"/>
              </a:ext>
            </a:extLst>
          </p:cNvPr>
          <p:cNvGraphicFramePr>
            <a:graphicFrameLocks noGrp="1"/>
          </p:cNvGraphicFramePr>
          <p:nvPr>
            <p:ph type="tbl" sz="quarter" idx="13"/>
            <p:extLst>
              <p:ext uri="{D42A27DB-BD31-4B8C-83A1-F6EECF244321}">
                <p14:modId xmlns:p14="http://schemas.microsoft.com/office/powerpoint/2010/main" val="349935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68238402"/>
                    </a:ext>
                  </a:extLst>
                </a:gridCol>
                <a:gridCol w="493776">
                  <a:extLst>
                    <a:ext uri="{9D8B030D-6E8A-4147-A177-3AD203B41FA5}">
                      <a16:colId xmlns:a16="http://schemas.microsoft.com/office/drawing/2014/main" val="4053257112"/>
                    </a:ext>
                  </a:extLst>
                </a:gridCol>
                <a:gridCol w="411480">
                  <a:extLst>
                    <a:ext uri="{9D8B030D-6E8A-4147-A177-3AD203B41FA5}">
                      <a16:colId xmlns:a16="http://schemas.microsoft.com/office/drawing/2014/main" val="3925210010"/>
                    </a:ext>
                  </a:extLst>
                </a:gridCol>
                <a:gridCol w="411480">
                  <a:extLst>
                    <a:ext uri="{9D8B030D-6E8A-4147-A177-3AD203B41FA5}">
                      <a16:colId xmlns:a16="http://schemas.microsoft.com/office/drawing/2014/main" val="1509045066"/>
                    </a:ext>
                  </a:extLst>
                </a:gridCol>
                <a:gridCol w="411480">
                  <a:extLst>
                    <a:ext uri="{9D8B030D-6E8A-4147-A177-3AD203B41FA5}">
                      <a16:colId xmlns:a16="http://schemas.microsoft.com/office/drawing/2014/main" val="3246960459"/>
                    </a:ext>
                  </a:extLst>
                </a:gridCol>
                <a:gridCol w="411480">
                  <a:extLst>
                    <a:ext uri="{9D8B030D-6E8A-4147-A177-3AD203B41FA5}">
                      <a16:colId xmlns:a16="http://schemas.microsoft.com/office/drawing/2014/main" val="1194944107"/>
                    </a:ext>
                  </a:extLst>
                </a:gridCol>
                <a:gridCol w="411480">
                  <a:extLst>
                    <a:ext uri="{9D8B030D-6E8A-4147-A177-3AD203B41FA5}">
                      <a16:colId xmlns:a16="http://schemas.microsoft.com/office/drawing/2014/main" val="1953257548"/>
                    </a:ext>
                  </a:extLst>
                </a:gridCol>
                <a:gridCol w="411480">
                  <a:extLst>
                    <a:ext uri="{9D8B030D-6E8A-4147-A177-3AD203B41FA5}">
                      <a16:colId xmlns:a16="http://schemas.microsoft.com/office/drawing/2014/main" val="2721881615"/>
                    </a:ext>
                  </a:extLst>
                </a:gridCol>
                <a:gridCol w="411480">
                  <a:extLst>
                    <a:ext uri="{9D8B030D-6E8A-4147-A177-3AD203B41FA5}">
                      <a16:colId xmlns:a16="http://schemas.microsoft.com/office/drawing/2014/main" val="4267326568"/>
                    </a:ext>
                  </a:extLst>
                </a:gridCol>
                <a:gridCol w="411480">
                  <a:extLst>
                    <a:ext uri="{9D8B030D-6E8A-4147-A177-3AD203B41FA5}">
                      <a16:colId xmlns:a16="http://schemas.microsoft.com/office/drawing/2014/main" val="942786538"/>
                    </a:ext>
                  </a:extLst>
                </a:gridCol>
                <a:gridCol w="411480">
                  <a:extLst>
                    <a:ext uri="{9D8B030D-6E8A-4147-A177-3AD203B41FA5}">
                      <a16:colId xmlns:a16="http://schemas.microsoft.com/office/drawing/2014/main" val="1999875703"/>
                    </a:ext>
                  </a:extLst>
                </a:gridCol>
                <a:gridCol w="411480">
                  <a:extLst>
                    <a:ext uri="{9D8B030D-6E8A-4147-A177-3AD203B41FA5}">
                      <a16:colId xmlns:a16="http://schemas.microsoft.com/office/drawing/2014/main" val="1537979334"/>
                    </a:ext>
                  </a:extLst>
                </a:gridCol>
                <a:gridCol w="411480">
                  <a:extLst>
                    <a:ext uri="{9D8B030D-6E8A-4147-A177-3AD203B41FA5}">
                      <a16:colId xmlns:a16="http://schemas.microsoft.com/office/drawing/2014/main" val="1082374970"/>
                    </a:ext>
                  </a:extLst>
                </a:gridCol>
                <a:gridCol w="411480">
                  <a:extLst>
                    <a:ext uri="{9D8B030D-6E8A-4147-A177-3AD203B41FA5}">
                      <a16:colId xmlns:a16="http://schemas.microsoft.com/office/drawing/2014/main" val="2983969982"/>
                    </a:ext>
                  </a:extLst>
                </a:gridCol>
                <a:gridCol w="411480">
                  <a:extLst>
                    <a:ext uri="{9D8B030D-6E8A-4147-A177-3AD203B41FA5}">
                      <a16:colId xmlns:a16="http://schemas.microsoft.com/office/drawing/2014/main" val="3163510861"/>
                    </a:ext>
                  </a:extLst>
                </a:gridCol>
                <a:gridCol w="411480">
                  <a:extLst>
                    <a:ext uri="{9D8B030D-6E8A-4147-A177-3AD203B41FA5}">
                      <a16:colId xmlns:a16="http://schemas.microsoft.com/office/drawing/2014/main" val="3522249415"/>
                    </a:ext>
                  </a:extLst>
                </a:gridCol>
                <a:gridCol w="411480">
                  <a:extLst>
                    <a:ext uri="{9D8B030D-6E8A-4147-A177-3AD203B41FA5}">
                      <a16:colId xmlns:a16="http://schemas.microsoft.com/office/drawing/2014/main" val="276020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84173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- 2023-05-15 10:55:07</a:t>
                      </a:r>
                      <a:r>
                        <a:rPr kumimoji="0" lang="en-US" sz="1000" b="0" i="0" u="none" strike="noStrike" kern="1200" cap="none" spc="0" normalizeH="0" baseline="0" noProof="0">
                          <a:ln>
                            <a:noFill/>
                          </a:ln>
                          <a:solidFill>
                            <a:prstClr val="black"/>
                          </a:solidFill>
                          <a:effectLst/>
                          <a:uLnTx/>
                          <a:uFillTx/>
                          <a:latin typeface="Calibri"/>
                          <a:ea typeface="+mn-ea"/>
                          <a:cs typeface="+mn-cs"/>
                        </a:rPr>
                        <a:t>
 Our DHL Life Sciences &amp; Healthcare Asia Pacific teams got together for a great afternoon of sharing and learning last week, celebrating past successes and narrowing in on priorities for the rest of the year. 
Thanks again to our guest speaker Victor Soh from MSD for a fantastic talk on digital logistics in the #healthcare sector! We greatly value this close cooperation with customers as it supports optimal knowledge development for our teams and helps to ensure the safe delivery of medicines to our customers and their patients.
Learn more about DHL's life sciences &amp; healthcare expertise: https://lnkd.in/deGpyvCn
#WeCare #pharmaceuticals #pharma DHL Supply Chain DHL Global Forwarding DHL Express Leonora 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23.919406439317 %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16.350146348104 %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10.899260102447 %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6173412"/>
                  </a:ext>
                </a:extLst>
              </a:tr>
            </a:tbl>
          </a:graphicData>
        </a:graphic>
      </p:graphicFrame>
      <p:sp>
        <p:nvSpPr>
          <p:cNvPr id="4" name="Text Placeholder 3">
            <a:extLst>
              <a:ext uri="{FF2B5EF4-FFF2-40B4-BE49-F238E27FC236}">
                <a16:creationId xmlns:a16="http://schemas.microsoft.com/office/drawing/2014/main" id="{446BE1B2-9BA5-4FA8-9D60-61C9DD510816}"/>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814449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7FC0-C591-49C0-921E-561CFB4DB804}"/>
              </a:ext>
            </a:extLst>
          </p:cNvPr>
          <p:cNvSpPr>
            <a:spLocks noGrp="1"/>
          </p:cNvSpPr>
          <p:nvPr>
            <p:ph type="title"/>
          </p:nvPr>
        </p:nvSpPr>
        <p:spPr/>
        <p:txBody>
          <a:bodyPr/>
          <a:lstStyle/>
          <a:p>
            <a:r>
              <a:rPr lang="en-US"/>
              <a:t>LinkedIn Post Impressions | DHL Life Sciences &amp; Healthcare</a:t>
            </a:r>
          </a:p>
        </p:txBody>
      </p:sp>
      <p:graphicFrame>
        <p:nvGraphicFramePr>
          <p:cNvPr id="6" name="Chart Placeholder 5">
            <a:extLst>
              <a:ext uri="{FF2B5EF4-FFF2-40B4-BE49-F238E27FC236}">
                <a16:creationId xmlns:a16="http://schemas.microsoft.com/office/drawing/2014/main" id="{8996E6C9-69F1-4469-A787-E0D11BA8DFE2}"/>
              </a:ext>
            </a:extLst>
          </p:cNvPr>
          <p:cNvGraphicFramePr>
            <a:graphicFrameLocks noGrp="1"/>
          </p:cNvGraphicFramePr>
          <p:nvPr>
            <p:ph type="chart" sz="quarter" idx="13"/>
            <p:extLst>
              <p:ext uri="{D42A27DB-BD31-4B8C-83A1-F6EECF244321}">
                <p14:modId xmlns:p14="http://schemas.microsoft.com/office/powerpoint/2010/main" val="3986064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CCA502-4C33-40EC-A8FB-00116FFBBD33}"/>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8175A994-C854-48E4-8EB4-4A226B816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690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D857-A7BE-4144-A255-D1488E267EF1}"/>
              </a:ext>
            </a:extLst>
          </p:cNvPr>
          <p:cNvSpPr>
            <a:spLocks noGrp="1"/>
          </p:cNvSpPr>
          <p:nvPr>
            <p:ph type="title"/>
          </p:nvPr>
        </p:nvSpPr>
        <p:spPr/>
        <p:txBody>
          <a:bodyPr/>
          <a:lstStyle/>
          <a:p>
            <a:r>
              <a:rPr lang="en-US"/>
              <a:t>LinkedIn Posts Table | DHL CSI - 1 of 25</a:t>
            </a:r>
          </a:p>
        </p:txBody>
      </p:sp>
      <p:graphicFrame>
        <p:nvGraphicFramePr>
          <p:cNvPr id="5" name="Table Placeholder 4">
            <a:extLst>
              <a:ext uri="{FF2B5EF4-FFF2-40B4-BE49-F238E27FC236}">
                <a16:creationId xmlns:a16="http://schemas.microsoft.com/office/drawing/2014/main" id="{B5511787-08C5-45EE-A47C-E723DC196724}"/>
              </a:ext>
            </a:extLst>
          </p:cNvPr>
          <p:cNvGraphicFramePr>
            <a:graphicFrameLocks noGrp="1"/>
          </p:cNvGraphicFramePr>
          <p:nvPr>
            <p:ph type="tbl" sz="quarter" idx="13"/>
            <p:extLst>
              <p:ext uri="{D42A27DB-BD31-4B8C-83A1-F6EECF244321}">
                <p14:modId xmlns:p14="http://schemas.microsoft.com/office/powerpoint/2010/main" val="331273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63552909"/>
                    </a:ext>
                  </a:extLst>
                </a:gridCol>
                <a:gridCol w="1399032">
                  <a:extLst>
                    <a:ext uri="{9D8B030D-6E8A-4147-A177-3AD203B41FA5}">
                      <a16:colId xmlns:a16="http://schemas.microsoft.com/office/drawing/2014/main" val="2645456076"/>
                    </a:ext>
                  </a:extLst>
                </a:gridCol>
                <a:gridCol w="493776">
                  <a:extLst>
                    <a:ext uri="{9D8B030D-6E8A-4147-A177-3AD203B41FA5}">
                      <a16:colId xmlns:a16="http://schemas.microsoft.com/office/drawing/2014/main" val="2713088005"/>
                    </a:ext>
                  </a:extLst>
                </a:gridCol>
                <a:gridCol w="493776">
                  <a:extLst>
                    <a:ext uri="{9D8B030D-6E8A-4147-A177-3AD203B41FA5}">
                      <a16:colId xmlns:a16="http://schemas.microsoft.com/office/drawing/2014/main" val="1575955454"/>
                    </a:ext>
                  </a:extLst>
                </a:gridCol>
                <a:gridCol w="493776">
                  <a:extLst>
                    <a:ext uri="{9D8B030D-6E8A-4147-A177-3AD203B41FA5}">
                      <a16:colId xmlns:a16="http://schemas.microsoft.com/office/drawing/2014/main" val="1118377193"/>
                    </a:ext>
                  </a:extLst>
                </a:gridCol>
                <a:gridCol w="493776">
                  <a:extLst>
                    <a:ext uri="{9D8B030D-6E8A-4147-A177-3AD203B41FA5}">
                      <a16:colId xmlns:a16="http://schemas.microsoft.com/office/drawing/2014/main" val="590360217"/>
                    </a:ext>
                  </a:extLst>
                </a:gridCol>
                <a:gridCol w="493776">
                  <a:extLst>
                    <a:ext uri="{9D8B030D-6E8A-4147-A177-3AD203B41FA5}">
                      <a16:colId xmlns:a16="http://schemas.microsoft.com/office/drawing/2014/main" val="4067941469"/>
                    </a:ext>
                  </a:extLst>
                </a:gridCol>
                <a:gridCol w="493776">
                  <a:extLst>
                    <a:ext uri="{9D8B030D-6E8A-4147-A177-3AD203B41FA5}">
                      <a16:colId xmlns:a16="http://schemas.microsoft.com/office/drawing/2014/main" val="1356117039"/>
                    </a:ext>
                  </a:extLst>
                </a:gridCol>
                <a:gridCol w="493776">
                  <a:extLst>
                    <a:ext uri="{9D8B030D-6E8A-4147-A177-3AD203B41FA5}">
                      <a16:colId xmlns:a16="http://schemas.microsoft.com/office/drawing/2014/main" val="2385193284"/>
                    </a:ext>
                  </a:extLst>
                </a:gridCol>
                <a:gridCol w="493776">
                  <a:extLst>
                    <a:ext uri="{9D8B030D-6E8A-4147-A177-3AD203B41FA5}">
                      <a16:colId xmlns:a16="http://schemas.microsoft.com/office/drawing/2014/main" val="1998017130"/>
                    </a:ext>
                  </a:extLst>
                </a:gridCol>
                <a:gridCol w="493776">
                  <a:extLst>
                    <a:ext uri="{9D8B030D-6E8A-4147-A177-3AD203B41FA5}">
                      <a16:colId xmlns:a16="http://schemas.microsoft.com/office/drawing/2014/main" val="1062235654"/>
                    </a:ext>
                  </a:extLst>
                </a:gridCol>
                <a:gridCol w="493776">
                  <a:extLst>
                    <a:ext uri="{9D8B030D-6E8A-4147-A177-3AD203B41FA5}">
                      <a16:colId xmlns:a16="http://schemas.microsoft.com/office/drawing/2014/main" val="176727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1081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- 2023-05-30 10:42:57</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partner with MSC Mediterranean Shipping Company #AirCargo in our new, dedicated life sciences &amp; #healthcare service between Indianapolis, USA and Brussels, Belgium.
Learn more about our newest DHL Global Forwarding airport #pharma hub for cold chain logistics, here: https://lnkd.in/eqJj689A
#WeCare #pharmaceuticals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15.134602757715 %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39270650"/>
                  </a:ext>
                </a:extLst>
              </a:tr>
            </a:tbl>
          </a:graphicData>
        </a:graphic>
      </p:graphicFrame>
      <p:sp>
        <p:nvSpPr>
          <p:cNvPr id="4" name="Text Placeholder 3">
            <a:extLst>
              <a:ext uri="{FF2B5EF4-FFF2-40B4-BE49-F238E27FC236}">
                <a16:creationId xmlns:a16="http://schemas.microsoft.com/office/drawing/2014/main" id="{1915C468-492B-42F8-8559-D30C249B70B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236071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A550B-00B8-4662-AAAB-F98900CB431E}"/>
              </a:ext>
            </a:extLst>
          </p:cNvPr>
          <p:cNvSpPr>
            <a:spLocks noGrp="1"/>
          </p:cNvSpPr>
          <p:nvPr>
            <p:ph type="title"/>
          </p:nvPr>
        </p:nvSpPr>
        <p:spPr/>
        <p:txBody>
          <a:bodyPr/>
          <a:lstStyle/>
          <a:p>
            <a:r>
              <a:rPr lang="en-US"/>
              <a:t>LinkedIn Posts Table | DHL CSI - 2 of 25</a:t>
            </a:r>
          </a:p>
        </p:txBody>
      </p:sp>
      <p:graphicFrame>
        <p:nvGraphicFramePr>
          <p:cNvPr id="5" name="Table Placeholder 4">
            <a:extLst>
              <a:ext uri="{FF2B5EF4-FFF2-40B4-BE49-F238E27FC236}">
                <a16:creationId xmlns:a16="http://schemas.microsoft.com/office/drawing/2014/main" id="{D149978A-AA7A-49B2-A5FF-D6D6EB693399}"/>
              </a:ext>
            </a:extLst>
          </p:cNvPr>
          <p:cNvGraphicFramePr>
            <a:graphicFrameLocks noGrp="1"/>
          </p:cNvGraphicFramePr>
          <p:nvPr>
            <p:ph type="tbl" sz="quarter" idx="13"/>
            <p:extLst>
              <p:ext uri="{D42A27DB-BD31-4B8C-83A1-F6EECF244321}">
                <p14:modId xmlns:p14="http://schemas.microsoft.com/office/powerpoint/2010/main" val="374657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57072204"/>
                    </a:ext>
                  </a:extLst>
                </a:gridCol>
                <a:gridCol w="1399032">
                  <a:extLst>
                    <a:ext uri="{9D8B030D-6E8A-4147-A177-3AD203B41FA5}">
                      <a16:colId xmlns:a16="http://schemas.microsoft.com/office/drawing/2014/main" val="1535454182"/>
                    </a:ext>
                  </a:extLst>
                </a:gridCol>
                <a:gridCol w="493776">
                  <a:extLst>
                    <a:ext uri="{9D8B030D-6E8A-4147-A177-3AD203B41FA5}">
                      <a16:colId xmlns:a16="http://schemas.microsoft.com/office/drawing/2014/main" val="2581143895"/>
                    </a:ext>
                  </a:extLst>
                </a:gridCol>
                <a:gridCol w="493776">
                  <a:extLst>
                    <a:ext uri="{9D8B030D-6E8A-4147-A177-3AD203B41FA5}">
                      <a16:colId xmlns:a16="http://schemas.microsoft.com/office/drawing/2014/main" val="34079756"/>
                    </a:ext>
                  </a:extLst>
                </a:gridCol>
                <a:gridCol w="493776">
                  <a:extLst>
                    <a:ext uri="{9D8B030D-6E8A-4147-A177-3AD203B41FA5}">
                      <a16:colId xmlns:a16="http://schemas.microsoft.com/office/drawing/2014/main" val="193128736"/>
                    </a:ext>
                  </a:extLst>
                </a:gridCol>
                <a:gridCol w="493776">
                  <a:extLst>
                    <a:ext uri="{9D8B030D-6E8A-4147-A177-3AD203B41FA5}">
                      <a16:colId xmlns:a16="http://schemas.microsoft.com/office/drawing/2014/main" val="3671627920"/>
                    </a:ext>
                  </a:extLst>
                </a:gridCol>
                <a:gridCol w="493776">
                  <a:extLst>
                    <a:ext uri="{9D8B030D-6E8A-4147-A177-3AD203B41FA5}">
                      <a16:colId xmlns:a16="http://schemas.microsoft.com/office/drawing/2014/main" val="2113472865"/>
                    </a:ext>
                  </a:extLst>
                </a:gridCol>
                <a:gridCol w="493776">
                  <a:extLst>
                    <a:ext uri="{9D8B030D-6E8A-4147-A177-3AD203B41FA5}">
                      <a16:colId xmlns:a16="http://schemas.microsoft.com/office/drawing/2014/main" val="4152376638"/>
                    </a:ext>
                  </a:extLst>
                </a:gridCol>
                <a:gridCol w="493776">
                  <a:extLst>
                    <a:ext uri="{9D8B030D-6E8A-4147-A177-3AD203B41FA5}">
                      <a16:colId xmlns:a16="http://schemas.microsoft.com/office/drawing/2014/main" val="1495280481"/>
                    </a:ext>
                  </a:extLst>
                </a:gridCol>
                <a:gridCol w="493776">
                  <a:extLst>
                    <a:ext uri="{9D8B030D-6E8A-4147-A177-3AD203B41FA5}">
                      <a16:colId xmlns:a16="http://schemas.microsoft.com/office/drawing/2014/main" val="2260396539"/>
                    </a:ext>
                  </a:extLst>
                </a:gridCol>
                <a:gridCol w="493776">
                  <a:extLst>
                    <a:ext uri="{9D8B030D-6E8A-4147-A177-3AD203B41FA5}">
                      <a16:colId xmlns:a16="http://schemas.microsoft.com/office/drawing/2014/main" val="2536091084"/>
                    </a:ext>
                  </a:extLst>
                </a:gridCol>
                <a:gridCol w="493776">
                  <a:extLst>
                    <a:ext uri="{9D8B030D-6E8A-4147-A177-3AD203B41FA5}">
                      <a16:colId xmlns:a16="http://schemas.microsoft.com/office/drawing/2014/main" val="27633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2555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- 2023-05-29 10:04:38</a:t>
                      </a:r>
                      <a:r>
                        <a:rPr kumimoji="0" lang="en-US" sz="1000" b="0" i="0" u="none" strike="noStrike" kern="1200" cap="none" spc="0" normalizeH="0" baseline="0" noProof="0">
                          <a:ln>
                            <a:noFill/>
                          </a:ln>
                          <a:solidFill>
                            <a:prstClr val="black"/>
                          </a:solidFill>
                          <a:effectLst/>
                          <a:uLnTx/>
                          <a:uFillTx/>
                          <a:latin typeface="Calibri"/>
                          <a:ea typeface="+mn-ea"/>
                          <a:cs typeface="+mn-cs"/>
                        </a:rPr>
                        <a:t>
 Seeking to boost #sustainability in your life sciences and healthcare business? Explore our new series, "Explained!" In episode 1, we address the future of sustainable energy solutions. Dig deeper into the trend Alternative Energy Solutions by visiting the DHL Logistics Trend Radar 6.0 to discover the surprising power and wide-ranging impact of alternative energy solutions as we explore the transformative potential they hold for various sectors. Lean more, here: https://okt.to/bi04ty
#WeCare #SustainableLogistics #alternativeenergy #DHLInnovation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4.7660311958406 %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extLst>
                  <a:ext uri="{0D108BD9-81ED-4DB2-BD59-A6C34878D82A}">
                    <a16:rowId xmlns:a16="http://schemas.microsoft.com/office/drawing/2014/main" val="4122114788"/>
                  </a:ext>
                </a:extLst>
              </a:tr>
            </a:tbl>
          </a:graphicData>
        </a:graphic>
      </p:graphicFrame>
      <p:sp>
        <p:nvSpPr>
          <p:cNvPr id="4" name="Text Placeholder 3">
            <a:extLst>
              <a:ext uri="{FF2B5EF4-FFF2-40B4-BE49-F238E27FC236}">
                <a16:creationId xmlns:a16="http://schemas.microsoft.com/office/drawing/2014/main" id="{74CF6E0B-21D8-4CB5-B7C0-2AD5CED6803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48553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7D61-3F28-4B7F-94AE-65FC4A3CE9F8}"/>
              </a:ext>
            </a:extLst>
          </p:cNvPr>
          <p:cNvSpPr>
            <a:spLocks noGrp="1"/>
          </p:cNvSpPr>
          <p:nvPr>
            <p:ph type="title"/>
          </p:nvPr>
        </p:nvSpPr>
        <p:spPr/>
        <p:txBody>
          <a:bodyPr/>
          <a:lstStyle/>
          <a:p>
            <a:r>
              <a:rPr lang="en-US"/>
              <a:t>LinkedIn Posts Table | DHL CSI - 3 of 25</a:t>
            </a:r>
          </a:p>
        </p:txBody>
      </p:sp>
      <p:graphicFrame>
        <p:nvGraphicFramePr>
          <p:cNvPr id="5" name="Table Placeholder 4">
            <a:extLst>
              <a:ext uri="{FF2B5EF4-FFF2-40B4-BE49-F238E27FC236}">
                <a16:creationId xmlns:a16="http://schemas.microsoft.com/office/drawing/2014/main" id="{4500B101-87C9-4D09-B387-6EF8F1D05695}"/>
              </a:ext>
            </a:extLst>
          </p:cNvPr>
          <p:cNvGraphicFramePr>
            <a:graphicFrameLocks noGrp="1"/>
          </p:cNvGraphicFramePr>
          <p:nvPr>
            <p:ph type="tbl" sz="quarter" idx="13"/>
            <p:extLst>
              <p:ext uri="{D42A27DB-BD31-4B8C-83A1-F6EECF244321}">
                <p14:modId xmlns:p14="http://schemas.microsoft.com/office/powerpoint/2010/main" val="3337850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2696844"/>
                    </a:ext>
                  </a:extLst>
                </a:gridCol>
                <a:gridCol w="1399032">
                  <a:extLst>
                    <a:ext uri="{9D8B030D-6E8A-4147-A177-3AD203B41FA5}">
                      <a16:colId xmlns:a16="http://schemas.microsoft.com/office/drawing/2014/main" val="148286854"/>
                    </a:ext>
                  </a:extLst>
                </a:gridCol>
                <a:gridCol w="493776">
                  <a:extLst>
                    <a:ext uri="{9D8B030D-6E8A-4147-A177-3AD203B41FA5}">
                      <a16:colId xmlns:a16="http://schemas.microsoft.com/office/drawing/2014/main" val="2477870128"/>
                    </a:ext>
                  </a:extLst>
                </a:gridCol>
                <a:gridCol w="493776">
                  <a:extLst>
                    <a:ext uri="{9D8B030D-6E8A-4147-A177-3AD203B41FA5}">
                      <a16:colId xmlns:a16="http://schemas.microsoft.com/office/drawing/2014/main" val="2099207725"/>
                    </a:ext>
                  </a:extLst>
                </a:gridCol>
                <a:gridCol w="493776">
                  <a:extLst>
                    <a:ext uri="{9D8B030D-6E8A-4147-A177-3AD203B41FA5}">
                      <a16:colId xmlns:a16="http://schemas.microsoft.com/office/drawing/2014/main" val="2107609325"/>
                    </a:ext>
                  </a:extLst>
                </a:gridCol>
                <a:gridCol w="493776">
                  <a:extLst>
                    <a:ext uri="{9D8B030D-6E8A-4147-A177-3AD203B41FA5}">
                      <a16:colId xmlns:a16="http://schemas.microsoft.com/office/drawing/2014/main" val="510874230"/>
                    </a:ext>
                  </a:extLst>
                </a:gridCol>
                <a:gridCol w="493776">
                  <a:extLst>
                    <a:ext uri="{9D8B030D-6E8A-4147-A177-3AD203B41FA5}">
                      <a16:colId xmlns:a16="http://schemas.microsoft.com/office/drawing/2014/main" val="2800924068"/>
                    </a:ext>
                  </a:extLst>
                </a:gridCol>
                <a:gridCol w="493776">
                  <a:extLst>
                    <a:ext uri="{9D8B030D-6E8A-4147-A177-3AD203B41FA5}">
                      <a16:colId xmlns:a16="http://schemas.microsoft.com/office/drawing/2014/main" val="1287934101"/>
                    </a:ext>
                  </a:extLst>
                </a:gridCol>
                <a:gridCol w="493776">
                  <a:extLst>
                    <a:ext uri="{9D8B030D-6E8A-4147-A177-3AD203B41FA5}">
                      <a16:colId xmlns:a16="http://schemas.microsoft.com/office/drawing/2014/main" val="2741824544"/>
                    </a:ext>
                  </a:extLst>
                </a:gridCol>
                <a:gridCol w="493776">
                  <a:extLst>
                    <a:ext uri="{9D8B030D-6E8A-4147-A177-3AD203B41FA5}">
                      <a16:colId xmlns:a16="http://schemas.microsoft.com/office/drawing/2014/main" val="4025102098"/>
                    </a:ext>
                  </a:extLst>
                </a:gridCol>
                <a:gridCol w="493776">
                  <a:extLst>
                    <a:ext uri="{9D8B030D-6E8A-4147-A177-3AD203B41FA5}">
                      <a16:colId xmlns:a16="http://schemas.microsoft.com/office/drawing/2014/main" val="3487155990"/>
                    </a:ext>
                  </a:extLst>
                </a:gridCol>
                <a:gridCol w="493776">
                  <a:extLst>
                    <a:ext uri="{9D8B030D-6E8A-4147-A177-3AD203B41FA5}">
                      <a16:colId xmlns:a16="http://schemas.microsoft.com/office/drawing/2014/main" val="4149782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5537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- 2023-05-26 11:10:08</a:t>
                      </a:r>
                      <a:r>
                        <a:rPr kumimoji="0" lang="en-US" sz="1000" b="0" i="0" u="none" strike="noStrike" kern="1200" cap="none" spc="0" normalizeH="0" baseline="0" noProof="0">
                          <a:ln>
                            <a:noFill/>
                          </a:ln>
                          <a:solidFill>
                            <a:prstClr val="black"/>
                          </a:solidFill>
                          <a:effectLst/>
                          <a:uLnTx/>
                          <a:uFillTx/>
                          <a:latin typeface="Calibri"/>
                          <a:ea typeface="+mn-ea"/>
                          <a:cs typeface="+mn-cs"/>
                        </a:rPr>
                        <a:t>
 At DHL, everyone has a voice. No matter who you are and where you come from, we hear you and we want to provide an inclusive environment for you to thrive in. Browse our available opportunities on careers.dhl.com.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4.1499330655957 %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4704979"/>
                  </a:ext>
                </a:extLst>
              </a:tr>
            </a:tbl>
          </a:graphicData>
        </a:graphic>
      </p:graphicFrame>
      <p:sp>
        <p:nvSpPr>
          <p:cNvPr id="4" name="Text Placeholder 3">
            <a:extLst>
              <a:ext uri="{FF2B5EF4-FFF2-40B4-BE49-F238E27FC236}">
                <a16:creationId xmlns:a16="http://schemas.microsoft.com/office/drawing/2014/main" id="{0AB7FA1E-7D40-4832-B5E6-9215231745B2}"/>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112943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FE921-0F2C-4B7B-BE20-0074752DB36D}"/>
              </a:ext>
            </a:extLst>
          </p:cNvPr>
          <p:cNvSpPr>
            <a:spLocks noGrp="1"/>
          </p:cNvSpPr>
          <p:nvPr>
            <p:ph type="title"/>
          </p:nvPr>
        </p:nvSpPr>
        <p:spPr/>
        <p:txBody>
          <a:bodyPr/>
          <a:lstStyle/>
          <a:p>
            <a:r>
              <a:rPr lang="en-US"/>
              <a:t>LinkedIn Posts Table | DHL CSI - 4 of 25</a:t>
            </a:r>
          </a:p>
        </p:txBody>
      </p:sp>
      <p:graphicFrame>
        <p:nvGraphicFramePr>
          <p:cNvPr id="5" name="Table Placeholder 4">
            <a:extLst>
              <a:ext uri="{FF2B5EF4-FFF2-40B4-BE49-F238E27FC236}">
                <a16:creationId xmlns:a16="http://schemas.microsoft.com/office/drawing/2014/main" id="{BBB8B55E-FA1B-451D-94C6-F895D910D4CC}"/>
              </a:ext>
            </a:extLst>
          </p:cNvPr>
          <p:cNvGraphicFramePr>
            <a:graphicFrameLocks noGrp="1"/>
          </p:cNvGraphicFramePr>
          <p:nvPr>
            <p:ph type="tbl" sz="quarter" idx="13"/>
            <p:extLst>
              <p:ext uri="{D42A27DB-BD31-4B8C-83A1-F6EECF244321}">
                <p14:modId xmlns:p14="http://schemas.microsoft.com/office/powerpoint/2010/main" val="34423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95336793"/>
                    </a:ext>
                  </a:extLst>
                </a:gridCol>
                <a:gridCol w="1399032">
                  <a:extLst>
                    <a:ext uri="{9D8B030D-6E8A-4147-A177-3AD203B41FA5}">
                      <a16:colId xmlns:a16="http://schemas.microsoft.com/office/drawing/2014/main" val="293036179"/>
                    </a:ext>
                  </a:extLst>
                </a:gridCol>
                <a:gridCol w="493776">
                  <a:extLst>
                    <a:ext uri="{9D8B030D-6E8A-4147-A177-3AD203B41FA5}">
                      <a16:colId xmlns:a16="http://schemas.microsoft.com/office/drawing/2014/main" val="969072532"/>
                    </a:ext>
                  </a:extLst>
                </a:gridCol>
                <a:gridCol w="493776">
                  <a:extLst>
                    <a:ext uri="{9D8B030D-6E8A-4147-A177-3AD203B41FA5}">
                      <a16:colId xmlns:a16="http://schemas.microsoft.com/office/drawing/2014/main" val="3638541695"/>
                    </a:ext>
                  </a:extLst>
                </a:gridCol>
                <a:gridCol w="493776">
                  <a:extLst>
                    <a:ext uri="{9D8B030D-6E8A-4147-A177-3AD203B41FA5}">
                      <a16:colId xmlns:a16="http://schemas.microsoft.com/office/drawing/2014/main" val="2087847031"/>
                    </a:ext>
                  </a:extLst>
                </a:gridCol>
                <a:gridCol w="493776">
                  <a:extLst>
                    <a:ext uri="{9D8B030D-6E8A-4147-A177-3AD203B41FA5}">
                      <a16:colId xmlns:a16="http://schemas.microsoft.com/office/drawing/2014/main" val="2848300361"/>
                    </a:ext>
                  </a:extLst>
                </a:gridCol>
                <a:gridCol w="493776">
                  <a:extLst>
                    <a:ext uri="{9D8B030D-6E8A-4147-A177-3AD203B41FA5}">
                      <a16:colId xmlns:a16="http://schemas.microsoft.com/office/drawing/2014/main" val="3581796217"/>
                    </a:ext>
                  </a:extLst>
                </a:gridCol>
                <a:gridCol w="493776">
                  <a:extLst>
                    <a:ext uri="{9D8B030D-6E8A-4147-A177-3AD203B41FA5}">
                      <a16:colId xmlns:a16="http://schemas.microsoft.com/office/drawing/2014/main" val="1712610709"/>
                    </a:ext>
                  </a:extLst>
                </a:gridCol>
                <a:gridCol w="493776">
                  <a:extLst>
                    <a:ext uri="{9D8B030D-6E8A-4147-A177-3AD203B41FA5}">
                      <a16:colId xmlns:a16="http://schemas.microsoft.com/office/drawing/2014/main" val="3653275178"/>
                    </a:ext>
                  </a:extLst>
                </a:gridCol>
                <a:gridCol w="493776">
                  <a:extLst>
                    <a:ext uri="{9D8B030D-6E8A-4147-A177-3AD203B41FA5}">
                      <a16:colId xmlns:a16="http://schemas.microsoft.com/office/drawing/2014/main" val="1058237310"/>
                    </a:ext>
                  </a:extLst>
                </a:gridCol>
                <a:gridCol w="493776">
                  <a:extLst>
                    <a:ext uri="{9D8B030D-6E8A-4147-A177-3AD203B41FA5}">
                      <a16:colId xmlns:a16="http://schemas.microsoft.com/office/drawing/2014/main" val="1524199173"/>
                    </a:ext>
                  </a:extLst>
                </a:gridCol>
                <a:gridCol w="493776">
                  <a:extLst>
                    <a:ext uri="{9D8B030D-6E8A-4147-A177-3AD203B41FA5}">
                      <a16:colId xmlns:a16="http://schemas.microsoft.com/office/drawing/2014/main" val="64632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8057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- 2023-05-24 10:00:05</a:t>
                      </a:r>
                      <a:r>
                        <a:rPr kumimoji="0" lang="en-US" sz="1000" b="0" i="0" u="none" strike="noStrike" kern="1200" cap="none" spc="0" normalizeH="0" baseline="0" noProof="0">
                          <a:ln>
                            <a:noFill/>
                          </a:ln>
                          <a:solidFill>
                            <a:prstClr val="black"/>
                          </a:solidFill>
                          <a:effectLst/>
                          <a:uLnTx/>
                          <a:uFillTx/>
                          <a:latin typeface="Calibri"/>
                          <a:ea typeface="+mn-ea"/>
                          <a:cs typeface="+mn-cs"/>
                        </a:rPr>
                        <a:t>
 We're expanding our life sciences and healthcare logistics network in the USA. Our US.5 million new hub at Indianapolis International Airport offers a first-of-its-kind temperature-controlled air cargo service dedicated to #pharmaceuticals, and follows recent investments in two other life sciences strongholds: San Juan (Puerto Rico) and the #ResearchTriangle area (Raleigh, North Carolina). We're pleased to help facilitate the growth of our customers’ operations in these regions.
Learn more, here: https://lnkd.in/eqJj689A
#WeCare #pharma #Indianapolis DHL Global Forwarding Indianapolis Airport Authority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21.092619392185 %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40417253"/>
                  </a:ext>
                </a:extLst>
              </a:tr>
            </a:tbl>
          </a:graphicData>
        </a:graphic>
      </p:graphicFrame>
      <p:sp>
        <p:nvSpPr>
          <p:cNvPr id="4" name="Text Placeholder 3">
            <a:extLst>
              <a:ext uri="{FF2B5EF4-FFF2-40B4-BE49-F238E27FC236}">
                <a16:creationId xmlns:a16="http://schemas.microsoft.com/office/drawing/2014/main" id="{4E4099DB-5DFF-4D99-A861-761091BA212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291091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683A-2269-4FAC-9564-5864AB546C9F}"/>
              </a:ext>
            </a:extLst>
          </p:cNvPr>
          <p:cNvSpPr>
            <a:spLocks noGrp="1"/>
          </p:cNvSpPr>
          <p:nvPr>
            <p:ph type="title"/>
          </p:nvPr>
        </p:nvSpPr>
        <p:spPr/>
        <p:txBody>
          <a:bodyPr/>
          <a:lstStyle/>
          <a:p>
            <a:r>
              <a:rPr lang="en-US"/>
              <a:t>LinkedIn Posts Table | DHL CSI - 5 of 25</a:t>
            </a:r>
          </a:p>
        </p:txBody>
      </p:sp>
      <p:graphicFrame>
        <p:nvGraphicFramePr>
          <p:cNvPr id="5" name="Table Placeholder 4">
            <a:extLst>
              <a:ext uri="{FF2B5EF4-FFF2-40B4-BE49-F238E27FC236}">
                <a16:creationId xmlns:a16="http://schemas.microsoft.com/office/drawing/2014/main" id="{0468DFCB-DA35-4195-A31B-E6822EE4F7F7}"/>
              </a:ext>
            </a:extLst>
          </p:cNvPr>
          <p:cNvGraphicFramePr>
            <a:graphicFrameLocks noGrp="1"/>
          </p:cNvGraphicFramePr>
          <p:nvPr>
            <p:ph type="tbl" sz="quarter" idx="13"/>
            <p:extLst>
              <p:ext uri="{D42A27DB-BD31-4B8C-83A1-F6EECF244321}">
                <p14:modId xmlns:p14="http://schemas.microsoft.com/office/powerpoint/2010/main" val="340436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2932635"/>
                    </a:ext>
                  </a:extLst>
                </a:gridCol>
                <a:gridCol w="1399032">
                  <a:extLst>
                    <a:ext uri="{9D8B030D-6E8A-4147-A177-3AD203B41FA5}">
                      <a16:colId xmlns:a16="http://schemas.microsoft.com/office/drawing/2014/main" val="2804053479"/>
                    </a:ext>
                  </a:extLst>
                </a:gridCol>
                <a:gridCol w="493776">
                  <a:extLst>
                    <a:ext uri="{9D8B030D-6E8A-4147-A177-3AD203B41FA5}">
                      <a16:colId xmlns:a16="http://schemas.microsoft.com/office/drawing/2014/main" val="3581692512"/>
                    </a:ext>
                  </a:extLst>
                </a:gridCol>
                <a:gridCol w="493776">
                  <a:extLst>
                    <a:ext uri="{9D8B030D-6E8A-4147-A177-3AD203B41FA5}">
                      <a16:colId xmlns:a16="http://schemas.microsoft.com/office/drawing/2014/main" val="3207617737"/>
                    </a:ext>
                  </a:extLst>
                </a:gridCol>
                <a:gridCol w="493776">
                  <a:extLst>
                    <a:ext uri="{9D8B030D-6E8A-4147-A177-3AD203B41FA5}">
                      <a16:colId xmlns:a16="http://schemas.microsoft.com/office/drawing/2014/main" val="4017980904"/>
                    </a:ext>
                  </a:extLst>
                </a:gridCol>
                <a:gridCol w="493776">
                  <a:extLst>
                    <a:ext uri="{9D8B030D-6E8A-4147-A177-3AD203B41FA5}">
                      <a16:colId xmlns:a16="http://schemas.microsoft.com/office/drawing/2014/main" val="2178960435"/>
                    </a:ext>
                  </a:extLst>
                </a:gridCol>
                <a:gridCol w="493776">
                  <a:extLst>
                    <a:ext uri="{9D8B030D-6E8A-4147-A177-3AD203B41FA5}">
                      <a16:colId xmlns:a16="http://schemas.microsoft.com/office/drawing/2014/main" val="2624209452"/>
                    </a:ext>
                  </a:extLst>
                </a:gridCol>
                <a:gridCol w="493776">
                  <a:extLst>
                    <a:ext uri="{9D8B030D-6E8A-4147-A177-3AD203B41FA5}">
                      <a16:colId xmlns:a16="http://schemas.microsoft.com/office/drawing/2014/main" val="568240876"/>
                    </a:ext>
                  </a:extLst>
                </a:gridCol>
                <a:gridCol w="493776">
                  <a:extLst>
                    <a:ext uri="{9D8B030D-6E8A-4147-A177-3AD203B41FA5}">
                      <a16:colId xmlns:a16="http://schemas.microsoft.com/office/drawing/2014/main" val="2944322435"/>
                    </a:ext>
                  </a:extLst>
                </a:gridCol>
                <a:gridCol w="493776">
                  <a:extLst>
                    <a:ext uri="{9D8B030D-6E8A-4147-A177-3AD203B41FA5}">
                      <a16:colId xmlns:a16="http://schemas.microsoft.com/office/drawing/2014/main" val="3342246119"/>
                    </a:ext>
                  </a:extLst>
                </a:gridCol>
                <a:gridCol w="493776">
                  <a:extLst>
                    <a:ext uri="{9D8B030D-6E8A-4147-A177-3AD203B41FA5}">
                      <a16:colId xmlns:a16="http://schemas.microsoft.com/office/drawing/2014/main" val="325840750"/>
                    </a:ext>
                  </a:extLst>
                </a:gridCol>
                <a:gridCol w="493776">
                  <a:extLst>
                    <a:ext uri="{9D8B030D-6E8A-4147-A177-3AD203B41FA5}">
                      <a16:colId xmlns:a16="http://schemas.microsoft.com/office/drawing/2014/main" val="44514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9842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- 2023-05-22 13:09:50</a:t>
                      </a:r>
                      <a:r>
                        <a:rPr kumimoji="0" lang="en-US" sz="1000" b="0" i="0" u="none" strike="noStrike" kern="1200" cap="none" spc="0" normalizeH="0" baseline="0" noProof="0">
                          <a:ln>
                            <a:noFill/>
                          </a:ln>
                          <a:solidFill>
                            <a:prstClr val="black"/>
                          </a:solidFill>
                          <a:effectLst/>
                          <a:uLnTx/>
                          <a:uFillTx/>
                          <a:latin typeface="Calibri"/>
                          <a:ea typeface="+mn-ea"/>
                          <a:cs typeface="+mn-cs"/>
                        </a:rPr>
                        <a:t>
 We're working to help deliver #fertility health, and our new DHL Express partnership with Leeaf is leading the way. We're proud to deliver biomaterial for this #medtech startup, as they provide individualized healthcare based on data analysis and #AI to help women and couples conceive a child.
Learn more about DHL Life Sciences &amp; Healthcare: https://okt.to/ykMdYf
#WeCare #DigitalHealth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4.0198237885463 %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extLst>
                  <a:ext uri="{0D108BD9-81ED-4DB2-BD59-A6C34878D82A}">
                    <a16:rowId xmlns:a16="http://schemas.microsoft.com/office/drawing/2014/main" val="3427257563"/>
                  </a:ext>
                </a:extLst>
              </a:tr>
            </a:tbl>
          </a:graphicData>
        </a:graphic>
      </p:graphicFrame>
      <p:sp>
        <p:nvSpPr>
          <p:cNvPr id="4" name="Text Placeholder 3">
            <a:extLst>
              <a:ext uri="{FF2B5EF4-FFF2-40B4-BE49-F238E27FC236}">
                <a16:creationId xmlns:a16="http://schemas.microsoft.com/office/drawing/2014/main" id="{B3870716-D4FD-4294-AA3B-292525B045F7}"/>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80825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E6EA7-628C-44E5-BDA6-5925852E5363}"/>
              </a:ext>
            </a:extLst>
          </p:cNvPr>
          <p:cNvSpPr>
            <a:spLocks noGrp="1"/>
          </p:cNvSpPr>
          <p:nvPr>
            <p:ph type="title"/>
          </p:nvPr>
        </p:nvSpPr>
        <p:spPr/>
        <p:txBody>
          <a:bodyPr/>
          <a:lstStyle/>
          <a:p>
            <a:r>
              <a:rPr lang="en-US"/>
              <a:t>LinkedIn Posts Table | DHL CSI - 6 of 25</a:t>
            </a:r>
          </a:p>
        </p:txBody>
      </p:sp>
      <p:graphicFrame>
        <p:nvGraphicFramePr>
          <p:cNvPr id="5" name="Table Placeholder 4">
            <a:extLst>
              <a:ext uri="{FF2B5EF4-FFF2-40B4-BE49-F238E27FC236}">
                <a16:creationId xmlns:a16="http://schemas.microsoft.com/office/drawing/2014/main" id="{F7D7106F-EAFA-4E40-A075-4A25EC13A5E1}"/>
              </a:ext>
            </a:extLst>
          </p:cNvPr>
          <p:cNvGraphicFramePr>
            <a:graphicFrameLocks noGrp="1"/>
          </p:cNvGraphicFramePr>
          <p:nvPr>
            <p:ph type="tbl" sz="quarter" idx="13"/>
            <p:extLst>
              <p:ext uri="{D42A27DB-BD31-4B8C-83A1-F6EECF244321}">
                <p14:modId xmlns:p14="http://schemas.microsoft.com/office/powerpoint/2010/main" val="94073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78534113"/>
                    </a:ext>
                  </a:extLst>
                </a:gridCol>
                <a:gridCol w="1399032">
                  <a:extLst>
                    <a:ext uri="{9D8B030D-6E8A-4147-A177-3AD203B41FA5}">
                      <a16:colId xmlns:a16="http://schemas.microsoft.com/office/drawing/2014/main" val="580637428"/>
                    </a:ext>
                  </a:extLst>
                </a:gridCol>
                <a:gridCol w="493776">
                  <a:extLst>
                    <a:ext uri="{9D8B030D-6E8A-4147-A177-3AD203B41FA5}">
                      <a16:colId xmlns:a16="http://schemas.microsoft.com/office/drawing/2014/main" val="1688091763"/>
                    </a:ext>
                  </a:extLst>
                </a:gridCol>
                <a:gridCol w="493776">
                  <a:extLst>
                    <a:ext uri="{9D8B030D-6E8A-4147-A177-3AD203B41FA5}">
                      <a16:colId xmlns:a16="http://schemas.microsoft.com/office/drawing/2014/main" val="1020618492"/>
                    </a:ext>
                  </a:extLst>
                </a:gridCol>
                <a:gridCol w="493776">
                  <a:extLst>
                    <a:ext uri="{9D8B030D-6E8A-4147-A177-3AD203B41FA5}">
                      <a16:colId xmlns:a16="http://schemas.microsoft.com/office/drawing/2014/main" val="1630254408"/>
                    </a:ext>
                  </a:extLst>
                </a:gridCol>
                <a:gridCol w="493776">
                  <a:extLst>
                    <a:ext uri="{9D8B030D-6E8A-4147-A177-3AD203B41FA5}">
                      <a16:colId xmlns:a16="http://schemas.microsoft.com/office/drawing/2014/main" val="3920098043"/>
                    </a:ext>
                  </a:extLst>
                </a:gridCol>
                <a:gridCol w="493776">
                  <a:extLst>
                    <a:ext uri="{9D8B030D-6E8A-4147-A177-3AD203B41FA5}">
                      <a16:colId xmlns:a16="http://schemas.microsoft.com/office/drawing/2014/main" val="1203872523"/>
                    </a:ext>
                  </a:extLst>
                </a:gridCol>
                <a:gridCol w="493776">
                  <a:extLst>
                    <a:ext uri="{9D8B030D-6E8A-4147-A177-3AD203B41FA5}">
                      <a16:colId xmlns:a16="http://schemas.microsoft.com/office/drawing/2014/main" val="1070265526"/>
                    </a:ext>
                  </a:extLst>
                </a:gridCol>
                <a:gridCol w="493776">
                  <a:extLst>
                    <a:ext uri="{9D8B030D-6E8A-4147-A177-3AD203B41FA5}">
                      <a16:colId xmlns:a16="http://schemas.microsoft.com/office/drawing/2014/main" val="1724356830"/>
                    </a:ext>
                  </a:extLst>
                </a:gridCol>
                <a:gridCol w="493776">
                  <a:extLst>
                    <a:ext uri="{9D8B030D-6E8A-4147-A177-3AD203B41FA5}">
                      <a16:colId xmlns:a16="http://schemas.microsoft.com/office/drawing/2014/main" val="660654568"/>
                    </a:ext>
                  </a:extLst>
                </a:gridCol>
                <a:gridCol w="493776">
                  <a:extLst>
                    <a:ext uri="{9D8B030D-6E8A-4147-A177-3AD203B41FA5}">
                      <a16:colId xmlns:a16="http://schemas.microsoft.com/office/drawing/2014/main" val="84181534"/>
                    </a:ext>
                  </a:extLst>
                </a:gridCol>
                <a:gridCol w="493776">
                  <a:extLst>
                    <a:ext uri="{9D8B030D-6E8A-4147-A177-3AD203B41FA5}">
                      <a16:colId xmlns:a16="http://schemas.microsoft.com/office/drawing/2014/main" val="298746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3337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- 2023-05-20 09:32:38</a:t>
                      </a:r>
                      <a:r>
                        <a:rPr kumimoji="0" lang="en-US" sz="1000" b="0" i="0" u="none" strike="noStrike" kern="1200" cap="none" spc="0" normalizeH="0" baseline="0" noProof="0">
                          <a:ln>
                            <a:noFill/>
                          </a:ln>
                          <a:solidFill>
                            <a:prstClr val="black"/>
                          </a:solidFill>
                          <a:effectLst/>
                          <a:uLnTx/>
                          <a:uFillTx/>
                          <a:latin typeface="Calibri"/>
                          <a:ea typeface="+mn-ea"/>
                          <a:cs typeface="+mn-cs"/>
                        </a:rPr>
                        <a:t>
 Happy #ClinicalTrialsDay! We’re celebrating the impact of cutting-edge research for global health – and each individual patient. At DHL Life Sciences &amp; Healthcare, we’re proud to support the delivery of a new wave of innovative treatments with our solutions and expertise. 
Learn more about our expertise in delivering #ClinicalTrials, here: https://okt.to/QTYDMR 
#WeCare #biopharma #biopharmaceuticals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6.0693641618497 %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extLst>
                  <a:ext uri="{0D108BD9-81ED-4DB2-BD59-A6C34878D82A}">
                    <a16:rowId xmlns:a16="http://schemas.microsoft.com/office/drawing/2014/main" val="3997928218"/>
                  </a:ext>
                </a:extLst>
              </a:tr>
            </a:tbl>
          </a:graphicData>
        </a:graphic>
      </p:graphicFrame>
      <p:sp>
        <p:nvSpPr>
          <p:cNvPr id="4" name="Text Placeholder 3">
            <a:extLst>
              <a:ext uri="{FF2B5EF4-FFF2-40B4-BE49-F238E27FC236}">
                <a16:creationId xmlns:a16="http://schemas.microsoft.com/office/drawing/2014/main" id="{B9CC5BC4-4F7A-44EF-9372-F5A76C5F0A0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059656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DB79F-D8E1-4897-B2D8-1A0957D5090C}"/>
              </a:ext>
            </a:extLst>
          </p:cNvPr>
          <p:cNvSpPr>
            <a:spLocks noGrp="1"/>
          </p:cNvSpPr>
          <p:nvPr>
            <p:ph type="title"/>
          </p:nvPr>
        </p:nvSpPr>
        <p:spPr/>
        <p:txBody>
          <a:bodyPr/>
          <a:lstStyle/>
          <a:p>
            <a:r>
              <a:rPr lang="en-US"/>
              <a:t>LinkedIn Posts Table | DHL CSI - 7 of 25</a:t>
            </a:r>
          </a:p>
        </p:txBody>
      </p:sp>
      <p:graphicFrame>
        <p:nvGraphicFramePr>
          <p:cNvPr id="5" name="Table Placeholder 4">
            <a:extLst>
              <a:ext uri="{FF2B5EF4-FFF2-40B4-BE49-F238E27FC236}">
                <a16:creationId xmlns:a16="http://schemas.microsoft.com/office/drawing/2014/main" id="{02E6F8B6-76B6-47E3-B714-350163486B9E}"/>
              </a:ext>
            </a:extLst>
          </p:cNvPr>
          <p:cNvGraphicFramePr>
            <a:graphicFrameLocks noGrp="1"/>
          </p:cNvGraphicFramePr>
          <p:nvPr>
            <p:ph type="tbl" sz="quarter" idx="13"/>
            <p:extLst>
              <p:ext uri="{D42A27DB-BD31-4B8C-83A1-F6EECF244321}">
                <p14:modId xmlns:p14="http://schemas.microsoft.com/office/powerpoint/2010/main" val="202473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95403842"/>
                    </a:ext>
                  </a:extLst>
                </a:gridCol>
                <a:gridCol w="1399032">
                  <a:extLst>
                    <a:ext uri="{9D8B030D-6E8A-4147-A177-3AD203B41FA5}">
                      <a16:colId xmlns:a16="http://schemas.microsoft.com/office/drawing/2014/main" val="2623912464"/>
                    </a:ext>
                  </a:extLst>
                </a:gridCol>
                <a:gridCol w="493776">
                  <a:extLst>
                    <a:ext uri="{9D8B030D-6E8A-4147-A177-3AD203B41FA5}">
                      <a16:colId xmlns:a16="http://schemas.microsoft.com/office/drawing/2014/main" val="3529024151"/>
                    </a:ext>
                  </a:extLst>
                </a:gridCol>
                <a:gridCol w="493776">
                  <a:extLst>
                    <a:ext uri="{9D8B030D-6E8A-4147-A177-3AD203B41FA5}">
                      <a16:colId xmlns:a16="http://schemas.microsoft.com/office/drawing/2014/main" val="3297013403"/>
                    </a:ext>
                  </a:extLst>
                </a:gridCol>
                <a:gridCol w="493776">
                  <a:extLst>
                    <a:ext uri="{9D8B030D-6E8A-4147-A177-3AD203B41FA5}">
                      <a16:colId xmlns:a16="http://schemas.microsoft.com/office/drawing/2014/main" val="367585577"/>
                    </a:ext>
                  </a:extLst>
                </a:gridCol>
                <a:gridCol w="493776">
                  <a:extLst>
                    <a:ext uri="{9D8B030D-6E8A-4147-A177-3AD203B41FA5}">
                      <a16:colId xmlns:a16="http://schemas.microsoft.com/office/drawing/2014/main" val="3988013997"/>
                    </a:ext>
                  </a:extLst>
                </a:gridCol>
                <a:gridCol w="493776">
                  <a:extLst>
                    <a:ext uri="{9D8B030D-6E8A-4147-A177-3AD203B41FA5}">
                      <a16:colId xmlns:a16="http://schemas.microsoft.com/office/drawing/2014/main" val="436494424"/>
                    </a:ext>
                  </a:extLst>
                </a:gridCol>
                <a:gridCol w="493776">
                  <a:extLst>
                    <a:ext uri="{9D8B030D-6E8A-4147-A177-3AD203B41FA5}">
                      <a16:colId xmlns:a16="http://schemas.microsoft.com/office/drawing/2014/main" val="3548842559"/>
                    </a:ext>
                  </a:extLst>
                </a:gridCol>
                <a:gridCol w="493776">
                  <a:extLst>
                    <a:ext uri="{9D8B030D-6E8A-4147-A177-3AD203B41FA5}">
                      <a16:colId xmlns:a16="http://schemas.microsoft.com/office/drawing/2014/main" val="1100240501"/>
                    </a:ext>
                  </a:extLst>
                </a:gridCol>
                <a:gridCol w="493776">
                  <a:extLst>
                    <a:ext uri="{9D8B030D-6E8A-4147-A177-3AD203B41FA5}">
                      <a16:colId xmlns:a16="http://schemas.microsoft.com/office/drawing/2014/main" val="4061261500"/>
                    </a:ext>
                  </a:extLst>
                </a:gridCol>
                <a:gridCol w="493776">
                  <a:extLst>
                    <a:ext uri="{9D8B030D-6E8A-4147-A177-3AD203B41FA5}">
                      <a16:colId xmlns:a16="http://schemas.microsoft.com/office/drawing/2014/main" val="3657400412"/>
                    </a:ext>
                  </a:extLst>
                </a:gridCol>
                <a:gridCol w="493776">
                  <a:extLst>
                    <a:ext uri="{9D8B030D-6E8A-4147-A177-3AD203B41FA5}">
                      <a16:colId xmlns:a16="http://schemas.microsoft.com/office/drawing/2014/main" val="70459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9593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- 2023-05-19 08:00:10</a:t>
                      </a:r>
                      <a:r>
                        <a:rPr kumimoji="0" lang="en-US" sz="1000" b="0" i="0" u="none" strike="noStrike" kern="1200" cap="none" spc="0" normalizeH="0" baseline="0" noProof="0">
                          <a:ln>
                            <a:noFill/>
                          </a:ln>
                          <a:solidFill>
                            <a:prstClr val="black"/>
                          </a:solidFill>
                          <a:effectLst/>
                          <a:uLnTx/>
                          <a:uFillTx/>
                          <a:latin typeface="Calibri"/>
                          <a:ea typeface="+mn-ea"/>
                          <a:cs typeface="+mn-cs"/>
                        </a:rPr>
                        <a:t>
 Join DHL and unleash your potential, no matter your qualifications.
Logistics is booming and we're offering the best training and development in the business. Make a real impact at a company that's changing the world for the better.
Don't miss out on this opportunity to build a career that hits different. Head to careers.dhl.com to learn more 🚀 #Careers #Logistics #TrainingAndDevelopment #JoinDHL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4.7768206734534 %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48949658"/>
                  </a:ext>
                </a:extLst>
              </a:tr>
            </a:tbl>
          </a:graphicData>
        </a:graphic>
      </p:graphicFrame>
      <p:sp>
        <p:nvSpPr>
          <p:cNvPr id="4" name="Text Placeholder 3">
            <a:extLst>
              <a:ext uri="{FF2B5EF4-FFF2-40B4-BE49-F238E27FC236}">
                <a16:creationId xmlns:a16="http://schemas.microsoft.com/office/drawing/2014/main" id="{B5F15A57-437A-402C-970F-49E68294C32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455819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0BBF-3957-48D9-A534-1996799EB287}"/>
              </a:ext>
            </a:extLst>
          </p:cNvPr>
          <p:cNvSpPr>
            <a:spLocks noGrp="1"/>
          </p:cNvSpPr>
          <p:nvPr>
            <p:ph type="title"/>
          </p:nvPr>
        </p:nvSpPr>
        <p:spPr/>
        <p:txBody>
          <a:bodyPr/>
          <a:lstStyle/>
          <a:p>
            <a:r>
              <a:rPr lang="en-US"/>
              <a:t>LinkedIn Posts Table | DHL CSI - 8 of 25</a:t>
            </a:r>
          </a:p>
        </p:txBody>
      </p:sp>
      <p:graphicFrame>
        <p:nvGraphicFramePr>
          <p:cNvPr id="5" name="Table Placeholder 4">
            <a:extLst>
              <a:ext uri="{FF2B5EF4-FFF2-40B4-BE49-F238E27FC236}">
                <a16:creationId xmlns:a16="http://schemas.microsoft.com/office/drawing/2014/main" id="{84AF82FC-5711-47D4-8F27-4B8A1AB0F948}"/>
              </a:ext>
            </a:extLst>
          </p:cNvPr>
          <p:cNvGraphicFramePr>
            <a:graphicFrameLocks noGrp="1"/>
          </p:cNvGraphicFramePr>
          <p:nvPr>
            <p:ph type="tbl" sz="quarter" idx="13"/>
            <p:extLst>
              <p:ext uri="{D42A27DB-BD31-4B8C-83A1-F6EECF244321}">
                <p14:modId xmlns:p14="http://schemas.microsoft.com/office/powerpoint/2010/main" val="3155923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63258140"/>
                    </a:ext>
                  </a:extLst>
                </a:gridCol>
                <a:gridCol w="1399032">
                  <a:extLst>
                    <a:ext uri="{9D8B030D-6E8A-4147-A177-3AD203B41FA5}">
                      <a16:colId xmlns:a16="http://schemas.microsoft.com/office/drawing/2014/main" val="1026842281"/>
                    </a:ext>
                  </a:extLst>
                </a:gridCol>
                <a:gridCol w="493776">
                  <a:extLst>
                    <a:ext uri="{9D8B030D-6E8A-4147-A177-3AD203B41FA5}">
                      <a16:colId xmlns:a16="http://schemas.microsoft.com/office/drawing/2014/main" val="880715542"/>
                    </a:ext>
                  </a:extLst>
                </a:gridCol>
                <a:gridCol w="493776">
                  <a:extLst>
                    <a:ext uri="{9D8B030D-6E8A-4147-A177-3AD203B41FA5}">
                      <a16:colId xmlns:a16="http://schemas.microsoft.com/office/drawing/2014/main" val="3237034475"/>
                    </a:ext>
                  </a:extLst>
                </a:gridCol>
                <a:gridCol w="493776">
                  <a:extLst>
                    <a:ext uri="{9D8B030D-6E8A-4147-A177-3AD203B41FA5}">
                      <a16:colId xmlns:a16="http://schemas.microsoft.com/office/drawing/2014/main" val="528354222"/>
                    </a:ext>
                  </a:extLst>
                </a:gridCol>
                <a:gridCol w="493776">
                  <a:extLst>
                    <a:ext uri="{9D8B030D-6E8A-4147-A177-3AD203B41FA5}">
                      <a16:colId xmlns:a16="http://schemas.microsoft.com/office/drawing/2014/main" val="4125147264"/>
                    </a:ext>
                  </a:extLst>
                </a:gridCol>
                <a:gridCol w="493776">
                  <a:extLst>
                    <a:ext uri="{9D8B030D-6E8A-4147-A177-3AD203B41FA5}">
                      <a16:colId xmlns:a16="http://schemas.microsoft.com/office/drawing/2014/main" val="2514681589"/>
                    </a:ext>
                  </a:extLst>
                </a:gridCol>
                <a:gridCol w="493776">
                  <a:extLst>
                    <a:ext uri="{9D8B030D-6E8A-4147-A177-3AD203B41FA5}">
                      <a16:colId xmlns:a16="http://schemas.microsoft.com/office/drawing/2014/main" val="2576549857"/>
                    </a:ext>
                  </a:extLst>
                </a:gridCol>
                <a:gridCol w="493776">
                  <a:extLst>
                    <a:ext uri="{9D8B030D-6E8A-4147-A177-3AD203B41FA5}">
                      <a16:colId xmlns:a16="http://schemas.microsoft.com/office/drawing/2014/main" val="2910797629"/>
                    </a:ext>
                  </a:extLst>
                </a:gridCol>
                <a:gridCol w="493776">
                  <a:extLst>
                    <a:ext uri="{9D8B030D-6E8A-4147-A177-3AD203B41FA5}">
                      <a16:colId xmlns:a16="http://schemas.microsoft.com/office/drawing/2014/main" val="123190086"/>
                    </a:ext>
                  </a:extLst>
                </a:gridCol>
                <a:gridCol w="493776">
                  <a:extLst>
                    <a:ext uri="{9D8B030D-6E8A-4147-A177-3AD203B41FA5}">
                      <a16:colId xmlns:a16="http://schemas.microsoft.com/office/drawing/2014/main" val="1342887366"/>
                    </a:ext>
                  </a:extLst>
                </a:gridCol>
                <a:gridCol w="493776">
                  <a:extLst>
                    <a:ext uri="{9D8B030D-6E8A-4147-A177-3AD203B41FA5}">
                      <a16:colId xmlns:a16="http://schemas.microsoft.com/office/drawing/2014/main" val="2041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7796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- 2023-05-18 08:00:12</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launch a first-of-its kind DHL Global Forwarding temperature-controlled air cargo service in #Indianapolis for the transport of #pharmaceuticals! The US.5 million investment creates a 30,000 sq. ft. new end-of-runway facility at the Indianapolis International Airport (IND) and end-to-end connection with Liege, Belgium. The facility, with its team of certified life sciences and healthcare experts, will offer specialized forwarding and warehousing services, customs brokerage, and cold-chain packaging management.
Learn more: https://okt.to/7zo0vK
#WeCare Indianapolis Airport Authority DHL Global Forwarding Jose Maria De Orduna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6.7480258435032 %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7303042"/>
                  </a:ext>
                </a:extLst>
              </a:tr>
            </a:tbl>
          </a:graphicData>
        </a:graphic>
      </p:graphicFrame>
      <p:sp>
        <p:nvSpPr>
          <p:cNvPr id="4" name="Text Placeholder 3">
            <a:extLst>
              <a:ext uri="{FF2B5EF4-FFF2-40B4-BE49-F238E27FC236}">
                <a16:creationId xmlns:a16="http://schemas.microsoft.com/office/drawing/2014/main" id="{E5E0081F-07F7-4322-8BCB-BCB9BAABF23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40039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CC95-0867-4B6E-83F2-6984FC4FF973}"/>
              </a:ext>
            </a:extLst>
          </p:cNvPr>
          <p:cNvSpPr>
            <a:spLocks noGrp="1"/>
          </p:cNvSpPr>
          <p:nvPr>
            <p:ph type="title"/>
          </p:nvPr>
        </p:nvSpPr>
        <p:spPr/>
        <p:txBody>
          <a:bodyPr/>
          <a:lstStyle/>
          <a:p>
            <a:r>
              <a:rPr lang="en-US"/>
              <a:t>LinkedIn Posts Table | DHL CSI - 9 of 25</a:t>
            </a:r>
          </a:p>
        </p:txBody>
      </p:sp>
      <p:graphicFrame>
        <p:nvGraphicFramePr>
          <p:cNvPr id="5" name="Table Placeholder 4">
            <a:extLst>
              <a:ext uri="{FF2B5EF4-FFF2-40B4-BE49-F238E27FC236}">
                <a16:creationId xmlns:a16="http://schemas.microsoft.com/office/drawing/2014/main" id="{9F661DD6-2A5E-447C-A7FC-AF5814DFBE95}"/>
              </a:ext>
            </a:extLst>
          </p:cNvPr>
          <p:cNvGraphicFramePr>
            <a:graphicFrameLocks noGrp="1"/>
          </p:cNvGraphicFramePr>
          <p:nvPr>
            <p:ph type="tbl" sz="quarter" idx="13"/>
            <p:extLst>
              <p:ext uri="{D42A27DB-BD31-4B8C-83A1-F6EECF244321}">
                <p14:modId xmlns:p14="http://schemas.microsoft.com/office/powerpoint/2010/main" val="299323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1080210"/>
                    </a:ext>
                  </a:extLst>
                </a:gridCol>
                <a:gridCol w="1399032">
                  <a:extLst>
                    <a:ext uri="{9D8B030D-6E8A-4147-A177-3AD203B41FA5}">
                      <a16:colId xmlns:a16="http://schemas.microsoft.com/office/drawing/2014/main" val="1164779006"/>
                    </a:ext>
                  </a:extLst>
                </a:gridCol>
                <a:gridCol w="493776">
                  <a:extLst>
                    <a:ext uri="{9D8B030D-6E8A-4147-A177-3AD203B41FA5}">
                      <a16:colId xmlns:a16="http://schemas.microsoft.com/office/drawing/2014/main" val="3650190153"/>
                    </a:ext>
                  </a:extLst>
                </a:gridCol>
                <a:gridCol w="493776">
                  <a:extLst>
                    <a:ext uri="{9D8B030D-6E8A-4147-A177-3AD203B41FA5}">
                      <a16:colId xmlns:a16="http://schemas.microsoft.com/office/drawing/2014/main" val="339147563"/>
                    </a:ext>
                  </a:extLst>
                </a:gridCol>
                <a:gridCol w="493776">
                  <a:extLst>
                    <a:ext uri="{9D8B030D-6E8A-4147-A177-3AD203B41FA5}">
                      <a16:colId xmlns:a16="http://schemas.microsoft.com/office/drawing/2014/main" val="1573786642"/>
                    </a:ext>
                  </a:extLst>
                </a:gridCol>
                <a:gridCol w="493776">
                  <a:extLst>
                    <a:ext uri="{9D8B030D-6E8A-4147-A177-3AD203B41FA5}">
                      <a16:colId xmlns:a16="http://schemas.microsoft.com/office/drawing/2014/main" val="1101459496"/>
                    </a:ext>
                  </a:extLst>
                </a:gridCol>
                <a:gridCol w="493776">
                  <a:extLst>
                    <a:ext uri="{9D8B030D-6E8A-4147-A177-3AD203B41FA5}">
                      <a16:colId xmlns:a16="http://schemas.microsoft.com/office/drawing/2014/main" val="3984059914"/>
                    </a:ext>
                  </a:extLst>
                </a:gridCol>
                <a:gridCol w="493776">
                  <a:extLst>
                    <a:ext uri="{9D8B030D-6E8A-4147-A177-3AD203B41FA5}">
                      <a16:colId xmlns:a16="http://schemas.microsoft.com/office/drawing/2014/main" val="2207637154"/>
                    </a:ext>
                  </a:extLst>
                </a:gridCol>
                <a:gridCol w="493776">
                  <a:extLst>
                    <a:ext uri="{9D8B030D-6E8A-4147-A177-3AD203B41FA5}">
                      <a16:colId xmlns:a16="http://schemas.microsoft.com/office/drawing/2014/main" val="2221102910"/>
                    </a:ext>
                  </a:extLst>
                </a:gridCol>
                <a:gridCol w="493776">
                  <a:extLst>
                    <a:ext uri="{9D8B030D-6E8A-4147-A177-3AD203B41FA5}">
                      <a16:colId xmlns:a16="http://schemas.microsoft.com/office/drawing/2014/main" val="3762755519"/>
                    </a:ext>
                  </a:extLst>
                </a:gridCol>
                <a:gridCol w="493776">
                  <a:extLst>
                    <a:ext uri="{9D8B030D-6E8A-4147-A177-3AD203B41FA5}">
                      <a16:colId xmlns:a16="http://schemas.microsoft.com/office/drawing/2014/main" val="990412993"/>
                    </a:ext>
                  </a:extLst>
                </a:gridCol>
                <a:gridCol w="493776">
                  <a:extLst>
                    <a:ext uri="{9D8B030D-6E8A-4147-A177-3AD203B41FA5}">
                      <a16:colId xmlns:a16="http://schemas.microsoft.com/office/drawing/2014/main" val="360870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4609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- 2023-05-17 11:03:56</a:t>
                      </a:r>
                      <a:r>
                        <a:rPr kumimoji="0" lang="en-US" sz="1000" b="0" i="0" u="none" strike="noStrike" kern="1200" cap="none" spc="0" normalizeH="0" baseline="0" noProof="0">
                          <a:ln>
                            <a:noFill/>
                          </a:ln>
                          <a:solidFill>
                            <a:prstClr val="black"/>
                          </a:solidFill>
                          <a:effectLst/>
                          <a:uLnTx/>
                          <a:uFillTx/>
                          <a:latin typeface="Calibri"/>
                          <a:ea typeface="+mn-ea"/>
                          <a:cs typeface="+mn-cs"/>
                        </a:rPr>
                        <a:t>
 Happy #IDAHOBIT to all our employees, customers and partners around the globe! 
#WeCare #DeliveredWithPride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3.043718871057 %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39210143"/>
                  </a:ext>
                </a:extLst>
              </a:tr>
            </a:tbl>
          </a:graphicData>
        </a:graphic>
      </p:graphicFrame>
      <p:sp>
        <p:nvSpPr>
          <p:cNvPr id="4" name="Text Placeholder 3">
            <a:extLst>
              <a:ext uri="{FF2B5EF4-FFF2-40B4-BE49-F238E27FC236}">
                <a16:creationId xmlns:a16="http://schemas.microsoft.com/office/drawing/2014/main" id="{81C53945-0A85-4D7B-B72C-379EC0F99008}"/>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568588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7631-0641-46A0-951D-7C990E734F8F}"/>
              </a:ext>
            </a:extLst>
          </p:cNvPr>
          <p:cNvSpPr>
            <a:spLocks noGrp="1"/>
          </p:cNvSpPr>
          <p:nvPr>
            <p:ph type="title"/>
          </p:nvPr>
        </p:nvSpPr>
        <p:spPr/>
        <p:txBody>
          <a:bodyPr/>
          <a:lstStyle/>
          <a:p>
            <a:r>
              <a:rPr lang="en-US"/>
              <a:t>LinkedIn Posts Table | DHL CSI - 10 of 25</a:t>
            </a:r>
          </a:p>
        </p:txBody>
      </p:sp>
      <p:graphicFrame>
        <p:nvGraphicFramePr>
          <p:cNvPr id="5" name="Table Placeholder 4">
            <a:extLst>
              <a:ext uri="{FF2B5EF4-FFF2-40B4-BE49-F238E27FC236}">
                <a16:creationId xmlns:a16="http://schemas.microsoft.com/office/drawing/2014/main" id="{DFABB1A5-5D4C-4001-A5BE-F9DB7942CED7}"/>
              </a:ext>
            </a:extLst>
          </p:cNvPr>
          <p:cNvGraphicFramePr>
            <a:graphicFrameLocks noGrp="1"/>
          </p:cNvGraphicFramePr>
          <p:nvPr>
            <p:ph type="tbl" sz="quarter" idx="13"/>
            <p:extLst>
              <p:ext uri="{D42A27DB-BD31-4B8C-83A1-F6EECF244321}">
                <p14:modId xmlns:p14="http://schemas.microsoft.com/office/powerpoint/2010/main" val="309643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5743180"/>
                    </a:ext>
                  </a:extLst>
                </a:gridCol>
                <a:gridCol w="1399032">
                  <a:extLst>
                    <a:ext uri="{9D8B030D-6E8A-4147-A177-3AD203B41FA5}">
                      <a16:colId xmlns:a16="http://schemas.microsoft.com/office/drawing/2014/main" val="284429312"/>
                    </a:ext>
                  </a:extLst>
                </a:gridCol>
                <a:gridCol w="493776">
                  <a:extLst>
                    <a:ext uri="{9D8B030D-6E8A-4147-A177-3AD203B41FA5}">
                      <a16:colId xmlns:a16="http://schemas.microsoft.com/office/drawing/2014/main" val="1611170969"/>
                    </a:ext>
                  </a:extLst>
                </a:gridCol>
                <a:gridCol w="493776">
                  <a:extLst>
                    <a:ext uri="{9D8B030D-6E8A-4147-A177-3AD203B41FA5}">
                      <a16:colId xmlns:a16="http://schemas.microsoft.com/office/drawing/2014/main" val="2411223043"/>
                    </a:ext>
                  </a:extLst>
                </a:gridCol>
                <a:gridCol w="493776">
                  <a:extLst>
                    <a:ext uri="{9D8B030D-6E8A-4147-A177-3AD203B41FA5}">
                      <a16:colId xmlns:a16="http://schemas.microsoft.com/office/drawing/2014/main" val="3707894646"/>
                    </a:ext>
                  </a:extLst>
                </a:gridCol>
                <a:gridCol w="493776">
                  <a:extLst>
                    <a:ext uri="{9D8B030D-6E8A-4147-A177-3AD203B41FA5}">
                      <a16:colId xmlns:a16="http://schemas.microsoft.com/office/drawing/2014/main" val="3755566427"/>
                    </a:ext>
                  </a:extLst>
                </a:gridCol>
                <a:gridCol w="493776">
                  <a:extLst>
                    <a:ext uri="{9D8B030D-6E8A-4147-A177-3AD203B41FA5}">
                      <a16:colId xmlns:a16="http://schemas.microsoft.com/office/drawing/2014/main" val="3905542059"/>
                    </a:ext>
                  </a:extLst>
                </a:gridCol>
                <a:gridCol w="493776">
                  <a:extLst>
                    <a:ext uri="{9D8B030D-6E8A-4147-A177-3AD203B41FA5}">
                      <a16:colId xmlns:a16="http://schemas.microsoft.com/office/drawing/2014/main" val="4115486243"/>
                    </a:ext>
                  </a:extLst>
                </a:gridCol>
                <a:gridCol w="493776">
                  <a:extLst>
                    <a:ext uri="{9D8B030D-6E8A-4147-A177-3AD203B41FA5}">
                      <a16:colId xmlns:a16="http://schemas.microsoft.com/office/drawing/2014/main" val="911941799"/>
                    </a:ext>
                  </a:extLst>
                </a:gridCol>
                <a:gridCol w="493776">
                  <a:extLst>
                    <a:ext uri="{9D8B030D-6E8A-4147-A177-3AD203B41FA5}">
                      <a16:colId xmlns:a16="http://schemas.microsoft.com/office/drawing/2014/main" val="994314436"/>
                    </a:ext>
                  </a:extLst>
                </a:gridCol>
                <a:gridCol w="493776">
                  <a:extLst>
                    <a:ext uri="{9D8B030D-6E8A-4147-A177-3AD203B41FA5}">
                      <a16:colId xmlns:a16="http://schemas.microsoft.com/office/drawing/2014/main" val="1340892566"/>
                    </a:ext>
                  </a:extLst>
                </a:gridCol>
                <a:gridCol w="493776">
                  <a:extLst>
                    <a:ext uri="{9D8B030D-6E8A-4147-A177-3AD203B41FA5}">
                      <a16:colId xmlns:a16="http://schemas.microsoft.com/office/drawing/2014/main" val="9398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7671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- 2023-05-15 10:55:07</a:t>
                      </a:r>
                      <a:r>
                        <a:rPr kumimoji="0" lang="en-US" sz="1000" b="0" i="0" u="none" strike="noStrike" kern="1200" cap="none" spc="0" normalizeH="0" baseline="0" noProof="0">
                          <a:ln>
                            <a:noFill/>
                          </a:ln>
                          <a:solidFill>
                            <a:prstClr val="black"/>
                          </a:solidFill>
                          <a:effectLst/>
                          <a:uLnTx/>
                          <a:uFillTx/>
                          <a:latin typeface="Calibri"/>
                          <a:ea typeface="+mn-ea"/>
                          <a:cs typeface="+mn-cs"/>
                        </a:rPr>
                        <a:t>
 Our DHL Life Sciences &amp; Healthcare Asia Pacific teams got together for a great afternoon of sharing and learning last week, celebrating past successes and narrowing in on priorities for the rest of the year. 
Thanks again to our guest speaker Victor Soh from MSD for a fantastic talk on digital logistics in the #healthcare sector! We greatly value this close cooperation with customers as it supports optimal knowledge development for our teams and helps to ensure the safe delivery of medicines to our customers and their patients.
Learn more about DHL's life sciences &amp; healthcare expertise: https://lnkd.in/deGpyvCn
#WeCare #pharmaceuticals #pharma DHL Supply Chain DHL Global Forwarding DHL Express Leonora 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10.899260102447 %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85629180"/>
                  </a:ext>
                </a:extLst>
              </a:tr>
            </a:tbl>
          </a:graphicData>
        </a:graphic>
      </p:graphicFrame>
      <p:sp>
        <p:nvSpPr>
          <p:cNvPr id="4" name="Text Placeholder 3">
            <a:extLst>
              <a:ext uri="{FF2B5EF4-FFF2-40B4-BE49-F238E27FC236}">
                <a16:creationId xmlns:a16="http://schemas.microsoft.com/office/drawing/2014/main" id="{BB1F4931-0E6F-4D5B-8BAB-F2742E338E8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889029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A8C0-793E-4FE2-9FA1-24C765B32E17}"/>
              </a:ext>
            </a:extLst>
          </p:cNvPr>
          <p:cNvSpPr>
            <a:spLocks noGrp="1"/>
          </p:cNvSpPr>
          <p:nvPr>
            <p:ph type="title"/>
          </p:nvPr>
        </p:nvSpPr>
        <p:spPr/>
        <p:txBody>
          <a:bodyPr/>
          <a:lstStyle/>
          <a:p>
            <a:r>
              <a:rPr lang="en-US"/>
              <a:t>LinkedIn Posts Table | DHL CSI - 11 of 25</a:t>
            </a:r>
          </a:p>
        </p:txBody>
      </p:sp>
      <p:graphicFrame>
        <p:nvGraphicFramePr>
          <p:cNvPr id="5" name="Table Placeholder 4">
            <a:extLst>
              <a:ext uri="{FF2B5EF4-FFF2-40B4-BE49-F238E27FC236}">
                <a16:creationId xmlns:a16="http://schemas.microsoft.com/office/drawing/2014/main" id="{ADB2070D-DD53-4E78-B59C-150C542A32E4}"/>
              </a:ext>
            </a:extLst>
          </p:cNvPr>
          <p:cNvGraphicFramePr>
            <a:graphicFrameLocks noGrp="1"/>
          </p:cNvGraphicFramePr>
          <p:nvPr>
            <p:ph type="tbl" sz="quarter" idx="13"/>
            <p:extLst>
              <p:ext uri="{D42A27DB-BD31-4B8C-83A1-F6EECF244321}">
                <p14:modId xmlns:p14="http://schemas.microsoft.com/office/powerpoint/2010/main" val="4105587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92179466"/>
                    </a:ext>
                  </a:extLst>
                </a:gridCol>
                <a:gridCol w="1399032">
                  <a:extLst>
                    <a:ext uri="{9D8B030D-6E8A-4147-A177-3AD203B41FA5}">
                      <a16:colId xmlns:a16="http://schemas.microsoft.com/office/drawing/2014/main" val="3922895872"/>
                    </a:ext>
                  </a:extLst>
                </a:gridCol>
                <a:gridCol w="493776">
                  <a:extLst>
                    <a:ext uri="{9D8B030D-6E8A-4147-A177-3AD203B41FA5}">
                      <a16:colId xmlns:a16="http://schemas.microsoft.com/office/drawing/2014/main" val="2782728516"/>
                    </a:ext>
                  </a:extLst>
                </a:gridCol>
                <a:gridCol w="493776">
                  <a:extLst>
                    <a:ext uri="{9D8B030D-6E8A-4147-A177-3AD203B41FA5}">
                      <a16:colId xmlns:a16="http://schemas.microsoft.com/office/drawing/2014/main" val="1230438349"/>
                    </a:ext>
                  </a:extLst>
                </a:gridCol>
                <a:gridCol w="493776">
                  <a:extLst>
                    <a:ext uri="{9D8B030D-6E8A-4147-A177-3AD203B41FA5}">
                      <a16:colId xmlns:a16="http://schemas.microsoft.com/office/drawing/2014/main" val="3502340907"/>
                    </a:ext>
                  </a:extLst>
                </a:gridCol>
                <a:gridCol w="493776">
                  <a:extLst>
                    <a:ext uri="{9D8B030D-6E8A-4147-A177-3AD203B41FA5}">
                      <a16:colId xmlns:a16="http://schemas.microsoft.com/office/drawing/2014/main" val="1449899311"/>
                    </a:ext>
                  </a:extLst>
                </a:gridCol>
                <a:gridCol w="493776">
                  <a:extLst>
                    <a:ext uri="{9D8B030D-6E8A-4147-A177-3AD203B41FA5}">
                      <a16:colId xmlns:a16="http://schemas.microsoft.com/office/drawing/2014/main" val="3770134767"/>
                    </a:ext>
                  </a:extLst>
                </a:gridCol>
                <a:gridCol w="493776">
                  <a:extLst>
                    <a:ext uri="{9D8B030D-6E8A-4147-A177-3AD203B41FA5}">
                      <a16:colId xmlns:a16="http://schemas.microsoft.com/office/drawing/2014/main" val="3725837219"/>
                    </a:ext>
                  </a:extLst>
                </a:gridCol>
                <a:gridCol w="493776">
                  <a:extLst>
                    <a:ext uri="{9D8B030D-6E8A-4147-A177-3AD203B41FA5}">
                      <a16:colId xmlns:a16="http://schemas.microsoft.com/office/drawing/2014/main" val="1826716463"/>
                    </a:ext>
                  </a:extLst>
                </a:gridCol>
                <a:gridCol w="493776">
                  <a:extLst>
                    <a:ext uri="{9D8B030D-6E8A-4147-A177-3AD203B41FA5}">
                      <a16:colId xmlns:a16="http://schemas.microsoft.com/office/drawing/2014/main" val="4257924265"/>
                    </a:ext>
                  </a:extLst>
                </a:gridCol>
                <a:gridCol w="493776">
                  <a:extLst>
                    <a:ext uri="{9D8B030D-6E8A-4147-A177-3AD203B41FA5}">
                      <a16:colId xmlns:a16="http://schemas.microsoft.com/office/drawing/2014/main" val="539614579"/>
                    </a:ext>
                  </a:extLst>
                </a:gridCol>
                <a:gridCol w="493776">
                  <a:extLst>
                    <a:ext uri="{9D8B030D-6E8A-4147-A177-3AD203B41FA5}">
                      <a16:colId xmlns:a16="http://schemas.microsoft.com/office/drawing/2014/main" val="404692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04803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- 2023-05-14 10:00:15</a:t>
                      </a:r>
                      <a:r>
                        <a:rPr kumimoji="0" lang="en-US" sz="1000" b="0" i="0" u="none" strike="noStrike" kern="1200" cap="none" spc="0" normalizeH="0" baseline="0" noProof="0">
                          <a:ln>
                            <a:noFill/>
                          </a:ln>
                          <a:solidFill>
                            <a:prstClr val="black"/>
                          </a:solidFill>
                          <a:effectLst/>
                          <a:uLnTx/>
                          <a:uFillTx/>
                          <a:latin typeface="Calibri"/>
                          <a:ea typeface="+mn-ea"/>
                          <a:cs typeface="+mn-cs"/>
                        </a:rPr>
                        <a:t>
 Happy Mother's Day from all of us here at DHL Life Sciences &amp; Healthcare! 
#WeCare #mothersday #MothersDay2023 #mothers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5.9768064228368 %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3746031"/>
                  </a:ext>
                </a:extLst>
              </a:tr>
            </a:tbl>
          </a:graphicData>
        </a:graphic>
      </p:graphicFrame>
      <p:sp>
        <p:nvSpPr>
          <p:cNvPr id="4" name="Text Placeholder 3">
            <a:extLst>
              <a:ext uri="{FF2B5EF4-FFF2-40B4-BE49-F238E27FC236}">
                <a16:creationId xmlns:a16="http://schemas.microsoft.com/office/drawing/2014/main" id="{73C81574-9D5F-4150-B323-8593840AC38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087982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F3346-C46D-402D-9E35-398B260F4552}"/>
              </a:ext>
            </a:extLst>
          </p:cNvPr>
          <p:cNvSpPr>
            <a:spLocks noGrp="1"/>
          </p:cNvSpPr>
          <p:nvPr>
            <p:ph type="title"/>
          </p:nvPr>
        </p:nvSpPr>
        <p:spPr/>
        <p:txBody>
          <a:bodyPr/>
          <a:lstStyle/>
          <a:p>
            <a:r>
              <a:rPr lang="en-US"/>
              <a:t>LinkedIn Posts Table | DHL CSI - 12 of 25</a:t>
            </a:r>
          </a:p>
        </p:txBody>
      </p:sp>
      <p:graphicFrame>
        <p:nvGraphicFramePr>
          <p:cNvPr id="5" name="Table Placeholder 4">
            <a:extLst>
              <a:ext uri="{FF2B5EF4-FFF2-40B4-BE49-F238E27FC236}">
                <a16:creationId xmlns:a16="http://schemas.microsoft.com/office/drawing/2014/main" id="{893F41F1-BD2D-476E-B591-162621E94D72}"/>
              </a:ext>
            </a:extLst>
          </p:cNvPr>
          <p:cNvGraphicFramePr>
            <a:graphicFrameLocks noGrp="1"/>
          </p:cNvGraphicFramePr>
          <p:nvPr>
            <p:ph type="tbl" sz="quarter" idx="13"/>
            <p:extLst>
              <p:ext uri="{D42A27DB-BD31-4B8C-83A1-F6EECF244321}">
                <p14:modId xmlns:p14="http://schemas.microsoft.com/office/powerpoint/2010/main" val="270808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0593002"/>
                    </a:ext>
                  </a:extLst>
                </a:gridCol>
                <a:gridCol w="1399032">
                  <a:extLst>
                    <a:ext uri="{9D8B030D-6E8A-4147-A177-3AD203B41FA5}">
                      <a16:colId xmlns:a16="http://schemas.microsoft.com/office/drawing/2014/main" val="1153341687"/>
                    </a:ext>
                  </a:extLst>
                </a:gridCol>
                <a:gridCol w="493776">
                  <a:extLst>
                    <a:ext uri="{9D8B030D-6E8A-4147-A177-3AD203B41FA5}">
                      <a16:colId xmlns:a16="http://schemas.microsoft.com/office/drawing/2014/main" val="2861408772"/>
                    </a:ext>
                  </a:extLst>
                </a:gridCol>
                <a:gridCol w="493776">
                  <a:extLst>
                    <a:ext uri="{9D8B030D-6E8A-4147-A177-3AD203B41FA5}">
                      <a16:colId xmlns:a16="http://schemas.microsoft.com/office/drawing/2014/main" val="84030390"/>
                    </a:ext>
                  </a:extLst>
                </a:gridCol>
                <a:gridCol w="493776">
                  <a:extLst>
                    <a:ext uri="{9D8B030D-6E8A-4147-A177-3AD203B41FA5}">
                      <a16:colId xmlns:a16="http://schemas.microsoft.com/office/drawing/2014/main" val="1356034579"/>
                    </a:ext>
                  </a:extLst>
                </a:gridCol>
                <a:gridCol w="493776">
                  <a:extLst>
                    <a:ext uri="{9D8B030D-6E8A-4147-A177-3AD203B41FA5}">
                      <a16:colId xmlns:a16="http://schemas.microsoft.com/office/drawing/2014/main" val="3458724090"/>
                    </a:ext>
                  </a:extLst>
                </a:gridCol>
                <a:gridCol w="493776">
                  <a:extLst>
                    <a:ext uri="{9D8B030D-6E8A-4147-A177-3AD203B41FA5}">
                      <a16:colId xmlns:a16="http://schemas.microsoft.com/office/drawing/2014/main" val="3501735045"/>
                    </a:ext>
                  </a:extLst>
                </a:gridCol>
                <a:gridCol w="493776">
                  <a:extLst>
                    <a:ext uri="{9D8B030D-6E8A-4147-A177-3AD203B41FA5}">
                      <a16:colId xmlns:a16="http://schemas.microsoft.com/office/drawing/2014/main" val="1430797579"/>
                    </a:ext>
                  </a:extLst>
                </a:gridCol>
                <a:gridCol w="493776">
                  <a:extLst>
                    <a:ext uri="{9D8B030D-6E8A-4147-A177-3AD203B41FA5}">
                      <a16:colId xmlns:a16="http://schemas.microsoft.com/office/drawing/2014/main" val="1213420524"/>
                    </a:ext>
                  </a:extLst>
                </a:gridCol>
                <a:gridCol w="493776">
                  <a:extLst>
                    <a:ext uri="{9D8B030D-6E8A-4147-A177-3AD203B41FA5}">
                      <a16:colId xmlns:a16="http://schemas.microsoft.com/office/drawing/2014/main" val="2723176681"/>
                    </a:ext>
                  </a:extLst>
                </a:gridCol>
                <a:gridCol w="493776">
                  <a:extLst>
                    <a:ext uri="{9D8B030D-6E8A-4147-A177-3AD203B41FA5}">
                      <a16:colId xmlns:a16="http://schemas.microsoft.com/office/drawing/2014/main" val="868597491"/>
                    </a:ext>
                  </a:extLst>
                </a:gridCol>
                <a:gridCol w="493776">
                  <a:extLst>
                    <a:ext uri="{9D8B030D-6E8A-4147-A177-3AD203B41FA5}">
                      <a16:colId xmlns:a16="http://schemas.microsoft.com/office/drawing/2014/main" val="2048524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5551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- 2023-05-12 14:37:06</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the birth of our new DHL Express partnership with Leeaf to help deliver empowering #fertility health. Conducting a one-of-a-kind prospective research study, Leeaf is working to validate the effectiveness of data and AI-driven fertility treatment personalization – with the end goal of improving pregnancy and take-home baby rates for infertile couples. We’re so pleased to support Leeaf in their effort to enable the compliant and secure collection of data on an international level.
Learn more about DHL Life Sciences &amp; Healthcare: https://lnkd.in/eaNrZVz8
#WeCare #medtech #leeaf #healthcare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9.8734749209218 %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4070149"/>
                  </a:ext>
                </a:extLst>
              </a:tr>
            </a:tbl>
          </a:graphicData>
        </a:graphic>
      </p:graphicFrame>
      <p:sp>
        <p:nvSpPr>
          <p:cNvPr id="4" name="Text Placeholder 3">
            <a:extLst>
              <a:ext uri="{FF2B5EF4-FFF2-40B4-BE49-F238E27FC236}">
                <a16:creationId xmlns:a16="http://schemas.microsoft.com/office/drawing/2014/main" id="{FD429BB0-2B1E-418A-AE8F-1AAB51199D2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263083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6D121-29B1-42EC-9EC4-0ABCBA02283A}"/>
              </a:ext>
            </a:extLst>
          </p:cNvPr>
          <p:cNvSpPr>
            <a:spLocks noGrp="1"/>
          </p:cNvSpPr>
          <p:nvPr>
            <p:ph type="title"/>
          </p:nvPr>
        </p:nvSpPr>
        <p:spPr/>
        <p:txBody>
          <a:bodyPr/>
          <a:lstStyle/>
          <a:p>
            <a:r>
              <a:rPr lang="en-US"/>
              <a:t>LinkedIn Posts Table | DHL CSI - 13 of 25</a:t>
            </a:r>
          </a:p>
        </p:txBody>
      </p:sp>
      <p:graphicFrame>
        <p:nvGraphicFramePr>
          <p:cNvPr id="5" name="Table Placeholder 4">
            <a:extLst>
              <a:ext uri="{FF2B5EF4-FFF2-40B4-BE49-F238E27FC236}">
                <a16:creationId xmlns:a16="http://schemas.microsoft.com/office/drawing/2014/main" id="{226BD6B5-44AC-463C-B34D-EA15B6337342}"/>
              </a:ext>
            </a:extLst>
          </p:cNvPr>
          <p:cNvGraphicFramePr>
            <a:graphicFrameLocks noGrp="1"/>
          </p:cNvGraphicFramePr>
          <p:nvPr>
            <p:ph type="tbl" sz="quarter" idx="13"/>
            <p:extLst>
              <p:ext uri="{D42A27DB-BD31-4B8C-83A1-F6EECF244321}">
                <p14:modId xmlns:p14="http://schemas.microsoft.com/office/powerpoint/2010/main" val="293743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9590043"/>
                    </a:ext>
                  </a:extLst>
                </a:gridCol>
                <a:gridCol w="1399032">
                  <a:extLst>
                    <a:ext uri="{9D8B030D-6E8A-4147-A177-3AD203B41FA5}">
                      <a16:colId xmlns:a16="http://schemas.microsoft.com/office/drawing/2014/main" val="1645559933"/>
                    </a:ext>
                  </a:extLst>
                </a:gridCol>
                <a:gridCol w="493776">
                  <a:extLst>
                    <a:ext uri="{9D8B030D-6E8A-4147-A177-3AD203B41FA5}">
                      <a16:colId xmlns:a16="http://schemas.microsoft.com/office/drawing/2014/main" val="3238947136"/>
                    </a:ext>
                  </a:extLst>
                </a:gridCol>
                <a:gridCol w="493776">
                  <a:extLst>
                    <a:ext uri="{9D8B030D-6E8A-4147-A177-3AD203B41FA5}">
                      <a16:colId xmlns:a16="http://schemas.microsoft.com/office/drawing/2014/main" val="604609472"/>
                    </a:ext>
                  </a:extLst>
                </a:gridCol>
                <a:gridCol w="493776">
                  <a:extLst>
                    <a:ext uri="{9D8B030D-6E8A-4147-A177-3AD203B41FA5}">
                      <a16:colId xmlns:a16="http://schemas.microsoft.com/office/drawing/2014/main" val="1328574051"/>
                    </a:ext>
                  </a:extLst>
                </a:gridCol>
                <a:gridCol w="493776">
                  <a:extLst>
                    <a:ext uri="{9D8B030D-6E8A-4147-A177-3AD203B41FA5}">
                      <a16:colId xmlns:a16="http://schemas.microsoft.com/office/drawing/2014/main" val="3156949425"/>
                    </a:ext>
                  </a:extLst>
                </a:gridCol>
                <a:gridCol w="493776">
                  <a:extLst>
                    <a:ext uri="{9D8B030D-6E8A-4147-A177-3AD203B41FA5}">
                      <a16:colId xmlns:a16="http://schemas.microsoft.com/office/drawing/2014/main" val="3237123316"/>
                    </a:ext>
                  </a:extLst>
                </a:gridCol>
                <a:gridCol w="493776">
                  <a:extLst>
                    <a:ext uri="{9D8B030D-6E8A-4147-A177-3AD203B41FA5}">
                      <a16:colId xmlns:a16="http://schemas.microsoft.com/office/drawing/2014/main" val="2887926273"/>
                    </a:ext>
                  </a:extLst>
                </a:gridCol>
                <a:gridCol w="493776">
                  <a:extLst>
                    <a:ext uri="{9D8B030D-6E8A-4147-A177-3AD203B41FA5}">
                      <a16:colId xmlns:a16="http://schemas.microsoft.com/office/drawing/2014/main" val="4282986255"/>
                    </a:ext>
                  </a:extLst>
                </a:gridCol>
                <a:gridCol w="493776">
                  <a:extLst>
                    <a:ext uri="{9D8B030D-6E8A-4147-A177-3AD203B41FA5}">
                      <a16:colId xmlns:a16="http://schemas.microsoft.com/office/drawing/2014/main" val="4090787024"/>
                    </a:ext>
                  </a:extLst>
                </a:gridCol>
                <a:gridCol w="493776">
                  <a:extLst>
                    <a:ext uri="{9D8B030D-6E8A-4147-A177-3AD203B41FA5}">
                      <a16:colId xmlns:a16="http://schemas.microsoft.com/office/drawing/2014/main" val="2825866209"/>
                    </a:ext>
                  </a:extLst>
                </a:gridCol>
                <a:gridCol w="493776">
                  <a:extLst>
                    <a:ext uri="{9D8B030D-6E8A-4147-A177-3AD203B41FA5}">
                      <a16:colId xmlns:a16="http://schemas.microsoft.com/office/drawing/2014/main" val="3444223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3375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- 2023-05-11 09:22:02</a:t>
                      </a:r>
                      <a:r>
                        <a:rPr kumimoji="0" lang="en-US" sz="1000" b="0" i="0" u="none" strike="noStrike" kern="1200" cap="none" spc="0" normalizeH="0" baseline="0" noProof="0">
                          <a:ln>
                            <a:noFill/>
                          </a:ln>
                          <a:solidFill>
                            <a:prstClr val="black"/>
                          </a:solidFill>
                          <a:effectLst/>
                          <a:uLnTx/>
                          <a:uFillTx/>
                          <a:latin typeface="Calibri"/>
                          <a:ea typeface="+mn-ea"/>
                          <a:cs typeface="+mn-cs"/>
                        </a:rPr>
                        <a:t>
 Need tailor-made Temperature Management Solutions for sensitive goods? Look no further than LifeConEx. DHL Global Forwarding's white glove service provides our #lifesciences and #healthcare customers with a single point of contact and real-time data on the temperature, humidity and positioning of their shipment. 
And with our network of 1,000 experts around the globe working across time zones, your shipments are constantly monitored to ensure product integrity and compliance. 
Learn more about DHL Life Sciences &amp; Healthcare: https://okt.to/s91rOP
#WeCare #pharmaceuticals #supplychain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2.4645057594428 %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a:t>
                      </a:r>
                    </a:p>
                  </a:txBody>
                  <a:tcPr/>
                </a:tc>
                <a:extLst>
                  <a:ext uri="{0D108BD9-81ED-4DB2-BD59-A6C34878D82A}">
                    <a16:rowId xmlns:a16="http://schemas.microsoft.com/office/drawing/2014/main" val="3451625113"/>
                  </a:ext>
                </a:extLst>
              </a:tr>
            </a:tbl>
          </a:graphicData>
        </a:graphic>
      </p:graphicFrame>
      <p:sp>
        <p:nvSpPr>
          <p:cNvPr id="4" name="Text Placeholder 3">
            <a:extLst>
              <a:ext uri="{FF2B5EF4-FFF2-40B4-BE49-F238E27FC236}">
                <a16:creationId xmlns:a16="http://schemas.microsoft.com/office/drawing/2014/main" id="{B9ECBA0F-D081-4D86-B85B-B5EF07FB24C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216393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D2A08-436E-432E-8E37-28F1B97ED5A6}"/>
              </a:ext>
            </a:extLst>
          </p:cNvPr>
          <p:cNvSpPr>
            <a:spLocks noGrp="1"/>
          </p:cNvSpPr>
          <p:nvPr>
            <p:ph type="title"/>
          </p:nvPr>
        </p:nvSpPr>
        <p:spPr/>
        <p:txBody>
          <a:bodyPr/>
          <a:lstStyle/>
          <a:p>
            <a:r>
              <a:rPr lang="en-US"/>
              <a:t>LinkedIn Posts Table | DHL CSI - 14 of 25</a:t>
            </a:r>
          </a:p>
        </p:txBody>
      </p:sp>
      <p:graphicFrame>
        <p:nvGraphicFramePr>
          <p:cNvPr id="5" name="Table Placeholder 4">
            <a:extLst>
              <a:ext uri="{FF2B5EF4-FFF2-40B4-BE49-F238E27FC236}">
                <a16:creationId xmlns:a16="http://schemas.microsoft.com/office/drawing/2014/main" id="{B98F916D-0075-488B-9E04-EC702D05B7F3}"/>
              </a:ext>
            </a:extLst>
          </p:cNvPr>
          <p:cNvGraphicFramePr>
            <a:graphicFrameLocks noGrp="1"/>
          </p:cNvGraphicFramePr>
          <p:nvPr>
            <p:ph type="tbl" sz="quarter" idx="13"/>
            <p:extLst>
              <p:ext uri="{D42A27DB-BD31-4B8C-83A1-F6EECF244321}">
                <p14:modId xmlns:p14="http://schemas.microsoft.com/office/powerpoint/2010/main" val="1806587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43939764"/>
                    </a:ext>
                  </a:extLst>
                </a:gridCol>
                <a:gridCol w="1399032">
                  <a:extLst>
                    <a:ext uri="{9D8B030D-6E8A-4147-A177-3AD203B41FA5}">
                      <a16:colId xmlns:a16="http://schemas.microsoft.com/office/drawing/2014/main" val="4085279409"/>
                    </a:ext>
                  </a:extLst>
                </a:gridCol>
                <a:gridCol w="493776">
                  <a:extLst>
                    <a:ext uri="{9D8B030D-6E8A-4147-A177-3AD203B41FA5}">
                      <a16:colId xmlns:a16="http://schemas.microsoft.com/office/drawing/2014/main" val="769047237"/>
                    </a:ext>
                  </a:extLst>
                </a:gridCol>
                <a:gridCol w="493776">
                  <a:extLst>
                    <a:ext uri="{9D8B030D-6E8A-4147-A177-3AD203B41FA5}">
                      <a16:colId xmlns:a16="http://schemas.microsoft.com/office/drawing/2014/main" val="2208475510"/>
                    </a:ext>
                  </a:extLst>
                </a:gridCol>
                <a:gridCol w="493776">
                  <a:extLst>
                    <a:ext uri="{9D8B030D-6E8A-4147-A177-3AD203B41FA5}">
                      <a16:colId xmlns:a16="http://schemas.microsoft.com/office/drawing/2014/main" val="2116690690"/>
                    </a:ext>
                  </a:extLst>
                </a:gridCol>
                <a:gridCol w="493776">
                  <a:extLst>
                    <a:ext uri="{9D8B030D-6E8A-4147-A177-3AD203B41FA5}">
                      <a16:colId xmlns:a16="http://schemas.microsoft.com/office/drawing/2014/main" val="2465248099"/>
                    </a:ext>
                  </a:extLst>
                </a:gridCol>
                <a:gridCol w="493776">
                  <a:extLst>
                    <a:ext uri="{9D8B030D-6E8A-4147-A177-3AD203B41FA5}">
                      <a16:colId xmlns:a16="http://schemas.microsoft.com/office/drawing/2014/main" val="3591700278"/>
                    </a:ext>
                  </a:extLst>
                </a:gridCol>
                <a:gridCol w="493776">
                  <a:extLst>
                    <a:ext uri="{9D8B030D-6E8A-4147-A177-3AD203B41FA5}">
                      <a16:colId xmlns:a16="http://schemas.microsoft.com/office/drawing/2014/main" val="3870299455"/>
                    </a:ext>
                  </a:extLst>
                </a:gridCol>
                <a:gridCol w="493776">
                  <a:extLst>
                    <a:ext uri="{9D8B030D-6E8A-4147-A177-3AD203B41FA5}">
                      <a16:colId xmlns:a16="http://schemas.microsoft.com/office/drawing/2014/main" val="2557758852"/>
                    </a:ext>
                  </a:extLst>
                </a:gridCol>
                <a:gridCol w="493776">
                  <a:extLst>
                    <a:ext uri="{9D8B030D-6E8A-4147-A177-3AD203B41FA5}">
                      <a16:colId xmlns:a16="http://schemas.microsoft.com/office/drawing/2014/main" val="467905574"/>
                    </a:ext>
                  </a:extLst>
                </a:gridCol>
                <a:gridCol w="493776">
                  <a:extLst>
                    <a:ext uri="{9D8B030D-6E8A-4147-A177-3AD203B41FA5}">
                      <a16:colId xmlns:a16="http://schemas.microsoft.com/office/drawing/2014/main" val="1303906281"/>
                    </a:ext>
                  </a:extLst>
                </a:gridCol>
                <a:gridCol w="493776">
                  <a:extLst>
                    <a:ext uri="{9D8B030D-6E8A-4147-A177-3AD203B41FA5}">
                      <a16:colId xmlns:a16="http://schemas.microsoft.com/office/drawing/2014/main" val="289866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937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- 2023-05-09 10:56:50</a:t>
                      </a:r>
                      <a:r>
                        <a:rPr kumimoji="0" lang="en-US" sz="1000" b="0" i="0" u="none" strike="noStrike" kern="1200" cap="none" spc="0" normalizeH="0" baseline="0" noProof="0">
                          <a:ln>
                            <a:noFill/>
                          </a:ln>
                          <a:solidFill>
                            <a:prstClr val="black"/>
                          </a:solidFill>
                          <a:effectLst/>
                          <a:uLnTx/>
                          <a:uFillTx/>
                          <a:latin typeface="Calibri"/>
                          <a:ea typeface="+mn-ea"/>
                          <a:cs typeface="+mn-cs"/>
                        </a:rPr>
                        <a:t>
 We zoomed in on resilience and agility in a session at LogiPharma this year, asking participants what is front of mind for them currently in managing their #pharma supply chain. And we'd love to hear from YOU, too:
#WeCare #supplychain #healthcare #pharmaceuticals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3.4459306279755 %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94839239"/>
                  </a:ext>
                </a:extLst>
              </a:tr>
            </a:tbl>
          </a:graphicData>
        </a:graphic>
      </p:graphicFrame>
      <p:sp>
        <p:nvSpPr>
          <p:cNvPr id="4" name="Text Placeholder 3">
            <a:extLst>
              <a:ext uri="{FF2B5EF4-FFF2-40B4-BE49-F238E27FC236}">
                <a16:creationId xmlns:a16="http://schemas.microsoft.com/office/drawing/2014/main" id="{446CB0AB-0015-4BBC-AEC8-831968485C96}"/>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489007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6BAC4-E5B1-488F-9FCC-3DC1D9FD68AA}"/>
              </a:ext>
            </a:extLst>
          </p:cNvPr>
          <p:cNvSpPr>
            <a:spLocks noGrp="1"/>
          </p:cNvSpPr>
          <p:nvPr>
            <p:ph type="title"/>
          </p:nvPr>
        </p:nvSpPr>
        <p:spPr/>
        <p:txBody>
          <a:bodyPr/>
          <a:lstStyle/>
          <a:p>
            <a:r>
              <a:rPr lang="en-US"/>
              <a:t>LinkedIn Posts Table | DHL CSI - 15 of 25</a:t>
            </a:r>
          </a:p>
        </p:txBody>
      </p:sp>
      <p:graphicFrame>
        <p:nvGraphicFramePr>
          <p:cNvPr id="5" name="Table Placeholder 4">
            <a:extLst>
              <a:ext uri="{FF2B5EF4-FFF2-40B4-BE49-F238E27FC236}">
                <a16:creationId xmlns:a16="http://schemas.microsoft.com/office/drawing/2014/main" id="{7EC1BB97-569D-470F-B089-B61C669F03DE}"/>
              </a:ext>
            </a:extLst>
          </p:cNvPr>
          <p:cNvGraphicFramePr>
            <a:graphicFrameLocks noGrp="1"/>
          </p:cNvGraphicFramePr>
          <p:nvPr>
            <p:ph type="tbl" sz="quarter" idx="13"/>
            <p:extLst>
              <p:ext uri="{D42A27DB-BD31-4B8C-83A1-F6EECF244321}">
                <p14:modId xmlns:p14="http://schemas.microsoft.com/office/powerpoint/2010/main" val="369717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95306470"/>
                    </a:ext>
                  </a:extLst>
                </a:gridCol>
                <a:gridCol w="1399032">
                  <a:extLst>
                    <a:ext uri="{9D8B030D-6E8A-4147-A177-3AD203B41FA5}">
                      <a16:colId xmlns:a16="http://schemas.microsoft.com/office/drawing/2014/main" val="3460508438"/>
                    </a:ext>
                  </a:extLst>
                </a:gridCol>
                <a:gridCol w="493776">
                  <a:extLst>
                    <a:ext uri="{9D8B030D-6E8A-4147-A177-3AD203B41FA5}">
                      <a16:colId xmlns:a16="http://schemas.microsoft.com/office/drawing/2014/main" val="4048993543"/>
                    </a:ext>
                  </a:extLst>
                </a:gridCol>
                <a:gridCol w="493776">
                  <a:extLst>
                    <a:ext uri="{9D8B030D-6E8A-4147-A177-3AD203B41FA5}">
                      <a16:colId xmlns:a16="http://schemas.microsoft.com/office/drawing/2014/main" val="1214607559"/>
                    </a:ext>
                  </a:extLst>
                </a:gridCol>
                <a:gridCol w="493776">
                  <a:extLst>
                    <a:ext uri="{9D8B030D-6E8A-4147-A177-3AD203B41FA5}">
                      <a16:colId xmlns:a16="http://schemas.microsoft.com/office/drawing/2014/main" val="859502774"/>
                    </a:ext>
                  </a:extLst>
                </a:gridCol>
                <a:gridCol w="493776">
                  <a:extLst>
                    <a:ext uri="{9D8B030D-6E8A-4147-A177-3AD203B41FA5}">
                      <a16:colId xmlns:a16="http://schemas.microsoft.com/office/drawing/2014/main" val="2484645274"/>
                    </a:ext>
                  </a:extLst>
                </a:gridCol>
                <a:gridCol w="493776">
                  <a:extLst>
                    <a:ext uri="{9D8B030D-6E8A-4147-A177-3AD203B41FA5}">
                      <a16:colId xmlns:a16="http://schemas.microsoft.com/office/drawing/2014/main" val="578166031"/>
                    </a:ext>
                  </a:extLst>
                </a:gridCol>
                <a:gridCol w="493776">
                  <a:extLst>
                    <a:ext uri="{9D8B030D-6E8A-4147-A177-3AD203B41FA5}">
                      <a16:colId xmlns:a16="http://schemas.microsoft.com/office/drawing/2014/main" val="2021594440"/>
                    </a:ext>
                  </a:extLst>
                </a:gridCol>
                <a:gridCol w="493776">
                  <a:extLst>
                    <a:ext uri="{9D8B030D-6E8A-4147-A177-3AD203B41FA5}">
                      <a16:colId xmlns:a16="http://schemas.microsoft.com/office/drawing/2014/main" val="1468022230"/>
                    </a:ext>
                  </a:extLst>
                </a:gridCol>
                <a:gridCol w="493776">
                  <a:extLst>
                    <a:ext uri="{9D8B030D-6E8A-4147-A177-3AD203B41FA5}">
                      <a16:colId xmlns:a16="http://schemas.microsoft.com/office/drawing/2014/main" val="173364126"/>
                    </a:ext>
                  </a:extLst>
                </a:gridCol>
                <a:gridCol w="493776">
                  <a:extLst>
                    <a:ext uri="{9D8B030D-6E8A-4147-A177-3AD203B41FA5}">
                      <a16:colId xmlns:a16="http://schemas.microsoft.com/office/drawing/2014/main" val="3354323205"/>
                    </a:ext>
                  </a:extLst>
                </a:gridCol>
                <a:gridCol w="493776">
                  <a:extLst>
                    <a:ext uri="{9D8B030D-6E8A-4147-A177-3AD203B41FA5}">
                      <a16:colId xmlns:a16="http://schemas.microsoft.com/office/drawing/2014/main" val="1085899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3976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- 2023-05-08 09:01:54</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is taking supply chains to new heights of productivity. Our fleet of autonomous #forklifts drives over 25 million miles each year, automating pallet picking and put-away to benefit both customers and our skilled staff, who can then focus on value-added tasks.
Learn more about how DHL Supply Chain is investing in digital warehouse solutions: https://okt.to/6koPZV
#WeCare #WarehouseAutomation #WarehouseOperations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3.2222222222222 %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extLst>
                  <a:ext uri="{0D108BD9-81ED-4DB2-BD59-A6C34878D82A}">
                    <a16:rowId xmlns:a16="http://schemas.microsoft.com/office/drawing/2014/main" val="4087452329"/>
                  </a:ext>
                </a:extLst>
              </a:tr>
            </a:tbl>
          </a:graphicData>
        </a:graphic>
      </p:graphicFrame>
      <p:sp>
        <p:nvSpPr>
          <p:cNvPr id="4" name="Text Placeholder 3">
            <a:extLst>
              <a:ext uri="{FF2B5EF4-FFF2-40B4-BE49-F238E27FC236}">
                <a16:creationId xmlns:a16="http://schemas.microsoft.com/office/drawing/2014/main" id="{B97B83B1-8E92-4F57-B430-74BD3751212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201443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786E5-F3F6-4617-9A65-FF3F43254DC8}"/>
              </a:ext>
            </a:extLst>
          </p:cNvPr>
          <p:cNvSpPr>
            <a:spLocks noGrp="1"/>
          </p:cNvSpPr>
          <p:nvPr>
            <p:ph type="title"/>
          </p:nvPr>
        </p:nvSpPr>
        <p:spPr/>
        <p:txBody>
          <a:bodyPr/>
          <a:lstStyle/>
          <a:p>
            <a:r>
              <a:rPr lang="en-US"/>
              <a:t>LinkedIn Posts Table | DHL CSI - 16 of 25</a:t>
            </a:r>
          </a:p>
        </p:txBody>
      </p:sp>
      <p:graphicFrame>
        <p:nvGraphicFramePr>
          <p:cNvPr id="5" name="Table Placeholder 4">
            <a:extLst>
              <a:ext uri="{FF2B5EF4-FFF2-40B4-BE49-F238E27FC236}">
                <a16:creationId xmlns:a16="http://schemas.microsoft.com/office/drawing/2014/main" id="{10428FA7-21E0-46E5-BBA6-EDE84BB959FD}"/>
              </a:ext>
            </a:extLst>
          </p:cNvPr>
          <p:cNvGraphicFramePr>
            <a:graphicFrameLocks noGrp="1"/>
          </p:cNvGraphicFramePr>
          <p:nvPr>
            <p:ph type="tbl" sz="quarter" idx="13"/>
            <p:extLst>
              <p:ext uri="{D42A27DB-BD31-4B8C-83A1-F6EECF244321}">
                <p14:modId xmlns:p14="http://schemas.microsoft.com/office/powerpoint/2010/main" val="3543903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85306699"/>
                    </a:ext>
                  </a:extLst>
                </a:gridCol>
                <a:gridCol w="1399032">
                  <a:extLst>
                    <a:ext uri="{9D8B030D-6E8A-4147-A177-3AD203B41FA5}">
                      <a16:colId xmlns:a16="http://schemas.microsoft.com/office/drawing/2014/main" val="1715641173"/>
                    </a:ext>
                  </a:extLst>
                </a:gridCol>
                <a:gridCol w="493776">
                  <a:extLst>
                    <a:ext uri="{9D8B030D-6E8A-4147-A177-3AD203B41FA5}">
                      <a16:colId xmlns:a16="http://schemas.microsoft.com/office/drawing/2014/main" val="3619791661"/>
                    </a:ext>
                  </a:extLst>
                </a:gridCol>
                <a:gridCol w="493776">
                  <a:extLst>
                    <a:ext uri="{9D8B030D-6E8A-4147-A177-3AD203B41FA5}">
                      <a16:colId xmlns:a16="http://schemas.microsoft.com/office/drawing/2014/main" val="2023111794"/>
                    </a:ext>
                  </a:extLst>
                </a:gridCol>
                <a:gridCol w="493776">
                  <a:extLst>
                    <a:ext uri="{9D8B030D-6E8A-4147-A177-3AD203B41FA5}">
                      <a16:colId xmlns:a16="http://schemas.microsoft.com/office/drawing/2014/main" val="2956476926"/>
                    </a:ext>
                  </a:extLst>
                </a:gridCol>
                <a:gridCol w="493776">
                  <a:extLst>
                    <a:ext uri="{9D8B030D-6E8A-4147-A177-3AD203B41FA5}">
                      <a16:colId xmlns:a16="http://schemas.microsoft.com/office/drawing/2014/main" val="2953727470"/>
                    </a:ext>
                  </a:extLst>
                </a:gridCol>
                <a:gridCol w="493776">
                  <a:extLst>
                    <a:ext uri="{9D8B030D-6E8A-4147-A177-3AD203B41FA5}">
                      <a16:colId xmlns:a16="http://schemas.microsoft.com/office/drawing/2014/main" val="1203372440"/>
                    </a:ext>
                  </a:extLst>
                </a:gridCol>
                <a:gridCol w="493776">
                  <a:extLst>
                    <a:ext uri="{9D8B030D-6E8A-4147-A177-3AD203B41FA5}">
                      <a16:colId xmlns:a16="http://schemas.microsoft.com/office/drawing/2014/main" val="2613376690"/>
                    </a:ext>
                  </a:extLst>
                </a:gridCol>
                <a:gridCol w="493776">
                  <a:extLst>
                    <a:ext uri="{9D8B030D-6E8A-4147-A177-3AD203B41FA5}">
                      <a16:colId xmlns:a16="http://schemas.microsoft.com/office/drawing/2014/main" val="57674718"/>
                    </a:ext>
                  </a:extLst>
                </a:gridCol>
                <a:gridCol w="493776">
                  <a:extLst>
                    <a:ext uri="{9D8B030D-6E8A-4147-A177-3AD203B41FA5}">
                      <a16:colId xmlns:a16="http://schemas.microsoft.com/office/drawing/2014/main" val="1329575178"/>
                    </a:ext>
                  </a:extLst>
                </a:gridCol>
                <a:gridCol w="493776">
                  <a:extLst>
                    <a:ext uri="{9D8B030D-6E8A-4147-A177-3AD203B41FA5}">
                      <a16:colId xmlns:a16="http://schemas.microsoft.com/office/drawing/2014/main" val="3305526814"/>
                    </a:ext>
                  </a:extLst>
                </a:gridCol>
                <a:gridCol w="493776">
                  <a:extLst>
                    <a:ext uri="{9D8B030D-6E8A-4147-A177-3AD203B41FA5}">
                      <a16:colId xmlns:a16="http://schemas.microsoft.com/office/drawing/2014/main" val="175028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3767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- 2023-05-05 08:02:58</a:t>
                      </a:r>
                      <a:r>
                        <a:rPr kumimoji="0" lang="en-US" sz="1000" b="0" i="0" u="none" strike="noStrike" kern="1200" cap="none" spc="0" normalizeH="0" baseline="0" noProof="0">
                          <a:ln>
                            <a:noFill/>
                          </a:ln>
                          <a:solidFill>
                            <a:prstClr val="black"/>
                          </a:solidFill>
                          <a:effectLst/>
                          <a:uLnTx/>
                          <a:uFillTx/>
                          <a:latin typeface="Calibri"/>
                          <a:ea typeface="+mn-ea"/>
                          <a:cs typeface="+mn-cs"/>
                        </a:rPr>
                        <a:t>
 When it comes to #sustainability, "change is possible - but only if we work together." Wise words from our CCO Katja Busch - and a special thank you for joining us in Valencia last week for the #EraOfSustainableLogistics!
Post-event, we're excited to continue to drive forward innovative #SustainableLogistics solutions, working closely with customers and partners. Stay tuned over the next few weeks as we share some impressions from our mega-event, here: https://okt.to/gbI3NJ
#DHLSummit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7.1826625386997 %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a:t>
                      </a:r>
                    </a:p>
                  </a:txBody>
                  <a:tcPr/>
                </a:tc>
                <a:extLst>
                  <a:ext uri="{0D108BD9-81ED-4DB2-BD59-A6C34878D82A}">
                    <a16:rowId xmlns:a16="http://schemas.microsoft.com/office/drawing/2014/main" val="3178631096"/>
                  </a:ext>
                </a:extLst>
              </a:tr>
            </a:tbl>
          </a:graphicData>
        </a:graphic>
      </p:graphicFrame>
      <p:sp>
        <p:nvSpPr>
          <p:cNvPr id="4" name="Text Placeholder 3">
            <a:extLst>
              <a:ext uri="{FF2B5EF4-FFF2-40B4-BE49-F238E27FC236}">
                <a16:creationId xmlns:a16="http://schemas.microsoft.com/office/drawing/2014/main" id="{0B8D7D0C-4733-469C-8B5A-11316ECDE3A8}"/>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224992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C8E8-4480-4823-9E4C-A8153AE6DA8C}"/>
              </a:ext>
            </a:extLst>
          </p:cNvPr>
          <p:cNvSpPr>
            <a:spLocks noGrp="1"/>
          </p:cNvSpPr>
          <p:nvPr>
            <p:ph type="title"/>
          </p:nvPr>
        </p:nvSpPr>
        <p:spPr/>
        <p:txBody>
          <a:bodyPr/>
          <a:lstStyle/>
          <a:p>
            <a:r>
              <a:rPr lang="en-US"/>
              <a:t>LinkedIn Posts Table | DHL CSI - 17 of 25</a:t>
            </a:r>
          </a:p>
        </p:txBody>
      </p:sp>
      <p:graphicFrame>
        <p:nvGraphicFramePr>
          <p:cNvPr id="5" name="Table Placeholder 4">
            <a:extLst>
              <a:ext uri="{FF2B5EF4-FFF2-40B4-BE49-F238E27FC236}">
                <a16:creationId xmlns:a16="http://schemas.microsoft.com/office/drawing/2014/main" id="{CAA8C6A0-737E-4E9E-88C2-6E7EB6EC7715}"/>
              </a:ext>
            </a:extLst>
          </p:cNvPr>
          <p:cNvGraphicFramePr>
            <a:graphicFrameLocks noGrp="1"/>
          </p:cNvGraphicFramePr>
          <p:nvPr>
            <p:ph type="tbl" sz="quarter" idx="13"/>
            <p:extLst>
              <p:ext uri="{D42A27DB-BD31-4B8C-83A1-F6EECF244321}">
                <p14:modId xmlns:p14="http://schemas.microsoft.com/office/powerpoint/2010/main" val="4052654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62488866"/>
                    </a:ext>
                  </a:extLst>
                </a:gridCol>
                <a:gridCol w="1399032">
                  <a:extLst>
                    <a:ext uri="{9D8B030D-6E8A-4147-A177-3AD203B41FA5}">
                      <a16:colId xmlns:a16="http://schemas.microsoft.com/office/drawing/2014/main" val="1452119992"/>
                    </a:ext>
                  </a:extLst>
                </a:gridCol>
                <a:gridCol w="493776">
                  <a:extLst>
                    <a:ext uri="{9D8B030D-6E8A-4147-A177-3AD203B41FA5}">
                      <a16:colId xmlns:a16="http://schemas.microsoft.com/office/drawing/2014/main" val="1430658148"/>
                    </a:ext>
                  </a:extLst>
                </a:gridCol>
                <a:gridCol w="493776">
                  <a:extLst>
                    <a:ext uri="{9D8B030D-6E8A-4147-A177-3AD203B41FA5}">
                      <a16:colId xmlns:a16="http://schemas.microsoft.com/office/drawing/2014/main" val="3310117487"/>
                    </a:ext>
                  </a:extLst>
                </a:gridCol>
                <a:gridCol w="493776">
                  <a:extLst>
                    <a:ext uri="{9D8B030D-6E8A-4147-A177-3AD203B41FA5}">
                      <a16:colId xmlns:a16="http://schemas.microsoft.com/office/drawing/2014/main" val="3208235583"/>
                    </a:ext>
                  </a:extLst>
                </a:gridCol>
                <a:gridCol w="493776">
                  <a:extLst>
                    <a:ext uri="{9D8B030D-6E8A-4147-A177-3AD203B41FA5}">
                      <a16:colId xmlns:a16="http://schemas.microsoft.com/office/drawing/2014/main" val="796341555"/>
                    </a:ext>
                  </a:extLst>
                </a:gridCol>
                <a:gridCol w="493776">
                  <a:extLst>
                    <a:ext uri="{9D8B030D-6E8A-4147-A177-3AD203B41FA5}">
                      <a16:colId xmlns:a16="http://schemas.microsoft.com/office/drawing/2014/main" val="3851205291"/>
                    </a:ext>
                  </a:extLst>
                </a:gridCol>
                <a:gridCol w="493776">
                  <a:extLst>
                    <a:ext uri="{9D8B030D-6E8A-4147-A177-3AD203B41FA5}">
                      <a16:colId xmlns:a16="http://schemas.microsoft.com/office/drawing/2014/main" val="1814749060"/>
                    </a:ext>
                  </a:extLst>
                </a:gridCol>
                <a:gridCol w="493776">
                  <a:extLst>
                    <a:ext uri="{9D8B030D-6E8A-4147-A177-3AD203B41FA5}">
                      <a16:colId xmlns:a16="http://schemas.microsoft.com/office/drawing/2014/main" val="2249653248"/>
                    </a:ext>
                  </a:extLst>
                </a:gridCol>
                <a:gridCol w="493776">
                  <a:extLst>
                    <a:ext uri="{9D8B030D-6E8A-4147-A177-3AD203B41FA5}">
                      <a16:colId xmlns:a16="http://schemas.microsoft.com/office/drawing/2014/main" val="2299194150"/>
                    </a:ext>
                  </a:extLst>
                </a:gridCol>
                <a:gridCol w="493776">
                  <a:extLst>
                    <a:ext uri="{9D8B030D-6E8A-4147-A177-3AD203B41FA5}">
                      <a16:colId xmlns:a16="http://schemas.microsoft.com/office/drawing/2014/main" val="1533155071"/>
                    </a:ext>
                  </a:extLst>
                </a:gridCol>
                <a:gridCol w="493776">
                  <a:extLst>
                    <a:ext uri="{9D8B030D-6E8A-4147-A177-3AD203B41FA5}">
                      <a16:colId xmlns:a16="http://schemas.microsoft.com/office/drawing/2014/main" val="160458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3967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- 2023-05-04 12:22:16</a:t>
                      </a:r>
                      <a:r>
                        <a:rPr kumimoji="0" lang="en-US" sz="1000" b="0" i="0" u="none" strike="noStrike" kern="1200" cap="none" spc="0" normalizeH="0" baseline="0" noProof="0">
                          <a:ln>
                            <a:noFill/>
                          </a:ln>
                          <a:solidFill>
                            <a:prstClr val="black"/>
                          </a:solidFill>
                          <a:effectLst/>
                          <a:uLnTx/>
                          <a:uFillTx/>
                          <a:latin typeface="Calibri"/>
                          <a:ea typeface="+mn-ea"/>
                          <a:cs typeface="+mn-cs"/>
                        </a:rPr>
                        <a:t>
 At DHL Life Sciences &amp; Healthcare, we don’t just deliver for our customers - #WeCare about the #mentalhealth of our employees. This #MentalHealthAwarenessMonth, it's time to examine mental health in our workplaces, and to strive for working environments that allow our teams to grow and thrive.
What are you doing for mental health this month - for yourself, and your staff?
#MentalHealthAwarenessmonth #DHL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18.934665002081 %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1641881"/>
                  </a:ext>
                </a:extLst>
              </a:tr>
            </a:tbl>
          </a:graphicData>
        </a:graphic>
      </p:graphicFrame>
      <p:sp>
        <p:nvSpPr>
          <p:cNvPr id="4" name="Text Placeholder 3">
            <a:extLst>
              <a:ext uri="{FF2B5EF4-FFF2-40B4-BE49-F238E27FC236}">
                <a16:creationId xmlns:a16="http://schemas.microsoft.com/office/drawing/2014/main" id="{85868848-CA1D-4C26-BF53-0F5D8CE10E1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700049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089DA-5280-46D8-9DDE-EFDAF350A105}"/>
              </a:ext>
            </a:extLst>
          </p:cNvPr>
          <p:cNvSpPr>
            <a:spLocks noGrp="1"/>
          </p:cNvSpPr>
          <p:nvPr>
            <p:ph type="title"/>
          </p:nvPr>
        </p:nvSpPr>
        <p:spPr/>
        <p:txBody>
          <a:bodyPr/>
          <a:lstStyle/>
          <a:p>
            <a:r>
              <a:rPr lang="en-US"/>
              <a:t>LinkedIn Posts Table | DHL CSI - 18 of 25</a:t>
            </a:r>
          </a:p>
        </p:txBody>
      </p:sp>
      <p:graphicFrame>
        <p:nvGraphicFramePr>
          <p:cNvPr id="5" name="Table Placeholder 4">
            <a:extLst>
              <a:ext uri="{FF2B5EF4-FFF2-40B4-BE49-F238E27FC236}">
                <a16:creationId xmlns:a16="http://schemas.microsoft.com/office/drawing/2014/main" id="{1F1037C7-A13C-42CD-A9FC-F261BC0A2DB2}"/>
              </a:ext>
            </a:extLst>
          </p:cNvPr>
          <p:cNvGraphicFramePr>
            <a:graphicFrameLocks noGrp="1"/>
          </p:cNvGraphicFramePr>
          <p:nvPr>
            <p:ph type="tbl" sz="quarter" idx="13"/>
            <p:extLst>
              <p:ext uri="{D42A27DB-BD31-4B8C-83A1-F6EECF244321}">
                <p14:modId xmlns:p14="http://schemas.microsoft.com/office/powerpoint/2010/main" val="1804124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1061196"/>
                    </a:ext>
                  </a:extLst>
                </a:gridCol>
                <a:gridCol w="1399032">
                  <a:extLst>
                    <a:ext uri="{9D8B030D-6E8A-4147-A177-3AD203B41FA5}">
                      <a16:colId xmlns:a16="http://schemas.microsoft.com/office/drawing/2014/main" val="882622755"/>
                    </a:ext>
                  </a:extLst>
                </a:gridCol>
                <a:gridCol w="493776">
                  <a:extLst>
                    <a:ext uri="{9D8B030D-6E8A-4147-A177-3AD203B41FA5}">
                      <a16:colId xmlns:a16="http://schemas.microsoft.com/office/drawing/2014/main" val="3268639304"/>
                    </a:ext>
                  </a:extLst>
                </a:gridCol>
                <a:gridCol w="493776">
                  <a:extLst>
                    <a:ext uri="{9D8B030D-6E8A-4147-A177-3AD203B41FA5}">
                      <a16:colId xmlns:a16="http://schemas.microsoft.com/office/drawing/2014/main" val="1889320192"/>
                    </a:ext>
                  </a:extLst>
                </a:gridCol>
                <a:gridCol w="493776">
                  <a:extLst>
                    <a:ext uri="{9D8B030D-6E8A-4147-A177-3AD203B41FA5}">
                      <a16:colId xmlns:a16="http://schemas.microsoft.com/office/drawing/2014/main" val="1349796112"/>
                    </a:ext>
                  </a:extLst>
                </a:gridCol>
                <a:gridCol w="493776">
                  <a:extLst>
                    <a:ext uri="{9D8B030D-6E8A-4147-A177-3AD203B41FA5}">
                      <a16:colId xmlns:a16="http://schemas.microsoft.com/office/drawing/2014/main" val="1391733900"/>
                    </a:ext>
                  </a:extLst>
                </a:gridCol>
                <a:gridCol w="493776">
                  <a:extLst>
                    <a:ext uri="{9D8B030D-6E8A-4147-A177-3AD203B41FA5}">
                      <a16:colId xmlns:a16="http://schemas.microsoft.com/office/drawing/2014/main" val="3816582563"/>
                    </a:ext>
                  </a:extLst>
                </a:gridCol>
                <a:gridCol w="493776">
                  <a:extLst>
                    <a:ext uri="{9D8B030D-6E8A-4147-A177-3AD203B41FA5}">
                      <a16:colId xmlns:a16="http://schemas.microsoft.com/office/drawing/2014/main" val="226977050"/>
                    </a:ext>
                  </a:extLst>
                </a:gridCol>
                <a:gridCol w="493776">
                  <a:extLst>
                    <a:ext uri="{9D8B030D-6E8A-4147-A177-3AD203B41FA5}">
                      <a16:colId xmlns:a16="http://schemas.microsoft.com/office/drawing/2014/main" val="3324570913"/>
                    </a:ext>
                  </a:extLst>
                </a:gridCol>
                <a:gridCol w="493776">
                  <a:extLst>
                    <a:ext uri="{9D8B030D-6E8A-4147-A177-3AD203B41FA5}">
                      <a16:colId xmlns:a16="http://schemas.microsoft.com/office/drawing/2014/main" val="1947793959"/>
                    </a:ext>
                  </a:extLst>
                </a:gridCol>
                <a:gridCol w="493776">
                  <a:extLst>
                    <a:ext uri="{9D8B030D-6E8A-4147-A177-3AD203B41FA5}">
                      <a16:colId xmlns:a16="http://schemas.microsoft.com/office/drawing/2014/main" val="3406477057"/>
                    </a:ext>
                  </a:extLst>
                </a:gridCol>
                <a:gridCol w="493776">
                  <a:extLst>
                    <a:ext uri="{9D8B030D-6E8A-4147-A177-3AD203B41FA5}">
                      <a16:colId xmlns:a16="http://schemas.microsoft.com/office/drawing/2014/main" val="2069109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8712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- 2023-05-03 15:38:25</a:t>
                      </a:r>
                      <a:r>
                        <a:rPr kumimoji="0" lang="en-US" sz="1000" b="0" i="0" u="none" strike="noStrike" kern="1200" cap="none" spc="0" normalizeH="0" baseline="0" noProof="0">
                          <a:ln>
                            <a:noFill/>
                          </a:ln>
                          <a:solidFill>
                            <a:prstClr val="black"/>
                          </a:solidFill>
                          <a:effectLst/>
                          <a:uLnTx/>
                          <a:uFillTx/>
                          <a:latin typeface="Calibri"/>
                          <a:ea typeface="+mn-ea"/>
                          <a:cs typeface="+mn-cs"/>
                        </a:rPr>
                        <a:t>
 From sustainable product design, to electric vehicles, to data-powered carbon reductions: our #EraofSustainableLogistics summit covered all the bases. A huge THANK YOU to all who joined us in Valencia last week - from customers to colleagues to partners - and helped to make it a resounding success!
At DHL, we know that to create deep, lasting change, we need to work together. At the heart of this event, our #DHLSummit brought together the industry and decision makers in #logistics and #sustainability and helped to accelerate collaborations in a number of areas. We look forward to seeing new cooperations and initiatives spring up as a result.
Learn more, here: https://lnkd.in/eXyXGNSg and stay tuned for more updates and insights from the event in the coming weeks.
#WeCare #SustainableLogistics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13.849372384937 %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69708704"/>
                  </a:ext>
                </a:extLst>
              </a:tr>
            </a:tbl>
          </a:graphicData>
        </a:graphic>
      </p:graphicFrame>
      <p:sp>
        <p:nvSpPr>
          <p:cNvPr id="4" name="Text Placeholder 3">
            <a:extLst>
              <a:ext uri="{FF2B5EF4-FFF2-40B4-BE49-F238E27FC236}">
                <a16:creationId xmlns:a16="http://schemas.microsoft.com/office/drawing/2014/main" id="{7BC680AD-1B0A-4637-B96F-E4A116290E37}"/>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481498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844A-68D7-40F6-B368-917F2C48ACCE}"/>
              </a:ext>
            </a:extLst>
          </p:cNvPr>
          <p:cNvSpPr>
            <a:spLocks noGrp="1"/>
          </p:cNvSpPr>
          <p:nvPr>
            <p:ph type="title"/>
          </p:nvPr>
        </p:nvSpPr>
        <p:spPr/>
        <p:txBody>
          <a:bodyPr/>
          <a:lstStyle/>
          <a:p>
            <a:r>
              <a:rPr lang="en-US"/>
              <a:t>LinkedIn Posts Table | DHL CSI - 19 of 25</a:t>
            </a:r>
          </a:p>
        </p:txBody>
      </p:sp>
      <p:graphicFrame>
        <p:nvGraphicFramePr>
          <p:cNvPr id="5" name="Table Placeholder 4">
            <a:extLst>
              <a:ext uri="{FF2B5EF4-FFF2-40B4-BE49-F238E27FC236}">
                <a16:creationId xmlns:a16="http://schemas.microsoft.com/office/drawing/2014/main" id="{35C591B2-DF97-43E6-8010-F2E6953D2A55}"/>
              </a:ext>
            </a:extLst>
          </p:cNvPr>
          <p:cNvGraphicFramePr>
            <a:graphicFrameLocks noGrp="1"/>
          </p:cNvGraphicFramePr>
          <p:nvPr>
            <p:ph type="tbl" sz="quarter" idx="13"/>
            <p:extLst>
              <p:ext uri="{D42A27DB-BD31-4B8C-83A1-F6EECF244321}">
                <p14:modId xmlns:p14="http://schemas.microsoft.com/office/powerpoint/2010/main" val="2901872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55537539"/>
                    </a:ext>
                  </a:extLst>
                </a:gridCol>
                <a:gridCol w="1399032">
                  <a:extLst>
                    <a:ext uri="{9D8B030D-6E8A-4147-A177-3AD203B41FA5}">
                      <a16:colId xmlns:a16="http://schemas.microsoft.com/office/drawing/2014/main" val="1990470651"/>
                    </a:ext>
                  </a:extLst>
                </a:gridCol>
                <a:gridCol w="493776">
                  <a:extLst>
                    <a:ext uri="{9D8B030D-6E8A-4147-A177-3AD203B41FA5}">
                      <a16:colId xmlns:a16="http://schemas.microsoft.com/office/drawing/2014/main" val="732815544"/>
                    </a:ext>
                  </a:extLst>
                </a:gridCol>
                <a:gridCol w="493776">
                  <a:extLst>
                    <a:ext uri="{9D8B030D-6E8A-4147-A177-3AD203B41FA5}">
                      <a16:colId xmlns:a16="http://schemas.microsoft.com/office/drawing/2014/main" val="2925619734"/>
                    </a:ext>
                  </a:extLst>
                </a:gridCol>
                <a:gridCol w="493776">
                  <a:extLst>
                    <a:ext uri="{9D8B030D-6E8A-4147-A177-3AD203B41FA5}">
                      <a16:colId xmlns:a16="http://schemas.microsoft.com/office/drawing/2014/main" val="2246468011"/>
                    </a:ext>
                  </a:extLst>
                </a:gridCol>
                <a:gridCol w="493776">
                  <a:extLst>
                    <a:ext uri="{9D8B030D-6E8A-4147-A177-3AD203B41FA5}">
                      <a16:colId xmlns:a16="http://schemas.microsoft.com/office/drawing/2014/main" val="270932947"/>
                    </a:ext>
                  </a:extLst>
                </a:gridCol>
                <a:gridCol w="493776">
                  <a:extLst>
                    <a:ext uri="{9D8B030D-6E8A-4147-A177-3AD203B41FA5}">
                      <a16:colId xmlns:a16="http://schemas.microsoft.com/office/drawing/2014/main" val="2481156222"/>
                    </a:ext>
                  </a:extLst>
                </a:gridCol>
                <a:gridCol w="493776">
                  <a:extLst>
                    <a:ext uri="{9D8B030D-6E8A-4147-A177-3AD203B41FA5}">
                      <a16:colId xmlns:a16="http://schemas.microsoft.com/office/drawing/2014/main" val="3968249162"/>
                    </a:ext>
                  </a:extLst>
                </a:gridCol>
                <a:gridCol w="493776">
                  <a:extLst>
                    <a:ext uri="{9D8B030D-6E8A-4147-A177-3AD203B41FA5}">
                      <a16:colId xmlns:a16="http://schemas.microsoft.com/office/drawing/2014/main" val="2188280926"/>
                    </a:ext>
                  </a:extLst>
                </a:gridCol>
                <a:gridCol w="493776">
                  <a:extLst>
                    <a:ext uri="{9D8B030D-6E8A-4147-A177-3AD203B41FA5}">
                      <a16:colId xmlns:a16="http://schemas.microsoft.com/office/drawing/2014/main" val="3756615828"/>
                    </a:ext>
                  </a:extLst>
                </a:gridCol>
                <a:gridCol w="493776">
                  <a:extLst>
                    <a:ext uri="{9D8B030D-6E8A-4147-A177-3AD203B41FA5}">
                      <a16:colId xmlns:a16="http://schemas.microsoft.com/office/drawing/2014/main" val="3416964843"/>
                    </a:ext>
                  </a:extLst>
                </a:gridCol>
                <a:gridCol w="493776">
                  <a:extLst>
                    <a:ext uri="{9D8B030D-6E8A-4147-A177-3AD203B41FA5}">
                      <a16:colId xmlns:a16="http://schemas.microsoft.com/office/drawing/2014/main" val="120536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4018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- 2023-05-02 11:11:25</a:t>
                      </a:r>
                      <a:r>
                        <a:rPr kumimoji="0" lang="en-US" sz="1000" b="0" i="0" u="none" strike="noStrike" kern="1200" cap="none" spc="0" normalizeH="0" baseline="0" noProof="0">
                          <a:ln>
                            <a:noFill/>
                          </a:ln>
                          <a:solidFill>
                            <a:prstClr val="black"/>
                          </a:solidFill>
                          <a:effectLst/>
                          <a:uLnTx/>
                          <a:uFillTx/>
                          <a:latin typeface="Calibri"/>
                          <a:ea typeface="+mn-ea"/>
                          <a:cs typeface="+mn-cs"/>
                        </a:rPr>
                        <a:t>
 We're delighted to welcome Chair of the European Parliament's Special Committee on the COVID-19 Pandemic Kathleen Van Brempt, MEP and team as well as representatives from the European Commission (#DGMOVE and #DGINTPA) to our DHL Supply Chain Life Sciences &amp; Healthcare Campus in Brussels!
Having shipped more than 2.5 billion vaccine doses to 177 countries around the world since the start of the pandemic, DHL is specialized in delivering mission-critical supplies when and where they are needed most. In light of the Special Committee's current work and its upcoming report on the COVID-19 pandemic, this site visit stimulated enlightening discussions about lessons learned and recommendations for European Union policymakers to ensure future preparedness. During the tour, we discussed the critical importance of strategic actions around:
- Prevention and early identification 
- Containment and countermeasures and 
- Medication rollout capacity 
Big thanks to the #DHLSupplyChain team for the excellent guided tour and the fruitful exchange: Ann Vervecken Imke de Boer Bernard Eerdekens. 
#WeCare #VaccineLogistics #PandemicPreparedness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9.4189823168531 %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11240079"/>
                  </a:ext>
                </a:extLst>
              </a:tr>
            </a:tbl>
          </a:graphicData>
        </a:graphic>
      </p:graphicFrame>
      <p:sp>
        <p:nvSpPr>
          <p:cNvPr id="4" name="Text Placeholder 3">
            <a:extLst>
              <a:ext uri="{FF2B5EF4-FFF2-40B4-BE49-F238E27FC236}">
                <a16:creationId xmlns:a16="http://schemas.microsoft.com/office/drawing/2014/main" id="{06A5D806-1119-4553-B823-0B3D05718E6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208502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904-97AA-4D7C-B5DC-3ECD2FE8DFA0}"/>
              </a:ext>
            </a:extLst>
          </p:cNvPr>
          <p:cNvSpPr>
            <a:spLocks noGrp="1"/>
          </p:cNvSpPr>
          <p:nvPr>
            <p:ph type="title"/>
          </p:nvPr>
        </p:nvSpPr>
        <p:spPr/>
        <p:txBody>
          <a:bodyPr/>
          <a:lstStyle/>
          <a:p>
            <a:r>
              <a:rPr lang="en-US"/>
              <a:t>LinkedIn Posts Table | DHL CSI - 20 of 25</a:t>
            </a:r>
          </a:p>
        </p:txBody>
      </p:sp>
      <p:graphicFrame>
        <p:nvGraphicFramePr>
          <p:cNvPr id="5" name="Table Placeholder 4">
            <a:extLst>
              <a:ext uri="{FF2B5EF4-FFF2-40B4-BE49-F238E27FC236}">
                <a16:creationId xmlns:a16="http://schemas.microsoft.com/office/drawing/2014/main" id="{3CC8429E-C439-4EB6-B150-E3A88B3C5D41}"/>
              </a:ext>
            </a:extLst>
          </p:cNvPr>
          <p:cNvGraphicFramePr>
            <a:graphicFrameLocks noGrp="1"/>
          </p:cNvGraphicFramePr>
          <p:nvPr>
            <p:ph type="tbl" sz="quarter" idx="13"/>
            <p:extLst>
              <p:ext uri="{D42A27DB-BD31-4B8C-83A1-F6EECF244321}">
                <p14:modId xmlns:p14="http://schemas.microsoft.com/office/powerpoint/2010/main" val="165509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75207382"/>
                    </a:ext>
                  </a:extLst>
                </a:gridCol>
                <a:gridCol w="1399032">
                  <a:extLst>
                    <a:ext uri="{9D8B030D-6E8A-4147-A177-3AD203B41FA5}">
                      <a16:colId xmlns:a16="http://schemas.microsoft.com/office/drawing/2014/main" val="2168276064"/>
                    </a:ext>
                  </a:extLst>
                </a:gridCol>
                <a:gridCol w="493776">
                  <a:extLst>
                    <a:ext uri="{9D8B030D-6E8A-4147-A177-3AD203B41FA5}">
                      <a16:colId xmlns:a16="http://schemas.microsoft.com/office/drawing/2014/main" val="3285258258"/>
                    </a:ext>
                  </a:extLst>
                </a:gridCol>
                <a:gridCol w="493776">
                  <a:extLst>
                    <a:ext uri="{9D8B030D-6E8A-4147-A177-3AD203B41FA5}">
                      <a16:colId xmlns:a16="http://schemas.microsoft.com/office/drawing/2014/main" val="2762413306"/>
                    </a:ext>
                  </a:extLst>
                </a:gridCol>
                <a:gridCol w="493776">
                  <a:extLst>
                    <a:ext uri="{9D8B030D-6E8A-4147-A177-3AD203B41FA5}">
                      <a16:colId xmlns:a16="http://schemas.microsoft.com/office/drawing/2014/main" val="1140279150"/>
                    </a:ext>
                  </a:extLst>
                </a:gridCol>
                <a:gridCol w="493776">
                  <a:extLst>
                    <a:ext uri="{9D8B030D-6E8A-4147-A177-3AD203B41FA5}">
                      <a16:colId xmlns:a16="http://schemas.microsoft.com/office/drawing/2014/main" val="1649598649"/>
                    </a:ext>
                  </a:extLst>
                </a:gridCol>
                <a:gridCol w="493776">
                  <a:extLst>
                    <a:ext uri="{9D8B030D-6E8A-4147-A177-3AD203B41FA5}">
                      <a16:colId xmlns:a16="http://schemas.microsoft.com/office/drawing/2014/main" val="3969311220"/>
                    </a:ext>
                  </a:extLst>
                </a:gridCol>
                <a:gridCol w="493776">
                  <a:extLst>
                    <a:ext uri="{9D8B030D-6E8A-4147-A177-3AD203B41FA5}">
                      <a16:colId xmlns:a16="http://schemas.microsoft.com/office/drawing/2014/main" val="3903956978"/>
                    </a:ext>
                  </a:extLst>
                </a:gridCol>
                <a:gridCol w="493776">
                  <a:extLst>
                    <a:ext uri="{9D8B030D-6E8A-4147-A177-3AD203B41FA5}">
                      <a16:colId xmlns:a16="http://schemas.microsoft.com/office/drawing/2014/main" val="215248122"/>
                    </a:ext>
                  </a:extLst>
                </a:gridCol>
                <a:gridCol w="493776">
                  <a:extLst>
                    <a:ext uri="{9D8B030D-6E8A-4147-A177-3AD203B41FA5}">
                      <a16:colId xmlns:a16="http://schemas.microsoft.com/office/drawing/2014/main" val="3123331943"/>
                    </a:ext>
                  </a:extLst>
                </a:gridCol>
                <a:gridCol w="493776">
                  <a:extLst>
                    <a:ext uri="{9D8B030D-6E8A-4147-A177-3AD203B41FA5}">
                      <a16:colId xmlns:a16="http://schemas.microsoft.com/office/drawing/2014/main" val="116278249"/>
                    </a:ext>
                  </a:extLst>
                </a:gridCol>
                <a:gridCol w="493776">
                  <a:extLst>
                    <a:ext uri="{9D8B030D-6E8A-4147-A177-3AD203B41FA5}">
                      <a16:colId xmlns:a16="http://schemas.microsoft.com/office/drawing/2014/main" val="78701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2419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- 2023-04-28 12:32:12</a:t>
                      </a:r>
                      <a:r>
                        <a:rPr kumimoji="0" lang="en-US" sz="1000" b="0" i="0" u="none" strike="noStrike" kern="1200" cap="none" spc="0" normalizeH="0" baseline="0" noProof="0">
                          <a:ln>
                            <a:noFill/>
                          </a:ln>
                          <a:solidFill>
                            <a:prstClr val="black"/>
                          </a:solidFill>
                          <a:effectLst/>
                          <a:uLnTx/>
                          <a:uFillTx/>
                          <a:latin typeface="Calibri"/>
                          <a:ea typeface="+mn-ea"/>
                          <a:cs typeface="+mn-cs"/>
                        </a:rPr>
                        <a:t>
 *Smiles...* This year's LogiPharma delegates were amazing - and have helped us raise €2,000 in donations for Smile Train! We're so proud to support this charity - and help a give smile to children with a cleft. Thanks again to everyone for contributing.
Learn more about #SmileTrain, here: https://lnkd.in/e9A75e6
#WeCare #DHL #logipharma2023 #logipharma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3.257328990228 %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1482742"/>
                  </a:ext>
                </a:extLst>
              </a:tr>
            </a:tbl>
          </a:graphicData>
        </a:graphic>
      </p:graphicFrame>
      <p:sp>
        <p:nvSpPr>
          <p:cNvPr id="4" name="Text Placeholder 3">
            <a:extLst>
              <a:ext uri="{FF2B5EF4-FFF2-40B4-BE49-F238E27FC236}">
                <a16:creationId xmlns:a16="http://schemas.microsoft.com/office/drawing/2014/main" id="{A6F75B2A-38A5-488A-9845-1D42E6A3853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6499614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E2850-06B4-4A8E-8A8D-589BE2372208}"/>
              </a:ext>
            </a:extLst>
          </p:cNvPr>
          <p:cNvSpPr>
            <a:spLocks noGrp="1"/>
          </p:cNvSpPr>
          <p:nvPr>
            <p:ph type="title"/>
          </p:nvPr>
        </p:nvSpPr>
        <p:spPr/>
        <p:txBody>
          <a:bodyPr/>
          <a:lstStyle/>
          <a:p>
            <a:r>
              <a:rPr lang="en-US"/>
              <a:t>LinkedIn Posts Table | DHL CSI - 21 of 25</a:t>
            </a:r>
          </a:p>
        </p:txBody>
      </p:sp>
      <p:graphicFrame>
        <p:nvGraphicFramePr>
          <p:cNvPr id="5" name="Table Placeholder 4">
            <a:extLst>
              <a:ext uri="{FF2B5EF4-FFF2-40B4-BE49-F238E27FC236}">
                <a16:creationId xmlns:a16="http://schemas.microsoft.com/office/drawing/2014/main" id="{EB731EC3-ED21-4240-8D30-0B601721D7C1}"/>
              </a:ext>
            </a:extLst>
          </p:cNvPr>
          <p:cNvGraphicFramePr>
            <a:graphicFrameLocks noGrp="1"/>
          </p:cNvGraphicFramePr>
          <p:nvPr>
            <p:ph type="tbl" sz="quarter" idx="13"/>
            <p:extLst>
              <p:ext uri="{D42A27DB-BD31-4B8C-83A1-F6EECF244321}">
                <p14:modId xmlns:p14="http://schemas.microsoft.com/office/powerpoint/2010/main" val="56359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25955516"/>
                    </a:ext>
                  </a:extLst>
                </a:gridCol>
                <a:gridCol w="1399032">
                  <a:extLst>
                    <a:ext uri="{9D8B030D-6E8A-4147-A177-3AD203B41FA5}">
                      <a16:colId xmlns:a16="http://schemas.microsoft.com/office/drawing/2014/main" val="1587079522"/>
                    </a:ext>
                  </a:extLst>
                </a:gridCol>
                <a:gridCol w="493776">
                  <a:extLst>
                    <a:ext uri="{9D8B030D-6E8A-4147-A177-3AD203B41FA5}">
                      <a16:colId xmlns:a16="http://schemas.microsoft.com/office/drawing/2014/main" val="1359394023"/>
                    </a:ext>
                  </a:extLst>
                </a:gridCol>
                <a:gridCol w="493776">
                  <a:extLst>
                    <a:ext uri="{9D8B030D-6E8A-4147-A177-3AD203B41FA5}">
                      <a16:colId xmlns:a16="http://schemas.microsoft.com/office/drawing/2014/main" val="3670806029"/>
                    </a:ext>
                  </a:extLst>
                </a:gridCol>
                <a:gridCol w="493776">
                  <a:extLst>
                    <a:ext uri="{9D8B030D-6E8A-4147-A177-3AD203B41FA5}">
                      <a16:colId xmlns:a16="http://schemas.microsoft.com/office/drawing/2014/main" val="3460471671"/>
                    </a:ext>
                  </a:extLst>
                </a:gridCol>
                <a:gridCol w="493776">
                  <a:extLst>
                    <a:ext uri="{9D8B030D-6E8A-4147-A177-3AD203B41FA5}">
                      <a16:colId xmlns:a16="http://schemas.microsoft.com/office/drawing/2014/main" val="1280101276"/>
                    </a:ext>
                  </a:extLst>
                </a:gridCol>
                <a:gridCol w="493776">
                  <a:extLst>
                    <a:ext uri="{9D8B030D-6E8A-4147-A177-3AD203B41FA5}">
                      <a16:colId xmlns:a16="http://schemas.microsoft.com/office/drawing/2014/main" val="3413967848"/>
                    </a:ext>
                  </a:extLst>
                </a:gridCol>
                <a:gridCol w="493776">
                  <a:extLst>
                    <a:ext uri="{9D8B030D-6E8A-4147-A177-3AD203B41FA5}">
                      <a16:colId xmlns:a16="http://schemas.microsoft.com/office/drawing/2014/main" val="4210825027"/>
                    </a:ext>
                  </a:extLst>
                </a:gridCol>
                <a:gridCol w="493776">
                  <a:extLst>
                    <a:ext uri="{9D8B030D-6E8A-4147-A177-3AD203B41FA5}">
                      <a16:colId xmlns:a16="http://schemas.microsoft.com/office/drawing/2014/main" val="1670352404"/>
                    </a:ext>
                  </a:extLst>
                </a:gridCol>
                <a:gridCol w="493776">
                  <a:extLst>
                    <a:ext uri="{9D8B030D-6E8A-4147-A177-3AD203B41FA5}">
                      <a16:colId xmlns:a16="http://schemas.microsoft.com/office/drawing/2014/main" val="3326729166"/>
                    </a:ext>
                  </a:extLst>
                </a:gridCol>
                <a:gridCol w="493776">
                  <a:extLst>
                    <a:ext uri="{9D8B030D-6E8A-4147-A177-3AD203B41FA5}">
                      <a16:colId xmlns:a16="http://schemas.microsoft.com/office/drawing/2014/main" val="1502532230"/>
                    </a:ext>
                  </a:extLst>
                </a:gridCol>
                <a:gridCol w="493776">
                  <a:extLst>
                    <a:ext uri="{9D8B030D-6E8A-4147-A177-3AD203B41FA5}">
                      <a16:colId xmlns:a16="http://schemas.microsoft.com/office/drawing/2014/main" val="142489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8166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- 2023-04-27 10:24:00</a:t>
                      </a:r>
                      <a:r>
                        <a:rPr kumimoji="0" lang="en-US" sz="1000" b="0" i="0" u="none" strike="noStrike" kern="1200" cap="none" spc="0" normalizeH="0" baseline="0" noProof="0">
                          <a:ln>
                            <a:noFill/>
                          </a:ln>
                          <a:solidFill>
                            <a:prstClr val="black"/>
                          </a:solidFill>
                          <a:effectLst/>
                          <a:uLnTx/>
                          <a:uFillTx/>
                          <a:latin typeface="Calibri"/>
                          <a:ea typeface="+mn-ea"/>
                          <a:cs typeface="+mn-cs"/>
                        </a:rPr>
                        <a:t>
 As LogiPharma draws to a close, thank you for joining us this week! It was fantastic to see and dialogue with so many of you in the sector once again. Special thanks to:
- Niko Polvinen🌡️, SVP Business Development, Co-Founder and Gianmarco Steinhauer, Head of Business Development DACH at Logmore for fascinating insights in a case study of COVID-19 #vaccine supply chain development with Dirk Venter. Dirk's take-away? "It's all about agility, collaboration and good partnership!"
- All participants who joined Ray Ridyard for an engaging masterclass on leveraging digital visualisation and innovative methodologies to optimise inventory.
- The huge turnout of delegates who stopped by our booth to donate to Smile Train by scanning their badge - we're so pleased to support this charity and give children with a cleft a smile!
We look forward to seeing you at #Logipharma next year.
#WeCare #logipharma2023 #pharmaceuticals DHL Global Forwarding DHL Supply 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12.717615815875 %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0635003"/>
                  </a:ext>
                </a:extLst>
              </a:tr>
            </a:tbl>
          </a:graphicData>
        </a:graphic>
      </p:graphicFrame>
      <p:sp>
        <p:nvSpPr>
          <p:cNvPr id="4" name="Text Placeholder 3">
            <a:extLst>
              <a:ext uri="{FF2B5EF4-FFF2-40B4-BE49-F238E27FC236}">
                <a16:creationId xmlns:a16="http://schemas.microsoft.com/office/drawing/2014/main" id="{C1480DFC-D3F9-408F-9885-5F335E26BC12}"/>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519633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FE54-F4AB-48E5-9B22-4EEB06FB094F}"/>
              </a:ext>
            </a:extLst>
          </p:cNvPr>
          <p:cNvSpPr>
            <a:spLocks noGrp="1"/>
          </p:cNvSpPr>
          <p:nvPr>
            <p:ph type="title"/>
          </p:nvPr>
        </p:nvSpPr>
        <p:spPr/>
        <p:txBody>
          <a:bodyPr/>
          <a:lstStyle/>
          <a:p>
            <a:r>
              <a:rPr lang="en-US"/>
              <a:t>LinkedIn Posts Table | DHL CSI - 22 of 25</a:t>
            </a:r>
          </a:p>
        </p:txBody>
      </p:sp>
      <p:graphicFrame>
        <p:nvGraphicFramePr>
          <p:cNvPr id="5" name="Table Placeholder 4">
            <a:extLst>
              <a:ext uri="{FF2B5EF4-FFF2-40B4-BE49-F238E27FC236}">
                <a16:creationId xmlns:a16="http://schemas.microsoft.com/office/drawing/2014/main" id="{08D49F22-B953-4DC4-A384-6000A71716C1}"/>
              </a:ext>
            </a:extLst>
          </p:cNvPr>
          <p:cNvGraphicFramePr>
            <a:graphicFrameLocks noGrp="1"/>
          </p:cNvGraphicFramePr>
          <p:nvPr>
            <p:ph type="tbl" sz="quarter" idx="13"/>
            <p:extLst>
              <p:ext uri="{D42A27DB-BD31-4B8C-83A1-F6EECF244321}">
                <p14:modId xmlns:p14="http://schemas.microsoft.com/office/powerpoint/2010/main" val="3686093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01486900"/>
                    </a:ext>
                  </a:extLst>
                </a:gridCol>
                <a:gridCol w="1399032">
                  <a:extLst>
                    <a:ext uri="{9D8B030D-6E8A-4147-A177-3AD203B41FA5}">
                      <a16:colId xmlns:a16="http://schemas.microsoft.com/office/drawing/2014/main" val="305787629"/>
                    </a:ext>
                  </a:extLst>
                </a:gridCol>
                <a:gridCol w="493776">
                  <a:extLst>
                    <a:ext uri="{9D8B030D-6E8A-4147-A177-3AD203B41FA5}">
                      <a16:colId xmlns:a16="http://schemas.microsoft.com/office/drawing/2014/main" val="2891866918"/>
                    </a:ext>
                  </a:extLst>
                </a:gridCol>
                <a:gridCol w="493776">
                  <a:extLst>
                    <a:ext uri="{9D8B030D-6E8A-4147-A177-3AD203B41FA5}">
                      <a16:colId xmlns:a16="http://schemas.microsoft.com/office/drawing/2014/main" val="1441770954"/>
                    </a:ext>
                  </a:extLst>
                </a:gridCol>
                <a:gridCol w="493776">
                  <a:extLst>
                    <a:ext uri="{9D8B030D-6E8A-4147-A177-3AD203B41FA5}">
                      <a16:colId xmlns:a16="http://schemas.microsoft.com/office/drawing/2014/main" val="165939435"/>
                    </a:ext>
                  </a:extLst>
                </a:gridCol>
                <a:gridCol w="493776">
                  <a:extLst>
                    <a:ext uri="{9D8B030D-6E8A-4147-A177-3AD203B41FA5}">
                      <a16:colId xmlns:a16="http://schemas.microsoft.com/office/drawing/2014/main" val="583513612"/>
                    </a:ext>
                  </a:extLst>
                </a:gridCol>
                <a:gridCol w="493776">
                  <a:extLst>
                    <a:ext uri="{9D8B030D-6E8A-4147-A177-3AD203B41FA5}">
                      <a16:colId xmlns:a16="http://schemas.microsoft.com/office/drawing/2014/main" val="3400797928"/>
                    </a:ext>
                  </a:extLst>
                </a:gridCol>
                <a:gridCol w="493776">
                  <a:extLst>
                    <a:ext uri="{9D8B030D-6E8A-4147-A177-3AD203B41FA5}">
                      <a16:colId xmlns:a16="http://schemas.microsoft.com/office/drawing/2014/main" val="2537618172"/>
                    </a:ext>
                  </a:extLst>
                </a:gridCol>
                <a:gridCol w="493776">
                  <a:extLst>
                    <a:ext uri="{9D8B030D-6E8A-4147-A177-3AD203B41FA5}">
                      <a16:colId xmlns:a16="http://schemas.microsoft.com/office/drawing/2014/main" val="186039394"/>
                    </a:ext>
                  </a:extLst>
                </a:gridCol>
                <a:gridCol w="493776">
                  <a:extLst>
                    <a:ext uri="{9D8B030D-6E8A-4147-A177-3AD203B41FA5}">
                      <a16:colId xmlns:a16="http://schemas.microsoft.com/office/drawing/2014/main" val="2413549507"/>
                    </a:ext>
                  </a:extLst>
                </a:gridCol>
                <a:gridCol w="493776">
                  <a:extLst>
                    <a:ext uri="{9D8B030D-6E8A-4147-A177-3AD203B41FA5}">
                      <a16:colId xmlns:a16="http://schemas.microsoft.com/office/drawing/2014/main" val="1296220843"/>
                    </a:ext>
                  </a:extLst>
                </a:gridCol>
                <a:gridCol w="493776">
                  <a:extLst>
                    <a:ext uri="{9D8B030D-6E8A-4147-A177-3AD203B41FA5}">
                      <a16:colId xmlns:a16="http://schemas.microsoft.com/office/drawing/2014/main" val="1717277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6039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14:07:58</a:t>
                      </a:r>
                      <a:r>
                        <a:rPr kumimoji="0" lang="en-US" sz="1000" b="0" i="0" u="none" strike="noStrike" kern="1200" cap="none" spc="0" normalizeH="0" baseline="0" noProof="0">
                          <a:ln>
                            <a:noFill/>
                          </a:ln>
                          <a:solidFill>
                            <a:prstClr val="black"/>
                          </a:solidFill>
                          <a:effectLst/>
                          <a:uLnTx/>
                          <a:uFillTx/>
                          <a:latin typeface="Calibri"/>
                          <a:ea typeface="+mn-ea"/>
                          <a:cs typeface="+mn-cs"/>
                        </a:rPr>
                        <a:t>
 It's summit day at the #EraofSustainableLogistics! Our #clinicaltrials team is proud to host visitors at our Vision 2050 Zone in day 2 of our #sustainability mega-event. The team is guiding delegates through 5 megatrends shaping our world today and how logistics will look in 2050, while our DHL Life Sciences &amp; Healthcare President Claudia Roa and VPs Ilhami Arslanoglu and Raphaël Chin-Fo-Sieeuw give customers a tour, discussing how to drive sustainability in life sciences and healthcare supply chains.
Learn more from our team on the ground:
-Thomas Ellmann 
- Harriet Lipinski
- Elizabeth Brown, PMP 
- Mark Cunningham
- Jessica Jarkowsky
- Teuta S. 
- Konni von Sanden and 
- Andreas Schönemann
#WeCare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16.427718040621 %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2578988"/>
                  </a:ext>
                </a:extLst>
              </a:tr>
            </a:tbl>
          </a:graphicData>
        </a:graphic>
      </p:graphicFrame>
      <p:sp>
        <p:nvSpPr>
          <p:cNvPr id="4" name="Text Placeholder 3">
            <a:extLst>
              <a:ext uri="{FF2B5EF4-FFF2-40B4-BE49-F238E27FC236}">
                <a16:creationId xmlns:a16="http://schemas.microsoft.com/office/drawing/2014/main" id="{B6FD596B-CDEA-490D-B88D-8DFD25CFD2D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845292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8BB4-41E2-4684-AF99-A9E7FCD29679}"/>
              </a:ext>
            </a:extLst>
          </p:cNvPr>
          <p:cNvSpPr>
            <a:spLocks noGrp="1"/>
          </p:cNvSpPr>
          <p:nvPr>
            <p:ph type="title"/>
          </p:nvPr>
        </p:nvSpPr>
        <p:spPr/>
        <p:txBody>
          <a:bodyPr/>
          <a:lstStyle/>
          <a:p>
            <a:r>
              <a:rPr lang="en-US"/>
              <a:t>LinkedIn Posts Table | DHL CSI - 23 of 25</a:t>
            </a:r>
          </a:p>
        </p:txBody>
      </p:sp>
      <p:graphicFrame>
        <p:nvGraphicFramePr>
          <p:cNvPr id="5" name="Table Placeholder 4">
            <a:extLst>
              <a:ext uri="{FF2B5EF4-FFF2-40B4-BE49-F238E27FC236}">
                <a16:creationId xmlns:a16="http://schemas.microsoft.com/office/drawing/2014/main" id="{0E285AA4-D785-4118-BD23-5C6E52A49FC2}"/>
              </a:ext>
            </a:extLst>
          </p:cNvPr>
          <p:cNvGraphicFramePr>
            <a:graphicFrameLocks noGrp="1"/>
          </p:cNvGraphicFramePr>
          <p:nvPr>
            <p:ph type="tbl" sz="quarter" idx="13"/>
            <p:extLst>
              <p:ext uri="{D42A27DB-BD31-4B8C-83A1-F6EECF244321}">
                <p14:modId xmlns:p14="http://schemas.microsoft.com/office/powerpoint/2010/main" val="96734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39315413"/>
                    </a:ext>
                  </a:extLst>
                </a:gridCol>
                <a:gridCol w="1399032">
                  <a:extLst>
                    <a:ext uri="{9D8B030D-6E8A-4147-A177-3AD203B41FA5}">
                      <a16:colId xmlns:a16="http://schemas.microsoft.com/office/drawing/2014/main" val="1066770482"/>
                    </a:ext>
                  </a:extLst>
                </a:gridCol>
                <a:gridCol w="493776">
                  <a:extLst>
                    <a:ext uri="{9D8B030D-6E8A-4147-A177-3AD203B41FA5}">
                      <a16:colId xmlns:a16="http://schemas.microsoft.com/office/drawing/2014/main" val="876436185"/>
                    </a:ext>
                  </a:extLst>
                </a:gridCol>
                <a:gridCol w="493776">
                  <a:extLst>
                    <a:ext uri="{9D8B030D-6E8A-4147-A177-3AD203B41FA5}">
                      <a16:colId xmlns:a16="http://schemas.microsoft.com/office/drawing/2014/main" val="4023127747"/>
                    </a:ext>
                  </a:extLst>
                </a:gridCol>
                <a:gridCol w="493776">
                  <a:extLst>
                    <a:ext uri="{9D8B030D-6E8A-4147-A177-3AD203B41FA5}">
                      <a16:colId xmlns:a16="http://schemas.microsoft.com/office/drawing/2014/main" val="325543223"/>
                    </a:ext>
                  </a:extLst>
                </a:gridCol>
                <a:gridCol w="493776">
                  <a:extLst>
                    <a:ext uri="{9D8B030D-6E8A-4147-A177-3AD203B41FA5}">
                      <a16:colId xmlns:a16="http://schemas.microsoft.com/office/drawing/2014/main" val="2959190600"/>
                    </a:ext>
                  </a:extLst>
                </a:gridCol>
                <a:gridCol w="493776">
                  <a:extLst>
                    <a:ext uri="{9D8B030D-6E8A-4147-A177-3AD203B41FA5}">
                      <a16:colId xmlns:a16="http://schemas.microsoft.com/office/drawing/2014/main" val="1585409070"/>
                    </a:ext>
                  </a:extLst>
                </a:gridCol>
                <a:gridCol w="493776">
                  <a:extLst>
                    <a:ext uri="{9D8B030D-6E8A-4147-A177-3AD203B41FA5}">
                      <a16:colId xmlns:a16="http://schemas.microsoft.com/office/drawing/2014/main" val="1115342996"/>
                    </a:ext>
                  </a:extLst>
                </a:gridCol>
                <a:gridCol w="493776">
                  <a:extLst>
                    <a:ext uri="{9D8B030D-6E8A-4147-A177-3AD203B41FA5}">
                      <a16:colId xmlns:a16="http://schemas.microsoft.com/office/drawing/2014/main" val="120633416"/>
                    </a:ext>
                  </a:extLst>
                </a:gridCol>
                <a:gridCol w="493776">
                  <a:extLst>
                    <a:ext uri="{9D8B030D-6E8A-4147-A177-3AD203B41FA5}">
                      <a16:colId xmlns:a16="http://schemas.microsoft.com/office/drawing/2014/main" val="2393342855"/>
                    </a:ext>
                  </a:extLst>
                </a:gridCol>
                <a:gridCol w="493776">
                  <a:extLst>
                    <a:ext uri="{9D8B030D-6E8A-4147-A177-3AD203B41FA5}">
                      <a16:colId xmlns:a16="http://schemas.microsoft.com/office/drawing/2014/main" val="2323429168"/>
                    </a:ext>
                  </a:extLst>
                </a:gridCol>
                <a:gridCol w="493776">
                  <a:extLst>
                    <a:ext uri="{9D8B030D-6E8A-4147-A177-3AD203B41FA5}">
                      <a16:colId xmlns:a16="http://schemas.microsoft.com/office/drawing/2014/main" val="195565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2005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12:06:33</a:t>
                      </a:r>
                      <a:r>
                        <a:rPr kumimoji="0" lang="en-US" sz="1000" b="0" i="0" u="none" strike="noStrike" kern="1200" cap="none" spc="0" normalizeH="0" baseline="0" noProof="0">
                          <a:ln>
                            <a:noFill/>
                          </a:ln>
                          <a:solidFill>
                            <a:prstClr val="black"/>
                          </a:solidFill>
                          <a:effectLst/>
                          <a:uLnTx/>
                          <a:uFillTx/>
                          <a:latin typeface="Calibri"/>
                          <a:ea typeface="+mn-ea"/>
                          <a:cs typeface="+mn-cs"/>
                        </a:rPr>
                        <a:t>
 Thanks to everyone for joining our LogiPharma session on #DigitalTwin technology yesterday! With moderator Alena Shevchenko, Senior Director Strategic Programs, DHL Consulting at the helm, we examined how to successfully implement simulation technologies to analyze and predict #supplychain dynamics.
Great insights and exchange from our panelists:
- John Sicard, CEO at Kinaxis
- Alain Crottaz, VP E2E Orchestration &amp; Operating Systems at Johnson &amp; Johnson
- Brian Thornley, AVP Supply Chain Excellence at MSD
- Jitesh Halai, Chief Technology Officer at Consilient Health 
Stop by Booth 82 to learn more! And scan your badge to donate to Smile Train - and give a smile to a child with a cleft.
#WeCare #logipharma2023 #pharmaceuticals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8.390243902439 %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839026"/>
                  </a:ext>
                </a:extLst>
              </a:tr>
            </a:tbl>
          </a:graphicData>
        </a:graphic>
      </p:graphicFrame>
      <p:sp>
        <p:nvSpPr>
          <p:cNvPr id="4" name="Text Placeholder 3">
            <a:extLst>
              <a:ext uri="{FF2B5EF4-FFF2-40B4-BE49-F238E27FC236}">
                <a16:creationId xmlns:a16="http://schemas.microsoft.com/office/drawing/2014/main" id="{DB2746C9-642E-4F01-B1E3-8E5B3026C06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834709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B064-C901-448D-8BE2-F1E51DAF235F}"/>
              </a:ext>
            </a:extLst>
          </p:cNvPr>
          <p:cNvSpPr>
            <a:spLocks noGrp="1"/>
          </p:cNvSpPr>
          <p:nvPr>
            <p:ph type="title"/>
          </p:nvPr>
        </p:nvSpPr>
        <p:spPr/>
        <p:txBody>
          <a:bodyPr/>
          <a:lstStyle/>
          <a:p>
            <a:r>
              <a:rPr lang="en-US"/>
              <a:t>LinkedIn Posts Table | DHL CSI - 24 of 25</a:t>
            </a:r>
          </a:p>
        </p:txBody>
      </p:sp>
      <p:graphicFrame>
        <p:nvGraphicFramePr>
          <p:cNvPr id="5" name="Table Placeholder 4">
            <a:extLst>
              <a:ext uri="{FF2B5EF4-FFF2-40B4-BE49-F238E27FC236}">
                <a16:creationId xmlns:a16="http://schemas.microsoft.com/office/drawing/2014/main" id="{F94F75F4-8DAA-496C-A7D7-AEAB919FAAAA}"/>
              </a:ext>
            </a:extLst>
          </p:cNvPr>
          <p:cNvGraphicFramePr>
            <a:graphicFrameLocks noGrp="1"/>
          </p:cNvGraphicFramePr>
          <p:nvPr>
            <p:ph type="tbl" sz="quarter" idx="13"/>
            <p:extLst>
              <p:ext uri="{D42A27DB-BD31-4B8C-83A1-F6EECF244321}">
                <p14:modId xmlns:p14="http://schemas.microsoft.com/office/powerpoint/2010/main" val="3935426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6458324"/>
                    </a:ext>
                  </a:extLst>
                </a:gridCol>
                <a:gridCol w="1399032">
                  <a:extLst>
                    <a:ext uri="{9D8B030D-6E8A-4147-A177-3AD203B41FA5}">
                      <a16:colId xmlns:a16="http://schemas.microsoft.com/office/drawing/2014/main" val="2830520083"/>
                    </a:ext>
                  </a:extLst>
                </a:gridCol>
                <a:gridCol w="493776">
                  <a:extLst>
                    <a:ext uri="{9D8B030D-6E8A-4147-A177-3AD203B41FA5}">
                      <a16:colId xmlns:a16="http://schemas.microsoft.com/office/drawing/2014/main" val="744771245"/>
                    </a:ext>
                  </a:extLst>
                </a:gridCol>
                <a:gridCol w="493776">
                  <a:extLst>
                    <a:ext uri="{9D8B030D-6E8A-4147-A177-3AD203B41FA5}">
                      <a16:colId xmlns:a16="http://schemas.microsoft.com/office/drawing/2014/main" val="91367099"/>
                    </a:ext>
                  </a:extLst>
                </a:gridCol>
                <a:gridCol w="493776">
                  <a:extLst>
                    <a:ext uri="{9D8B030D-6E8A-4147-A177-3AD203B41FA5}">
                      <a16:colId xmlns:a16="http://schemas.microsoft.com/office/drawing/2014/main" val="1806206961"/>
                    </a:ext>
                  </a:extLst>
                </a:gridCol>
                <a:gridCol w="493776">
                  <a:extLst>
                    <a:ext uri="{9D8B030D-6E8A-4147-A177-3AD203B41FA5}">
                      <a16:colId xmlns:a16="http://schemas.microsoft.com/office/drawing/2014/main" val="366867833"/>
                    </a:ext>
                  </a:extLst>
                </a:gridCol>
                <a:gridCol w="493776">
                  <a:extLst>
                    <a:ext uri="{9D8B030D-6E8A-4147-A177-3AD203B41FA5}">
                      <a16:colId xmlns:a16="http://schemas.microsoft.com/office/drawing/2014/main" val="3122002643"/>
                    </a:ext>
                  </a:extLst>
                </a:gridCol>
                <a:gridCol w="493776">
                  <a:extLst>
                    <a:ext uri="{9D8B030D-6E8A-4147-A177-3AD203B41FA5}">
                      <a16:colId xmlns:a16="http://schemas.microsoft.com/office/drawing/2014/main" val="3278239676"/>
                    </a:ext>
                  </a:extLst>
                </a:gridCol>
                <a:gridCol w="493776">
                  <a:extLst>
                    <a:ext uri="{9D8B030D-6E8A-4147-A177-3AD203B41FA5}">
                      <a16:colId xmlns:a16="http://schemas.microsoft.com/office/drawing/2014/main" val="4019600352"/>
                    </a:ext>
                  </a:extLst>
                </a:gridCol>
                <a:gridCol w="493776">
                  <a:extLst>
                    <a:ext uri="{9D8B030D-6E8A-4147-A177-3AD203B41FA5}">
                      <a16:colId xmlns:a16="http://schemas.microsoft.com/office/drawing/2014/main" val="3001424232"/>
                    </a:ext>
                  </a:extLst>
                </a:gridCol>
                <a:gridCol w="493776">
                  <a:extLst>
                    <a:ext uri="{9D8B030D-6E8A-4147-A177-3AD203B41FA5}">
                      <a16:colId xmlns:a16="http://schemas.microsoft.com/office/drawing/2014/main" val="207194703"/>
                    </a:ext>
                  </a:extLst>
                </a:gridCol>
                <a:gridCol w="493776">
                  <a:extLst>
                    <a:ext uri="{9D8B030D-6E8A-4147-A177-3AD203B41FA5}">
                      <a16:colId xmlns:a16="http://schemas.microsoft.com/office/drawing/2014/main" val="4186548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9089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08:58:40</a:t>
                      </a:r>
                      <a:r>
                        <a:rPr kumimoji="0" lang="en-US" sz="1000" b="0" i="0" u="none" strike="noStrike" kern="1200" cap="none" spc="0" normalizeH="0" baseline="0" noProof="0">
                          <a:ln>
                            <a:noFill/>
                          </a:ln>
                          <a:solidFill>
                            <a:prstClr val="black"/>
                          </a:solidFill>
                          <a:effectLst/>
                          <a:uLnTx/>
                          <a:uFillTx/>
                          <a:latin typeface="Calibri"/>
                          <a:ea typeface="+mn-ea"/>
                          <a:cs typeface="+mn-cs"/>
                        </a:rPr>
                        <a:t>
 Great session at LogiPharma yesterday morning: a deep dive into #supplychain agilty and resilience with our host Thorsten Roggenbuck and top notch panelists:
- Frédéric Zwahlen, SVO Head of Global Technical Operations, CSL Vifor
- Eme Luth, Executive Director Global Head of ERP and Corporate Functions IT at Gilead Sciences
- Steen Mørch, VP Supply Chain &amp; Local Manufacturing at Novo Nordisk
- Eric Thomas, SVP Global Supply Chain at bioMérieux
Learn more about how our digitally integrated #logistics systems drive agility for your life sciences &amp; healthcare supply chain, drawing on visibility tools and predictive data analytics. Visit us at booth 82 to discuss this and more - we're looking forward to sharing insights!
#WeCare #logipharma2023 #pharmaceuticals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11.826159632261 %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21797335"/>
                  </a:ext>
                </a:extLst>
              </a:tr>
            </a:tbl>
          </a:graphicData>
        </a:graphic>
      </p:graphicFrame>
      <p:sp>
        <p:nvSpPr>
          <p:cNvPr id="4" name="Text Placeholder 3">
            <a:extLst>
              <a:ext uri="{FF2B5EF4-FFF2-40B4-BE49-F238E27FC236}">
                <a16:creationId xmlns:a16="http://schemas.microsoft.com/office/drawing/2014/main" id="{3B8F0CAC-BB90-4369-AC3B-8954C91CA26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73230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5721-340F-40D3-B809-96DFF4DAC9B6}"/>
              </a:ext>
            </a:extLst>
          </p:cNvPr>
          <p:cNvSpPr>
            <a:spLocks noGrp="1"/>
          </p:cNvSpPr>
          <p:nvPr>
            <p:ph type="title"/>
          </p:nvPr>
        </p:nvSpPr>
        <p:spPr/>
        <p:txBody>
          <a:bodyPr/>
          <a:lstStyle/>
          <a:p>
            <a:r>
              <a:rPr lang="en-US"/>
              <a:t>LinkedIn Posts Table | DHL CSI - 25 of 25</a:t>
            </a:r>
          </a:p>
        </p:txBody>
      </p:sp>
      <p:graphicFrame>
        <p:nvGraphicFramePr>
          <p:cNvPr id="5" name="Table Placeholder 4">
            <a:extLst>
              <a:ext uri="{FF2B5EF4-FFF2-40B4-BE49-F238E27FC236}">
                <a16:creationId xmlns:a16="http://schemas.microsoft.com/office/drawing/2014/main" id="{0EA82CF8-F2DE-49E4-B96D-BE9DA77779CF}"/>
              </a:ext>
            </a:extLst>
          </p:cNvPr>
          <p:cNvGraphicFramePr>
            <a:graphicFrameLocks noGrp="1"/>
          </p:cNvGraphicFramePr>
          <p:nvPr>
            <p:ph type="tbl" sz="quarter" idx="13"/>
            <p:extLst>
              <p:ext uri="{D42A27DB-BD31-4B8C-83A1-F6EECF244321}">
                <p14:modId xmlns:p14="http://schemas.microsoft.com/office/powerpoint/2010/main" val="1399302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58829351"/>
                    </a:ext>
                  </a:extLst>
                </a:gridCol>
                <a:gridCol w="1399032">
                  <a:extLst>
                    <a:ext uri="{9D8B030D-6E8A-4147-A177-3AD203B41FA5}">
                      <a16:colId xmlns:a16="http://schemas.microsoft.com/office/drawing/2014/main" val="3579688995"/>
                    </a:ext>
                  </a:extLst>
                </a:gridCol>
                <a:gridCol w="493776">
                  <a:extLst>
                    <a:ext uri="{9D8B030D-6E8A-4147-A177-3AD203B41FA5}">
                      <a16:colId xmlns:a16="http://schemas.microsoft.com/office/drawing/2014/main" val="89845536"/>
                    </a:ext>
                  </a:extLst>
                </a:gridCol>
                <a:gridCol w="493776">
                  <a:extLst>
                    <a:ext uri="{9D8B030D-6E8A-4147-A177-3AD203B41FA5}">
                      <a16:colId xmlns:a16="http://schemas.microsoft.com/office/drawing/2014/main" val="202179249"/>
                    </a:ext>
                  </a:extLst>
                </a:gridCol>
                <a:gridCol w="493776">
                  <a:extLst>
                    <a:ext uri="{9D8B030D-6E8A-4147-A177-3AD203B41FA5}">
                      <a16:colId xmlns:a16="http://schemas.microsoft.com/office/drawing/2014/main" val="2198405785"/>
                    </a:ext>
                  </a:extLst>
                </a:gridCol>
                <a:gridCol w="493776">
                  <a:extLst>
                    <a:ext uri="{9D8B030D-6E8A-4147-A177-3AD203B41FA5}">
                      <a16:colId xmlns:a16="http://schemas.microsoft.com/office/drawing/2014/main" val="328604471"/>
                    </a:ext>
                  </a:extLst>
                </a:gridCol>
                <a:gridCol w="493776">
                  <a:extLst>
                    <a:ext uri="{9D8B030D-6E8A-4147-A177-3AD203B41FA5}">
                      <a16:colId xmlns:a16="http://schemas.microsoft.com/office/drawing/2014/main" val="70876325"/>
                    </a:ext>
                  </a:extLst>
                </a:gridCol>
                <a:gridCol w="493776">
                  <a:extLst>
                    <a:ext uri="{9D8B030D-6E8A-4147-A177-3AD203B41FA5}">
                      <a16:colId xmlns:a16="http://schemas.microsoft.com/office/drawing/2014/main" val="2862270177"/>
                    </a:ext>
                  </a:extLst>
                </a:gridCol>
                <a:gridCol w="493776">
                  <a:extLst>
                    <a:ext uri="{9D8B030D-6E8A-4147-A177-3AD203B41FA5}">
                      <a16:colId xmlns:a16="http://schemas.microsoft.com/office/drawing/2014/main" val="2219965224"/>
                    </a:ext>
                  </a:extLst>
                </a:gridCol>
                <a:gridCol w="493776">
                  <a:extLst>
                    <a:ext uri="{9D8B030D-6E8A-4147-A177-3AD203B41FA5}">
                      <a16:colId xmlns:a16="http://schemas.microsoft.com/office/drawing/2014/main" val="1433296395"/>
                    </a:ext>
                  </a:extLst>
                </a:gridCol>
                <a:gridCol w="493776">
                  <a:extLst>
                    <a:ext uri="{9D8B030D-6E8A-4147-A177-3AD203B41FA5}">
                      <a16:colId xmlns:a16="http://schemas.microsoft.com/office/drawing/2014/main" val="671476111"/>
                    </a:ext>
                  </a:extLst>
                </a:gridCol>
                <a:gridCol w="493776">
                  <a:extLst>
                    <a:ext uri="{9D8B030D-6E8A-4147-A177-3AD203B41FA5}">
                      <a16:colId xmlns:a16="http://schemas.microsoft.com/office/drawing/2014/main" val="2718093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9799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17:58:05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#EraofSustainableLogistics! We're off to an amazing start as our 3-day global #sustainability summit and mega-event kicks off in Valencia, Spain. Our CEO Frank Appel welcomes delegates to the Palau de les Arts Reina Sofía with an inspiring talk on DHL's Go Green foundations and our roadmap to a sustainable future. 
We're hearing from some fantastic speakers today:
- Katja Busch, CCO DHL
- Patricia Espinosa, former Executive Secretary of the United Nations Framework Convention on Climate Change (UN Climate Change), CEO and Founding Partner, onepoint5
- Tobias Meyer, Member of the Board of Management, Deutsche Post und DHL Group
- Josh Steinitz, Head of Corporate Business Development, Amazon
- Tomas Naucler, Senior Partner and Global Leader Sustainability Practice, McKinsey &amp; Company
- Carsten Lützenkirchen, SVP Commercial Operations, DHL Customer Solutions &amp; Innovation
- Andrew Winston, Bestselling Author
Watch this space, and learn more about what's to come over the next few days in our media livestream from this morning: https://www.linkedin.com/events/livestream-dhleraofsustainablel7056178491599273984/
#WeCare #SustainableLogistics #DHLGoGreen #DHLEOSL #DHLSUMMIT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23.803967327888 %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8493735"/>
                  </a:ext>
                </a:extLst>
              </a:tr>
            </a:tbl>
          </a:graphicData>
        </a:graphic>
      </p:graphicFrame>
      <p:sp>
        <p:nvSpPr>
          <p:cNvPr id="4" name="Text Placeholder 3">
            <a:extLst>
              <a:ext uri="{FF2B5EF4-FFF2-40B4-BE49-F238E27FC236}">
                <a16:creationId xmlns:a16="http://schemas.microsoft.com/office/drawing/2014/main" id="{FFC11BEF-B83E-4C2F-A707-0C04587B3F0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5595687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6087</Words>
  <Application>Microsoft Office PowerPoint</Application>
  <PresentationFormat>On-screen Show (4:3)</PresentationFormat>
  <Paragraphs>1218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DHL CSI LinkedIN Showcase LSH</vt:lpstr>
      <vt:lpstr>LinkedIn Followers Total | DHL Life Sciences &amp; Healthcare</vt:lpstr>
      <vt:lpstr>LinkedIn All Impressions Per Month | DHL CSI</vt:lpstr>
      <vt:lpstr>LinkedIn RD-IN Development Month by Month | DHL Life Sciences &amp; Healthcare - 1 of 3</vt:lpstr>
      <vt:lpstr>LinkedIn RD-IN Development Month by Month | DHL Life Sciences &amp; Healthcare - 2 of 3</vt:lpstr>
      <vt:lpstr>LinkedIn RD-IN Development Month by Month | DHL Life Sciences &amp; Healthcare - 3 of 3</vt:lpstr>
      <vt:lpstr>LinkedIn Top post by x (organic) | DHL Life Sciences &amp; Healthcare - 1 of 11</vt:lpstr>
      <vt:lpstr>LinkedIn Top post by x (organic) | DHL Life Sciences &amp; Healthcare - 2 of 11</vt:lpstr>
      <vt:lpstr>LinkedIn Top post by x (organic) | DHL Life Sciences &amp; Healthcare - 3 of 11</vt:lpstr>
      <vt:lpstr>LinkedIn Top post by x (organic) | DHL Life Sciences &amp; Healthcare - 4 of 11</vt:lpstr>
      <vt:lpstr>LinkedIn Top post by x (organic) | DHL Life Sciences &amp; Healthcare - 5 of 11</vt:lpstr>
      <vt:lpstr>LinkedIn Top post by x (organic) | DHL Life Sciences &amp; Healthcare - 6 of 11</vt:lpstr>
      <vt:lpstr>LinkedIn Top post by x (organic) | DHL Life Sciences &amp; Healthcare - 7 of 11</vt:lpstr>
      <vt:lpstr>LinkedIn Top post by x (organic) | DHL Life Sciences &amp; Healthcare - 8 of 11</vt:lpstr>
      <vt:lpstr>LinkedIn Top post by x (organic) | DHL Life Sciences &amp; Healthcare - 9 of 11</vt:lpstr>
      <vt:lpstr>LinkedIn Top post by x (organic) | DHL Life Sciences &amp; Healthcare - 10 of 11</vt:lpstr>
      <vt:lpstr>LinkedIn Top post by x (organic) | DHL Life Sciences &amp; Healthcare - 11 of 11</vt:lpstr>
      <vt:lpstr>LinkedIn Post Impressions | DHL Life Sciences &amp; Healthcare</vt:lpstr>
      <vt:lpstr>LinkedIn Posts Table | DHL CSI - 1 of 25</vt:lpstr>
      <vt:lpstr>LinkedIn Posts Table | DHL CSI - 2 of 25</vt:lpstr>
      <vt:lpstr>LinkedIn Posts Table | DHL CSI - 3 of 25</vt:lpstr>
      <vt:lpstr>LinkedIn Posts Table | DHL CSI - 4 of 25</vt:lpstr>
      <vt:lpstr>LinkedIn Posts Table | DHL CSI - 5 of 25</vt:lpstr>
      <vt:lpstr>LinkedIn Posts Table | DHL CSI - 6 of 25</vt:lpstr>
      <vt:lpstr>LinkedIn Posts Table | DHL CSI - 7 of 25</vt:lpstr>
      <vt:lpstr>LinkedIn Posts Table | DHL CSI - 8 of 25</vt:lpstr>
      <vt:lpstr>LinkedIn Posts Table | DHL CSI - 9 of 25</vt:lpstr>
      <vt:lpstr>LinkedIn Posts Table | DHL CSI - 10 of 25</vt:lpstr>
      <vt:lpstr>LinkedIn Posts Table | DHL CSI - 11 of 25</vt:lpstr>
      <vt:lpstr>LinkedIn Posts Table | DHL CSI - 12 of 25</vt:lpstr>
      <vt:lpstr>LinkedIn Posts Table | DHL CSI - 13 of 25</vt:lpstr>
      <vt:lpstr>LinkedIn Posts Table | DHL CSI - 14 of 25</vt:lpstr>
      <vt:lpstr>LinkedIn Posts Table | DHL CSI - 15 of 25</vt:lpstr>
      <vt:lpstr>LinkedIn Posts Table | DHL CSI - 16 of 25</vt:lpstr>
      <vt:lpstr>LinkedIn Posts Table | DHL CSI - 17 of 25</vt:lpstr>
      <vt:lpstr>LinkedIn Posts Table | DHL CSI - 18 of 25</vt:lpstr>
      <vt:lpstr>LinkedIn Posts Table | DHL CSI - 19 of 25</vt:lpstr>
      <vt:lpstr>LinkedIn Posts Table | DHL CSI - 20 of 25</vt:lpstr>
      <vt:lpstr>LinkedIn Posts Table | DHL CSI - 21 of 25</vt:lpstr>
      <vt:lpstr>LinkedIn Posts Table | DHL CSI - 22 of 25</vt:lpstr>
      <vt:lpstr>LinkedIn Posts Table | DHL CSI - 23 of 25</vt:lpstr>
      <vt:lpstr>LinkedIn Posts Table | DHL CSI - 24 of 25</vt:lpstr>
      <vt:lpstr>LinkedIn Posts Table | DHL CSI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DHL CSI LinkedIN Showcase LSH</dc:title>
  <dc:creator>Frederik Born</dc:creator>
  <cp:lastModifiedBy>Frederik Born</cp:lastModifiedBy>
  <cp:revision>1</cp:revision>
  <dcterms:created xsi:type="dcterms:W3CDTF">2023-05-31T07:55:54Z</dcterms:created>
  <dcterms:modified xsi:type="dcterms:W3CDTF">2023-05-31T07:57:31Z</dcterms:modified>
</cp:coreProperties>
</file>