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Lst>
  <p:sldSz cx="9144000" cy="6858000" type="screen4x3"/>
  <p:notesSz cx="6858000" cy="9144000"/>
  <p:embeddedFontLst>
    <p:embeddedFont>
      <p:font typeface="Calibri" panose="020F0502020204030204" pitchFamily="34" charset="0"/>
      <p:regular r:id="rId56"/>
      <p:bold r:id="rId57"/>
      <p:italic r:id="rId58"/>
      <p:boldItalic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DHL Life Sciences &amp; Healthcare</c:v>
                </c:pt>
              </c:strCache>
            </c:strRef>
          </c:tx>
          <c:spPr>
            <a:ln w="28575" cap="rnd">
              <a:solidFill>
                <a:schemeClr val="accent1"/>
              </a:solidFill>
              <a:round/>
            </a:ln>
            <a:effectLst/>
          </c:spPr>
          <c:marker>
            <c:symbol val="none"/>
          </c:marker>
          <c:cat>
            <c:numRef>
              <c:f>Sheet1!$A$2:$A$368</c:f>
              <c:numCache>
                <c:formatCode>m/d/yyyy</c:formatCode>
                <c:ptCount val="367"/>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pt idx="31">
                  <c:v>44713</c:v>
                </c:pt>
                <c:pt idx="32">
                  <c:v>44714</c:v>
                </c:pt>
                <c:pt idx="33">
                  <c:v>44715</c:v>
                </c:pt>
                <c:pt idx="34">
                  <c:v>44716</c:v>
                </c:pt>
                <c:pt idx="35">
                  <c:v>44717</c:v>
                </c:pt>
                <c:pt idx="36">
                  <c:v>44718</c:v>
                </c:pt>
                <c:pt idx="37">
                  <c:v>44719</c:v>
                </c:pt>
                <c:pt idx="38">
                  <c:v>44720</c:v>
                </c:pt>
                <c:pt idx="39">
                  <c:v>44721</c:v>
                </c:pt>
                <c:pt idx="40">
                  <c:v>44722</c:v>
                </c:pt>
                <c:pt idx="41">
                  <c:v>44723</c:v>
                </c:pt>
                <c:pt idx="42">
                  <c:v>44724</c:v>
                </c:pt>
                <c:pt idx="43">
                  <c:v>44725</c:v>
                </c:pt>
                <c:pt idx="44">
                  <c:v>44726</c:v>
                </c:pt>
                <c:pt idx="45">
                  <c:v>44727</c:v>
                </c:pt>
                <c:pt idx="46">
                  <c:v>44728</c:v>
                </c:pt>
                <c:pt idx="47">
                  <c:v>44729</c:v>
                </c:pt>
                <c:pt idx="48">
                  <c:v>44730</c:v>
                </c:pt>
                <c:pt idx="49">
                  <c:v>44731</c:v>
                </c:pt>
                <c:pt idx="50">
                  <c:v>44732</c:v>
                </c:pt>
                <c:pt idx="51">
                  <c:v>44733</c:v>
                </c:pt>
                <c:pt idx="52">
                  <c:v>44734</c:v>
                </c:pt>
                <c:pt idx="53">
                  <c:v>44735</c:v>
                </c:pt>
                <c:pt idx="54">
                  <c:v>44736</c:v>
                </c:pt>
                <c:pt idx="55">
                  <c:v>44737</c:v>
                </c:pt>
                <c:pt idx="56">
                  <c:v>44738</c:v>
                </c:pt>
                <c:pt idx="57">
                  <c:v>44739</c:v>
                </c:pt>
                <c:pt idx="58">
                  <c:v>44740</c:v>
                </c:pt>
                <c:pt idx="59">
                  <c:v>44741</c:v>
                </c:pt>
                <c:pt idx="60">
                  <c:v>44742</c:v>
                </c:pt>
                <c:pt idx="61">
                  <c:v>44743</c:v>
                </c:pt>
                <c:pt idx="62">
                  <c:v>44744</c:v>
                </c:pt>
                <c:pt idx="63">
                  <c:v>44745</c:v>
                </c:pt>
                <c:pt idx="64">
                  <c:v>44746</c:v>
                </c:pt>
                <c:pt idx="65">
                  <c:v>44747</c:v>
                </c:pt>
                <c:pt idx="66">
                  <c:v>44748</c:v>
                </c:pt>
                <c:pt idx="67">
                  <c:v>44749</c:v>
                </c:pt>
                <c:pt idx="68">
                  <c:v>44750</c:v>
                </c:pt>
                <c:pt idx="69">
                  <c:v>44751</c:v>
                </c:pt>
                <c:pt idx="70">
                  <c:v>44752</c:v>
                </c:pt>
                <c:pt idx="71">
                  <c:v>44753</c:v>
                </c:pt>
                <c:pt idx="72">
                  <c:v>44754</c:v>
                </c:pt>
                <c:pt idx="73">
                  <c:v>44755</c:v>
                </c:pt>
                <c:pt idx="74">
                  <c:v>44756</c:v>
                </c:pt>
                <c:pt idx="75">
                  <c:v>44757</c:v>
                </c:pt>
                <c:pt idx="76">
                  <c:v>44758</c:v>
                </c:pt>
                <c:pt idx="77">
                  <c:v>44759</c:v>
                </c:pt>
                <c:pt idx="78">
                  <c:v>44760</c:v>
                </c:pt>
                <c:pt idx="79">
                  <c:v>44761</c:v>
                </c:pt>
                <c:pt idx="80">
                  <c:v>44762</c:v>
                </c:pt>
                <c:pt idx="81">
                  <c:v>44763</c:v>
                </c:pt>
                <c:pt idx="82">
                  <c:v>44764</c:v>
                </c:pt>
                <c:pt idx="83">
                  <c:v>44765</c:v>
                </c:pt>
                <c:pt idx="84">
                  <c:v>44766</c:v>
                </c:pt>
                <c:pt idx="85">
                  <c:v>44767</c:v>
                </c:pt>
                <c:pt idx="86">
                  <c:v>44768</c:v>
                </c:pt>
                <c:pt idx="87">
                  <c:v>44769</c:v>
                </c:pt>
                <c:pt idx="88">
                  <c:v>44770</c:v>
                </c:pt>
                <c:pt idx="89">
                  <c:v>44771</c:v>
                </c:pt>
                <c:pt idx="90">
                  <c:v>44772</c:v>
                </c:pt>
                <c:pt idx="91">
                  <c:v>44773</c:v>
                </c:pt>
                <c:pt idx="92">
                  <c:v>44774</c:v>
                </c:pt>
                <c:pt idx="93">
                  <c:v>44775</c:v>
                </c:pt>
                <c:pt idx="94">
                  <c:v>44776</c:v>
                </c:pt>
                <c:pt idx="95">
                  <c:v>44777</c:v>
                </c:pt>
                <c:pt idx="96">
                  <c:v>44778</c:v>
                </c:pt>
                <c:pt idx="97">
                  <c:v>44779</c:v>
                </c:pt>
                <c:pt idx="98">
                  <c:v>44780</c:v>
                </c:pt>
                <c:pt idx="99">
                  <c:v>44781</c:v>
                </c:pt>
                <c:pt idx="100">
                  <c:v>44782</c:v>
                </c:pt>
                <c:pt idx="101">
                  <c:v>44783</c:v>
                </c:pt>
                <c:pt idx="102">
                  <c:v>44784</c:v>
                </c:pt>
                <c:pt idx="103">
                  <c:v>44785</c:v>
                </c:pt>
                <c:pt idx="104">
                  <c:v>44786</c:v>
                </c:pt>
                <c:pt idx="105">
                  <c:v>44787</c:v>
                </c:pt>
                <c:pt idx="106">
                  <c:v>44788</c:v>
                </c:pt>
                <c:pt idx="107">
                  <c:v>44789</c:v>
                </c:pt>
                <c:pt idx="108">
                  <c:v>44790</c:v>
                </c:pt>
                <c:pt idx="109">
                  <c:v>44791</c:v>
                </c:pt>
                <c:pt idx="110">
                  <c:v>44792</c:v>
                </c:pt>
                <c:pt idx="111">
                  <c:v>44793</c:v>
                </c:pt>
                <c:pt idx="112">
                  <c:v>44794</c:v>
                </c:pt>
                <c:pt idx="113">
                  <c:v>44795</c:v>
                </c:pt>
                <c:pt idx="114">
                  <c:v>44796</c:v>
                </c:pt>
                <c:pt idx="115">
                  <c:v>44797</c:v>
                </c:pt>
                <c:pt idx="116">
                  <c:v>44798</c:v>
                </c:pt>
                <c:pt idx="117">
                  <c:v>44799</c:v>
                </c:pt>
                <c:pt idx="118">
                  <c:v>44800</c:v>
                </c:pt>
                <c:pt idx="119">
                  <c:v>44801</c:v>
                </c:pt>
                <c:pt idx="120">
                  <c:v>44802</c:v>
                </c:pt>
                <c:pt idx="121">
                  <c:v>44803</c:v>
                </c:pt>
                <c:pt idx="122">
                  <c:v>44804</c:v>
                </c:pt>
                <c:pt idx="123">
                  <c:v>44805</c:v>
                </c:pt>
                <c:pt idx="124">
                  <c:v>44806</c:v>
                </c:pt>
                <c:pt idx="125">
                  <c:v>44807</c:v>
                </c:pt>
                <c:pt idx="126">
                  <c:v>44808</c:v>
                </c:pt>
                <c:pt idx="127">
                  <c:v>44809</c:v>
                </c:pt>
                <c:pt idx="128">
                  <c:v>44810</c:v>
                </c:pt>
                <c:pt idx="129">
                  <c:v>44811</c:v>
                </c:pt>
                <c:pt idx="130">
                  <c:v>44812</c:v>
                </c:pt>
                <c:pt idx="131">
                  <c:v>44813</c:v>
                </c:pt>
                <c:pt idx="132">
                  <c:v>44814</c:v>
                </c:pt>
                <c:pt idx="133">
                  <c:v>44815</c:v>
                </c:pt>
                <c:pt idx="134">
                  <c:v>44816</c:v>
                </c:pt>
                <c:pt idx="135">
                  <c:v>44817</c:v>
                </c:pt>
                <c:pt idx="136">
                  <c:v>44818</c:v>
                </c:pt>
                <c:pt idx="137">
                  <c:v>44819</c:v>
                </c:pt>
                <c:pt idx="138">
                  <c:v>44820</c:v>
                </c:pt>
                <c:pt idx="139">
                  <c:v>44821</c:v>
                </c:pt>
                <c:pt idx="140">
                  <c:v>44822</c:v>
                </c:pt>
                <c:pt idx="141">
                  <c:v>44823</c:v>
                </c:pt>
                <c:pt idx="142">
                  <c:v>44824</c:v>
                </c:pt>
                <c:pt idx="143">
                  <c:v>44825</c:v>
                </c:pt>
                <c:pt idx="144">
                  <c:v>44826</c:v>
                </c:pt>
                <c:pt idx="145">
                  <c:v>44827</c:v>
                </c:pt>
                <c:pt idx="146">
                  <c:v>44828</c:v>
                </c:pt>
                <c:pt idx="147">
                  <c:v>44829</c:v>
                </c:pt>
                <c:pt idx="148">
                  <c:v>44830</c:v>
                </c:pt>
                <c:pt idx="149">
                  <c:v>44831</c:v>
                </c:pt>
                <c:pt idx="150">
                  <c:v>44832</c:v>
                </c:pt>
                <c:pt idx="151">
                  <c:v>44833</c:v>
                </c:pt>
                <c:pt idx="152">
                  <c:v>44834</c:v>
                </c:pt>
                <c:pt idx="153">
                  <c:v>44835</c:v>
                </c:pt>
                <c:pt idx="154">
                  <c:v>44836</c:v>
                </c:pt>
                <c:pt idx="155">
                  <c:v>44837</c:v>
                </c:pt>
                <c:pt idx="156">
                  <c:v>44838</c:v>
                </c:pt>
                <c:pt idx="157">
                  <c:v>44839</c:v>
                </c:pt>
                <c:pt idx="158">
                  <c:v>44840</c:v>
                </c:pt>
                <c:pt idx="159">
                  <c:v>44841</c:v>
                </c:pt>
                <c:pt idx="160">
                  <c:v>44842</c:v>
                </c:pt>
                <c:pt idx="161">
                  <c:v>44843</c:v>
                </c:pt>
                <c:pt idx="162">
                  <c:v>44844</c:v>
                </c:pt>
                <c:pt idx="163">
                  <c:v>44845</c:v>
                </c:pt>
                <c:pt idx="164">
                  <c:v>44846</c:v>
                </c:pt>
                <c:pt idx="165">
                  <c:v>44847</c:v>
                </c:pt>
                <c:pt idx="166">
                  <c:v>44848</c:v>
                </c:pt>
                <c:pt idx="167">
                  <c:v>44849</c:v>
                </c:pt>
                <c:pt idx="168">
                  <c:v>44850</c:v>
                </c:pt>
                <c:pt idx="169">
                  <c:v>44851</c:v>
                </c:pt>
                <c:pt idx="170">
                  <c:v>44852</c:v>
                </c:pt>
                <c:pt idx="171">
                  <c:v>44853</c:v>
                </c:pt>
                <c:pt idx="172">
                  <c:v>44854</c:v>
                </c:pt>
                <c:pt idx="173">
                  <c:v>44855</c:v>
                </c:pt>
                <c:pt idx="174">
                  <c:v>44856</c:v>
                </c:pt>
                <c:pt idx="175">
                  <c:v>44857</c:v>
                </c:pt>
                <c:pt idx="176">
                  <c:v>44858</c:v>
                </c:pt>
                <c:pt idx="177">
                  <c:v>44859</c:v>
                </c:pt>
                <c:pt idx="178">
                  <c:v>44860</c:v>
                </c:pt>
                <c:pt idx="179">
                  <c:v>44861</c:v>
                </c:pt>
                <c:pt idx="180">
                  <c:v>44862</c:v>
                </c:pt>
                <c:pt idx="181">
                  <c:v>44863</c:v>
                </c:pt>
                <c:pt idx="182">
                  <c:v>44864</c:v>
                </c:pt>
                <c:pt idx="183">
                  <c:v>44865</c:v>
                </c:pt>
                <c:pt idx="184">
                  <c:v>44866</c:v>
                </c:pt>
                <c:pt idx="185">
                  <c:v>44867</c:v>
                </c:pt>
                <c:pt idx="186">
                  <c:v>44868</c:v>
                </c:pt>
                <c:pt idx="187">
                  <c:v>44869</c:v>
                </c:pt>
                <c:pt idx="188">
                  <c:v>44870</c:v>
                </c:pt>
                <c:pt idx="189">
                  <c:v>44871</c:v>
                </c:pt>
                <c:pt idx="190">
                  <c:v>44872</c:v>
                </c:pt>
                <c:pt idx="191">
                  <c:v>44873</c:v>
                </c:pt>
                <c:pt idx="192">
                  <c:v>44874</c:v>
                </c:pt>
                <c:pt idx="193">
                  <c:v>44875</c:v>
                </c:pt>
                <c:pt idx="194">
                  <c:v>44876</c:v>
                </c:pt>
                <c:pt idx="195">
                  <c:v>44877</c:v>
                </c:pt>
                <c:pt idx="196">
                  <c:v>44878</c:v>
                </c:pt>
                <c:pt idx="197">
                  <c:v>44879</c:v>
                </c:pt>
                <c:pt idx="198">
                  <c:v>44880</c:v>
                </c:pt>
                <c:pt idx="199">
                  <c:v>44881</c:v>
                </c:pt>
                <c:pt idx="200">
                  <c:v>44882</c:v>
                </c:pt>
                <c:pt idx="201">
                  <c:v>44883</c:v>
                </c:pt>
                <c:pt idx="202">
                  <c:v>44884</c:v>
                </c:pt>
                <c:pt idx="203">
                  <c:v>44885</c:v>
                </c:pt>
                <c:pt idx="204">
                  <c:v>44886</c:v>
                </c:pt>
                <c:pt idx="205">
                  <c:v>44887</c:v>
                </c:pt>
                <c:pt idx="206">
                  <c:v>44888</c:v>
                </c:pt>
                <c:pt idx="207">
                  <c:v>44889</c:v>
                </c:pt>
                <c:pt idx="208">
                  <c:v>44890</c:v>
                </c:pt>
                <c:pt idx="209">
                  <c:v>44891</c:v>
                </c:pt>
                <c:pt idx="210">
                  <c:v>44892</c:v>
                </c:pt>
                <c:pt idx="211">
                  <c:v>44893</c:v>
                </c:pt>
                <c:pt idx="212">
                  <c:v>44894</c:v>
                </c:pt>
                <c:pt idx="213">
                  <c:v>44895</c:v>
                </c:pt>
                <c:pt idx="214">
                  <c:v>44896</c:v>
                </c:pt>
                <c:pt idx="215">
                  <c:v>44897</c:v>
                </c:pt>
                <c:pt idx="216">
                  <c:v>44898</c:v>
                </c:pt>
                <c:pt idx="217">
                  <c:v>44899</c:v>
                </c:pt>
                <c:pt idx="218">
                  <c:v>44900</c:v>
                </c:pt>
                <c:pt idx="219">
                  <c:v>44901</c:v>
                </c:pt>
                <c:pt idx="220">
                  <c:v>44902</c:v>
                </c:pt>
                <c:pt idx="221">
                  <c:v>44903</c:v>
                </c:pt>
                <c:pt idx="222">
                  <c:v>44904</c:v>
                </c:pt>
                <c:pt idx="223">
                  <c:v>44905</c:v>
                </c:pt>
                <c:pt idx="224">
                  <c:v>44906</c:v>
                </c:pt>
                <c:pt idx="225">
                  <c:v>44907</c:v>
                </c:pt>
                <c:pt idx="226">
                  <c:v>44908</c:v>
                </c:pt>
                <c:pt idx="227">
                  <c:v>44909</c:v>
                </c:pt>
                <c:pt idx="228">
                  <c:v>44910</c:v>
                </c:pt>
                <c:pt idx="229">
                  <c:v>44911</c:v>
                </c:pt>
                <c:pt idx="230">
                  <c:v>44912</c:v>
                </c:pt>
                <c:pt idx="231">
                  <c:v>44913</c:v>
                </c:pt>
                <c:pt idx="232">
                  <c:v>44914</c:v>
                </c:pt>
                <c:pt idx="233">
                  <c:v>44915</c:v>
                </c:pt>
                <c:pt idx="234">
                  <c:v>44916</c:v>
                </c:pt>
                <c:pt idx="235">
                  <c:v>44917</c:v>
                </c:pt>
                <c:pt idx="236">
                  <c:v>44918</c:v>
                </c:pt>
                <c:pt idx="237">
                  <c:v>44919</c:v>
                </c:pt>
                <c:pt idx="238">
                  <c:v>44920</c:v>
                </c:pt>
                <c:pt idx="239">
                  <c:v>44921</c:v>
                </c:pt>
                <c:pt idx="240">
                  <c:v>44922</c:v>
                </c:pt>
                <c:pt idx="241">
                  <c:v>44923</c:v>
                </c:pt>
                <c:pt idx="242">
                  <c:v>44924</c:v>
                </c:pt>
                <c:pt idx="243">
                  <c:v>44925</c:v>
                </c:pt>
                <c:pt idx="244">
                  <c:v>44926</c:v>
                </c:pt>
                <c:pt idx="245">
                  <c:v>44927</c:v>
                </c:pt>
                <c:pt idx="246">
                  <c:v>44928</c:v>
                </c:pt>
                <c:pt idx="247">
                  <c:v>44929</c:v>
                </c:pt>
                <c:pt idx="248">
                  <c:v>44930</c:v>
                </c:pt>
                <c:pt idx="249">
                  <c:v>44931</c:v>
                </c:pt>
                <c:pt idx="250">
                  <c:v>44932</c:v>
                </c:pt>
                <c:pt idx="251">
                  <c:v>44933</c:v>
                </c:pt>
                <c:pt idx="252">
                  <c:v>44934</c:v>
                </c:pt>
                <c:pt idx="253">
                  <c:v>44935</c:v>
                </c:pt>
                <c:pt idx="254">
                  <c:v>44936</c:v>
                </c:pt>
                <c:pt idx="255">
                  <c:v>44937</c:v>
                </c:pt>
                <c:pt idx="256">
                  <c:v>44938</c:v>
                </c:pt>
                <c:pt idx="257">
                  <c:v>44939</c:v>
                </c:pt>
                <c:pt idx="258">
                  <c:v>44940</c:v>
                </c:pt>
                <c:pt idx="259">
                  <c:v>44941</c:v>
                </c:pt>
                <c:pt idx="260">
                  <c:v>44942</c:v>
                </c:pt>
                <c:pt idx="261">
                  <c:v>44943</c:v>
                </c:pt>
                <c:pt idx="262">
                  <c:v>44944</c:v>
                </c:pt>
                <c:pt idx="263">
                  <c:v>44945</c:v>
                </c:pt>
                <c:pt idx="264">
                  <c:v>44946</c:v>
                </c:pt>
                <c:pt idx="265">
                  <c:v>44947</c:v>
                </c:pt>
                <c:pt idx="266">
                  <c:v>44948</c:v>
                </c:pt>
                <c:pt idx="267">
                  <c:v>44949</c:v>
                </c:pt>
                <c:pt idx="268">
                  <c:v>44950</c:v>
                </c:pt>
                <c:pt idx="269">
                  <c:v>44951</c:v>
                </c:pt>
                <c:pt idx="270">
                  <c:v>44952</c:v>
                </c:pt>
                <c:pt idx="271">
                  <c:v>44953</c:v>
                </c:pt>
                <c:pt idx="272">
                  <c:v>44954</c:v>
                </c:pt>
                <c:pt idx="273">
                  <c:v>44955</c:v>
                </c:pt>
                <c:pt idx="274">
                  <c:v>44956</c:v>
                </c:pt>
                <c:pt idx="275">
                  <c:v>44957</c:v>
                </c:pt>
                <c:pt idx="276">
                  <c:v>44958</c:v>
                </c:pt>
                <c:pt idx="277">
                  <c:v>44959</c:v>
                </c:pt>
                <c:pt idx="278">
                  <c:v>44960</c:v>
                </c:pt>
                <c:pt idx="279">
                  <c:v>44961</c:v>
                </c:pt>
                <c:pt idx="280">
                  <c:v>44962</c:v>
                </c:pt>
                <c:pt idx="281">
                  <c:v>44963</c:v>
                </c:pt>
                <c:pt idx="282">
                  <c:v>44964</c:v>
                </c:pt>
                <c:pt idx="283">
                  <c:v>44965</c:v>
                </c:pt>
                <c:pt idx="284">
                  <c:v>44966</c:v>
                </c:pt>
                <c:pt idx="285">
                  <c:v>44967</c:v>
                </c:pt>
                <c:pt idx="286">
                  <c:v>44968</c:v>
                </c:pt>
                <c:pt idx="287">
                  <c:v>44969</c:v>
                </c:pt>
                <c:pt idx="288">
                  <c:v>44970</c:v>
                </c:pt>
                <c:pt idx="289">
                  <c:v>44971</c:v>
                </c:pt>
                <c:pt idx="290">
                  <c:v>44972</c:v>
                </c:pt>
                <c:pt idx="291">
                  <c:v>44973</c:v>
                </c:pt>
                <c:pt idx="292">
                  <c:v>44974</c:v>
                </c:pt>
                <c:pt idx="293">
                  <c:v>44975</c:v>
                </c:pt>
                <c:pt idx="294">
                  <c:v>44976</c:v>
                </c:pt>
                <c:pt idx="295">
                  <c:v>44977</c:v>
                </c:pt>
                <c:pt idx="296">
                  <c:v>44978</c:v>
                </c:pt>
                <c:pt idx="297">
                  <c:v>44979</c:v>
                </c:pt>
                <c:pt idx="298">
                  <c:v>44980</c:v>
                </c:pt>
                <c:pt idx="299">
                  <c:v>44981</c:v>
                </c:pt>
                <c:pt idx="300">
                  <c:v>44982</c:v>
                </c:pt>
                <c:pt idx="301">
                  <c:v>44983</c:v>
                </c:pt>
                <c:pt idx="302">
                  <c:v>44984</c:v>
                </c:pt>
                <c:pt idx="303">
                  <c:v>44985</c:v>
                </c:pt>
                <c:pt idx="304">
                  <c:v>44986</c:v>
                </c:pt>
                <c:pt idx="305">
                  <c:v>44987</c:v>
                </c:pt>
                <c:pt idx="306">
                  <c:v>44988</c:v>
                </c:pt>
                <c:pt idx="307">
                  <c:v>44989</c:v>
                </c:pt>
                <c:pt idx="308">
                  <c:v>44990</c:v>
                </c:pt>
                <c:pt idx="309">
                  <c:v>44991</c:v>
                </c:pt>
                <c:pt idx="310">
                  <c:v>44992</c:v>
                </c:pt>
                <c:pt idx="311">
                  <c:v>44993</c:v>
                </c:pt>
                <c:pt idx="312">
                  <c:v>44994</c:v>
                </c:pt>
                <c:pt idx="313">
                  <c:v>44995</c:v>
                </c:pt>
                <c:pt idx="314">
                  <c:v>44996</c:v>
                </c:pt>
                <c:pt idx="315">
                  <c:v>44997</c:v>
                </c:pt>
                <c:pt idx="316">
                  <c:v>44998</c:v>
                </c:pt>
                <c:pt idx="317">
                  <c:v>44999</c:v>
                </c:pt>
                <c:pt idx="318">
                  <c:v>45000</c:v>
                </c:pt>
                <c:pt idx="319">
                  <c:v>45001</c:v>
                </c:pt>
                <c:pt idx="320">
                  <c:v>45002</c:v>
                </c:pt>
                <c:pt idx="321">
                  <c:v>45003</c:v>
                </c:pt>
                <c:pt idx="322">
                  <c:v>45004</c:v>
                </c:pt>
                <c:pt idx="323">
                  <c:v>45005</c:v>
                </c:pt>
                <c:pt idx="324">
                  <c:v>45006</c:v>
                </c:pt>
                <c:pt idx="325">
                  <c:v>45007</c:v>
                </c:pt>
                <c:pt idx="326">
                  <c:v>45008</c:v>
                </c:pt>
                <c:pt idx="327">
                  <c:v>45009</c:v>
                </c:pt>
                <c:pt idx="328">
                  <c:v>45010</c:v>
                </c:pt>
                <c:pt idx="329">
                  <c:v>45011</c:v>
                </c:pt>
                <c:pt idx="330">
                  <c:v>45012</c:v>
                </c:pt>
                <c:pt idx="331">
                  <c:v>45013</c:v>
                </c:pt>
                <c:pt idx="332">
                  <c:v>45014</c:v>
                </c:pt>
                <c:pt idx="333">
                  <c:v>45015</c:v>
                </c:pt>
                <c:pt idx="334">
                  <c:v>45016</c:v>
                </c:pt>
                <c:pt idx="335">
                  <c:v>45017</c:v>
                </c:pt>
                <c:pt idx="336">
                  <c:v>45018</c:v>
                </c:pt>
                <c:pt idx="337">
                  <c:v>45019</c:v>
                </c:pt>
                <c:pt idx="338">
                  <c:v>45020</c:v>
                </c:pt>
                <c:pt idx="339">
                  <c:v>45021</c:v>
                </c:pt>
                <c:pt idx="340">
                  <c:v>45022</c:v>
                </c:pt>
                <c:pt idx="341">
                  <c:v>45023</c:v>
                </c:pt>
                <c:pt idx="342">
                  <c:v>45024</c:v>
                </c:pt>
                <c:pt idx="343">
                  <c:v>45025</c:v>
                </c:pt>
                <c:pt idx="344">
                  <c:v>45026</c:v>
                </c:pt>
                <c:pt idx="345">
                  <c:v>45027</c:v>
                </c:pt>
                <c:pt idx="346">
                  <c:v>45028</c:v>
                </c:pt>
                <c:pt idx="347">
                  <c:v>45029</c:v>
                </c:pt>
                <c:pt idx="348">
                  <c:v>45030</c:v>
                </c:pt>
                <c:pt idx="349">
                  <c:v>45031</c:v>
                </c:pt>
                <c:pt idx="350">
                  <c:v>45032</c:v>
                </c:pt>
                <c:pt idx="351">
                  <c:v>45033</c:v>
                </c:pt>
                <c:pt idx="352">
                  <c:v>45034</c:v>
                </c:pt>
                <c:pt idx="353">
                  <c:v>45035</c:v>
                </c:pt>
                <c:pt idx="354">
                  <c:v>45036</c:v>
                </c:pt>
                <c:pt idx="355">
                  <c:v>45037</c:v>
                </c:pt>
                <c:pt idx="356">
                  <c:v>45038</c:v>
                </c:pt>
                <c:pt idx="357">
                  <c:v>45039</c:v>
                </c:pt>
                <c:pt idx="358">
                  <c:v>45040</c:v>
                </c:pt>
                <c:pt idx="359">
                  <c:v>45041</c:v>
                </c:pt>
                <c:pt idx="360">
                  <c:v>45042</c:v>
                </c:pt>
                <c:pt idx="361">
                  <c:v>45043</c:v>
                </c:pt>
                <c:pt idx="362">
                  <c:v>45044</c:v>
                </c:pt>
                <c:pt idx="363">
                  <c:v>45045</c:v>
                </c:pt>
                <c:pt idx="364">
                  <c:v>45046</c:v>
                </c:pt>
                <c:pt idx="365">
                  <c:v>45047</c:v>
                </c:pt>
                <c:pt idx="366">
                  <c:v>45048</c:v>
                </c:pt>
              </c:numCache>
            </c:numRef>
          </c:cat>
          <c:val>
            <c:numRef>
              <c:f>Sheet1!$B$2:$B$368</c:f>
              <c:numCache>
                <c:formatCode>General</c:formatCode>
                <c:ptCount val="367"/>
                <c:pt idx="0">
                  <c:v>8122</c:v>
                </c:pt>
                <c:pt idx="1">
                  <c:v>8134</c:v>
                </c:pt>
                <c:pt idx="2">
                  <c:v>8158</c:v>
                </c:pt>
                <c:pt idx="3">
                  <c:v>8182</c:v>
                </c:pt>
                <c:pt idx="4">
                  <c:v>8200</c:v>
                </c:pt>
                <c:pt idx="5">
                  <c:v>8224</c:v>
                </c:pt>
                <c:pt idx="6">
                  <c:v>8253</c:v>
                </c:pt>
                <c:pt idx="7">
                  <c:v>8262</c:v>
                </c:pt>
                <c:pt idx="8">
                  <c:v>8275</c:v>
                </c:pt>
                <c:pt idx="9">
                  <c:v>8288</c:v>
                </c:pt>
                <c:pt idx="10">
                  <c:v>8322</c:v>
                </c:pt>
                <c:pt idx="11">
                  <c:v>8351</c:v>
                </c:pt>
                <c:pt idx="12">
                  <c:v>8376</c:v>
                </c:pt>
                <c:pt idx="13">
                  <c:v>8381</c:v>
                </c:pt>
                <c:pt idx="14">
                  <c:v>8397</c:v>
                </c:pt>
                <c:pt idx="15">
                  <c:v>8417</c:v>
                </c:pt>
                <c:pt idx="16">
                  <c:v>8436</c:v>
                </c:pt>
                <c:pt idx="17">
                  <c:v>8452</c:v>
                </c:pt>
                <c:pt idx="18">
                  <c:v>8470</c:v>
                </c:pt>
                <c:pt idx="19">
                  <c:v>8493</c:v>
                </c:pt>
                <c:pt idx="20">
                  <c:v>8513</c:v>
                </c:pt>
                <c:pt idx="21">
                  <c:v>8527</c:v>
                </c:pt>
                <c:pt idx="22">
                  <c:v>8546</c:v>
                </c:pt>
                <c:pt idx="23">
                  <c:v>8571</c:v>
                </c:pt>
                <c:pt idx="24">
                  <c:v>8591</c:v>
                </c:pt>
                <c:pt idx="25">
                  <c:v>8612</c:v>
                </c:pt>
                <c:pt idx="26">
                  <c:v>8622</c:v>
                </c:pt>
                <c:pt idx="27">
                  <c:v>8633</c:v>
                </c:pt>
                <c:pt idx="28">
                  <c:v>8645</c:v>
                </c:pt>
                <c:pt idx="29">
                  <c:v>8659</c:v>
                </c:pt>
                <c:pt idx="30">
                  <c:v>8679</c:v>
                </c:pt>
                <c:pt idx="31">
                  <c:v>8699</c:v>
                </c:pt>
                <c:pt idx="32">
                  <c:v>8720</c:v>
                </c:pt>
                <c:pt idx="33">
                  <c:v>8725</c:v>
                </c:pt>
                <c:pt idx="34">
                  <c:v>8738</c:v>
                </c:pt>
                <c:pt idx="35">
                  <c:v>8751</c:v>
                </c:pt>
                <c:pt idx="36">
                  <c:v>8763</c:v>
                </c:pt>
                <c:pt idx="37">
                  <c:v>8778</c:v>
                </c:pt>
                <c:pt idx="38">
                  <c:v>8795</c:v>
                </c:pt>
                <c:pt idx="39">
                  <c:v>8813</c:v>
                </c:pt>
                <c:pt idx="40">
                  <c:v>8829</c:v>
                </c:pt>
                <c:pt idx="41">
                  <c:v>8845</c:v>
                </c:pt>
                <c:pt idx="42">
                  <c:v>8853</c:v>
                </c:pt>
                <c:pt idx="43">
                  <c:v>8866</c:v>
                </c:pt>
                <c:pt idx="44">
                  <c:v>8880</c:v>
                </c:pt>
                <c:pt idx="45">
                  <c:v>8894</c:v>
                </c:pt>
                <c:pt idx="46">
                  <c:v>8909</c:v>
                </c:pt>
                <c:pt idx="47">
                  <c:v>8925</c:v>
                </c:pt>
                <c:pt idx="48">
                  <c:v>8943</c:v>
                </c:pt>
                <c:pt idx="49">
                  <c:v>8951</c:v>
                </c:pt>
                <c:pt idx="50">
                  <c:v>8967</c:v>
                </c:pt>
                <c:pt idx="51">
                  <c:v>8983</c:v>
                </c:pt>
                <c:pt idx="52">
                  <c:v>9001</c:v>
                </c:pt>
                <c:pt idx="53">
                  <c:v>9024</c:v>
                </c:pt>
                <c:pt idx="54">
                  <c:v>9036</c:v>
                </c:pt>
                <c:pt idx="55">
                  <c:v>9046</c:v>
                </c:pt>
                <c:pt idx="56">
                  <c:v>9058</c:v>
                </c:pt>
                <c:pt idx="57">
                  <c:v>9071</c:v>
                </c:pt>
                <c:pt idx="58">
                  <c:v>9084</c:v>
                </c:pt>
                <c:pt idx="59">
                  <c:v>9099</c:v>
                </c:pt>
                <c:pt idx="60">
                  <c:v>9120</c:v>
                </c:pt>
                <c:pt idx="61">
                  <c:v>9130</c:v>
                </c:pt>
                <c:pt idx="62">
                  <c:v>9146</c:v>
                </c:pt>
                <c:pt idx="63">
                  <c:v>9161</c:v>
                </c:pt>
                <c:pt idx="64">
                  <c:v>9180</c:v>
                </c:pt>
                <c:pt idx="65">
                  <c:v>9196</c:v>
                </c:pt>
                <c:pt idx="66">
                  <c:v>9227</c:v>
                </c:pt>
                <c:pt idx="67">
                  <c:v>9253</c:v>
                </c:pt>
                <c:pt idx="68">
                  <c:v>9269</c:v>
                </c:pt>
                <c:pt idx="69">
                  <c:v>9284</c:v>
                </c:pt>
                <c:pt idx="70">
                  <c:v>9294</c:v>
                </c:pt>
                <c:pt idx="71">
                  <c:v>9307</c:v>
                </c:pt>
                <c:pt idx="72">
                  <c:v>9321</c:v>
                </c:pt>
                <c:pt idx="73">
                  <c:v>9345</c:v>
                </c:pt>
                <c:pt idx="74">
                  <c:v>9371</c:v>
                </c:pt>
                <c:pt idx="75">
                  <c:v>9394</c:v>
                </c:pt>
                <c:pt idx="76">
                  <c:v>9408</c:v>
                </c:pt>
                <c:pt idx="77">
                  <c:v>9419</c:v>
                </c:pt>
                <c:pt idx="78">
                  <c:v>9436</c:v>
                </c:pt>
                <c:pt idx="79">
                  <c:v>9455</c:v>
                </c:pt>
                <c:pt idx="80">
                  <c:v>9479</c:v>
                </c:pt>
                <c:pt idx="81">
                  <c:v>9510</c:v>
                </c:pt>
                <c:pt idx="82">
                  <c:v>9538</c:v>
                </c:pt>
                <c:pt idx="83">
                  <c:v>9566</c:v>
                </c:pt>
                <c:pt idx="84">
                  <c:v>9581</c:v>
                </c:pt>
                <c:pt idx="85">
                  <c:v>9615</c:v>
                </c:pt>
                <c:pt idx="86">
                  <c:v>9642</c:v>
                </c:pt>
                <c:pt idx="87">
                  <c:v>9666</c:v>
                </c:pt>
                <c:pt idx="88">
                  <c:v>9678</c:v>
                </c:pt>
                <c:pt idx="89">
                  <c:v>9700</c:v>
                </c:pt>
                <c:pt idx="90">
                  <c:v>9714</c:v>
                </c:pt>
                <c:pt idx="91">
                  <c:v>9731</c:v>
                </c:pt>
                <c:pt idx="92">
                  <c:v>9741</c:v>
                </c:pt>
                <c:pt idx="93">
                  <c:v>9754</c:v>
                </c:pt>
                <c:pt idx="94">
                  <c:v>9773</c:v>
                </c:pt>
                <c:pt idx="95">
                  <c:v>9802</c:v>
                </c:pt>
                <c:pt idx="96">
                  <c:v>9830</c:v>
                </c:pt>
                <c:pt idx="97">
                  <c:v>9846</c:v>
                </c:pt>
                <c:pt idx="98">
                  <c:v>9858</c:v>
                </c:pt>
                <c:pt idx="99">
                  <c:v>9882</c:v>
                </c:pt>
                <c:pt idx="100">
                  <c:v>9908</c:v>
                </c:pt>
                <c:pt idx="101">
                  <c:v>9926</c:v>
                </c:pt>
                <c:pt idx="102">
                  <c:v>9958</c:v>
                </c:pt>
                <c:pt idx="103">
                  <c:v>9981</c:v>
                </c:pt>
                <c:pt idx="104">
                  <c:v>10001</c:v>
                </c:pt>
                <c:pt idx="105">
                  <c:v>10013</c:v>
                </c:pt>
                <c:pt idx="106">
                  <c:v>10041</c:v>
                </c:pt>
                <c:pt idx="107">
                  <c:v>10071</c:v>
                </c:pt>
                <c:pt idx="108">
                  <c:v>10084</c:v>
                </c:pt>
                <c:pt idx="109">
                  <c:v>10111</c:v>
                </c:pt>
                <c:pt idx="110">
                  <c:v>10133</c:v>
                </c:pt>
                <c:pt idx="111">
                  <c:v>10146</c:v>
                </c:pt>
                <c:pt idx="112">
                  <c:v>10162</c:v>
                </c:pt>
                <c:pt idx="113">
                  <c:v>10184</c:v>
                </c:pt>
                <c:pt idx="114">
                  <c:v>10199</c:v>
                </c:pt>
                <c:pt idx="115">
                  <c:v>10224</c:v>
                </c:pt>
                <c:pt idx="116">
                  <c:v>10253</c:v>
                </c:pt>
                <c:pt idx="117">
                  <c:v>10275</c:v>
                </c:pt>
                <c:pt idx="118">
                  <c:v>10293</c:v>
                </c:pt>
                <c:pt idx="119">
                  <c:v>10307</c:v>
                </c:pt>
                <c:pt idx="120">
                  <c:v>10337</c:v>
                </c:pt>
                <c:pt idx="121">
                  <c:v>10359</c:v>
                </c:pt>
                <c:pt idx="122">
                  <c:v>10386</c:v>
                </c:pt>
                <c:pt idx="123">
                  <c:v>10414</c:v>
                </c:pt>
                <c:pt idx="124">
                  <c:v>10443</c:v>
                </c:pt>
                <c:pt idx="125">
                  <c:v>10459</c:v>
                </c:pt>
                <c:pt idx="126">
                  <c:v>10466</c:v>
                </c:pt>
                <c:pt idx="127">
                  <c:v>10494</c:v>
                </c:pt>
                <c:pt idx="128">
                  <c:v>10525</c:v>
                </c:pt>
                <c:pt idx="129">
                  <c:v>10560</c:v>
                </c:pt>
                <c:pt idx="130">
                  <c:v>10595</c:v>
                </c:pt>
                <c:pt idx="131">
                  <c:v>10634</c:v>
                </c:pt>
                <c:pt idx="132">
                  <c:v>10657</c:v>
                </c:pt>
                <c:pt idx="133">
                  <c:v>10676</c:v>
                </c:pt>
                <c:pt idx="134">
                  <c:v>10705</c:v>
                </c:pt>
                <c:pt idx="135">
                  <c:v>10728</c:v>
                </c:pt>
                <c:pt idx="136">
                  <c:v>10759</c:v>
                </c:pt>
                <c:pt idx="137">
                  <c:v>10798</c:v>
                </c:pt>
                <c:pt idx="138">
                  <c:v>10826</c:v>
                </c:pt>
                <c:pt idx="139">
                  <c:v>10846</c:v>
                </c:pt>
                <c:pt idx="140">
                  <c:v>10861</c:v>
                </c:pt>
                <c:pt idx="141">
                  <c:v>10890</c:v>
                </c:pt>
                <c:pt idx="142">
                  <c:v>10912</c:v>
                </c:pt>
                <c:pt idx="143">
                  <c:v>10944</c:v>
                </c:pt>
                <c:pt idx="144">
                  <c:v>10967</c:v>
                </c:pt>
                <c:pt idx="145">
                  <c:v>10988</c:v>
                </c:pt>
                <c:pt idx="146">
                  <c:v>11006</c:v>
                </c:pt>
                <c:pt idx="147">
                  <c:v>11017</c:v>
                </c:pt>
                <c:pt idx="148">
                  <c:v>11038</c:v>
                </c:pt>
                <c:pt idx="149">
                  <c:v>11062</c:v>
                </c:pt>
                <c:pt idx="150">
                  <c:v>11080</c:v>
                </c:pt>
                <c:pt idx="151">
                  <c:v>11111</c:v>
                </c:pt>
                <c:pt idx="152">
                  <c:v>11138</c:v>
                </c:pt>
                <c:pt idx="153">
                  <c:v>11165</c:v>
                </c:pt>
                <c:pt idx="154">
                  <c:v>11182</c:v>
                </c:pt>
                <c:pt idx="155">
                  <c:v>11197</c:v>
                </c:pt>
                <c:pt idx="156">
                  <c:v>11220</c:v>
                </c:pt>
                <c:pt idx="157">
                  <c:v>11243</c:v>
                </c:pt>
                <c:pt idx="158">
                  <c:v>11268</c:v>
                </c:pt>
                <c:pt idx="159">
                  <c:v>11300</c:v>
                </c:pt>
                <c:pt idx="160">
                  <c:v>11321</c:v>
                </c:pt>
                <c:pt idx="161">
                  <c:v>11334</c:v>
                </c:pt>
                <c:pt idx="162">
                  <c:v>11351</c:v>
                </c:pt>
                <c:pt idx="163">
                  <c:v>11383</c:v>
                </c:pt>
                <c:pt idx="164">
                  <c:v>11404</c:v>
                </c:pt>
                <c:pt idx="165">
                  <c:v>11427</c:v>
                </c:pt>
                <c:pt idx="166">
                  <c:v>11439</c:v>
                </c:pt>
                <c:pt idx="167">
                  <c:v>11454</c:v>
                </c:pt>
                <c:pt idx="168">
                  <c:v>11462</c:v>
                </c:pt>
                <c:pt idx="169">
                  <c:v>11471</c:v>
                </c:pt>
                <c:pt idx="170">
                  <c:v>11484</c:v>
                </c:pt>
                <c:pt idx="171">
                  <c:v>11503</c:v>
                </c:pt>
                <c:pt idx="172">
                  <c:v>11527</c:v>
                </c:pt>
                <c:pt idx="173">
                  <c:v>11540</c:v>
                </c:pt>
                <c:pt idx="174">
                  <c:v>11559</c:v>
                </c:pt>
                <c:pt idx="175">
                  <c:v>11568</c:v>
                </c:pt>
                <c:pt idx="176">
                  <c:v>11580</c:v>
                </c:pt>
                <c:pt idx="177">
                  <c:v>11598</c:v>
                </c:pt>
                <c:pt idx="178">
                  <c:v>11622</c:v>
                </c:pt>
                <c:pt idx="179">
                  <c:v>11641</c:v>
                </c:pt>
                <c:pt idx="180">
                  <c:v>11657</c:v>
                </c:pt>
                <c:pt idx="181">
                  <c:v>11660</c:v>
                </c:pt>
                <c:pt idx="182">
                  <c:v>11674</c:v>
                </c:pt>
                <c:pt idx="183">
                  <c:v>11687</c:v>
                </c:pt>
                <c:pt idx="184">
                  <c:v>11704</c:v>
                </c:pt>
                <c:pt idx="185">
                  <c:v>11716</c:v>
                </c:pt>
                <c:pt idx="186">
                  <c:v>11736</c:v>
                </c:pt>
                <c:pt idx="187">
                  <c:v>11749</c:v>
                </c:pt>
                <c:pt idx="188">
                  <c:v>11758</c:v>
                </c:pt>
                <c:pt idx="189">
                  <c:v>11764</c:v>
                </c:pt>
                <c:pt idx="190">
                  <c:v>11774</c:v>
                </c:pt>
                <c:pt idx="191">
                  <c:v>11789</c:v>
                </c:pt>
                <c:pt idx="192">
                  <c:v>11805</c:v>
                </c:pt>
                <c:pt idx="193">
                  <c:v>11824</c:v>
                </c:pt>
                <c:pt idx="194">
                  <c:v>11844</c:v>
                </c:pt>
                <c:pt idx="195">
                  <c:v>11860</c:v>
                </c:pt>
                <c:pt idx="196">
                  <c:v>11873</c:v>
                </c:pt>
                <c:pt idx="197">
                  <c:v>11888</c:v>
                </c:pt>
                <c:pt idx="198">
                  <c:v>11909</c:v>
                </c:pt>
                <c:pt idx="199">
                  <c:v>11934</c:v>
                </c:pt>
                <c:pt idx="200">
                  <c:v>11951</c:v>
                </c:pt>
                <c:pt idx="201">
                  <c:v>11963</c:v>
                </c:pt>
                <c:pt idx="202">
                  <c:v>11984</c:v>
                </c:pt>
                <c:pt idx="203">
                  <c:v>11993</c:v>
                </c:pt>
                <c:pt idx="204">
                  <c:v>11999</c:v>
                </c:pt>
                <c:pt idx="205">
                  <c:v>12013</c:v>
                </c:pt>
                <c:pt idx="206">
                  <c:v>12036</c:v>
                </c:pt>
                <c:pt idx="207">
                  <c:v>12058</c:v>
                </c:pt>
                <c:pt idx="208">
                  <c:v>12067</c:v>
                </c:pt>
                <c:pt idx="209">
                  <c:v>12081</c:v>
                </c:pt>
                <c:pt idx="210">
                  <c:v>12093</c:v>
                </c:pt>
                <c:pt idx="211">
                  <c:v>12098</c:v>
                </c:pt>
                <c:pt idx="212">
                  <c:v>12104</c:v>
                </c:pt>
                <c:pt idx="213">
                  <c:v>12124</c:v>
                </c:pt>
                <c:pt idx="214">
                  <c:v>12137</c:v>
                </c:pt>
                <c:pt idx="215">
                  <c:v>12158</c:v>
                </c:pt>
                <c:pt idx="216">
                  <c:v>12168</c:v>
                </c:pt>
                <c:pt idx="217">
                  <c:v>12177</c:v>
                </c:pt>
                <c:pt idx="218">
                  <c:v>12189</c:v>
                </c:pt>
                <c:pt idx="219">
                  <c:v>12213</c:v>
                </c:pt>
                <c:pt idx="220">
                  <c:v>12226</c:v>
                </c:pt>
                <c:pt idx="221">
                  <c:v>12243</c:v>
                </c:pt>
                <c:pt idx="222">
                  <c:v>12259</c:v>
                </c:pt>
                <c:pt idx="223">
                  <c:v>12274</c:v>
                </c:pt>
                <c:pt idx="224">
                  <c:v>12285</c:v>
                </c:pt>
                <c:pt idx="225">
                  <c:v>12291</c:v>
                </c:pt>
                <c:pt idx="226">
                  <c:v>12305</c:v>
                </c:pt>
                <c:pt idx="227">
                  <c:v>12320</c:v>
                </c:pt>
                <c:pt idx="228">
                  <c:v>12330</c:v>
                </c:pt>
                <c:pt idx="229">
                  <c:v>12347</c:v>
                </c:pt>
                <c:pt idx="230">
                  <c:v>12360</c:v>
                </c:pt>
                <c:pt idx="231">
                  <c:v>12365</c:v>
                </c:pt>
                <c:pt idx="232">
                  <c:v>12372</c:v>
                </c:pt>
                <c:pt idx="233">
                  <c:v>12384</c:v>
                </c:pt>
                <c:pt idx="234">
                  <c:v>12398</c:v>
                </c:pt>
                <c:pt idx="235">
                  <c:v>12415</c:v>
                </c:pt>
                <c:pt idx="236">
                  <c:v>12427</c:v>
                </c:pt>
                <c:pt idx="237">
                  <c:v>12438</c:v>
                </c:pt>
                <c:pt idx="238">
                  <c:v>12442</c:v>
                </c:pt>
                <c:pt idx="239">
                  <c:v>12450</c:v>
                </c:pt>
                <c:pt idx="240">
                  <c:v>12458</c:v>
                </c:pt>
                <c:pt idx="241">
                  <c:v>12467</c:v>
                </c:pt>
                <c:pt idx="242">
                  <c:v>12478</c:v>
                </c:pt>
                <c:pt idx="243">
                  <c:v>12485</c:v>
                </c:pt>
                <c:pt idx="244">
                  <c:v>12491</c:v>
                </c:pt>
                <c:pt idx="245">
                  <c:v>12500</c:v>
                </c:pt>
                <c:pt idx="246">
                  <c:v>12513</c:v>
                </c:pt>
                <c:pt idx="247">
                  <c:v>12528</c:v>
                </c:pt>
                <c:pt idx="248">
                  <c:v>12537</c:v>
                </c:pt>
                <c:pt idx="249">
                  <c:v>12552</c:v>
                </c:pt>
                <c:pt idx="250">
                  <c:v>12563</c:v>
                </c:pt>
                <c:pt idx="251">
                  <c:v>12571</c:v>
                </c:pt>
                <c:pt idx="252">
                  <c:v>12579</c:v>
                </c:pt>
                <c:pt idx="253">
                  <c:v>12597</c:v>
                </c:pt>
                <c:pt idx="254">
                  <c:v>12611</c:v>
                </c:pt>
                <c:pt idx="255">
                  <c:v>12624</c:v>
                </c:pt>
                <c:pt idx="256">
                  <c:v>12639</c:v>
                </c:pt>
                <c:pt idx="257">
                  <c:v>12654</c:v>
                </c:pt>
                <c:pt idx="258">
                  <c:v>12658</c:v>
                </c:pt>
                <c:pt idx="259">
                  <c:v>12662</c:v>
                </c:pt>
                <c:pt idx="260">
                  <c:v>12673</c:v>
                </c:pt>
                <c:pt idx="261">
                  <c:v>12686</c:v>
                </c:pt>
                <c:pt idx="262">
                  <c:v>12703</c:v>
                </c:pt>
                <c:pt idx="263">
                  <c:v>12723</c:v>
                </c:pt>
                <c:pt idx="264">
                  <c:v>12735</c:v>
                </c:pt>
                <c:pt idx="265">
                  <c:v>12747</c:v>
                </c:pt>
                <c:pt idx="266">
                  <c:v>12759</c:v>
                </c:pt>
                <c:pt idx="267">
                  <c:v>12802</c:v>
                </c:pt>
                <c:pt idx="268">
                  <c:v>12843</c:v>
                </c:pt>
                <c:pt idx="269">
                  <c:v>12870</c:v>
                </c:pt>
                <c:pt idx="270">
                  <c:v>12903</c:v>
                </c:pt>
                <c:pt idx="271">
                  <c:v>12914</c:v>
                </c:pt>
                <c:pt idx="272">
                  <c:v>12929</c:v>
                </c:pt>
                <c:pt idx="273">
                  <c:v>12937</c:v>
                </c:pt>
                <c:pt idx="274">
                  <c:v>12956</c:v>
                </c:pt>
                <c:pt idx="275">
                  <c:v>12978</c:v>
                </c:pt>
                <c:pt idx="276">
                  <c:v>12993</c:v>
                </c:pt>
                <c:pt idx="277">
                  <c:v>13008</c:v>
                </c:pt>
                <c:pt idx="278">
                  <c:v>13018</c:v>
                </c:pt>
                <c:pt idx="279">
                  <c:v>13031</c:v>
                </c:pt>
                <c:pt idx="280">
                  <c:v>13042</c:v>
                </c:pt>
                <c:pt idx="281">
                  <c:v>13054</c:v>
                </c:pt>
                <c:pt idx="282">
                  <c:v>13065</c:v>
                </c:pt>
                <c:pt idx="283">
                  <c:v>13083</c:v>
                </c:pt>
                <c:pt idx="284">
                  <c:v>13096</c:v>
                </c:pt>
                <c:pt idx="285">
                  <c:v>13109</c:v>
                </c:pt>
                <c:pt idx="286">
                  <c:v>13131</c:v>
                </c:pt>
                <c:pt idx="287">
                  <c:v>13144</c:v>
                </c:pt>
                <c:pt idx="288">
                  <c:v>13163</c:v>
                </c:pt>
                <c:pt idx="289">
                  <c:v>13178</c:v>
                </c:pt>
                <c:pt idx="290">
                  <c:v>13194</c:v>
                </c:pt>
                <c:pt idx="291">
                  <c:v>13222</c:v>
                </c:pt>
                <c:pt idx="292">
                  <c:v>13241</c:v>
                </c:pt>
                <c:pt idx="293">
                  <c:v>13250</c:v>
                </c:pt>
                <c:pt idx="294">
                  <c:v>13258</c:v>
                </c:pt>
                <c:pt idx="295">
                  <c:v>13268</c:v>
                </c:pt>
                <c:pt idx="296">
                  <c:v>13284</c:v>
                </c:pt>
                <c:pt idx="297">
                  <c:v>13305</c:v>
                </c:pt>
                <c:pt idx="298">
                  <c:v>13319</c:v>
                </c:pt>
                <c:pt idx="299">
                  <c:v>13333</c:v>
                </c:pt>
                <c:pt idx="300">
                  <c:v>13348</c:v>
                </c:pt>
                <c:pt idx="301">
                  <c:v>13358</c:v>
                </c:pt>
                <c:pt idx="302">
                  <c:v>13371</c:v>
                </c:pt>
                <c:pt idx="303">
                  <c:v>13380</c:v>
                </c:pt>
                <c:pt idx="304">
                  <c:v>13399</c:v>
                </c:pt>
                <c:pt idx="305">
                  <c:v>13418</c:v>
                </c:pt>
                <c:pt idx="306">
                  <c:v>13427</c:v>
                </c:pt>
                <c:pt idx="307">
                  <c:v>13444</c:v>
                </c:pt>
                <c:pt idx="308">
                  <c:v>13455</c:v>
                </c:pt>
                <c:pt idx="309">
                  <c:v>13470</c:v>
                </c:pt>
                <c:pt idx="310">
                  <c:v>13482</c:v>
                </c:pt>
                <c:pt idx="311">
                  <c:v>13511</c:v>
                </c:pt>
                <c:pt idx="312">
                  <c:v>13527</c:v>
                </c:pt>
                <c:pt idx="313">
                  <c:v>13539</c:v>
                </c:pt>
                <c:pt idx="314">
                  <c:v>13550</c:v>
                </c:pt>
                <c:pt idx="315">
                  <c:v>13560</c:v>
                </c:pt>
                <c:pt idx="316">
                  <c:v>13569</c:v>
                </c:pt>
                <c:pt idx="317">
                  <c:v>13591</c:v>
                </c:pt>
                <c:pt idx="318">
                  <c:v>13616</c:v>
                </c:pt>
                <c:pt idx="319">
                  <c:v>13638</c:v>
                </c:pt>
                <c:pt idx="320">
                  <c:v>13654</c:v>
                </c:pt>
                <c:pt idx="321">
                  <c:v>13664</c:v>
                </c:pt>
                <c:pt idx="322">
                  <c:v>13669</c:v>
                </c:pt>
                <c:pt idx="323">
                  <c:v>13676</c:v>
                </c:pt>
                <c:pt idx="324">
                  <c:v>13688</c:v>
                </c:pt>
                <c:pt idx="325">
                  <c:v>13703</c:v>
                </c:pt>
                <c:pt idx="326">
                  <c:v>13714</c:v>
                </c:pt>
                <c:pt idx="327">
                  <c:v>13734</c:v>
                </c:pt>
                <c:pt idx="328">
                  <c:v>13751</c:v>
                </c:pt>
                <c:pt idx="329">
                  <c:v>13768</c:v>
                </c:pt>
                <c:pt idx="330">
                  <c:v>13786</c:v>
                </c:pt>
                <c:pt idx="331">
                  <c:v>13798</c:v>
                </c:pt>
                <c:pt idx="332">
                  <c:v>13813</c:v>
                </c:pt>
                <c:pt idx="333">
                  <c:v>13837</c:v>
                </c:pt>
                <c:pt idx="334">
                  <c:v>13855</c:v>
                </c:pt>
                <c:pt idx="335">
                  <c:v>13870</c:v>
                </c:pt>
                <c:pt idx="336">
                  <c:v>13884</c:v>
                </c:pt>
                <c:pt idx="337">
                  <c:v>13891</c:v>
                </c:pt>
                <c:pt idx="338">
                  <c:v>13904</c:v>
                </c:pt>
                <c:pt idx="339">
                  <c:v>13920</c:v>
                </c:pt>
                <c:pt idx="340">
                  <c:v>13936</c:v>
                </c:pt>
                <c:pt idx="341">
                  <c:v>13944</c:v>
                </c:pt>
                <c:pt idx="342">
                  <c:v>13953</c:v>
                </c:pt>
                <c:pt idx="343">
                  <c:v>13964</c:v>
                </c:pt>
                <c:pt idx="344">
                  <c:v>13973</c:v>
                </c:pt>
                <c:pt idx="345">
                  <c:v>13987</c:v>
                </c:pt>
                <c:pt idx="346">
                  <c:v>14001</c:v>
                </c:pt>
                <c:pt idx="347">
                  <c:v>14023</c:v>
                </c:pt>
                <c:pt idx="348">
                  <c:v>14038</c:v>
                </c:pt>
                <c:pt idx="349">
                  <c:v>14053</c:v>
                </c:pt>
                <c:pt idx="350">
                  <c:v>14062</c:v>
                </c:pt>
                <c:pt idx="351">
                  <c:v>14073</c:v>
                </c:pt>
                <c:pt idx="352">
                  <c:v>14093</c:v>
                </c:pt>
                <c:pt idx="353">
                  <c:v>14108</c:v>
                </c:pt>
                <c:pt idx="354">
                  <c:v>14118</c:v>
                </c:pt>
                <c:pt idx="355">
                  <c:v>14127</c:v>
                </c:pt>
                <c:pt idx="356">
                  <c:v>14137</c:v>
                </c:pt>
                <c:pt idx="357">
                  <c:v>14149</c:v>
                </c:pt>
                <c:pt idx="358">
                  <c:v>14161</c:v>
                </c:pt>
                <c:pt idx="359">
                  <c:v>14181</c:v>
                </c:pt>
                <c:pt idx="360">
                  <c:v>14208</c:v>
                </c:pt>
                <c:pt idx="361">
                  <c:v>14231</c:v>
                </c:pt>
                <c:pt idx="362">
                  <c:v>14252</c:v>
                </c:pt>
                <c:pt idx="363">
                  <c:v>14264</c:v>
                </c:pt>
                <c:pt idx="364">
                  <c:v>14293</c:v>
                </c:pt>
                <c:pt idx="365">
                  <c:v>14311</c:v>
                </c:pt>
                <c:pt idx="366">
                  <c:v>14323</c:v>
                </c:pt>
              </c:numCache>
            </c:numRef>
          </c:val>
          <c:smooth val="0"/>
          <c:extLst>
            <c:ext xmlns:c16="http://schemas.microsoft.com/office/drawing/2014/chart" uri="{C3380CC4-5D6E-409C-BE32-E72D297353CC}">
              <c16:uniqueId val="{00000000-B387-42CB-8574-E68BD7A68004}"/>
            </c:ext>
          </c:extLst>
        </c:ser>
        <c:dLbls>
          <c:showLegendKey val="0"/>
          <c:showVal val="0"/>
          <c:showCatName val="0"/>
          <c:showSerName val="0"/>
          <c:showPercent val="0"/>
          <c:showBubbleSize val="0"/>
        </c:dLbls>
        <c:smooth val="0"/>
        <c:axId val="376653624"/>
        <c:axId val="376654936"/>
      </c:lineChart>
      <c:dateAx>
        <c:axId val="376653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54936"/>
        <c:crosses val="autoZero"/>
        <c:auto val="1"/>
        <c:lblOffset val="100"/>
        <c:baseTimeUnit val="days"/>
      </c:dateAx>
      <c:valAx>
        <c:axId val="376654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53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DHL Life Sciences &amp; Healthcare</c:v>
                </c:pt>
              </c:strCache>
            </c:strRef>
          </c:tx>
          <c:spPr>
            <a:solidFill>
              <a:schemeClr val="accent1"/>
            </a:solidFill>
            <a:ln>
              <a:noFill/>
            </a:ln>
            <a:effectLst/>
          </c:spPr>
          <c:invertIfNegative val="0"/>
          <c:cat>
            <c:strRef>
              <c:f>Sheet1!$A$2:$A$14</c:f>
              <c:strCache>
                <c:ptCount val="13"/>
                <c:pt idx="0">
                  <c:v>2022-05</c:v>
                </c:pt>
                <c:pt idx="1">
                  <c:v>2022-06</c:v>
                </c:pt>
                <c:pt idx="2">
                  <c:v>2022-07</c:v>
                </c:pt>
                <c:pt idx="3">
                  <c:v>2022-08</c:v>
                </c:pt>
                <c:pt idx="4">
                  <c:v>2022-09</c:v>
                </c:pt>
                <c:pt idx="5">
                  <c:v>2022-10</c:v>
                </c:pt>
                <c:pt idx="6">
                  <c:v>2022-11</c:v>
                </c:pt>
                <c:pt idx="7">
                  <c:v>2022-12</c:v>
                </c:pt>
                <c:pt idx="8">
                  <c:v>2023-01</c:v>
                </c:pt>
                <c:pt idx="9">
                  <c:v>2023-02</c:v>
                </c:pt>
                <c:pt idx="10">
                  <c:v>2023-03</c:v>
                </c:pt>
                <c:pt idx="11">
                  <c:v>2023-04</c:v>
                </c:pt>
                <c:pt idx="12">
                  <c:v>2023-05</c:v>
                </c:pt>
              </c:strCache>
            </c:strRef>
          </c:cat>
          <c:val>
            <c:numRef>
              <c:f>Sheet1!$B$2:$B$14</c:f>
              <c:numCache>
                <c:formatCode>General</c:formatCode>
                <c:ptCount val="13"/>
                <c:pt idx="0">
                  <c:v>55009</c:v>
                </c:pt>
                <c:pt idx="1">
                  <c:v>41363</c:v>
                </c:pt>
                <c:pt idx="2">
                  <c:v>45305</c:v>
                </c:pt>
                <c:pt idx="3">
                  <c:v>58939</c:v>
                </c:pt>
                <c:pt idx="4">
                  <c:v>100339</c:v>
                </c:pt>
                <c:pt idx="5">
                  <c:v>44483</c:v>
                </c:pt>
                <c:pt idx="6">
                  <c:v>57437</c:v>
                </c:pt>
                <c:pt idx="7">
                  <c:v>47204</c:v>
                </c:pt>
                <c:pt idx="8">
                  <c:v>69821</c:v>
                </c:pt>
                <c:pt idx="9">
                  <c:v>59973</c:v>
                </c:pt>
                <c:pt idx="10">
                  <c:v>63574</c:v>
                </c:pt>
                <c:pt idx="11">
                  <c:v>59762</c:v>
                </c:pt>
                <c:pt idx="12">
                  <c:v>41594</c:v>
                </c:pt>
              </c:numCache>
            </c:numRef>
          </c:val>
          <c:extLst>
            <c:ext xmlns:c16="http://schemas.microsoft.com/office/drawing/2014/chart" uri="{C3380CC4-5D6E-409C-BE32-E72D297353CC}">
              <c16:uniqueId val="{00000000-2ACE-426C-9CC8-0EF92FA7DA0B}"/>
            </c:ext>
          </c:extLst>
        </c:ser>
        <c:dLbls>
          <c:showLegendKey val="0"/>
          <c:showVal val="0"/>
          <c:showCatName val="0"/>
          <c:showSerName val="0"/>
          <c:showPercent val="0"/>
          <c:showBubbleSize val="0"/>
        </c:dLbls>
        <c:gapWidth val="219"/>
        <c:overlap val="-27"/>
        <c:axId val="379080456"/>
        <c:axId val="379080784"/>
      </c:barChart>
      <c:catAx>
        <c:axId val="379080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80784"/>
        <c:crosses val="autoZero"/>
        <c:auto val="1"/>
        <c:lblAlgn val="ctr"/>
        <c:lblOffset val="100"/>
        <c:noMultiLvlLbl val="0"/>
      </c:catAx>
      <c:valAx>
        <c:axId val="379080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80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DHL Life Sciences &amp; Healthcare</c:v>
                </c:pt>
              </c:strCache>
            </c:strRef>
          </c:tx>
          <c:spPr>
            <a:ln w="28575" cap="rnd">
              <a:solidFill>
                <a:schemeClr val="accent1"/>
              </a:solidFill>
              <a:round/>
            </a:ln>
            <a:effectLst/>
          </c:spPr>
          <c:marker>
            <c:symbol val="none"/>
          </c:marker>
          <c:cat>
            <c:numRef>
              <c:f>Sheet1!$A$2:$A$31</c:f>
              <c:numCache>
                <c:formatCode>m/d/yyyy</c:formatCode>
                <c:ptCount val="30"/>
                <c:pt idx="0">
                  <c:v>45017</c:v>
                </c:pt>
                <c:pt idx="1">
                  <c:v>45018</c:v>
                </c:pt>
                <c:pt idx="2">
                  <c:v>45019</c:v>
                </c:pt>
                <c:pt idx="3">
                  <c:v>45020</c:v>
                </c:pt>
                <c:pt idx="4">
                  <c:v>45021</c:v>
                </c:pt>
                <c:pt idx="5">
                  <c:v>45022</c:v>
                </c:pt>
                <c:pt idx="6">
                  <c:v>45023</c:v>
                </c:pt>
                <c:pt idx="7">
                  <c:v>45024</c:v>
                </c:pt>
                <c:pt idx="8">
                  <c:v>45025</c:v>
                </c:pt>
                <c:pt idx="9">
                  <c:v>45026</c:v>
                </c:pt>
                <c:pt idx="10">
                  <c:v>45027</c:v>
                </c:pt>
                <c:pt idx="11">
                  <c:v>45028</c:v>
                </c:pt>
                <c:pt idx="12">
                  <c:v>45029</c:v>
                </c:pt>
                <c:pt idx="13">
                  <c:v>45030</c:v>
                </c:pt>
                <c:pt idx="14">
                  <c:v>45031</c:v>
                </c:pt>
                <c:pt idx="15">
                  <c:v>45032</c:v>
                </c:pt>
                <c:pt idx="16">
                  <c:v>45033</c:v>
                </c:pt>
                <c:pt idx="17">
                  <c:v>45034</c:v>
                </c:pt>
                <c:pt idx="18">
                  <c:v>45035</c:v>
                </c:pt>
                <c:pt idx="19">
                  <c:v>45036</c:v>
                </c:pt>
                <c:pt idx="20">
                  <c:v>45037</c:v>
                </c:pt>
                <c:pt idx="21">
                  <c:v>45038</c:v>
                </c:pt>
                <c:pt idx="22">
                  <c:v>45039</c:v>
                </c:pt>
                <c:pt idx="23">
                  <c:v>45040</c:v>
                </c:pt>
                <c:pt idx="24">
                  <c:v>45041</c:v>
                </c:pt>
                <c:pt idx="25">
                  <c:v>45042</c:v>
                </c:pt>
                <c:pt idx="26">
                  <c:v>45043</c:v>
                </c:pt>
                <c:pt idx="27">
                  <c:v>45044</c:v>
                </c:pt>
                <c:pt idx="28">
                  <c:v>45045</c:v>
                </c:pt>
                <c:pt idx="29">
                  <c:v>45046</c:v>
                </c:pt>
              </c:numCache>
            </c:numRef>
          </c:cat>
          <c:val>
            <c:numRef>
              <c:f>Sheet1!$B$2:$B$31</c:f>
              <c:numCache>
                <c:formatCode>General</c:formatCode>
                <c:ptCount val="30"/>
                <c:pt idx="0">
                  <c:v>1014</c:v>
                </c:pt>
                <c:pt idx="1">
                  <c:v>936</c:v>
                </c:pt>
                <c:pt idx="2">
                  <c:v>1428</c:v>
                </c:pt>
                <c:pt idx="3">
                  <c:v>1917</c:v>
                </c:pt>
                <c:pt idx="4">
                  <c:v>2502</c:v>
                </c:pt>
                <c:pt idx="5">
                  <c:v>1811</c:v>
                </c:pt>
                <c:pt idx="6">
                  <c:v>3155</c:v>
                </c:pt>
                <c:pt idx="7">
                  <c:v>1336</c:v>
                </c:pt>
                <c:pt idx="8">
                  <c:v>1111</c:v>
                </c:pt>
                <c:pt idx="9">
                  <c:v>1186</c:v>
                </c:pt>
                <c:pt idx="10">
                  <c:v>1697</c:v>
                </c:pt>
                <c:pt idx="11">
                  <c:v>1704</c:v>
                </c:pt>
                <c:pt idx="12">
                  <c:v>3191</c:v>
                </c:pt>
                <c:pt idx="13">
                  <c:v>1933</c:v>
                </c:pt>
                <c:pt idx="14">
                  <c:v>915</c:v>
                </c:pt>
                <c:pt idx="15">
                  <c:v>796</c:v>
                </c:pt>
                <c:pt idx="16">
                  <c:v>1930</c:v>
                </c:pt>
                <c:pt idx="17">
                  <c:v>2358</c:v>
                </c:pt>
                <c:pt idx="18">
                  <c:v>1923</c:v>
                </c:pt>
                <c:pt idx="19">
                  <c:v>2027</c:v>
                </c:pt>
                <c:pt idx="20">
                  <c:v>1210</c:v>
                </c:pt>
                <c:pt idx="21">
                  <c:v>1522</c:v>
                </c:pt>
                <c:pt idx="22">
                  <c:v>1821</c:v>
                </c:pt>
                <c:pt idx="23">
                  <c:v>1041</c:v>
                </c:pt>
                <c:pt idx="24">
                  <c:v>4449</c:v>
                </c:pt>
                <c:pt idx="25">
                  <c:v>7109</c:v>
                </c:pt>
                <c:pt idx="26">
                  <c:v>4827</c:v>
                </c:pt>
                <c:pt idx="27">
                  <c:v>2129</c:v>
                </c:pt>
                <c:pt idx="28">
                  <c:v>1436</c:v>
                </c:pt>
                <c:pt idx="29">
                  <c:v>1220</c:v>
                </c:pt>
              </c:numCache>
            </c:numRef>
          </c:val>
          <c:smooth val="0"/>
          <c:extLst>
            <c:ext xmlns:c16="http://schemas.microsoft.com/office/drawing/2014/chart" uri="{C3380CC4-5D6E-409C-BE32-E72D297353CC}">
              <c16:uniqueId val="{00000000-2B4B-4DC8-8090-753AE8A9D6C9}"/>
            </c:ext>
          </c:extLst>
        </c:ser>
        <c:dLbls>
          <c:showLegendKey val="0"/>
          <c:showVal val="0"/>
          <c:showCatName val="0"/>
          <c:showSerName val="0"/>
          <c:showPercent val="0"/>
          <c:showBubbleSize val="0"/>
        </c:dLbls>
        <c:smooth val="0"/>
        <c:axId val="644739720"/>
        <c:axId val="644740376"/>
      </c:lineChart>
      <c:dateAx>
        <c:axId val="644739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4740376"/>
        <c:crosses val="autoZero"/>
        <c:auto val="1"/>
        <c:lblOffset val="100"/>
        <c:baseTimeUnit val="days"/>
      </c:dateAx>
      <c:valAx>
        <c:axId val="644740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4739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0E517-21C0-477A-AF35-2E6742DD2C58}"/>
              </a:ext>
            </a:extLst>
          </p:cNvPr>
          <p:cNvSpPr>
            <a:spLocks noGrp="1"/>
          </p:cNvSpPr>
          <p:nvPr>
            <p:ph type="ctrTitle"/>
          </p:nvPr>
        </p:nvSpPr>
        <p:spPr/>
        <p:txBody>
          <a:bodyPr/>
          <a:lstStyle/>
          <a:p>
            <a:r>
              <a:rPr lang="en-US"/>
              <a:t>DHL CSI LinkedIN Showcase LSH</a:t>
            </a:r>
          </a:p>
        </p:txBody>
      </p:sp>
      <p:sp>
        <p:nvSpPr>
          <p:cNvPr id="3" name="Subtitle 2">
            <a:extLst>
              <a:ext uri="{FF2B5EF4-FFF2-40B4-BE49-F238E27FC236}">
                <a16:creationId xmlns:a16="http://schemas.microsoft.com/office/drawing/2014/main" id="{EBF41D10-B588-4F79-AB08-198A77C46F7F}"/>
              </a:ext>
            </a:extLst>
          </p:cNvPr>
          <p:cNvSpPr>
            <a:spLocks noGrp="1"/>
          </p:cNvSpPr>
          <p:nvPr>
            <p:ph type="subTitle" idx="1"/>
          </p:nvPr>
        </p:nvSpPr>
        <p:spPr/>
        <p:txBody>
          <a:bodyPr/>
          <a:lstStyle/>
          <a:p>
            <a:r>
              <a:rPr lang="en-US"/>
              <a:t>Rheindigital</a:t>
            </a:r>
          </a:p>
        </p:txBody>
      </p:sp>
    </p:spTree>
    <p:extLst>
      <p:ext uri="{BB962C8B-B14F-4D97-AF65-F5344CB8AC3E}">
        <p14:creationId xmlns:p14="http://schemas.microsoft.com/office/powerpoint/2010/main" val="1420946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5AEF8-65E3-4812-9285-CB833CBD5DFD}"/>
              </a:ext>
            </a:extLst>
          </p:cNvPr>
          <p:cNvSpPr>
            <a:spLocks noGrp="1"/>
          </p:cNvSpPr>
          <p:nvPr>
            <p:ph type="title"/>
          </p:nvPr>
        </p:nvSpPr>
        <p:spPr/>
        <p:txBody>
          <a:bodyPr/>
          <a:lstStyle/>
          <a:p>
            <a:r>
              <a:rPr lang="en-US"/>
              <a:t>LinkedIn Followers Total | DHL Life Sciences &amp; Healthcare</a:t>
            </a:r>
          </a:p>
        </p:txBody>
      </p:sp>
      <p:graphicFrame>
        <p:nvGraphicFramePr>
          <p:cNvPr id="6" name="Chart Placeholder 5">
            <a:extLst>
              <a:ext uri="{FF2B5EF4-FFF2-40B4-BE49-F238E27FC236}">
                <a16:creationId xmlns:a16="http://schemas.microsoft.com/office/drawing/2014/main" id="{14B52A74-D8CD-4331-A30A-BC1B7E6AE6D9}"/>
              </a:ext>
            </a:extLst>
          </p:cNvPr>
          <p:cNvGraphicFramePr>
            <a:graphicFrameLocks noGrp="1"/>
          </p:cNvGraphicFramePr>
          <p:nvPr>
            <p:ph type="chart" sz="quarter" idx="13"/>
            <p:extLst>
              <p:ext uri="{D42A27DB-BD31-4B8C-83A1-F6EECF244321}">
                <p14:modId xmlns:p14="http://schemas.microsoft.com/office/powerpoint/2010/main" val="3702751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C6199A-68AD-4A07-A8DE-44824CCC3055}"/>
              </a:ext>
            </a:extLst>
          </p:cNvPr>
          <p:cNvSpPr>
            <a:spLocks noGrp="1"/>
          </p:cNvSpPr>
          <p:nvPr>
            <p:ph type="body" sz="quarter" idx="14"/>
          </p:nvPr>
        </p:nvSpPr>
        <p:spPr/>
        <p:txBody>
          <a:bodyPr/>
          <a:lstStyle/>
          <a:p>
            <a:r>
              <a:rPr lang="en-US"/>
              <a:t>05/01/2022 - 05/02/2023</a:t>
            </a:r>
          </a:p>
        </p:txBody>
      </p:sp>
      <p:sp>
        <p:nvSpPr>
          <p:cNvPr id="5" name="Footer Placeholder 4">
            <a:extLst>
              <a:ext uri="{FF2B5EF4-FFF2-40B4-BE49-F238E27FC236}">
                <a16:creationId xmlns:a16="http://schemas.microsoft.com/office/drawing/2014/main" id="{EB5BF332-0865-4F68-B951-B1CABADCDA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8038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805A6-142E-4430-AF0D-A575FD0A06E7}"/>
              </a:ext>
            </a:extLst>
          </p:cNvPr>
          <p:cNvSpPr>
            <a:spLocks noGrp="1"/>
          </p:cNvSpPr>
          <p:nvPr>
            <p:ph type="title"/>
          </p:nvPr>
        </p:nvSpPr>
        <p:spPr/>
        <p:txBody>
          <a:bodyPr/>
          <a:lstStyle/>
          <a:p>
            <a:r>
              <a:rPr lang="en-US"/>
              <a:t>LinkedIn All Impressions Per Month | DHL CSI</a:t>
            </a:r>
          </a:p>
        </p:txBody>
      </p:sp>
      <p:graphicFrame>
        <p:nvGraphicFramePr>
          <p:cNvPr id="6" name="Chart Placeholder 5">
            <a:extLst>
              <a:ext uri="{FF2B5EF4-FFF2-40B4-BE49-F238E27FC236}">
                <a16:creationId xmlns:a16="http://schemas.microsoft.com/office/drawing/2014/main" id="{275179CE-7074-4F96-856F-E40DF01FEFEA}"/>
              </a:ext>
            </a:extLst>
          </p:cNvPr>
          <p:cNvGraphicFramePr>
            <a:graphicFrameLocks noGrp="1"/>
          </p:cNvGraphicFramePr>
          <p:nvPr>
            <p:ph type="chart" sz="quarter" idx="13"/>
            <p:extLst>
              <p:ext uri="{D42A27DB-BD31-4B8C-83A1-F6EECF244321}">
                <p14:modId xmlns:p14="http://schemas.microsoft.com/office/powerpoint/2010/main" val="2043782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0EBD54-C640-426F-B710-DEBC18E16CC6}"/>
              </a:ext>
            </a:extLst>
          </p:cNvPr>
          <p:cNvSpPr>
            <a:spLocks noGrp="1"/>
          </p:cNvSpPr>
          <p:nvPr>
            <p:ph type="body" sz="quarter" idx="14"/>
          </p:nvPr>
        </p:nvSpPr>
        <p:spPr/>
        <p:txBody>
          <a:bodyPr/>
          <a:lstStyle/>
          <a:p>
            <a:r>
              <a:rPr lang="en-US"/>
              <a:t>05/01/2022 - 05/31/2023</a:t>
            </a:r>
          </a:p>
        </p:txBody>
      </p:sp>
      <p:sp>
        <p:nvSpPr>
          <p:cNvPr id="5" name="Footer Placeholder 4">
            <a:extLst>
              <a:ext uri="{FF2B5EF4-FFF2-40B4-BE49-F238E27FC236}">
                <a16:creationId xmlns:a16="http://schemas.microsoft.com/office/drawing/2014/main" id="{D9EC717E-B4D4-46D5-8B8B-09F1EFA3DB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6957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5F3D1-75D9-4EE0-B82E-016A02A07CA0}"/>
              </a:ext>
            </a:extLst>
          </p:cNvPr>
          <p:cNvSpPr>
            <a:spLocks noGrp="1"/>
          </p:cNvSpPr>
          <p:nvPr>
            <p:ph type="title"/>
          </p:nvPr>
        </p:nvSpPr>
        <p:spPr/>
        <p:txBody>
          <a:bodyPr/>
          <a:lstStyle/>
          <a:p>
            <a:r>
              <a:rPr lang="en-US"/>
              <a:t>LinkedIn RD-IN Development Month by Month | DHL Life Sciences &amp; Healthcare - 1 of 13</a:t>
            </a:r>
          </a:p>
        </p:txBody>
      </p:sp>
      <p:graphicFrame>
        <p:nvGraphicFramePr>
          <p:cNvPr id="5" name="Table Placeholder 4">
            <a:extLst>
              <a:ext uri="{FF2B5EF4-FFF2-40B4-BE49-F238E27FC236}">
                <a16:creationId xmlns:a16="http://schemas.microsoft.com/office/drawing/2014/main" id="{E5B551E1-E741-48C7-B709-337388AC5A7B}"/>
              </a:ext>
            </a:extLst>
          </p:cNvPr>
          <p:cNvGraphicFramePr>
            <a:graphicFrameLocks noGrp="1"/>
          </p:cNvGraphicFramePr>
          <p:nvPr>
            <p:ph type="tbl" sz="quarter" idx="13"/>
            <p:extLst>
              <p:ext uri="{D42A27DB-BD31-4B8C-83A1-F6EECF244321}">
                <p14:modId xmlns:p14="http://schemas.microsoft.com/office/powerpoint/2010/main" val="60553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4093067591"/>
                    </a:ext>
                  </a:extLst>
                </a:gridCol>
                <a:gridCol w="329184">
                  <a:extLst>
                    <a:ext uri="{9D8B030D-6E8A-4147-A177-3AD203B41FA5}">
                      <a16:colId xmlns:a16="http://schemas.microsoft.com/office/drawing/2014/main" val="3059406444"/>
                    </a:ext>
                  </a:extLst>
                </a:gridCol>
                <a:gridCol w="329184">
                  <a:extLst>
                    <a:ext uri="{9D8B030D-6E8A-4147-A177-3AD203B41FA5}">
                      <a16:colId xmlns:a16="http://schemas.microsoft.com/office/drawing/2014/main" val="2806149393"/>
                    </a:ext>
                  </a:extLst>
                </a:gridCol>
                <a:gridCol w="329184">
                  <a:extLst>
                    <a:ext uri="{9D8B030D-6E8A-4147-A177-3AD203B41FA5}">
                      <a16:colId xmlns:a16="http://schemas.microsoft.com/office/drawing/2014/main" val="4123113994"/>
                    </a:ext>
                  </a:extLst>
                </a:gridCol>
                <a:gridCol w="329184">
                  <a:extLst>
                    <a:ext uri="{9D8B030D-6E8A-4147-A177-3AD203B41FA5}">
                      <a16:colId xmlns:a16="http://schemas.microsoft.com/office/drawing/2014/main" val="17067103"/>
                    </a:ext>
                  </a:extLst>
                </a:gridCol>
                <a:gridCol w="329184">
                  <a:extLst>
                    <a:ext uri="{9D8B030D-6E8A-4147-A177-3AD203B41FA5}">
                      <a16:colId xmlns:a16="http://schemas.microsoft.com/office/drawing/2014/main" val="4081789246"/>
                    </a:ext>
                  </a:extLst>
                </a:gridCol>
                <a:gridCol w="329184">
                  <a:extLst>
                    <a:ext uri="{9D8B030D-6E8A-4147-A177-3AD203B41FA5}">
                      <a16:colId xmlns:a16="http://schemas.microsoft.com/office/drawing/2014/main" val="2497357746"/>
                    </a:ext>
                  </a:extLst>
                </a:gridCol>
                <a:gridCol w="329184">
                  <a:extLst>
                    <a:ext uri="{9D8B030D-6E8A-4147-A177-3AD203B41FA5}">
                      <a16:colId xmlns:a16="http://schemas.microsoft.com/office/drawing/2014/main" val="1646806733"/>
                    </a:ext>
                  </a:extLst>
                </a:gridCol>
                <a:gridCol w="329184">
                  <a:extLst>
                    <a:ext uri="{9D8B030D-6E8A-4147-A177-3AD203B41FA5}">
                      <a16:colId xmlns:a16="http://schemas.microsoft.com/office/drawing/2014/main" val="2818041085"/>
                    </a:ext>
                  </a:extLst>
                </a:gridCol>
                <a:gridCol w="329184">
                  <a:extLst>
                    <a:ext uri="{9D8B030D-6E8A-4147-A177-3AD203B41FA5}">
                      <a16:colId xmlns:a16="http://schemas.microsoft.com/office/drawing/2014/main" val="297900547"/>
                    </a:ext>
                  </a:extLst>
                </a:gridCol>
                <a:gridCol w="329184">
                  <a:extLst>
                    <a:ext uri="{9D8B030D-6E8A-4147-A177-3AD203B41FA5}">
                      <a16:colId xmlns:a16="http://schemas.microsoft.com/office/drawing/2014/main" val="1616616298"/>
                    </a:ext>
                  </a:extLst>
                </a:gridCol>
                <a:gridCol w="329184">
                  <a:extLst>
                    <a:ext uri="{9D8B030D-6E8A-4147-A177-3AD203B41FA5}">
                      <a16:colId xmlns:a16="http://schemas.microsoft.com/office/drawing/2014/main" val="692694325"/>
                    </a:ext>
                  </a:extLst>
                </a:gridCol>
                <a:gridCol w="329184">
                  <a:extLst>
                    <a:ext uri="{9D8B030D-6E8A-4147-A177-3AD203B41FA5}">
                      <a16:colId xmlns:a16="http://schemas.microsoft.com/office/drawing/2014/main" val="2018998654"/>
                    </a:ext>
                  </a:extLst>
                </a:gridCol>
                <a:gridCol w="329184">
                  <a:extLst>
                    <a:ext uri="{9D8B030D-6E8A-4147-A177-3AD203B41FA5}">
                      <a16:colId xmlns:a16="http://schemas.microsoft.com/office/drawing/2014/main" val="1929998795"/>
                    </a:ext>
                  </a:extLst>
                </a:gridCol>
                <a:gridCol w="329184">
                  <a:extLst>
                    <a:ext uri="{9D8B030D-6E8A-4147-A177-3AD203B41FA5}">
                      <a16:colId xmlns:a16="http://schemas.microsoft.com/office/drawing/2014/main" val="2087031317"/>
                    </a:ext>
                  </a:extLst>
                </a:gridCol>
                <a:gridCol w="329184">
                  <a:extLst>
                    <a:ext uri="{9D8B030D-6E8A-4147-A177-3AD203B41FA5}">
                      <a16:colId xmlns:a16="http://schemas.microsoft.com/office/drawing/2014/main" val="168825252"/>
                    </a:ext>
                  </a:extLst>
                </a:gridCol>
                <a:gridCol w="329184">
                  <a:extLst>
                    <a:ext uri="{9D8B030D-6E8A-4147-A177-3AD203B41FA5}">
                      <a16:colId xmlns:a16="http://schemas.microsoft.com/office/drawing/2014/main" val="3126509051"/>
                    </a:ext>
                  </a:extLst>
                </a:gridCol>
                <a:gridCol w="329184">
                  <a:extLst>
                    <a:ext uri="{9D8B030D-6E8A-4147-A177-3AD203B41FA5}">
                      <a16:colId xmlns:a16="http://schemas.microsoft.com/office/drawing/2014/main" val="1580576730"/>
                    </a:ext>
                  </a:extLst>
                </a:gridCol>
                <a:gridCol w="329184">
                  <a:extLst>
                    <a:ext uri="{9D8B030D-6E8A-4147-A177-3AD203B41FA5}">
                      <a16:colId xmlns:a16="http://schemas.microsoft.com/office/drawing/2014/main" val="2272411738"/>
                    </a:ext>
                  </a:extLst>
                </a:gridCol>
                <a:gridCol w="329184">
                  <a:extLst>
                    <a:ext uri="{9D8B030D-6E8A-4147-A177-3AD203B41FA5}">
                      <a16:colId xmlns:a16="http://schemas.microsoft.com/office/drawing/2014/main" val="741237735"/>
                    </a:ext>
                  </a:extLst>
                </a:gridCol>
                <a:gridCol w="329184">
                  <a:extLst>
                    <a:ext uri="{9D8B030D-6E8A-4147-A177-3AD203B41FA5}">
                      <a16:colId xmlns:a16="http://schemas.microsoft.com/office/drawing/2014/main" val="1563294701"/>
                    </a:ext>
                  </a:extLst>
                </a:gridCol>
                <a:gridCol w="329184">
                  <a:extLst>
                    <a:ext uri="{9D8B030D-6E8A-4147-A177-3AD203B41FA5}">
                      <a16:colId xmlns:a16="http://schemas.microsoft.com/office/drawing/2014/main" val="3752096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4275619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2023 - 05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19.255742512044 %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12.979124485094 %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5.5406132329209 %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0.10758472296934 %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8.4454007530931 %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9.4633792603336 %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60966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2023 - 04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2.5329778276733 %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2716.4545454545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19.288466721126 %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1965.7272727273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13.960825833107 %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4.3449105119549 %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0.68181818181818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0.036583680695942 %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0.49522591929584 %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159.68181818182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6.6613253353681 %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8.0517174273999 %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1225.8888888889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57.152715646774 %</a:t>
                      </a:r>
                    </a:p>
                  </a:txBody>
                  <a:tcPr/>
                </a:tc>
                <a:extLst>
                  <a:ext uri="{0D108BD9-81ED-4DB2-BD59-A6C34878D82A}">
                    <a16:rowId xmlns:a16="http://schemas.microsoft.com/office/drawing/2014/main" val="2761084617"/>
                  </a:ext>
                </a:extLst>
              </a:tr>
            </a:tbl>
          </a:graphicData>
        </a:graphic>
      </p:graphicFrame>
      <p:sp>
        <p:nvSpPr>
          <p:cNvPr id="4" name="Text Placeholder 3">
            <a:extLst>
              <a:ext uri="{FF2B5EF4-FFF2-40B4-BE49-F238E27FC236}">
                <a16:creationId xmlns:a16="http://schemas.microsoft.com/office/drawing/2014/main" id="{F038CFBF-CFFC-48BD-BCA5-0FA6B5C98DB9}"/>
              </a:ext>
            </a:extLst>
          </p:cNvPr>
          <p:cNvSpPr>
            <a:spLocks noGrp="1"/>
          </p:cNvSpPr>
          <p:nvPr>
            <p:ph type="body" sz="quarter" idx="14"/>
          </p:nvPr>
        </p:nvSpPr>
        <p:spPr/>
        <p:txBody>
          <a:bodyPr/>
          <a:lstStyle/>
          <a:p>
            <a:r>
              <a:rPr lang="en-US"/>
              <a:t>05/01/2021 - 05/02/2023</a:t>
            </a:r>
          </a:p>
        </p:txBody>
      </p:sp>
    </p:spTree>
    <p:extLst>
      <p:ext uri="{BB962C8B-B14F-4D97-AF65-F5344CB8AC3E}">
        <p14:creationId xmlns:p14="http://schemas.microsoft.com/office/powerpoint/2010/main" val="342921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B6F9F-3B01-4662-9C64-80C891D2D085}"/>
              </a:ext>
            </a:extLst>
          </p:cNvPr>
          <p:cNvSpPr>
            <a:spLocks noGrp="1"/>
          </p:cNvSpPr>
          <p:nvPr>
            <p:ph type="title"/>
          </p:nvPr>
        </p:nvSpPr>
        <p:spPr/>
        <p:txBody>
          <a:bodyPr/>
          <a:lstStyle/>
          <a:p>
            <a:r>
              <a:rPr lang="en-US"/>
              <a:t>LinkedIn RD-IN Development Month by Month | DHL Life Sciences &amp; Healthcare - 2 of 13</a:t>
            </a:r>
          </a:p>
        </p:txBody>
      </p:sp>
      <p:graphicFrame>
        <p:nvGraphicFramePr>
          <p:cNvPr id="5" name="Table Placeholder 4">
            <a:extLst>
              <a:ext uri="{FF2B5EF4-FFF2-40B4-BE49-F238E27FC236}">
                <a16:creationId xmlns:a16="http://schemas.microsoft.com/office/drawing/2014/main" id="{2C008C2E-FAEF-436D-8029-29B1F4A5B128}"/>
              </a:ext>
            </a:extLst>
          </p:cNvPr>
          <p:cNvGraphicFramePr>
            <a:graphicFrameLocks noGrp="1"/>
          </p:cNvGraphicFramePr>
          <p:nvPr>
            <p:ph type="tbl" sz="quarter" idx="13"/>
            <p:extLst>
              <p:ext uri="{D42A27DB-BD31-4B8C-83A1-F6EECF244321}">
                <p14:modId xmlns:p14="http://schemas.microsoft.com/office/powerpoint/2010/main" val="2343593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364811077"/>
                    </a:ext>
                  </a:extLst>
                </a:gridCol>
                <a:gridCol w="329184">
                  <a:extLst>
                    <a:ext uri="{9D8B030D-6E8A-4147-A177-3AD203B41FA5}">
                      <a16:colId xmlns:a16="http://schemas.microsoft.com/office/drawing/2014/main" val="2699189547"/>
                    </a:ext>
                  </a:extLst>
                </a:gridCol>
                <a:gridCol w="329184">
                  <a:extLst>
                    <a:ext uri="{9D8B030D-6E8A-4147-A177-3AD203B41FA5}">
                      <a16:colId xmlns:a16="http://schemas.microsoft.com/office/drawing/2014/main" val="470645017"/>
                    </a:ext>
                  </a:extLst>
                </a:gridCol>
                <a:gridCol w="329184">
                  <a:extLst>
                    <a:ext uri="{9D8B030D-6E8A-4147-A177-3AD203B41FA5}">
                      <a16:colId xmlns:a16="http://schemas.microsoft.com/office/drawing/2014/main" val="3908896965"/>
                    </a:ext>
                  </a:extLst>
                </a:gridCol>
                <a:gridCol w="329184">
                  <a:extLst>
                    <a:ext uri="{9D8B030D-6E8A-4147-A177-3AD203B41FA5}">
                      <a16:colId xmlns:a16="http://schemas.microsoft.com/office/drawing/2014/main" val="565779541"/>
                    </a:ext>
                  </a:extLst>
                </a:gridCol>
                <a:gridCol w="329184">
                  <a:extLst>
                    <a:ext uri="{9D8B030D-6E8A-4147-A177-3AD203B41FA5}">
                      <a16:colId xmlns:a16="http://schemas.microsoft.com/office/drawing/2014/main" val="753019762"/>
                    </a:ext>
                  </a:extLst>
                </a:gridCol>
                <a:gridCol w="329184">
                  <a:extLst>
                    <a:ext uri="{9D8B030D-6E8A-4147-A177-3AD203B41FA5}">
                      <a16:colId xmlns:a16="http://schemas.microsoft.com/office/drawing/2014/main" val="3497060753"/>
                    </a:ext>
                  </a:extLst>
                </a:gridCol>
                <a:gridCol w="329184">
                  <a:extLst>
                    <a:ext uri="{9D8B030D-6E8A-4147-A177-3AD203B41FA5}">
                      <a16:colId xmlns:a16="http://schemas.microsoft.com/office/drawing/2014/main" val="3779457969"/>
                    </a:ext>
                  </a:extLst>
                </a:gridCol>
                <a:gridCol w="329184">
                  <a:extLst>
                    <a:ext uri="{9D8B030D-6E8A-4147-A177-3AD203B41FA5}">
                      <a16:colId xmlns:a16="http://schemas.microsoft.com/office/drawing/2014/main" val="2921714454"/>
                    </a:ext>
                  </a:extLst>
                </a:gridCol>
                <a:gridCol w="329184">
                  <a:extLst>
                    <a:ext uri="{9D8B030D-6E8A-4147-A177-3AD203B41FA5}">
                      <a16:colId xmlns:a16="http://schemas.microsoft.com/office/drawing/2014/main" val="2953646855"/>
                    </a:ext>
                  </a:extLst>
                </a:gridCol>
                <a:gridCol w="329184">
                  <a:extLst>
                    <a:ext uri="{9D8B030D-6E8A-4147-A177-3AD203B41FA5}">
                      <a16:colId xmlns:a16="http://schemas.microsoft.com/office/drawing/2014/main" val="377344510"/>
                    </a:ext>
                  </a:extLst>
                </a:gridCol>
                <a:gridCol w="329184">
                  <a:extLst>
                    <a:ext uri="{9D8B030D-6E8A-4147-A177-3AD203B41FA5}">
                      <a16:colId xmlns:a16="http://schemas.microsoft.com/office/drawing/2014/main" val="529650419"/>
                    </a:ext>
                  </a:extLst>
                </a:gridCol>
                <a:gridCol w="329184">
                  <a:extLst>
                    <a:ext uri="{9D8B030D-6E8A-4147-A177-3AD203B41FA5}">
                      <a16:colId xmlns:a16="http://schemas.microsoft.com/office/drawing/2014/main" val="3766265443"/>
                    </a:ext>
                  </a:extLst>
                </a:gridCol>
                <a:gridCol w="329184">
                  <a:extLst>
                    <a:ext uri="{9D8B030D-6E8A-4147-A177-3AD203B41FA5}">
                      <a16:colId xmlns:a16="http://schemas.microsoft.com/office/drawing/2014/main" val="557127805"/>
                    </a:ext>
                  </a:extLst>
                </a:gridCol>
                <a:gridCol w="329184">
                  <a:extLst>
                    <a:ext uri="{9D8B030D-6E8A-4147-A177-3AD203B41FA5}">
                      <a16:colId xmlns:a16="http://schemas.microsoft.com/office/drawing/2014/main" val="2515687607"/>
                    </a:ext>
                  </a:extLst>
                </a:gridCol>
                <a:gridCol w="329184">
                  <a:extLst>
                    <a:ext uri="{9D8B030D-6E8A-4147-A177-3AD203B41FA5}">
                      <a16:colId xmlns:a16="http://schemas.microsoft.com/office/drawing/2014/main" val="3805815215"/>
                    </a:ext>
                  </a:extLst>
                </a:gridCol>
                <a:gridCol w="329184">
                  <a:extLst>
                    <a:ext uri="{9D8B030D-6E8A-4147-A177-3AD203B41FA5}">
                      <a16:colId xmlns:a16="http://schemas.microsoft.com/office/drawing/2014/main" val="1134189456"/>
                    </a:ext>
                  </a:extLst>
                </a:gridCol>
                <a:gridCol w="329184">
                  <a:extLst>
                    <a:ext uri="{9D8B030D-6E8A-4147-A177-3AD203B41FA5}">
                      <a16:colId xmlns:a16="http://schemas.microsoft.com/office/drawing/2014/main" val="1869741410"/>
                    </a:ext>
                  </a:extLst>
                </a:gridCol>
                <a:gridCol w="329184">
                  <a:extLst>
                    <a:ext uri="{9D8B030D-6E8A-4147-A177-3AD203B41FA5}">
                      <a16:colId xmlns:a16="http://schemas.microsoft.com/office/drawing/2014/main" val="3033287211"/>
                    </a:ext>
                  </a:extLst>
                </a:gridCol>
                <a:gridCol w="329184">
                  <a:extLst>
                    <a:ext uri="{9D8B030D-6E8A-4147-A177-3AD203B41FA5}">
                      <a16:colId xmlns:a16="http://schemas.microsoft.com/office/drawing/2014/main" val="3494453553"/>
                    </a:ext>
                  </a:extLst>
                </a:gridCol>
                <a:gridCol w="329184">
                  <a:extLst>
                    <a:ext uri="{9D8B030D-6E8A-4147-A177-3AD203B41FA5}">
                      <a16:colId xmlns:a16="http://schemas.microsoft.com/office/drawing/2014/main" val="600919908"/>
                    </a:ext>
                  </a:extLst>
                </a:gridCol>
                <a:gridCol w="329184">
                  <a:extLst>
                    <a:ext uri="{9D8B030D-6E8A-4147-A177-3AD203B41FA5}">
                      <a16:colId xmlns:a16="http://schemas.microsoft.com/office/drawing/2014/main" val="3711313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1143727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2023 - 03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3.1654260316543 %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2764.0869565217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20.283821723617 %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2095.9130434783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15.379268859767 %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91.608695652174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4.3708252084803 %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0.39130434782609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0.016244519779296 %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12.391304347826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0.5621388574472 %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112.34782608696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5.5252156727178 %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7.8237061759436 %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56.147466967151 %</a:t>
                      </a:r>
                    </a:p>
                  </a:txBody>
                  <a:tcPr/>
                </a:tc>
                <a:extLst>
                  <a:ext uri="{0D108BD9-81ED-4DB2-BD59-A6C34878D82A}">
                    <a16:rowId xmlns:a16="http://schemas.microsoft.com/office/drawing/2014/main" val="3880102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2023 - 02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2.8923766816143 %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30.289479442564 %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22.167374457478 %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3.2804811372335 %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0.031393599561471 %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0.41710513353902 %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7.983440359211 %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8.620259533278 %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48.466134066129 %</a:t>
                      </a:r>
                    </a:p>
                  </a:txBody>
                  <a:tcPr/>
                </a:tc>
                <a:extLst>
                  <a:ext uri="{0D108BD9-81ED-4DB2-BD59-A6C34878D82A}">
                    <a16:rowId xmlns:a16="http://schemas.microsoft.com/office/drawing/2014/main" val="3689040207"/>
                  </a:ext>
                </a:extLst>
              </a:tr>
            </a:tbl>
          </a:graphicData>
        </a:graphic>
      </p:graphicFrame>
      <p:sp>
        <p:nvSpPr>
          <p:cNvPr id="4" name="Text Placeholder 3">
            <a:extLst>
              <a:ext uri="{FF2B5EF4-FFF2-40B4-BE49-F238E27FC236}">
                <a16:creationId xmlns:a16="http://schemas.microsoft.com/office/drawing/2014/main" id="{38F963B6-2A0E-4FCD-AEAA-BF372591F656}"/>
              </a:ext>
            </a:extLst>
          </p:cNvPr>
          <p:cNvSpPr>
            <a:spLocks noGrp="1"/>
          </p:cNvSpPr>
          <p:nvPr>
            <p:ph type="body" sz="quarter" idx="14"/>
          </p:nvPr>
        </p:nvSpPr>
        <p:spPr/>
        <p:txBody>
          <a:bodyPr/>
          <a:lstStyle/>
          <a:p>
            <a:r>
              <a:rPr lang="en-US"/>
              <a:t>05/01/2021 - 05/02/2023</a:t>
            </a:r>
          </a:p>
        </p:txBody>
      </p:sp>
    </p:spTree>
    <p:extLst>
      <p:ext uri="{BB962C8B-B14F-4D97-AF65-F5344CB8AC3E}">
        <p14:creationId xmlns:p14="http://schemas.microsoft.com/office/powerpoint/2010/main" val="1159183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D1B92-9104-4B8F-90BB-9C78CD773602}"/>
              </a:ext>
            </a:extLst>
          </p:cNvPr>
          <p:cNvSpPr>
            <a:spLocks noGrp="1"/>
          </p:cNvSpPr>
          <p:nvPr>
            <p:ph type="title"/>
          </p:nvPr>
        </p:nvSpPr>
        <p:spPr/>
        <p:txBody>
          <a:bodyPr/>
          <a:lstStyle/>
          <a:p>
            <a:r>
              <a:rPr lang="en-US"/>
              <a:t>LinkedIn RD-IN Development Month by Month | DHL Life Sciences &amp; Healthcare - 3 of 13</a:t>
            </a:r>
          </a:p>
        </p:txBody>
      </p:sp>
      <p:graphicFrame>
        <p:nvGraphicFramePr>
          <p:cNvPr id="5" name="Table Placeholder 4">
            <a:extLst>
              <a:ext uri="{FF2B5EF4-FFF2-40B4-BE49-F238E27FC236}">
                <a16:creationId xmlns:a16="http://schemas.microsoft.com/office/drawing/2014/main" id="{30ED5C3F-42A6-4FD6-A628-CEBCC74F2EC5}"/>
              </a:ext>
            </a:extLst>
          </p:cNvPr>
          <p:cNvGraphicFramePr>
            <a:graphicFrameLocks noGrp="1"/>
          </p:cNvGraphicFramePr>
          <p:nvPr>
            <p:ph type="tbl" sz="quarter" idx="13"/>
            <p:extLst>
              <p:ext uri="{D42A27DB-BD31-4B8C-83A1-F6EECF244321}">
                <p14:modId xmlns:p14="http://schemas.microsoft.com/office/powerpoint/2010/main" val="577574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2198937301"/>
                    </a:ext>
                  </a:extLst>
                </a:gridCol>
                <a:gridCol w="329184">
                  <a:extLst>
                    <a:ext uri="{9D8B030D-6E8A-4147-A177-3AD203B41FA5}">
                      <a16:colId xmlns:a16="http://schemas.microsoft.com/office/drawing/2014/main" val="1978657796"/>
                    </a:ext>
                  </a:extLst>
                </a:gridCol>
                <a:gridCol w="329184">
                  <a:extLst>
                    <a:ext uri="{9D8B030D-6E8A-4147-A177-3AD203B41FA5}">
                      <a16:colId xmlns:a16="http://schemas.microsoft.com/office/drawing/2014/main" val="3012576705"/>
                    </a:ext>
                  </a:extLst>
                </a:gridCol>
                <a:gridCol w="329184">
                  <a:extLst>
                    <a:ext uri="{9D8B030D-6E8A-4147-A177-3AD203B41FA5}">
                      <a16:colId xmlns:a16="http://schemas.microsoft.com/office/drawing/2014/main" val="2043488537"/>
                    </a:ext>
                  </a:extLst>
                </a:gridCol>
                <a:gridCol w="329184">
                  <a:extLst>
                    <a:ext uri="{9D8B030D-6E8A-4147-A177-3AD203B41FA5}">
                      <a16:colId xmlns:a16="http://schemas.microsoft.com/office/drawing/2014/main" val="19301264"/>
                    </a:ext>
                  </a:extLst>
                </a:gridCol>
                <a:gridCol w="329184">
                  <a:extLst>
                    <a:ext uri="{9D8B030D-6E8A-4147-A177-3AD203B41FA5}">
                      <a16:colId xmlns:a16="http://schemas.microsoft.com/office/drawing/2014/main" val="2128201573"/>
                    </a:ext>
                  </a:extLst>
                </a:gridCol>
                <a:gridCol w="329184">
                  <a:extLst>
                    <a:ext uri="{9D8B030D-6E8A-4147-A177-3AD203B41FA5}">
                      <a16:colId xmlns:a16="http://schemas.microsoft.com/office/drawing/2014/main" val="2776706916"/>
                    </a:ext>
                  </a:extLst>
                </a:gridCol>
                <a:gridCol w="329184">
                  <a:extLst>
                    <a:ext uri="{9D8B030D-6E8A-4147-A177-3AD203B41FA5}">
                      <a16:colId xmlns:a16="http://schemas.microsoft.com/office/drawing/2014/main" val="503995574"/>
                    </a:ext>
                  </a:extLst>
                </a:gridCol>
                <a:gridCol w="329184">
                  <a:extLst>
                    <a:ext uri="{9D8B030D-6E8A-4147-A177-3AD203B41FA5}">
                      <a16:colId xmlns:a16="http://schemas.microsoft.com/office/drawing/2014/main" val="3139846413"/>
                    </a:ext>
                  </a:extLst>
                </a:gridCol>
                <a:gridCol w="329184">
                  <a:extLst>
                    <a:ext uri="{9D8B030D-6E8A-4147-A177-3AD203B41FA5}">
                      <a16:colId xmlns:a16="http://schemas.microsoft.com/office/drawing/2014/main" val="3029023212"/>
                    </a:ext>
                  </a:extLst>
                </a:gridCol>
                <a:gridCol w="329184">
                  <a:extLst>
                    <a:ext uri="{9D8B030D-6E8A-4147-A177-3AD203B41FA5}">
                      <a16:colId xmlns:a16="http://schemas.microsoft.com/office/drawing/2014/main" val="1343836614"/>
                    </a:ext>
                  </a:extLst>
                </a:gridCol>
                <a:gridCol w="329184">
                  <a:extLst>
                    <a:ext uri="{9D8B030D-6E8A-4147-A177-3AD203B41FA5}">
                      <a16:colId xmlns:a16="http://schemas.microsoft.com/office/drawing/2014/main" val="2594789704"/>
                    </a:ext>
                  </a:extLst>
                </a:gridCol>
                <a:gridCol w="329184">
                  <a:extLst>
                    <a:ext uri="{9D8B030D-6E8A-4147-A177-3AD203B41FA5}">
                      <a16:colId xmlns:a16="http://schemas.microsoft.com/office/drawing/2014/main" val="2577766098"/>
                    </a:ext>
                  </a:extLst>
                </a:gridCol>
                <a:gridCol w="329184">
                  <a:extLst>
                    <a:ext uri="{9D8B030D-6E8A-4147-A177-3AD203B41FA5}">
                      <a16:colId xmlns:a16="http://schemas.microsoft.com/office/drawing/2014/main" val="3599040412"/>
                    </a:ext>
                  </a:extLst>
                </a:gridCol>
                <a:gridCol w="329184">
                  <a:extLst>
                    <a:ext uri="{9D8B030D-6E8A-4147-A177-3AD203B41FA5}">
                      <a16:colId xmlns:a16="http://schemas.microsoft.com/office/drawing/2014/main" val="1509914645"/>
                    </a:ext>
                  </a:extLst>
                </a:gridCol>
                <a:gridCol w="329184">
                  <a:extLst>
                    <a:ext uri="{9D8B030D-6E8A-4147-A177-3AD203B41FA5}">
                      <a16:colId xmlns:a16="http://schemas.microsoft.com/office/drawing/2014/main" val="627575422"/>
                    </a:ext>
                  </a:extLst>
                </a:gridCol>
                <a:gridCol w="329184">
                  <a:extLst>
                    <a:ext uri="{9D8B030D-6E8A-4147-A177-3AD203B41FA5}">
                      <a16:colId xmlns:a16="http://schemas.microsoft.com/office/drawing/2014/main" val="1022232642"/>
                    </a:ext>
                  </a:extLst>
                </a:gridCol>
                <a:gridCol w="329184">
                  <a:extLst>
                    <a:ext uri="{9D8B030D-6E8A-4147-A177-3AD203B41FA5}">
                      <a16:colId xmlns:a16="http://schemas.microsoft.com/office/drawing/2014/main" val="77001529"/>
                    </a:ext>
                  </a:extLst>
                </a:gridCol>
                <a:gridCol w="329184">
                  <a:extLst>
                    <a:ext uri="{9D8B030D-6E8A-4147-A177-3AD203B41FA5}">
                      <a16:colId xmlns:a16="http://schemas.microsoft.com/office/drawing/2014/main" val="3167023234"/>
                    </a:ext>
                  </a:extLst>
                </a:gridCol>
                <a:gridCol w="329184">
                  <a:extLst>
                    <a:ext uri="{9D8B030D-6E8A-4147-A177-3AD203B41FA5}">
                      <a16:colId xmlns:a16="http://schemas.microsoft.com/office/drawing/2014/main" val="3327161995"/>
                    </a:ext>
                  </a:extLst>
                </a:gridCol>
                <a:gridCol w="329184">
                  <a:extLst>
                    <a:ext uri="{9D8B030D-6E8A-4147-A177-3AD203B41FA5}">
                      <a16:colId xmlns:a16="http://schemas.microsoft.com/office/drawing/2014/main" val="601778701"/>
                    </a:ext>
                  </a:extLst>
                </a:gridCol>
                <a:gridCol w="329184">
                  <a:extLst>
                    <a:ext uri="{9D8B030D-6E8A-4147-A177-3AD203B41FA5}">
                      <a16:colId xmlns:a16="http://schemas.microsoft.com/office/drawing/2014/main" val="1582103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1186254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2023 - 01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3.4192652053103 %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5818.4166666667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45.574206824486 %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4294.9166666667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33.63393028488 %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115.91666666667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2.6989270261355 %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0.039251796319029 %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0.38779739582959 %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4.0048071103542 %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5.5579847298071 %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50.127833464375 %</a:t>
                      </a:r>
                    </a:p>
                  </a:txBody>
                  <a:tcPr/>
                </a:tc>
                <a:extLst>
                  <a:ext uri="{0D108BD9-81ED-4DB2-BD59-A6C34878D82A}">
                    <a16:rowId xmlns:a16="http://schemas.microsoft.com/office/drawing/2014/main" val="2759458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2022 - 12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2.7328097451515 %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2776.7058823529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22.564158461054 %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1960.4705882353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15.934140478832 %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62.764705882353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3.2015122419587 %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0.52941176470588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0.018617761628722 %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7.9411764705882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0.41319987761619 %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156.58823529412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6.5122209495906 %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7.1815953516489 %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814.11111111111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45.325414956574 %</a:t>
                      </a:r>
                    </a:p>
                  </a:txBody>
                  <a:tcPr/>
                </a:tc>
                <a:extLst>
                  <a:ext uri="{0D108BD9-81ED-4DB2-BD59-A6C34878D82A}">
                    <a16:rowId xmlns:a16="http://schemas.microsoft.com/office/drawing/2014/main" val="234957748"/>
                  </a:ext>
                </a:extLst>
              </a:tr>
            </a:tbl>
          </a:graphicData>
        </a:graphic>
      </p:graphicFrame>
      <p:sp>
        <p:nvSpPr>
          <p:cNvPr id="4" name="Text Placeholder 3">
            <a:extLst>
              <a:ext uri="{FF2B5EF4-FFF2-40B4-BE49-F238E27FC236}">
                <a16:creationId xmlns:a16="http://schemas.microsoft.com/office/drawing/2014/main" id="{EED51E23-BD0B-4F7D-BD19-0CDF78B3B317}"/>
              </a:ext>
            </a:extLst>
          </p:cNvPr>
          <p:cNvSpPr>
            <a:spLocks noGrp="1"/>
          </p:cNvSpPr>
          <p:nvPr>
            <p:ph type="body" sz="quarter" idx="14"/>
          </p:nvPr>
        </p:nvSpPr>
        <p:spPr/>
        <p:txBody>
          <a:bodyPr/>
          <a:lstStyle/>
          <a:p>
            <a:r>
              <a:rPr lang="en-US"/>
              <a:t>05/01/2021 - 05/02/2023</a:t>
            </a:r>
          </a:p>
        </p:txBody>
      </p:sp>
    </p:spTree>
    <p:extLst>
      <p:ext uri="{BB962C8B-B14F-4D97-AF65-F5344CB8AC3E}">
        <p14:creationId xmlns:p14="http://schemas.microsoft.com/office/powerpoint/2010/main" val="3844955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A4C47-CC8E-43D4-9798-9C39ACCDA976}"/>
              </a:ext>
            </a:extLst>
          </p:cNvPr>
          <p:cNvSpPr>
            <a:spLocks noGrp="1"/>
          </p:cNvSpPr>
          <p:nvPr>
            <p:ph type="title"/>
          </p:nvPr>
        </p:nvSpPr>
        <p:spPr/>
        <p:txBody>
          <a:bodyPr/>
          <a:lstStyle/>
          <a:p>
            <a:r>
              <a:rPr lang="en-US"/>
              <a:t>LinkedIn RD-IN Development Month by Month | DHL Life Sciences &amp; Healthcare - 4 of 13</a:t>
            </a:r>
          </a:p>
        </p:txBody>
      </p:sp>
      <p:graphicFrame>
        <p:nvGraphicFramePr>
          <p:cNvPr id="5" name="Table Placeholder 4">
            <a:extLst>
              <a:ext uri="{FF2B5EF4-FFF2-40B4-BE49-F238E27FC236}">
                <a16:creationId xmlns:a16="http://schemas.microsoft.com/office/drawing/2014/main" id="{8B9932B9-9019-4572-BEC5-6BD7153F96F1}"/>
              </a:ext>
            </a:extLst>
          </p:cNvPr>
          <p:cNvGraphicFramePr>
            <a:graphicFrameLocks noGrp="1"/>
          </p:cNvGraphicFramePr>
          <p:nvPr>
            <p:ph type="tbl" sz="quarter" idx="13"/>
            <p:extLst>
              <p:ext uri="{D42A27DB-BD31-4B8C-83A1-F6EECF244321}">
                <p14:modId xmlns:p14="http://schemas.microsoft.com/office/powerpoint/2010/main" val="610649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3693752857"/>
                    </a:ext>
                  </a:extLst>
                </a:gridCol>
                <a:gridCol w="329184">
                  <a:extLst>
                    <a:ext uri="{9D8B030D-6E8A-4147-A177-3AD203B41FA5}">
                      <a16:colId xmlns:a16="http://schemas.microsoft.com/office/drawing/2014/main" val="3215692454"/>
                    </a:ext>
                  </a:extLst>
                </a:gridCol>
                <a:gridCol w="329184">
                  <a:extLst>
                    <a:ext uri="{9D8B030D-6E8A-4147-A177-3AD203B41FA5}">
                      <a16:colId xmlns:a16="http://schemas.microsoft.com/office/drawing/2014/main" val="3738754306"/>
                    </a:ext>
                  </a:extLst>
                </a:gridCol>
                <a:gridCol w="329184">
                  <a:extLst>
                    <a:ext uri="{9D8B030D-6E8A-4147-A177-3AD203B41FA5}">
                      <a16:colId xmlns:a16="http://schemas.microsoft.com/office/drawing/2014/main" val="3900672664"/>
                    </a:ext>
                  </a:extLst>
                </a:gridCol>
                <a:gridCol w="329184">
                  <a:extLst>
                    <a:ext uri="{9D8B030D-6E8A-4147-A177-3AD203B41FA5}">
                      <a16:colId xmlns:a16="http://schemas.microsoft.com/office/drawing/2014/main" val="3871349760"/>
                    </a:ext>
                  </a:extLst>
                </a:gridCol>
                <a:gridCol w="329184">
                  <a:extLst>
                    <a:ext uri="{9D8B030D-6E8A-4147-A177-3AD203B41FA5}">
                      <a16:colId xmlns:a16="http://schemas.microsoft.com/office/drawing/2014/main" val="2307655851"/>
                    </a:ext>
                  </a:extLst>
                </a:gridCol>
                <a:gridCol w="329184">
                  <a:extLst>
                    <a:ext uri="{9D8B030D-6E8A-4147-A177-3AD203B41FA5}">
                      <a16:colId xmlns:a16="http://schemas.microsoft.com/office/drawing/2014/main" val="572358499"/>
                    </a:ext>
                  </a:extLst>
                </a:gridCol>
                <a:gridCol w="329184">
                  <a:extLst>
                    <a:ext uri="{9D8B030D-6E8A-4147-A177-3AD203B41FA5}">
                      <a16:colId xmlns:a16="http://schemas.microsoft.com/office/drawing/2014/main" val="1143556626"/>
                    </a:ext>
                  </a:extLst>
                </a:gridCol>
                <a:gridCol w="329184">
                  <a:extLst>
                    <a:ext uri="{9D8B030D-6E8A-4147-A177-3AD203B41FA5}">
                      <a16:colId xmlns:a16="http://schemas.microsoft.com/office/drawing/2014/main" val="1825426417"/>
                    </a:ext>
                  </a:extLst>
                </a:gridCol>
                <a:gridCol w="329184">
                  <a:extLst>
                    <a:ext uri="{9D8B030D-6E8A-4147-A177-3AD203B41FA5}">
                      <a16:colId xmlns:a16="http://schemas.microsoft.com/office/drawing/2014/main" val="2528876549"/>
                    </a:ext>
                  </a:extLst>
                </a:gridCol>
                <a:gridCol w="329184">
                  <a:extLst>
                    <a:ext uri="{9D8B030D-6E8A-4147-A177-3AD203B41FA5}">
                      <a16:colId xmlns:a16="http://schemas.microsoft.com/office/drawing/2014/main" val="205483833"/>
                    </a:ext>
                  </a:extLst>
                </a:gridCol>
                <a:gridCol w="329184">
                  <a:extLst>
                    <a:ext uri="{9D8B030D-6E8A-4147-A177-3AD203B41FA5}">
                      <a16:colId xmlns:a16="http://schemas.microsoft.com/office/drawing/2014/main" val="3607878969"/>
                    </a:ext>
                  </a:extLst>
                </a:gridCol>
                <a:gridCol w="329184">
                  <a:extLst>
                    <a:ext uri="{9D8B030D-6E8A-4147-A177-3AD203B41FA5}">
                      <a16:colId xmlns:a16="http://schemas.microsoft.com/office/drawing/2014/main" val="1182842033"/>
                    </a:ext>
                  </a:extLst>
                </a:gridCol>
                <a:gridCol w="329184">
                  <a:extLst>
                    <a:ext uri="{9D8B030D-6E8A-4147-A177-3AD203B41FA5}">
                      <a16:colId xmlns:a16="http://schemas.microsoft.com/office/drawing/2014/main" val="2988930417"/>
                    </a:ext>
                  </a:extLst>
                </a:gridCol>
                <a:gridCol w="329184">
                  <a:extLst>
                    <a:ext uri="{9D8B030D-6E8A-4147-A177-3AD203B41FA5}">
                      <a16:colId xmlns:a16="http://schemas.microsoft.com/office/drawing/2014/main" val="379497425"/>
                    </a:ext>
                  </a:extLst>
                </a:gridCol>
                <a:gridCol w="329184">
                  <a:extLst>
                    <a:ext uri="{9D8B030D-6E8A-4147-A177-3AD203B41FA5}">
                      <a16:colId xmlns:a16="http://schemas.microsoft.com/office/drawing/2014/main" val="1611482467"/>
                    </a:ext>
                  </a:extLst>
                </a:gridCol>
                <a:gridCol w="329184">
                  <a:extLst>
                    <a:ext uri="{9D8B030D-6E8A-4147-A177-3AD203B41FA5}">
                      <a16:colId xmlns:a16="http://schemas.microsoft.com/office/drawing/2014/main" val="3771169520"/>
                    </a:ext>
                  </a:extLst>
                </a:gridCol>
                <a:gridCol w="329184">
                  <a:extLst>
                    <a:ext uri="{9D8B030D-6E8A-4147-A177-3AD203B41FA5}">
                      <a16:colId xmlns:a16="http://schemas.microsoft.com/office/drawing/2014/main" val="3881023278"/>
                    </a:ext>
                  </a:extLst>
                </a:gridCol>
                <a:gridCol w="329184">
                  <a:extLst>
                    <a:ext uri="{9D8B030D-6E8A-4147-A177-3AD203B41FA5}">
                      <a16:colId xmlns:a16="http://schemas.microsoft.com/office/drawing/2014/main" val="108321417"/>
                    </a:ext>
                  </a:extLst>
                </a:gridCol>
                <a:gridCol w="329184">
                  <a:extLst>
                    <a:ext uri="{9D8B030D-6E8A-4147-A177-3AD203B41FA5}">
                      <a16:colId xmlns:a16="http://schemas.microsoft.com/office/drawing/2014/main" val="1019241373"/>
                    </a:ext>
                  </a:extLst>
                </a:gridCol>
                <a:gridCol w="329184">
                  <a:extLst>
                    <a:ext uri="{9D8B030D-6E8A-4147-A177-3AD203B41FA5}">
                      <a16:colId xmlns:a16="http://schemas.microsoft.com/office/drawing/2014/main" val="4172800868"/>
                    </a:ext>
                  </a:extLst>
                </a:gridCol>
                <a:gridCol w="329184">
                  <a:extLst>
                    <a:ext uri="{9D8B030D-6E8A-4147-A177-3AD203B41FA5}">
                      <a16:colId xmlns:a16="http://schemas.microsoft.com/office/drawing/2014/main" val="2192094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2689563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2022 - 11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3.3652259980205 %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3378.6470588235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28.366762883363 %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2376.1176470588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19.949237108654 %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84.882352941176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3.5723127197108 %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0.52941176470588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0.017182419714666 %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6.5294117647059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0.3577860284363 %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296.17647058824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8.4964263805391 %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8.7749970930555 %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58.314990489892 %</a:t>
                      </a:r>
                    </a:p>
                  </a:txBody>
                  <a:tcPr/>
                </a:tc>
                <a:extLst>
                  <a:ext uri="{0D108BD9-81ED-4DB2-BD59-A6C34878D82A}">
                    <a16:rowId xmlns:a16="http://schemas.microsoft.com/office/drawing/2014/main" val="2665187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2022 - 10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3.9958928724223 %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2965.5333333333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25.878762410212 %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2092.6428571429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18.256295056138 %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3.1316061940358 %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0.050543367624448 %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0.389441954959 %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275.73333333333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10.433549951548 %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9.5972169961508 %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56.924012343992 %</a:t>
                      </a:r>
                    </a:p>
                  </a:txBody>
                  <a:tcPr/>
                </a:tc>
                <a:extLst>
                  <a:ext uri="{0D108BD9-81ED-4DB2-BD59-A6C34878D82A}">
                    <a16:rowId xmlns:a16="http://schemas.microsoft.com/office/drawing/2014/main" val="3112195807"/>
                  </a:ext>
                </a:extLst>
              </a:tr>
            </a:tbl>
          </a:graphicData>
        </a:graphic>
      </p:graphicFrame>
      <p:sp>
        <p:nvSpPr>
          <p:cNvPr id="4" name="Text Placeholder 3">
            <a:extLst>
              <a:ext uri="{FF2B5EF4-FFF2-40B4-BE49-F238E27FC236}">
                <a16:creationId xmlns:a16="http://schemas.microsoft.com/office/drawing/2014/main" id="{325B4C56-E95B-4BBB-8734-AEA182CD40A9}"/>
              </a:ext>
            </a:extLst>
          </p:cNvPr>
          <p:cNvSpPr>
            <a:spLocks noGrp="1"/>
          </p:cNvSpPr>
          <p:nvPr>
            <p:ph type="body" sz="quarter" idx="14"/>
          </p:nvPr>
        </p:nvSpPr>
        <p:spPr/>
        <p:txBody>
          <a:bodyPr/>
          <a:lstStyle/>
          <a:p>
            <a:r>
              <a:rPr lang="en-US"/>
              <a:t>05/01/2021 - 05/02/2023</a:t>
            </a:r>
          </a:p>
        </p:txBody>
      </p:sp>
    </p:spTree>
    <p:extLst>
      <p:ext uri="{BB962C8B-B14F-4D97-AF65-F5344CB8AC3E}">
        <p14:creationId xmlns:p14="http://schemas.microsoft.com/office/powerpoint/2010/main" val="440671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7DE21-D88D-403D-A6D4-EB5BAD308355}"/>
              </a:ext>
            </a:extLst>
          </p:cNvPr>
          <p:cNvSpPr>
            <a:spLocks noGrp="1"/>
          </p:cNvSpPr>
          <p:nvPr>
            <p:ph type="title"/>
          </p:nvPr>
        </p:nvSpPr>
        <p:spPr/>
        <p:txBody>
          <a:bodyPr/>
          <a:lstStyle/>
          <a:p>
            <a:r>
              <a:rPr lang="en-US"/>
              <a:t>LinkedIn RD-IN Development Month by Month | DHL Life Sciences &amp; Healthcare - 5 of 13</a:t>
            </a:r>
          </a:p>
        </p:txBody>
      </p:sp>
      <p:graphicFrame>
        <p:nvGraphicFramePr>
          <p:cNvPr id="5" name="Table Placeholder 4">
            <a:extLst>
              <a:ext uri="{FF2B5EF4-FFF2-40B4-BE49-F238E27FC236}">
                <a16:creationId xmlns:a16="http://schemas.microsoft.com/office/drawing/2014/main" id="{E689C6E9-5644-4F3D-8E31-A92A6E9279C0}"/>
              </a:ext>
            </a:extLst>
          </p:cNvPr>
          <p:cNvGraphicFramePr>
            <a:graphicFrameLocks noGrp="1"/>
          </p:cNvGraphicFramePr>
          <p:nvPr>
            <p:ph type="tbl" sz="quarter" idx="13"/>
            <p:extLst>
              <p:ext uri="{D42A27DB-BD31-4B8C-83A1-F6EECF244321}">
                <p14:modId xmlns:p14="http://schemas.microsoft.com/office/powerpoint/2010/main" val="2718933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3666439503"/>
                    </a:ext>
                  </a:extLst>
                </a:gridCol>
                <a:gridCol w="329184">
                  <a:extLst>
                    <a:ext uri="{9D8B030D-6E8A-4147-A177-3AD203B41FA5}">
                      <a16:colId xmlns:a16="http://schemas.microsoft.com/office/drawing/2014/main" val="3715752103"/>
                    </a:ext>
                  </a:extLst>
                </a:gridCol>
                <a:gridCol w="329184">
                  <a:extLst>
                    <a:ext uri="{9D8B030D-6E8A-4147-A177-3AD203B41FA5}">
                      <a16:colId xmlns:a16="http://schemas.microsoft.com/office/drawing/2014/main" val="265443497"/>
                    </a:ext>
                  </a:extLst>
                </a:gridCol>
                <a:gridCol w="329184">
                  <a:extLst>
                    <a:ext uri="{9D8B030D-6E8A-4147-A177-3AD203B41FA5}">
                      <a16:colId xmlns:a16="http://schemas.microsoft.com/office/drawing/2014/main" val="726846112"/>
                    </a:ext>
                  </a:extLst>
                </a:gridCol>
                <a:gridCol w="329184">
                  <a:extLst>
                    <a:ext uri="{9D8B030D-6E8A-4147-A177-3AD203B41FA5}">
                      <a16:colId xmlns:a16="http://schemas.microsoft.com/office/drawing/2014/main" val="2488568323"/>
                    </a:ext>
                  </a:extLst>
                </a:gridCol>
                <a:gridCol w="329184">
                  <a:extLst>
                    <a:ext uri="{9D8B030D-6E8A-4147-A177-3AD203B41FA5}">
                      <a16:colId xmlns:a16="http://schemas.microsoft.com/office/drawing/2014/main" val="806748485"/>
                    </a:ext>
                  </a:extLst>
                </a:gridCol>
                <a:gridCol w="329184">
                  <a:extLst>
                    <a:ext uri="{9D8B030D-6E8A-4147-A177-3AD203B41FA5}">
                      <a16:colId xmlns:a16="http://schemas.microsoft.com/office/drawing/2014/main" val="1685063240"/>
                    </a:ext>
                  </a:extLst>
                </a:gridCol>
                <a:gridCol w="329184">
                  <a:extLst>
                    <a:ext uri="{9D8B030D-6E8A-4147-A177-3AD203B41FA5}">
                      <a16:colId xmlns:a16="http://schemas.microsoft.com/office/drawing/2014/main" val="85539958"/>
                    </a:ext>
                  </a:extLst>
                </a:gridCol>
                <a:gridCol w="329184">
                  <a:extLst>
                    <a:ext uri="{9D8B030D-6E8A-4147-A177-3AD203B41FA5}">
                      <a16:colId xmlns:a16="http://schemas.microsoft.com/office/drawing/2014/main" val="4031304864"/>
                    </a:ext>
                  </a:extLst>
                </a:gridCol>
                <a:gridCol w="329184">
                  <a:extLst>
                    <a:ext uri="{9D8B030D-6E8A-4147-A177-3AD203B41FA5}">
                      <a16:colId xmlns:a16="http://schemas.microsoft.com/office/drawing/2014/main" val="65622589"/>
                    </a:ext>
                  </a:extLst>
                </a:gridCol>
                <a:gridCol w="329184">
                  <a:extLst>
                    <a:ext uri="{9D8B030D-6E8A-4147-A177-3AD203B41FA5}">
                      <a16:colId xmlns:a16="http://schemas.microsoft.com/office/drawing/2014/main" val="1049710700"/>
                    </a:ext>
                  </a:extLst>
                </a:gridCol>
                <a:gridCol w="329184">
                  <a:extLst>
                    <a:ext uri="{9D8B030D-6E8A-4147-A177-3AD203B41FA5}">
                      <a16:colId xmlns:a16="http://schemas.microsoft.com/office/drawing/2014/main" val="4232353645"/>
                    </a:ext>
                  </a:extLst>
                </a:gridCol>
                <a:gridCol w="329184">
                  <a:extLst>
                    <a:ext uri="{9D8B030D-6E8A-4147-A177-3AD203B41FA5}">
                      <a16:colId xmlns:a16="http://schemas.microsoft.com/office/drawing/2014/main" val="3621790045"/>
                    </a:ext>
                  </a:extLst>
                </a:gridCol>
                <a:gridCol w="329184">
                  <a:extLst>
                    <a:ext uri="{9D8B030D-6E8A-4147-A177-3AD203B41FA5}">
                      <a16:colId xmlns:a16="http://schemas.microsoft.com/office/drawing/2014/main" val="3500956967"/>
                    </a:ext>
                  </a:extLst>
                </a:gridCol>
                <a:gridCol w="329184">
                  <a:extLst>
                    <a:ext uri="{9D8B030D-6E8A-4147-A177-3AD203B41FA5}">
                      <a16:colId xmlns:a16="http://schemas.microsoft.com/office/drawing/2014/main" val="2118782925"/>
                    </a:ext>
                  </a:extLst>
                </a:gridCol>
                <a:gridCol w="329184">
                  <a:extLst>
                    <a:ext uri="{9D8B030D-6E8A-4147-A177-3AD203B41FA5}">
                      <a16:colId xmlns:a16="http://schemas.microsoft.com/office/drawing/2014/main" val="1546806028"/>
                    </a:ext>
                  </a:extLst>
                </a:gridCol>
                <a:gridCol w="329184">
                  <a:extLst>
                    <a:ext uri="{9D8B030D-6E8A-4147-A177-3AD203B41FA5}">
                      <a16:colId xmlns:a16="http://schemas.microsoft.com/office/drawing/2014/main" val="1331464125"/>
                    </a:ext>
                  </a:extLst>
                </a:gridCol>
                <a:gridCol w="329184">
                  <a:extLst>
                    <a:ext uri="{9D8B030D-6E8A-4147-A177-3AD203B41FA5}">
                      <a16:colId xmlns:a16="http://schemas.microsoft.com/office/drawing/2014/main" val="1599877841"/>
                    </a:ext>
                  </a:extLst>
                </a:gridCol>
                <a:gridCol w="329184">
                  <a:extLst>
                    <a:ext uri="{9D8B030D-6E8A-4147-A177-3AD203B41FA5}">
                      <a16:colId xmlns:a16="http://schemas.microsoft.com/office/drawing/2014/main" val="1900042780"/>
                    </a:ext>
                  </a:extLst>
                </a:gridCol>
                <a:gridCol w="329184">
                  <a:extLst>
                    <a:ext uri="{9D8B030D-6E8A-4147-A177-3AD203B41FA5}">
                      <a16:colId xmlns:a16="http://schemas.microsoft.com/office/drawing/2014/main" val="468564812"/>
                    </a:ext>
                  </a:extLst>
                </a:gridCol>
                <a:gridCol w="329184">
                  <a:extLst>
                    <a:ext uri="{9D8B030D-6E8A-4147-A177-3AD203B41FA5}">
                      <a16:colId xmlns:a16="http://schemas.microsoft.com/office/drawing/2014/main" val="2292996949"/>
                    </a:ext>
                  </a:extLst>
                </a:gridCol>
                <a:gridCol w="329184">
                  <a:extLst>
                    <a:ext uri="{9D8B030D-6E8A-4147-A177-3AD203B41FA5}">
                      <a16:colId xmlns:a16="http://schemas.microsoft.com/office/drawing/2014/main" val="2096091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1227112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2022 - 09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6.5002693481774 %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4362.5652173913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40.427523509525 %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2989.5217391304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27.691756374686 %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116.04347826087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3.8816736718102 %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1.695652173913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0.038217128482637 %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10.95652173913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0.54693396425735 %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460.60869565217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10.932125572856 %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10.637523571178 %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2228.6666666667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56.87587498749 %</a:t>
                      </a:r>
                    </a:p>
                  </a:txBody>
                  <a:tcPr/>
                </a:tc>
                <a:extLst>
                  <a:ext uri="{0D108BD9-81ED-4DB2-BD59-A6C34878D82A}">
                    <a16:rowId xmlns:a16="http://schemas.microsoft.com/office/drawing/2014/main" val="2997729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2022 - 08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6.0851145773156 %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2679.0454545455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26.682424122322 %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1890.6818181818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18.831247057055 %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3.447529751172 %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0.54545454545455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0.022925757119159 %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0.37900267075805 %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10.08596953851 %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9.8656909130459 %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55.064033235234 %</a:t>
                      </a:r>
                    </a:p>
                  </a:txBody>
                  <a:tcPr/>
                </a:tc>
                <a:extLst>
                  <a:ext uri="{0D108BD9-81ED-4DB2-BD59-A6C34878D82A}">
                    <a16:rowId xmlns:a16="http://schemas.microsoft.com/office/drawing/2014/main" val="346894045"/>
                  </a:ext>
                </a:extLst>
              </a:tr>
            </a:tbl>
          </a:graphicData>
        </a:graphic>
      </p:graphicFrame>
      <p:sp>
        <p:nvSpPr>
          <p:cNvPr id="4" name="Text Placeholder 3">
            <a:extLst>
              <a:ext uri="{FF2B5EF4-FFF2-40B4-BE49-F238E27FC236}">
                <a16:creationId xmlns:a16="http://schemas.microsoft.com/office/drawing/2014/main" id="{30894664-73F8-4AA6-8D6E-631ED19C0112}"/>
              </a:ext>
            </a:extLst>
          </p:cNvPr>
          <p:cNvSpPr>
            <a:spLocks noGrp="1"/>
          </p:cNvSpPr>
          <p:nvPr>
            <p:ph type="body" sz="quarter" idx="14"/>
          </p:nvPr>
        </p:nvSpPr>
        <p:spPr/>
        <p:txBody>
          <a:bodyPr/>
          <a:lstStyle/>
          <a:p>
            <a:r>
              <a:rPr lang="en-US"/>
              <a:t>05/01/2021 - 05/02/2023</a:t>
            </a:r>
          </a:p>
        </p:txBody>
      </p:sp>
    </p:spTree>
    <p:extLst>
      <p:ext uri="{BB962C8B-B14F-4D97-AF65-F5344CB8AC3E}">
        <p14:creationId xmlns:p14="http://schemas.microsoft.com/office/powerpoint/2010/main" val="3805835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78C19-458C-4E87-94B6-678EB4A6C5CB}"/>
              </a:ext>
            </a:extLst>
          </p:cNvPr>
          <p:cNvSpPr>
            <a:spLocks noGrp="1"/>
          </p:cNvSpPr>
          <p:nvPr>
            <p:ph type="title"/>
          </p:nvPr>
        </p:nvSpPr>
        <p:spPr/>
        <p:txBody>
          <a:bodyPr/>
          <a:lstStyle/>
          <a:p>
            <a:r>
              <a:rPr lang="en-US"/>
              <a:t>LinkedIn RD-IN Development Month by Month | DHL Life Sciences &amp; Healthcare - 6 of 13</a:t>
            </a:r>
          </a:p>
        </p:txBody>
      </p:sp>
      <p:graphicFrame>
        <p:nvGraphicFramePr>
          <p:cNvPr id="5" name="Table Placeholder 4">
            <a:extLst>
              <a:ext uri="{FF2B5EF4-FFF2-40B4-BE49-F238E27FC236}">
                <a16:creationId xmlns:a16="http://schemas.microsoft.com/office/drawing/2014/main" id="{86C5D5D2-0340-48BA-A23B-EDD982F9C230}"/>
              </a:ext>
            </a:extLst>
          </p:cNvPr>
          <p:cNvGraphicFramePr>
            <a:graphicFrameLocks noGrp="1"/>
          </p:cNvGraphicFramePr>
          <p:nvPr>
            <p:ph type="tbl" sz="quarter" idx="13"/>
            <p:extLst>
              <p:ext uri="{D42A27DB-BD31-4B8C-83A1-F6EECF244321}">
                <p14:modId xmlns:p14="http://schemas.microsoft.com/office/powerpoint/2010/main" val="2320585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2350104568"/>
                    </a:ext>
                  </a:extLst>
                </a:gridCol>
                <a:gridCol w="329184">
                  <a:extLst>
                    <a:ext uri="{9D8B030D-6E8A-4147-A177-3AD203B41FA5}">
                      <a16:colId xmlns:a16="http://schemas.microsoft.com/office/drawing/2014/main" val="2571709357"/>
                    </a:ext>
                  </a:extLst>
                </a:gridCol>
                <a:gridCol w="329184">
                  <a:extLst>
                    <a:ext uri="{9D8B030D-6E8A-4147-A177-3AD203B41FA5}">
                      <a16:colId xmlns:a16="http://schemas.microsoft.com/office/drawing/2014/main" val="3210685207"/>
                    </a:ext>
                  </a:extLst>
                </a:gridCol>
                <a:gridCol w="329184">
                  <a:extLst>
                    <a:ext uri="{9D8B030D-6E8A-4147-A177-3AD203B41FA5}">
                      <a16:colId xmlns:a16="http://schemas.microsoft.com/office/drawing/2014/main" val="1215868821"/>
                    </a:ext>
                  </a:extLst>
                </a:gridCol>
                <a:gridCol w="329184">
                  <a:extLst>
                    <a:ext uri="{9D8B030D-6E8A-4147-A177-3AD203B41FA5}">
                      <a16:colId xmlns:a16="http://schemas.microsoft.com/office/drawing/2014/main" val="140466192"/>
                    </a:ext>
                  </a:extLst>
                </a:gridCol>
                <a:gridCol w="329184">
                  <a:extLst>
                    <a:ext uri="{9D8B030D-6E8A-4147-A177-3AD203B41FA5}">
                      <a16:colId xmlns:a16="http://schemas.microsoft.com/office/drawing/2014/main" val="255833135"/>
                    </a:ext>
                  </a:extLst>
                </a:gridCol>
                <a:gridCol w="329184">
                  <a:extLst>
                    <a:ext uri="{9D8B030D-6E8A-4147-A177-3AD203B41FA5}">
                      <a16:colId xmlns:a16="http://schemas.microsoft.com/office/drawing/2014/main" val="752777234"/>
                    </a:ext>
                  </a:extLst>
                </a:gridCol>
                <a:gridCol w="329184">
                  <a:extLst>
                    <a:ext uri="{9D8B030D-6E8A-4147-A177-3AD203B41FA5}">
                      <a16:colId xmlns:a16="http://schemas.microsoft.com/office/drawing/2014/main" val="2757028675"/>
                    </a:ext>
                  </a:extLst>
                </a:gridCol>
                <a:gridCol w="329184">
                  <a:extLst>
                    <a:ext uri="{9D8B030D-6E8A-4147-A177-3AD203B41FA5}">
                      <a16:colId xmlns:a16="http://schemas.microsoft.com/office/drawing/2014/main" val="732774369"/>
                    </a:ext>
                  </a:extLst>
                </a:gridCol>
                <a:gridCol w="329184">
                  <a:extLst>
                    <a:ext uri="{9D8B030D-6E8A-4147-A177-3AD203B41FA5}">
                      <a16:colId xmlns:a16="http://schemas.microsoft.com/office/drawing/2014/main" val="366088562"/>
                    </a:ext>
                  </a:extLst>
                </a:gridCol>
                <a:gridCol w="329184">
                  <a:extLst>
                    <a:ext uri="{9D8B030D-6E8A-4147-A177-3AD203B41FA5}">
                      <a16:colId xmlns:a16="http://schemas.microsoft.com/office/drawing/2014/main" val="1535990995"/>
                    </a:ext>
                  </a:extLst>
                </a:gridCol>
                <a:gridCol w="329184">
                  <a:extLst>
                    <a:ext uri="{9D8B030D-6E8A-4147-A177-3AD203B41FA5}">
                      <a16:colId xmlns:a16="http://schemas.microsoft.com/office/drawing/2014/main" val="2641519244"/>
                    </a:ext>
                  </a:extLst>
                </a:gridCol>
                <a:gridCol w="329184">
                  <a:extLst>
                    <a:ext uri="{9D8B030D-6E8A-4147-A177-3AD203B41FA5}">
                      <a16:colId xmlns:a16="http://schemas.microsoft.com/office/drawing/2014/main" val="2115668231"/>
                    </a:ext>
                  </a:extLst>
                </a:gridCol>
                <a:gridCol w="329184">
                  <a:extLst>
                    <a:ext uri="{9D8B030D-6E8A-4147-A177-3AD203B41FA5}">
                      <a16:colId xmlns:a16="http://schemas.microsoft.com/office/drawing/2014/main" val="3867399875"/>
                    </a:ext>
                  </a:extLst>
                </a:gridCol>
                <a:gridCol w="329184">
                  <a:extLst>
                    <a:ext uri="{9D8B030D-6E8A-4147-A177-3AD203B41FA5}">
                      <a16:colId xmlns:a16="http://schemas.microsoft.com/office/drawing/2014/main" val="369277594"/>
                    </a:ext>
                  </a:extLst>
                </a:gridCol>
                <a:gridCol w="329184">
                  <a:extLst>
                    <a:ext uri="{9D8B030D-6E8A-4147-A177-3AD203B41FA5}">
                      <a16:colId xmlns:a16="http://schemas.microsoft.com/office/drawing/2014/main" val="1372593839"/>
                    </a:ext>
                  </a:extLst>
                </a:gridCol>
                <a:gridCol w="329184">
                  <a:extLst>
                    <a:ext uri="{9D8B030D-6E8A-4147-A177-3AD203B41FA5}">
                      <a16:colId xmlns:a16="http://schemas.microsoft.com/office/drawing/2014/main" val="1372054693"/>
                    </a:ext>
                  </a:extLst>
                </a:gridCol>
                <a:gridCol w="329184">
                  <a:extLst>
                    <a:ext uri="{9D8B030D-6E8A-4147-A177-3AD203B41FA5}">
                      <a16:colId xmlns:a16="http://schemas.microsoft.com/office/drawing/2014/main" val="2439706635"/>
                    </a:ext>
                  </a:extLst>
                </a:gridCol>
                <a:gridCol w="329184">
                  <a:extLst>
                    <a:ext uri="{9D8B030D-6E8A-4147-A177-3AD203B41FA5}">
                      <a16:colId xmlns:a16="http://schemas.microsoft.com/office/drawing/2014/main" val="1117924634"/>
                    </a:ext>
                  </a:extLst>
                </a:gridCol>
                <a:gridCol w="329184">
                  <a:extLst>
                    <a:ext uri="{9D8B030D-6E8A-4147-A177-3AD203B41FA5}">
                      <a16:colId xmlns:a16="http://schemas.microsoft.com/office/drawing/2014/main" val="276431934"/>
                    </a:ext>
                  </a:extLst>
                </a:gridCol>
                <a:gridCol w="329184">
                  <a:extLst>
                    <a:ext uri="{9D8B030D-6E8A-4147-A177-3AD203B41FA5}">
                      <a16:colId xmlns:a16="http://schemas.microsoft.com/office/drawing/2014/main" val="1892012701"/>
                    </a:ext>
                  </a:extLst>
                </a:gridCol>
                <a:gridCol w="329184">
                  <a:extLst>
                    <a:ext uri="{9D8B030D-6E8A-4147-A177-3AD203B41FA5}">
                      <a16:colId xmlns:a16="http://schemas.microsoft.com/office/drawing/2014/main" val="947572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1525331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2022 - 07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5.662326927051 %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3020.3333333333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32.392732260711 %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1992.0666666667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21.360976404299 %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3.7515478062983 %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0.025146628634856 %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0.3171246885774 %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2.5738877689963 %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4.1983895258793 %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35.183795948987 %</a:t>
                      </a:r>
                    </a:p>
                  </a:txBody>
                  <a:tcPr/>
                </a:tc>
                <a:extLst>
                  <a:ext uri="{0D108BD9-81ED-4DB2-BD59-A6C34878D82A}">
                    <a16:rowId xmlns:a16="http://schemas.microsoft.com/office/drawing/2014/main" val="3265087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2022 - 06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4.3960874821409 %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3446.9166666667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38.676848554229 %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2279.0833333333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25.580732952928 %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4.1610296537351 %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0.052569389214108 %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0.29893962003256 %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4.2151907754948 %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5.4800576289682 %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41.126709385841 %</a:t>
                      </a:r>
                    </a:p>
                  </a:txBody>
                  <a:tcPr/>
                </a:tc>
                <a:extLst>
                  <a:ext uri="{0D108BD9-81ED-4DB2-BD59-A6C34878D82A}">
                    <a16:rowId xmlns:a16="http://schemas.microsoft.com/office/drawing/2014/main" val="547687542"/>
                  </a:ext>
                </a:extLst>
              </a:tr>
            </a:tbl>
          </a:graphicData>
        </a:graphic>
      </p:graphicFrame>
      <p:sp>
        <p:nvSpPr>
          <p:cNvPr id="4" name="Text Placeholder 3">
            <a:extLst>
              <a:ext uri="{FF2B5EF4-FFF2-40B4-BE49-F238E27FC236}">
                <a16:creationId xmlns:a16="http://schemas.microsoft.com/office/drawing/2014/main" id="{A48A3A71-6F7C-4F4C-A371-243418FDDDBD}"/>
              </a:ext>
            </a:extLst>
          </p:cNvPr>
          <p:cNvSpPr>
            <a:spLocks noGrp="1"/>
          </p:cNvSpPr>
          <p:nvPr>
            <p:ph type="body" sz="quarter" idx="14"/>
          </p:nvPr>
        </p:nvSpPr>
        <p:spPr/>
        <p:txBody>
          <a:bodyPr/>
          <a:lstStyle/>
          <a:p>
            <a:r>
              <a:rPr lang="en-US"/>
              <a:t>05/01/2021 - 05/02/2023</a:t>
            </a:r>
          </a:p>
        </p:txBody>
      </p:sp>
    </p:spTree>
    <p:extLst>
      <p:ext uri="{BB962C8B-B14F-4D97-AF65-F5344CB8AC3E}">
        <p14:creationId xmlns:p14="http://schemas.microsoft.com/office/powerpoint/2010/main" val="1543825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D61DE-E3C8-4DDE-806E-90B3ECA7777B}"/>
              </a:ext>
            </a:extLst>
          </p:cNvPr>
          <p:cNvSpPr>
            <a:spLocks noGrp="1"/>
          </p:cNvSpPr>
          <p:nvPr>
            <p:ph type="title"/>
          </p:nvPr>
        </p:nvSpPr>
        <p:spPr/>
        <p:txBody>
          <a:bodyPr/>
          <a:lstStyle/>
          <a:p>
            <a:r>
              <a:rPr lang="en-US"/>
              <a:t>LinkedIn RD-IN Development Month by Month | DHL Life Sciences &amp; Healthcare - 7 of 13</a:t>
            </a:r>
          </a:p>
        </p:txBody>
      </p:sp>
      <p:graphicFrame>
        <p:nvGraphicFramePr>
          <p:cNvPr id="5" name="Table Placeholder 4">
            <a:extLst>
              <a:ext uri="{FF2B5EF4-FFF2-40B4-BE49-F238E27FC236}">
                <a16:creationId xmlns:a16="http://schemas.microsoft.com/office/drawing/2014/main" id="{71A59F01-7FD6-4AD1-81B5-B76C2E435B07}"/>
              </a:ext>
            </a:extLst>
          </p:cNvPr>
          <p:cNvGraphicFramePr>
            <a:graphicFrameLocks noGrp="1"/>
          </p:cNvGraphicFramePr>
          <p:nvPr>
            <p:ph type="tbl" sz="quarter" idx="13"/>
            <p:extLst>
              <p:ext uri="{D42A27DB-BD31-4B8C-83A1-F6EECF244321}">
                <p14:modId xmlns:p14="http://schemas.microsoft.com/office/powerpoint/2010/main" val="1950019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2776955910"/>
                    </a:ext>
                  </a:extLst>
                </a:gridCol>
                <a:gridCol w="329184">
                  <a:extLst>
                    <a:ext uri="{9D8B030D-6E8A-4147-A177-3AD203B41FA5}">
                      <a16:colId xmlns:a16="http://schemas.microsoft.com/office/drawing/2014/main" val="1938043332"/>
                    </a:ext>
                  </a:extLst>
                </a:gridCol>
                <a:gridCol w="329184">
                  <a:extLst>
                    <a:ext uri="{9D8B030D-6E8A-4147-A177-3AD203B41FA5}">
                      <a16:colId xmlns:a16="http://schemas.microsoft.com/office/drawing/2014/main" val="1401395890"/>
                    </a:ext>
                  </a:extLst>
                </a:gridCol>
                <a:gridCol w="329184">
                  <a:extLst>
                    <a:ext uri="{9D8B030D-6E8A-4147-A177-3AD203B41FA5}">
                      <a16:colId xmlns:a16="http://schemas.microsoft.com/office/drawing/2014/main" val="1991125476"/>
                    </a:ext>
                  </a:extLst>
                </a:gridCol>
                <a:gridCol w="329184">
                  <a:extLst>
                    <a:ext uri="{9D8B030D-6E8A-4147-A177-3AD203B41FA5}">
                      <a16:colId xmlns:a16="http://schemas.microsoft.com/office/drawing/2014/main" val="781904417"/>
                    </a:ext>
                  </a:extLst>
                </a:gridCol>
                <a:gridCol w="329184">
                  <a:extLst>
                    <a:ext uri="{9D8B030D-6E8A-4147-A177-3AD203B41FA5}">
                      <a16:colId xmlns:a16="http://schemas.microsoft.com/office/drawing/2014/main" val="1637385896"/>
                    </a:ext>
                  </a:extLst>
                </a:gridCol>
                <a:gridCol w="329184">
                  <a:extLst>
                    <a:ext uri="{9D8B030D-6E8A-4147-A177-3AD203B41FA5}">
                      <a16:colId xmlns:a16="http://schemas.microsoft.com/office/drawing/2014/main" val="3386863398"/>
                    </a:ext>
                  </a:extLst>
                </a:gridCol>
                <a:gridCol w="329184">
                  <a:extLst>
                    <a:ext uri="{9D8B030D-6E8A-4147-A177-3AD203B41FA5}">
                      <a16:colId xmlns:a16="http://schemas.microsoft.com/office/drawing/2014/main" val="328256765"/>
                    </a:ext>
                  </a:extLst>
                </a:gridCol>
                <a:gridCol w="329184">
                  <a:extLst>
                    <a:ext uri="{9D8B030D-6E8A-4147-A177-3AD203B41FA5}">
                      <a16:colId xmlns:a16="http://schemas.microsoft.com/office/drawing/2014/main" val="2055153451"/>
                    </a:ext>
                  </a:extLst>
                </a:gridCol>
                <a:gridCol w="329184">
                  <a:extLst>
                    <a:ext uri="{9D8B030D-6E8A-4147-A177-3AD203B41FA5}">
                      <a16:colId xmlns:a16="http://schemas.microsoft.com/office/drawing/2014/main" val="947904404"/>
                    </a:ext>
                  </a:extLst>
                </a:gridCol>
                <a:gridCol w="329184">
                  <a:extLst>
                    <a:ext uri="{9D8B030D-6E8A-4147-A177-3AD203B41FA5}">
                      <a16:colId xmlns:a16="http://schemas.microsoft.com/office/drawing/2014/main" val="2702670777"/>
                    </a:ext>
                  </a:extLst>
                </a:gridCol>
                <a:gridCol w="329184">
                  <a:extLst>
                    <a:ext uri="{9D8B030D-6E8A-4147-A177-3AD203B41FA5}">
                      <a16:colId xmlns:a16="http://schemas.microsoft.com/office/drawing/2014/main" val="4174083241"/>
                    </a:ext>
                  </a:extLst>
                </a:gridCol>
                <a:gridCol w="329184">
                  <a:extLst>
                    <a:ext uri="{9D8B030D-6E8A-4147-A177-3AD203B41FA5}">
                      <a16:colId xmlns:a16="http://schemas.microsoft.com/office/drawing/2014/main" val="3902661448"/>
                    </a:ext>
                  </a:extLst>
                </a:gridCol>
                <a:gridCol w="329184">
                  <a:extLst>
                    <a:ext uri="{9D8B030D-6E8A-4147-A177-3AD203B41FA5}">
                      <a16:colId xmlns:a16="http://schemas.microsoft.com/office/drawing/2014/main" val="861568261"/>
                    </a:ext>
                  </a:extLst>
                </a:gridCol>
                <a:gridCol w="329184">
                  <a:extLst>
                    <a:ext uri="{9D8B030D-6E8A-4147-A177-3AD203B41FA5}">
                      <a16:colId xmlns:a16="http://schemas.microsoft.com/office/drawing/2014/main" val="517359908"/>
                    </a:ext>
                  </a:extLst>
                </a:gridCol>
                <a:gridCol w="329184">
                  <a:extLst>
                    <a:ext uri="{9D8B030D-6E8A-4147-A177-3AD203B41FA5}">
                      <a16:colId xmlns:a16="http://schemas.microsoft.com/office/drawing/2014/main" val="685160846"/>
                    </a:ext>
                  </a:extLst>
                </a:gridCol>
                <a:gridCol w="329184">
                  <a:extLst>
                    <a:ext uri="{9D8B030D-6E8A-4147-A177-3AD203B41FA5}">
                      <a16:colId xmlns:a16="http://schemas.microsoft.com/office/drawing/2014/main" val="1181985374"/>
                    </a:ext>
                  </a:extLst>
                </a:gridCol>
                <a:gridCol w="329184">
                  <a:extLst>
                    <a:ext uri="{9D8B030D-6E8A-4147-A177-3AD203B41FA5}">
                      <a16:colId xmlns:a16="http://schemas.microsoft.com/office/drawing/2014/main" val="3300087649"/>
                    </a:ext>
                  </a:extLst>
                </a:gridCol>
                <a:gridCol w="329184">
                  <a:extLst>
                    <a:ext uri="{9D8B030D-6E8A-4147-A177-3AD203B41FA5}">
                      <a16:colId xmlns:a16="http://schemas.microsoft.com/office/drawing/2014/main" val="2955848049"/>
                    </a:ext>
                  </a:extLst>
                </a:gridCol>
                <a:gridCol w="329184">
                  <a:extLst>
                    <a:ext uri="{9D8B030D-6E8A-4147-A177-3AD203B41FA5}">
                      <a16:colId xmlns:a16="http://schemas.microsoft.com/office/drawing/2014/main" val="3284461667"/>
                    </a:ext>
                  </a:extLst>
                </a:gridCol>
                <a:gridCol w="329184">
                  <a:extLst>
                    <a:ext uri="{9D8B030D-6E8A-4147-A177-3AD203B41FA5}">
                      <a16:colId xmlns:a16="http://schemas.microsoft.com/office/drawing/2014/main" val="1413279169"/>
                    </a:ext>
                  </a:extLst>
                </a:gridCol>
                <a:gridCol w="329184">
                  <a:extLst>
                    <a:ext uri="{9D8B030D-6E8A-4147-A177-3AD203B41FA5}">
                      <a16:colId xmlns:a16="http://schemas.microsoft.com/office/drawing/2014/main" val="281802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772642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2022 - 05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6.2795252909321 %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3056.0555555556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36.563124272544 %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2308.5294117647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27.635284499083 %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2.8324910462762 %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0.054451051748627 %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0.20479496032127 %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6.8790696349663 %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6.9575622841749 %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53.634398282872 %</a:t>
                      </a:r>
                    </a:p>
                  </a:txBody>
                  <a:tcPr/>
                </a:tc>
                <a:extLst>
                  <a:ext uri="{0D108BD9-81ED-4DB2-BD59-A6C34878D82A}">
                    <a16:rowId xmlns:a16="http://schemas.microsoft.com/office/drawing/2014/main" val="1939862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2022 - 04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5.8591340816578 %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13.702576554677 %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9.5135210906799 %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7.2995586006983 %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0.32633063199704 %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1.6659025642908 %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2.0832487789166 %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3.129877341306 %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3.4895589196985 %</a:t>
                      </a:r>
                    </a:p>
                  </a:txBody>
                  <a:tcPr/>
                </a:tc>
                <a:extLst>
                  <a:ext uri="{0D108BD9-81ED-4DB2-BD59-A6C34878D82A}">
                    <a16:rowId xmlns:a16="http://schemas.microsoft.com/office/drawing/2014/main" val="118482724"/>
                  </a:ext>
                </a:extLst>
              </a:tr>
            </a:tbl>
          </a:graphicData>
        </a:graphic>
      </p:graphicFrame>
      <p:sp>
        <p:nvSpPr>
          <p:cNvPr id="4" name="Text Placeholder 3">
            <a:extLst>
              <a:ext uri="{FF2B5EF4-FFF2-40B4-BE49-F238E27FC236}">
                <a16:creationId xmlns:a16="http://schemas.microsoft.com/office/drawing/2014/main" id="{1E93785B-7A39-4A8E-9C1A-D0F46147B7A0}"/>
              </a:ext>
            </a:extLst>
          </p:cNvPr>
          <p:cNvSpPr>
            <a:spLocks noGrp="1"/>
          </p:cNvSpPr>
          <p:nvPr>
            <p:ph type="body" sz="quarter" idx="14"/>
          </p:nvPr>
        </p:nvSpPr>
        <p:spPr/>
        <p:txBody>
          <a:bodyPr/>
          <a:lstStyle/>
          <a:p>
            <a:r>
              <a:rPr lang="en-US"/>
              <a:t>05/01/2021 - 05/02/2023</a:t>
            </a:r>
          </a:p>
        </p:txBody>
      </p:sp>
    </p:spTree>
    <p:extLst>
      <p:ext uri="{BB962C8B-B14F-4D97-AF65-F5344CB8AC3E}">
        <p14:creationId xmlns:p14="http://schemas.microsoft.com/office/powerpoint/2010/main" val="124784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AE545-5DB5-47B3-B345-0517D1DDF18D}"/>
              </a:ext>
            </a:extLst>
          </p:cNvPr>
          <p:cNvSpPr>
            <a:spLocks noGrp="1"/>
          </p:cNvSpPr>
          <p:nvPr>
            <p:ph type="title"/>
          </p:nvPr>
        </p:nvSpPr>
        <p:spPr/>
        <p:txBody>
          <a:bodyPr/>
          <a:lstStyle/>
          <a:p>
            <a:r>
              <a:rPr lang="en-US"/>
              <a:t>LinkedIn RD-IN Development Month by Month | DHL Life Sciences &amp; Healthcare - 8 of 13</a:t>
            </a:r>
          </a:p>
        </p:txBody>
      </p:sp>
      <p:graphicFrame>
        <p:nvGraphicFramePr>
          <p:cNvPr id="5" name="Table Placeholder 4">
            <a:extLst>
              <a:ext uri="{FF2B5EF4-FFF2-40B4-BE49-F238E27FC236}">
                <a16:creationId xmlns:a16="http://schemas.microsoft.com/office/drawing/2014/main" id="{A1BCD50A-4B12-4F09-B74A-4CFAF32DB331}"/>
              </a:ext>
            </a:extLst>
          </p:cNvPr>
          <p:cNvGraphicFramePr>
            <a:graphicFrameLocks noGrp="1"/>
          </p:cNvGraphicFramePr>
          <p:nvPr>
            <p:ph type="tbl" sz="quarter" idx="13"/>
            <p:extLst>
              <p:ext uri="{D42A27DB-BD31-4B8C-83A1-F6EECF244321}">
                <p14:modId xmlns:p14="http://schemas.microsoft.com/office/powerpoint/2010/main" val="4120172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2096750556"/>
                    </a:ext>
                  </a:extLst>
                </a:gridCol>
                <a:gridCol w="329184">
                  <a:extLst>
                    <a:ext uri="{9D8B030D-6E8A-4147-A177-3AD203B41FA5}">
                      <a16:colId xmlns:a16="http://schemas.microsoft.com/office/drawing/2014/main" val="1812856023"/>
                    </a:ext>
                  </a:extLst>
                </a:gridCol>
                <a:gridCol w="329184">
                  <a:extLst>
                    <a:ext uri="{9D8B030D-6E8A-4147-A177-3AD203B41FA5}">
                      <a16:colId xmlns:a16="http://schemas.microsoft.com/office/drawing/2014/main" val="1603853620"/>
                    </a:ext>
                  </a:extLst>
                </a:gridCol>
                <a:gridCol w="329184">
                  <a:extLst>
                    <a:ext uri="{9D8B030D-6E8A-4147-A177-3AD203B41FA5}">
                      <a16:colId xmlns:a16="http://schemas.microsoft.com/office/drawing/2014/main" val="3457825025"/>
                    </a:ext>
                  </a:extLst>
                </a:gridCol>
                <a:gridCol w="329184">
                  <a:extLst>
                    <a:ext uri="{9D8B030D-6E8A-4147-A177-3AD203B41FA5}">
                      <a16:colId xmlns:a16="http://schemas.microsoft.com/office/drawing/2014/main" val="4039020838"/>
                    </a:ext>
                  </a:extLst>
                </a:gridCol>
                <a:gridCol w="329184">
                  <a:extLst>
                    <a:ext uri="{9D8B030D-6E8A-4147-A177-3AD203B41FA5}">
                      <a16:colId xmlns:a16="http://schemas.microsoft.com/office/drawing/2014/main" val="1620067861"/>
                    </a:ext>
                  </a:extLst>
                </a:gridCol>
                <a:gridCol w="329184">
                  <a:extLst>
                    <a:ext uri="{9D8B030D-6E8A-4147-A177-3AD203B41FA5}">
                      <a16:colId xmlns:a16="http://schemas.microsoft.com/office/drawing/2014/main" val="3543035916"/>
                    </a:ext>
                  </a:extLst>
                </a:gridCol>
                <a:gridCol w="329184">
                  <a:extLst>
                    <a:ext uri="{9D8B030D-6E8A-4147-A177-3AD203B41FA5}">
                      <a16:colId xmlns:a16="http://schemas.microsoft.com/office/drawing/2014/main" val="1975248825"/>
                    </a:ext>
                  </a:extLst>
                </a:gridCol>
                <a:gridCol w="329184">
                  <a:extLst>
                    <a:ext uri="{9D8B030D-6E8A-4147-A177-3AD203B41FA5}">
                      <a16:colId xmlns:a16="http://schemas.microsoft.com/office/drawing/2014/main" val="4105863113"/>
                    </a:ext>
                  </a:extLst>
                </a:gridCol>
                <a:gridCol w="329184">
                  <a:extLst>
                    <a:ext uri="{9D8B030D-6E8A-4147-A177-3AD203B41FA5}">
                      <a16:colId xmlns:a16="http://schemas.microsoft.com/office/drawing/2014/main" val="1167733446"/>
                    </a:ext>
                  </a:extLst>
                </a:gridCol>
                <a:gridCol w="329184">
                  <a:extLst>
                    <a:ext uri="{9D8B030D-6E8A-4147-A177-3AD203B41FA5}">
                      <a16:colId xmlns:a16="http://schemas.microsoft.com/office/drawing/2014/main" val="565887264"/>
                    </a:ext>
                  </a:extLst>
                </a:gridCol>
                <a:gridCol w="329184">
                  <a:extLst>
                    <a:ext uri="{9D8B030D-6E8A-4147-A177-3AD203B41FA5}">
                      <a16:colId xmlns:a16="http://schemas.microsoft.com/office/drawing/2014/main" val="830631527"/>
                    </a:ext>
                  </a:extLst>
                </a:gridCol>
                <a:gridCol w="329184">
                  <a:extLst>
                    <a:ext uri="{9D8B030D-6E8A-4147-A177-3AD203B41FA5}">
                      <a16:colId xmlns:a16="http://schemas.microsoft.com/office/drawing/2014/main" val="364506959"/>
                    </a:ext>
                  </a:extLst>
                </a:gridCol>
                <a:gridCol w="329184">
                  <a:extLst>
                    <a:ext uri="{9D8B030D-6E8A-4147-A177-3AD203B41FA5}">
                      <a16:colId xmlns:a16="http://schemas.microsoft.com/office/drawing/2014/main" val="2100502278"/>
                    </a:ext>
                  </a:extLst>
                </a:gridCol>
                <a:gridCol w="329184">
                  <a:extLst>
                    <a:ext uri="{9D8B030D-6E8A-4147-A177-3AD203B41FA5}">
                      <a16:colId xmlns:a16="http://schemas.microsoft.com/office/drawing/2014/main" val="2485541506"/>
                    </a:ext>
                  </a:extLst>
                </a:gridCol>
                <a:gridCol w="329184">
                  <a:extLst>
                    <a:ext uri="{9D8B030D-6E8A-4147-A177-3AD203B41FA5}">
                      <a16:colId xmlns:a16="http://schemas.microsoft.com/office/drawing/2014/main" val="3622964291"/>
                    </a:ext>
                  </a:extLst>
                </a:gridCol>
                <a:gridCol w="329184">
                  <a:extLst>
                    <a:ext uri="{9D8B030D-6E8A-4147-A177-3AD203B41FA5}">
                      <a16:colId xmlns:a16="http://schemas.microsoft.com/office/drawing/2014/main" val="2122785810"/>
                    </a:ext>
                  </a:extLst>
                </a:gridCol>
                <a:gridCol w="329184">
                  <a:extLst>
                    <a:ext uri="{9D8B030D-6E8A-4147-A177-3AD203B41FA5}">
                      <a16:colId xmlns:a16="http://schemas.microsoft.com/office/drawing/2014/main" val="4293561355"/>
                    </a:ext>
                  </a:extLst>
                </a:gridCol>
                <a:gridCol w="329184">
                  <a:extLst>
                    <a:ext uri="{9D8B030D-6E8A-4147-A177-3AD203B41FA5}">
                      <a16:colId xmlns:a16="http://schemas.microsoft.com/office/drawing/2014/main" val="3027645351"/>
                    </a:ext>
                  </a:extLst>
                </a:gridCol>
                <a:gridCol w="329184">
                  <a:extLst>
                    <a:ext uri="{9D8B030D-6E8A-4147-A177-3AD203B41FA5}">
                      <a16:colId xmlns:a16="http://schemas.microsoft.com/office/drawing/2014/main" val="2271560219"/>
                    </a:ext>
                  </a:extLst>
                </a:gridCol>
                <a:gridCol w="329184">
                  <a:extLst>
                    <a:ext uri="{9D8B030D-6E8A-4147-A177-3AD203B41FA5}">
                      <a16:colId xmlns:a16="http://schemas.microsoft.com/office/drawing/2014/main" val="2420619598"/>
                    </a:ext>
                  </a:extLst>
                </a:gridCol>
                <a:gridCol w="329184">
                  <a:extLst>
                    <a:ext uri="{9D8B030D-6E8A-4147-A177-3AD203B41FA5}">
                      <a16:colId xmlns:a16="http://schemas.microsoft.com/office/drawing/2014/main" val="2741532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229621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2022 - 03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2.5341386554622 %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2.02950567357 %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0.82586155746452 %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93.922018348624 %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3.7271194362068 %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11.997907136925 %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6.5442783460093 %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4.0217974418449 %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56970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2022 - 02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10.831937465103 %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0.92760734474145 %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32.294117647059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0.47569420689745 %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68.588235294118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212.38615664845 %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0.88235294117647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2.5604268856864 %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9.1176470588235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28.060686690262 %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0.52941176470588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1.1779685136087 %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0.38547716159436 %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53.312078312078 %</a:t>
                      </a:r>
                    </a:p>
                  </a:txBody>
                  <a:tcPr/>
                </a:tc>
                <a:extLst>
                  <a:ext uri="{0D108BD9-81ED-4DB2-BD59-A6C34878D82A}">
                    <a16:rowId xmlns:a16="http://schemas.microsoft.com/office/drawing/2014/main" val="30185259"/>
                  </a:ext>
                </a:extLst>
              </a:tr>
            </a:tbl>
          </a:graphicData>
        </a:graphic>
      </p:graphicFrame>
      <p:sp>
        <p:nvSpPr>
          <p:cNvPr id="4" name="Text Placeholder 3">
            <a:extLst>
              <a:ext uri="{FF2B5EF4-FFF2-40B4-BE49-F238E27FC236}">
                <a16:creationId xmlns:a16="http://schemas.microsoft.com/office/drawing/2014/main" id="{FEECB2F5-53FB-4103-9A12-79C7C36A0AF7}"/>
              </a:ext>
            </a:extLst>
          </p:cNvPr>
          <p:cNvSpPr>
            <a:spLocks noGrp="1"/>
          </p:cNvSpPr>
          <p:nvPr>
            <p:ph type="body" sz="quarter" idx="14"/>
          </p:nvPr>
        </p:nvSpPr>
        <p:spPr/>
        <p:txBody>
          <a:bodyPr/>
          <a:lstStyle/>
          <a:p>
            <a:r>
              <a:rPr lang="en-US"/>
              <a:t>05/01/2021 - 05/02/2023</a:t>
            </a:r>
          </a:p>
        </p:txBody>
      </p:sp>
    </p:spTree>
    <p:extLst>
      <p:ext uri="{BB962C8B-B14F-4D97-AF65-F5344CB8AC3E}">
        <p14:creationId xmlns:p14="http://schemas.microsoft.com/office/powerpoint/2010/main" val="108505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3D518-1B98-42B0-A0CC-40607A52A26B}"/>
              </a:ext>
            </a:extLst>
          </p:cNvPr>
          <p:cNvSpPr>
            <a:spLocks noGrp="1"/>
          </p:cNvSpPr>
          <p:nvPr>
            <p:ph type="title"/>
          </p:nvPr>
        </p:nvSpPr>
        <p:spPr/>
        <p:txBody>
          <a:bodyPr/>
          <a:lstStyle/>
          <a:p>
            <a:r>
              <a:rPr lang="en-US"/>
              <a:t>LinkedIn RD-IN Development Month by Month | DHL Life Sciences &amp; Healthcare - 9 of 13</a:t>
            </a:r>
          </a:p>
        </p:txBody>
      </p:sp>
      <p:graphicFrame>
        <p:nvGraphicFramePr>
          <p:cNvPr id="5" name="Table Placeholder 4">
            <a:extLst>
              <a:ext uri="{FF2B5EF4-FFF2-40B4-BE49-F238E27FC236}">
                <a16:creationId xmlns:a16="http://schemas.microsoft.com/office/drawing/2014/main" id="{91B2B80F-172C-45D1-966C-3549BF15E236}"/>
              </a:ext>
            </a:extLst>
          </p:cNvPr>
          <p:cNvGraphicFramePr>
            <a:graphicFrameLocks noGrp="1"/>
          </p:cNvGraphicFramePr>
          <p:nvPr>
            <p:ph type="tbl" sz="quarter" idx="13"/>
            <p:extLst>
              <p:ext uri="{D42A27DB-BD31-4B8C-83A1-F6EECF244321}">
                <p14:modId xmlns:p14="http://schemas.microsoft.com/office/powerpoint/2010/main" val="3454805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1517677822"/>
                    </a:ext>
                  </a:extLst>
                </a:gridCol>
                <a:gridCol w="329184">
                  <a:extLst>
                    <a:ext uri="{9D8B030D-6E8A-4147-A177-3AD203B41FA5}">
                      <a16:colId xmlns:a16="http://schemas.microsoft.com/office/drawing/2014/main" val="663218307"/>
                    </a:ext>
                  </a:extLst>
                </a:gridCol>
                <a:gridCol w="329184">
                  <a:extLst>
                    <a:ext uri="{9D8B030D-6E8A-4147-A177-3AD203B41FA5}">
                      <a16:colId xmlns:a16="http://schemas.microsoft.com/office/drawing/2014/main" val="836047156"/>
                    </a:ext>
                  </a:extLst>
                </a:gridCol>
                <a:gridCol w="329184">
                  <a:extLst>
                    <a:ext uri="{9D8B030D-6E8A-4147-A177-3AD203B41FA5}">
                      <a16:colId xmlns:a16="http://schemas.microsoft.com/office/drawing/2014/main" val="2678886283"/>
                    </a:ext>
                  </a:extLst>
                </a:gridCol>
                <a:gridCol w="329184">
                  <a:extLst>
                    <a:ext uri="{9D8B030D-6E8A-4147-A177-3AD203B41FA5}">
                      <a16:colId xmlns:a16="http://schemas.microsoft.com/office/drawing/2014/main" val="1664661839"/>
                    </a:ext>
                  </a:extLst>
                </a:gridCol>
                <a:gridCol w="329184">
                  <a:extLst>
                    <a:ext uri="{9D8B030D-6E8A-4147-A177-3AD203B41FA5}">
                      <a16:colId xmlns:a16="http://schemas.microsoft.com/office/drawing/2014/main" val="3728144842"/>
                    </a:ext>
                  </a:extLst>
                </a:gridCol>
                <a:gridCol w="329184">
                  <a:extLst>
                    <a:ext uri="{9D8B030D-6E8A-4147-A177-3AD203B41FA5}">
                      <a16:colId xmlns:a16="http://schemas.microsoft.com/office/drawing/2014/main" val="2215098376"/>
                    </a:ext>
                  </a:extLst>
                </a:gridCol>
                <a:gridCol w="329184">
                  <a:extLst>
                    <a:ext uri="{9D8B030D-6E8A-4147-A177-3AD203B41FA5}">
                      <a16:colId xmlns:a16="http://schemas.microsoft.com/office/drawing/2014/main" val="1449071149"/>
                    </a:ext>
                  </a:extLst>
                </a:gridCol>
                <a:gridCol w="329184">
                  <a:extLst>
                    <a:ext uri="{9D8B030D-6E8A-4147-A177-3AD203B41FA5}">
                      <a16:colId xmlns:a16="http://schemas.microsoft.com/office/drawing/2014/main" val="1399899000"/>
                    </a:ext>
                  </a:extLst>
                </a:gridCol>
                <a:gridCol w="329184">
                  <a:extLst>
                    <a:ext uri="{9D8B030D-6E8A-4147-A177-3AD203B41FA5}">
                      <a16:colId xmlns:a16="http://schemas.microsoft.com/office/drawing/2014/main" val="173567076"/>
                    </a:ext>
                  </a:extLst>
                </a:gridCol>
                <a:gridCol w="329184">
                  <a:extLst>
                    <a:ext uri="{9D8B030D-6E8A-4147-A177-3AD203B41FA5}">
                      <a16:colId xmlns:a16="http://schemas.microsoft.com/office/drawing/2014/main" val="3833965444"/>
                    </a:ext>
                  </a:extLst>
                </a:gridCol>
                <a:gridCol w="329184">
                  <a:extLst>
                    <a:ext uri="{9D8B030D-6E8A-4147-A177-3AD203B41FA5}">
                      <a16:colId xmlns:a16="http://schemas.microsoft.com/office/drawing/2014/main" val="1343909888"/>
                    </a:ext>
                  </a:extLst>
                </a:gridCol>
                <a:gridCol w="329184">
                  <a:extLst>
                    <a:ext uri="{9D8B030D-6E8A-4147-A177-3AD203B41FA5}">
                      <a16:colId xmlns:a16="http://schemas.microsoft.com/office/drawing/2014/main" val="16095402"/>
                    </a:ext>
                  </a:extLst>
                </a:gridCol>
                <a:gridCol w="329184">
                  <a:extLst>
                    <a:ext uri="{9D8B030D-6E8A-4147-A177-3AD203B41FA5}">
                      <a16:colId xmlns:a16="http://schemas.microsoft.com/office/drawing/2014/main" val="1591063424"/>
                    </a:ext>
                  </a:extLst>
                </a:gridCol>
                <a:gridCol w="329184">
                  <a:extLst>
                    <a:ext uri="{9D8B030D-6E8A-4147-A177-3AD203B41FA5}">
                      <a16:colId xmlns:a16="http://schemas.microsoft.com/office/drawing/2014/main" val="3606399326"/>
                    </a:ext>
                  </a:extLst>
                </a:gridCol>
                <a:gridCol w="329184">
                  <a:extLst>
                    <a:ext uri="{9D8B030D-6E8A-4147-A177-3AD203B41FA5}">
                      <a16:colId xmlns:a16="http://schemas.microsoft.com/office/drawing/2014/main" val="2287554952"/>
                    </a:ext>
                  </a:extLst>
                </a:gridCol>
                <a:gridCol w="329184">
                  <a:extLst>
                    <a:ext uri="{9D8B030D-6E8A-4147-A177-3AD203B41FA5}">
                      <a16:colId xmlns:a16="http://schemas.microsoft.com/office/drawing/2014/main" val="1046809780"/>
                    </a:ext>
                  </a:extLst>
                </a:gridCol>
                <a:gridCol w="329184">
                  <a:extLst>
                    <a:ext uri="{9D8B030D-6E8A-4147-A177-3AD203B41FA5}">
                      <a16:colId xmlns:a16="http://schemas.microsoft.com/office/drawing/2014/main" val="1889696921"/>
                    </a:ext>
                  </a:extLst>
                </a:gridCol>
                <a:gridCol w="329184">
                  <a:extLst>
                    <a:ext uri="{9D8B030D-6E8A-4147-A177-3AD203B41FA5}">
                      <a16:colId xmlns:a16="http://schemas.microsoft.com/office/drawing/2014/main" val="2292046272"/>
                    </a:ext>
                  </a:extLst>
                </a:gridCol>
                <a:gridCol w="329184">
                  <a:extLst>
                    <a:ext uri="{9D8B030D-6E8A-4147-A177-3AD203B41FA5}">
                      <a16:colId xmlns:a16="http://schemas.microsoft.com/office/drawing/2014/main" val="2330798234"/>
                    </a:ext>
                  </a:extLst>
                </a:gridCol>
                <a:gridCol w="329184">
                  <a:extLst>
                    <a:ext uri="{9D8B030D-6E8A-4147-A177-3AD203B41FA5}">
                      <a16:colId xmlns:a16="http://schemas.microsoft.com/office/drawing/2014/main" val="323416766"/>
                    </a:ext>
                  </a:extLst>
                </a:gridCol>
                <a:gridCol w="329184">
                  <a:extLst>
                    <a:ext uri="{9D8B030D-6E8A-4147-A177-3AD203B41FA5}">
                      <a16:colId xmlns:a16="http://schemas.microsoft.com/office/drawing/2014/main" val="1064261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2550367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2022 - 01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7.6753000631712 %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0.74659088658022 %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24.761904761905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0.40487589860096 %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62.380952380952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251.92307692308 %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0.76190476190476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3.5036345540547 %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8.952380952381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24.576503251766 %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0.23809523809524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0.67067852782139 %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0.26238004088701 %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43.828069394572 %</a:t>
                      </a:r>
                    </a:p>
                  </a:txBody>
                  <a:tcPr/>
                </a:tc>
                <a:extLst>
                  <a:ext uri="{0D108BD9-81ED-4DB2-BD59-A6C34878D82A}">
                    <a16:rowId xmlns:a16="http://schemas.microsoft.com/office/drawing/2014/main" val="3788220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2021 - 12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5.8580999828208 %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28.421052631579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0.50386538018279 %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0.29017770290197 %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42.105263157895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256.91347011597 %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0.52631578947368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3.1975559330632 %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5.1052631578947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30.177089945397 %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0.31578947368421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1.521164021164 %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1.0719147005445 %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38.70004494933 %</a:t>
                      </a:r>
                    </a:p>
                  </a:txBody>
                  <a:tcPr/>
                </a:tc>
                <a:extLst>
                  <a:ext uri="{0D108BD9-81ED-4DB2-BD59-A6C34878D82A}">
                    <a16:rowId xmlns:a16="http://schemas.microsoft.com/office/drawing/2014/main" val="503790869"/>
                  </a:ext>
                </a:extLst>
              </a:tr>
            </a:tbl>
          </a:graphicData>
        </a:graphic>
      </p:graphicFrame>
      <p:sp>
        <p:nvSpPr>
          <p:cNvPr id="4" name="Text Placeholder 3">
            <a:extLst>
              <a:ext uri="{FF2B5EF4-FFF2-40B4-BE49-F238E27FC236}">
                <a16:creationId xmlns:a16="http://schemas.microsoft.com/office/drawing/2014/main" id="{BD24D635-DDE8-4413-980D-C316DE6C14C6}"/>
              </a:ext>
            </a:extLst>
          </p:cNvPr>
          <p:cNvSpPr>
            <a:spLocks noGrp="1"/>
          </p:cNvSpPr>
          <p:nvPr>
            <p:ph type="body" sz="quarter" idx="14"/>
          </p:nvPr>
        </p:nvSpPr>
        <p:spPr/>
        <p:txBody>
          <a:bodyPr/>
          <a:lstStyle/>
          <a:p>
            <a:r>
              <a:rPr lang="en-US"/>
              <a:t>05/01/2021 - 05/02/2023</a:t>
            </a:r>
          </a:p>
        </p:txBody>
      </p:sp>
    </p:spTree>
    <p:extLst>
      <p:ext uri="{BB962C8B-B14F-4D97-AF65-F5344CB8AC3E}">
        <p14:creationId xmlns:p14="http://schemas.microsoft.com/office/powerpoint/2010/main" val="3823008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34B44-2871-4BC3-9F03-28370BC22C33}"/>
              </a:ext>
            </a:extLst>
          </p:cNvPr>
          <p:cNvSpPr>
            <a:spLocks noGrp="1"/>
          </p:cNvSpPr>
          <p:nvPr>
            <p:ph type="title"/>
          </p:nvPr>
        </p:nvSpPr>
        <p:spPr/>
        <p:txBody>
          <a:bodyPr/>
          <a:lstStyle/>
          <a:p>
            <a:r>
              <a:rPr lang="en-US"/>
              <a:t>LinkedIn RD-IN Development Month by Month | DHL Life Sciences &amp; Healthcare - 10 of 13</a:t>
            </a:r>
          </a:p>
        </p:txBody>
      </p:sp>
      <p:graphicFrame>
        <p:nvGraphicFramePr>
          <p:cNvPr id="5" name="Table Placeholder 4">
            <a:extLst>
              <a:ext uri="{FF2B5EF4-FFF2-40B4-BE49-F238E27FC236}">
                <a16:creationId xmlns:a16="http://schemas.microsoft.com/office/drawing/2014/main" id="{D9E2C35B-8580-470C-A7C7-96D88D35D16A}"/>
              </a:ext>
            </a:extLst>
          </p:cNvPr>
          <p:cNvGraphicFramePr>
            <a:graphicFrameLocks noGrp="1"/>
          </p:cNvGraphicFramePr>
          <p:nvPr>
            <p:ph type="tbl" sz="quarter" idx="13"/>
            <p:extLst>
              <p:ext uri="{D42A27DB-BD31-4B8C-83A1-F6EECF244321}">
                <p14:modId xmlns:p14="http://schemas.microsoft.com/office/powerpoint/2010/main" val="3029414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1514601253"/>
                    </a:ext>
                  </a:extLst>
                </a:gridCol>
                <a:gridCol w="329184">
                  <a:extLst>
                    <a:ext uri="{9D8B030D-6E8A-4147-A177-3AD203B41FA5}">
                      <a16:colId xmlns:a16="http://schemas.microsoft.com/office/drawing/2014/main" val="1214163687"/>
                    </a:ext>
                  </a:extLst>
                </a:gridCol>
                <a:gridCol w="329184">
                  <a:extLst>
                    <a:ext uri="{9D8B030D-6E8A-4147-A177-3AD203B41FA5}">
                      <a16:colId xmlns:a16="http://schemas.microsoft.com/office/drawing/2014/main" val="905834682"/>
                    </a:ext>
                  </a:extLst>
                </a:gridCol>
                <a:gridCol w="329184">
                  <a:extLst>
                    <a:ext uri="{9D8B030D-6E8A-4147-A177-3AD203B41FA5}">
                      <a16:colId xmlns:a16="http://schemas.microsoft.com/office/drawing/2014/main" val="2188891074"/>
                    </a:ext>
                  </a:extLst>
                </a:gridCol>
                <a:gridCol w="329184">
                  <a:extLst>
                    <a:ext uri="{9D8B030D-6E8A-4147-A177-3AD203B41FA5}">
                      <a16:colId xmlns:a16="http://schemas.microsoft.com/office/drawing/2014/main" val="3866729116"/>
                    </a:ext>
                  </a:extLst>
                </a:gridCol>
                <a:gridCol w="329184">
                  <a:extLst>
                    <a:ext uri="{9D8B030D-6E8A-4147-A177-3AD203B41FA5}">
                      <a16:colId xmlns:a16="http://schemas.microsoft.com/office/drawing/2014/main" val="173531939"/>
                    </a:ext>
                  </a:extLst>
                </a:gridCol>
                <a:gridCol w="329184">
                  <a:extLst>
                    <a:ext uri="{9D8B030D-6E8A-4147-A177-3AD203B41FA5}">
                      <a16:colId xmlns:a16="http://schemas.microsoft.com/office/drawing/2014/main" val="2523519556"/>
                    </a:ext>
                  </a:extLst>
                </a:gridCol>
                <a:gridCol w="329184">
                  <a:extLst>
                    <a:ext uri="{9D8B030D-6E8A-4147-A177-3AD203B41FA5}">
                      <a16:colId xmlns:a16="http://schemas.microsoft.com/office/drawing/2014/main" val="3561694605"/>
                    </a:ext>
                  </a:extLst>
                </a:gridCol>
                <a:gridCol w="329184">
                  <a:extLst>
                    <a:ext uri="{9D8B030D-6E8A-4147-A177-3AD203B41FA5}">
                      <a16:colId xmlns:a16="http://schemas.microsoft.com/office/drawing/2014/main" val="3240415276"/>
                    </a:ext>
                  </a:extLst>
                </a:gridCol>
                <a:gridCol w="329184">
                  <a:extLst>
                    <a:ext uri="{9D8B030D-6E8A-4147-A177-3AD203B41FA5}">
                      <a16:colId xmlns:a16="http://schemas.microsoft.com/office/drawing/2014/main" val="1484140275"/>
                    </a:ext>
                  </a:extLst>
                </a:gridCol>
                <a:gridCol w="329184">
                  <a:extLst>
                    <a:ext uri="{9D8B030D-6E8A-4147-A177-3AD203B41FA5}">
                      <a16:colId xmlns:a16="http://schemas.microsoft.com/office/drawing/2014/main" val="545668448"/>
                    </a:ext>
                  </a:extLst>
                </a:gridCol>
                <a:gridCol w="329184">
                  <a:extLst>
                    <a:ext uri="{9D8B030D-6E8A-4147-A177-3AD203B41FA5}">
                      <a16:colId xmlns:a16="http://schemas.microsoft.com/office/drawing/2014/main" val="1380861905"/>
                    </a:ext>
                  </a:extLst>
                </a:gridCol>
                <a:gridCol w="329184">
                  <a:extLst>
                    <a:ext uri="{9D8B030D-6E8A-4147-A177-3AD203B41FA5}">
                      <a16:colId xmlns:a16="http://schemas.microsoft.com/office/drawing/2014/main" val="3141823899"/>
                    </a:ext>
                  </a:extLst>
                </a:gridCol>
                <a:gridCol w="329184">
                  <a:extLst>
                    <a:ext uri="{9D8B030D-6E8A-4147-A177-3AD203B41FA5}">
                      <a16:colId xmlns:a16="http://schemas.microsoft.com/office/drawing/2014/main" val="3265890559"/>
                    </a:ext>
                  </a:extLst>
                </a:gridCol>
                <a:gridCol w="329184">
                  <a:extLst>
                    <a:ext uri="{9D8B030D-6E8A-4147-A177-3AD203B41FA5}">
                      <a16:colId xmlns:a16="http://schemas.microsoft.com/office/drawing/2014/main" val="2250772316"/>
                    </a:ext>
                  </a:extLst>
                </a:gridCol>
                <a:gridCol w="329184">
                  <a:extLst>
                    <a:ext uri="{9D8B030D-6E8A-4147-A177-3AD203B41FA5}">
                      <a16:colId xmlns:a16="http://schemas.microsoft.com/office/drawing/2014/main" val="3029769064"/>
                    </a:ext>
                  </a:extLst>
                </a:gridCol>
                <a:gridCol w="329184">
                  <a:extLst>
                    <a:ext uri="{9D8B030D-6E8A-4147-A177-3AD203B41FA5}">
                      <a16:colId xmlns:a16="http://schemas.microsoft.com/office/drawing/2014/main" val="1741176213"/>
                    </a:ext>
                  </a:extLst>
                </a:gridCol>
                <a:gridCol w="329184">
                  <a:extLst>
                    <a:ext uri="{9D8B030D-6E8A-4147-A177-3AD203B41FA5}">
                      <a16:colId xmlns:a16="http://schemas.microsoft.com/office/drawing/2014/main" val="4097825882"/>
                    </a:ext>
                  </a:extLst>
                </a:gridCol>
                <a:gridCol w="329184">
                  <a:extLst>
                    <a:ext uri="{9D8B030D-6E8A-4147-A177-3AD203B41FA5}">
                      <a16:colId xmlns:a16="http://schemas.microsoft.com/office/drawing/2014/main" val="2526994762"/>
                    </a:ext>
                  </a:extLst>
                </a:gridCol>
                <a:gridCol w="329184">
                  <a:extLst>
                    <a:ext uri="{9D8B030D-6E8A-4147-A177-3AD203B41FA5}">
                      <a16:colId xmlns:a16="http://schemas.microsoft.com/office/drawing/2014/main" val="2887844011"/>
                    </a:ext>
                  </a:extLst>
                </a:gridCol>
                <a:gridCol w="329184">
                  <a:extLst>
                    <a:ext uri="{9D8B030D-6E8A-4147-A177-3AD203B41FA5}">
                      <a16:colId xmlns:a16="http://schemas.microsoft.com/office/drawing/2014/main" val="3448548519"/>
                    </a:ext>
                  </a:extLst>
                </a:gridCol>
                <a:gridCol w="329184">
                  <a:extLst>
                    <a:ext uri="{9D8B030D-6E8A-4147-A177-3AD203B41FA5}">
                      <a16:colId xmlns:a16="http://schemas.microsoft.com/office/drawing/2014/main" val="4158642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3080869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2021 - 11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22.030475491096 %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63.275862068966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1.4449892464451 %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11.392857142857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0.23237185776173 %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49.896551724138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437.96346340936 %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1.4827586206897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11.442278543119 %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4.8620689655172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38.918454727002 %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0.79310344827586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-0.19009725906278 %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28.331582946968 %</a:t>
                      </a:r>
                    </a:p>
                  </a:txBody>
                  <a:tcPr/>
                </a:tc>
                <a:extLst>
                  <a:ext uri="{0D108BD9-81ED-4DB2-BD59-A6C34878D82A}">
                    <a16:rowId xmlns:a16="http://schemas.microsoft.com/office/drawing/2014/main" val="3805164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2021 - 10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0.25614292284363 %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0.22825134441556 %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461.53846153846 %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3.219696969697 %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58.102227633478 %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15.178571428571 %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11.805555555556 %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32.007575757576 %</a:t>
                      </a:r>
                    </a:p>
                  </a:txBody>
                  <a:tcPr/>
                </a:tc>
                <a:extLst>
                  <a:ext uri="{0D108BD9-81ED-4DB2-BD59-A6C34878D82A}">
                    <a16:rowId xmlns:a16="http://schemas.microsoft.com/office/drawing/2014/main" val="853694217"/>
                  </a:ext>
                </a:extLst>
              </a:tr>
            </a:tbl>
          </a:graphicData>
        </a:graphic>
      </p:graphicFrame>
      <p:sp>
        <p:nvSpPr>
          <p:cNvPr id="4" name="Text Placeholder 3">
            <a:extLst>
              <a:ext uri="{FF2B5EF4-FFF2-40B4-BE49-F238E27FC236}">
                <a16:creationId xmlns:a16="http://schemas.microsoft.com/office/drawing/2014/main" id="{5AA8CD87-8583-4EFD-AD63-D2E2C2E6578D}"/>
              </a:ext>
            </a:extLst>
          </p:cNvPr>
          <p:cNvSpPr>
            <a:spLocks noGrp="1"/>
          </p:cNvSpPr>
          <p:nvPr>
            <p:ph type="body" sz="quarter" idx="14"/>
          </p:nvPr>
        </p:nvSpPr>
        <p:spPr/>
        <p:txBody>
          <a:bodyPr/>
          <a:lstStyle/>
          <a:p>
            <a:r>
              <a:rPr lang="en-US"/>
              <a:t>05/01/2021 - 05/02/2023</a:t>
            </a:r>
          </a:p>
        </p:txBody>
      </p:sp>
    </p:spTree>
    <p:extLst>
      <p:ext uri="{BB962C8B-B14F-4D97-AF65-F5344CB8AC3E}">
        <p14:creationId xmlns:p14="http://schemas.microsoft.com/office/powerpoint/2010/main" val="38308097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8858F-F7BF-4060-A26A-0166428F9C77}"/>
              </a:ext>
            </a:extLst>
          </p:cNvPr>
          <p:cNvSpPr>
            <a:spLocks noGrp="1"/>
          </p:cNvSpPr>
          <p:nvPr>
            <p:ph type="title"/>
          </p:nvPr>
        </p:nvSpPr>
        <p:spPr/>
        <p:txBody>
          <a:bodyPr/>
          <a:lstStyle/>
          <a:p>
            <a:r>
              <a:rPr lang="en-US"/>
              <a:t>LinkedIn RD-IN Development Month by Month | DHL Life Sciences &amp; Healthcare - 11 of 13</a:t>
            </a:r>
          </a:p>
        </p:txBody>
      </p:sp>
      <p:graphicFrame>
        <p:nvGraphicFramePr>
          <p:cNvPr id="5" name="Table Placeholder 4">
            <a:extLst>
              <a:ext uri="{FF2B5EF4-FFF2-40B4-BE49-F238E27FC236}">
                <a16:creationId xmlns:a16="http://schemas.microsoft.com/office/drawing/2014/main" id="{9E317B54-2ABC-40CD-9481-02F53FC1C315}"/>
              </a:ext>
            </a:extLst>
          </p:cNvPr>
          <p:cNvGraphicFramePr>
            <a:graphicFrameLocks noGrp="1"/>
          </p:cNvGraphicFramePr>
          <p:nvPr>
            <p:ph type="tbl" sz="quarter" idx="13"/>
            <p:extLst>
              <p:ext uri="{D42A27DB-BD31-4B8C-83A1-F6EECF244321}">
                <p14:modId xmlns:p14="http://schemas.microsoft.com/office/powerpoint/2010/main" val="1283188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4085880652"/>
                    </a:ext>
                  </a:extLst>
                </a:gridCol>
                <a:gridCol w="329184">
                  <a:extLst>
                    <a:ext uri="{9D8B030D-6E8A-4147-A177-3AD203B41FA5}">
                      <a16:colId xmlns:a16="http://schemas.microsoft.com/office/drawing/2014/main" val="1182500636"/>
                    </a:ext>
                  </a:extLst>
                </a:gridCol>
                <a:gridCol w="329184">
                  <a:extLst>
                    <a:ext uri="{9D8B030D-6E8A-4147-A177-3AD203B41FA5}">
                      <a16:colId xmlns:a16="http://schemas.microsoft.com/office/drawing/2014/main" val="1817406618"/>
                    </a:ext>
                  </a:extLst>
                </a:gridCol>
                <a:gridCol w="329184">
                  <a:extLst>
                    <a:ext uri="{9D8B030D-6E8A-4147-A177-3AD203B41FA5}">
                      <a16:colId xmlns:a16="http://schemas.microsoft.com/office/drawing/2014/main" val="2895110792"/>
                    </a:ext>
                  </a:extLst>
                </a:gridCol>
                <a:gridCol w="329184">
                  <a:extLst>
                    <a:ext uri="{9D8B030D-6E8A-4147-A177-3AD203B41FA5}">
                      <a16:colId xmlns:a16="http://schemas.microsoft.com/office/drawing/2014/main" val="3160729689"/>
                    </a:ext>
                  </a:extLst>
                </a:gridCol>
                <a:gridCol w="329184">
                  <a:extLst>
                    <a:ext uri="{9D8B030D-6E8A-4147-A177-3AD203B41FA5}">
                      <a16:colId xmlns:a16="http://schemas.microsoft.com/office/drawing/2014/main" val="3520688046"/>
                    </a:ext>
                  </a:extLst>
                </a:gridCol>
                <a:gridCol w="329184">
                  <a:extLst>
                    <a:ext uri="{9D8B030D-6E8A-4147-A177-3AD203B41FA5}">
                      <a16:colId xmlns:a16="http://schemas.microsoft.com/office/drawing/2014/main" val="267191465"/>
                    </a:ext>
                  </a:extLst>
                </a:gridCol>
                <a:gridCol w="329184">
                  <a:extLst>
                    <a:ext uri="{9D8B030D-6E8A-4147-A177-3AD203B41FA5}">
                      <a16:colId xmlns:a16="http://schemas.microsoft.com/office/drawing/2014/main" val="2600291013"/>
                    </a:ext>
                  </a:extLst>
                </a:gridCol>
                <a:gridCol w="329184">
                  <a:extLst>
                    <a:ext uri="{9D8B030D-6E8A-4147-A177-3AD203B41FA5}">
                      <a16:colId xmlns:a16="http://schemas.microsoft.com/office/drawing/2014/main" val="569705641"/>
                    </a:ext>
                  </a:extLst>
                </a:gridCol>
                <a:gridCol w="329184">
                  <a:extLst>
                    <a:ext uri="{9D8B030D-6E8A-4147-A177-3AD203B41FA5}">
                      <a16:colId xmlns:a16="http://schemas.microsoft.com/office/drawing/2014/main" val="582344473"/>
                    </a:ext>
                  </a:extLst>
                </a:gridCol>
                <a:gridCol w="329184">
                  <a:extLst>
                    <a:ext uri="{9D8B030D-6E8A-4147-A177-3AD203B41FA5}">
                      <a16:colId xmlns:a16="http://schemas.microsoft.com/office/drawing/2014/main" val="1868091089"/>
                    </a:ext>
                  </a:extLst>
                </a:gridCol>
                <a:gridCol w="329184">
                  <a:extLst>
                    <a:ext uri="{9D8B030D-6E8A-4147-A177-3AD203B41FA5}">
                      <a16:colId xmlns:a16="http://schemas.microsoft.com/office/drawing/2014/main" val="3786823360"/>
                    </a:ext>
                  </a:extLst>
                </a:gridCol>
                <a:gridCol w="329184">
                  <a:extLst>
                    <a:ext uri="{9D8B030D-6E8A-4147-A177-3AD203B41FA5}">
                      <a16:colId xmlns:a16="http://schemas.microsoft.com/office/drawing/2014/main" val="3175482860"/>
                    </a:ext>
                  </a:extLst>
                </a:gridCol>
                <a:gridCol w="329184">
                  <a:extLst>
                    <a:ext uri="{9D8B030D-6E8A-4147-A177-3AD203B41FA5}">
                      <a16:colId xmlns:a16="http://schemas.microsoft.com/office/drawing/2014/main" val="2283342508"/>
                    </a:ext>
                  </a:extLst>
                </a:gridCol>
                <a:gridCol w="329184">
                  <a:extLst>
                    <a:ext uri="{9D8B030D-6E8A-4147-A177-3AD203B41FA5}">
                      <a16:colId xmlns:a16="http://schemas.microsoft.com/office/drawing/2014/main" val="1615833964"/>
                    </a:ext>
                  </a:extLst>
                </a:gridCol>
                <a:gridCol w="329184">
                  <a:extLst>
                    <a:ext uri="{9D8B030D-6E8A-4147-A177-3AD203B41FA5}">
                      <a16:colId xmlns:a16="http://schemas.microsoft.com/office/drawing/2014/main" val="989692365"/>
                    </a:ext>
                  </a:extLst>
                </a:gridCol>
                <a:gridCol w="329184">
                  <a:extLst>
                    <a:ext uri="{9D8B030D-6E8A-4147-A177-3AD203B41FA5}">
                      <a16:colId xmlns:a16="http://schemas.microsoft.com/office/drawing/2014/main" val="3248563449"/>
                    </a:ext>
                  </a:extLst>
                </a:gridCol>
                <a:gridCol w="329184">
                  <a:extLst>
                    <a:ext uri="{9D8B030D-6E8A-4147-A177-3AD203B41FA5}">
                      <a16:colId xmlns:a16="http://schemas.microsoft.com/office/drawing/2014/main" val="83806853"/>
                    </a:ext>
                  </a:extLst>
                </a:gridCol>
                <a:gridCol w="329184">
                  <a:extLst>
                    <a:ext uri="{9D8B030D-6E8A-4147-A177-3AD203B41FA5}">
                      <a16:colId xmlns:a16="http://schemas.microsoft.com/office/drawing/2014/main" val="1200414445"/>
                    </a:ext>
                  </a:extLst>
                </a:gridCol>
                <a:gridCol w="329184">
                  <a:extLst>
                    <a:ext uri="{9D8B030D-6E8A-4147-A177-3AD203B41FA5}">
                      <a16:colId xmlns:a16="http://schemas.microsoft.com/office/drawing/2014/main" val="241924701"/>
                    </a:ext>
                  </a:extLst>
                </a:gridCol>
                <a:gridCol w="329184">
                  <a:extLst>
                    <a:ext uri="{9D8B030D-6E8A-4147-A177-3AD203B41FA5}">
                      <a16:colId xmlns:a16="http://schemas.microsoft.com/office/drawing/2014/main" val="2210690095"/>
                    </a:ext>
                  </a:extLst>
                </a:gridCol>
                <a:gridCol w="329184">
                  <a:extLst>
                    <a:ext uri="{9D8B030D-6E8A-4147-A177-3AD203B41FA5}">
                      <a16:colId xmlns:a16="http://schemas.microsoft.com/office/drawing/2014/main" val="1473994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4059834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2021 - 09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526.13636363636 %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5.952380952381 %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92.823129251701 %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-0.47619047619048 %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48.214285714286 %</a:t>
                      </a:r>
                    </a:p>
                  </a:txBody>
                  <a:tcPr/>
                </a:tc>
                <a:extLst>
                  <a:ext uri="{0D108BD9-81ED-4DB2-BD59-A6C34878D82A}">
                    <a16:rowId xmlns:a16="http://schemas.microsoft.com/office/drawing/2014/main" val="1046147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2021 - 08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6.3846153846154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5.6923076923077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855.40540540541 %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0.69230769230769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10.448717948718 %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95.961538461538 %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-0.85470085470085 %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78.333333333333 %</a:t>
                      </a:r>
                    </a:p>
                  </a:txBody>
                  <a:tcPr/>
                </a:tc>
                <a:extLst>
                  <a:ext uri="{0D108BD9-81ED-4DB2-BD59-A6C34878D82A}">
                    <a16:rowId xmlns:a16="http://schemas.microsoft.com/office/drawing/2014/main" val="1742985112"/>
                  </a:ext>
                </a:extLst>
              </a:tr>
            </a:tbl>
          </a:graphicData>
        </a:graphic>
      </p:graphicFrame>
      <p:sp>
        <p:nvSpPr>
          <p:cNvPr id="4" name="Text Placeholder 3">
            <a:extLst>
              <a:ext uri="{FF2B5EF4-FFF2-40B4-BE49-F238E27FC236}">
                <a16:creationId xmlns:a16="http://schemas.microsoft.com/office/drawing/2014/main" id="{637919D1-B604-4453-B825-20318420251A}"/>
              </a:ext>
            </a:extLst>
          </p:cNvPr>
          <p:cNvSpPr>
            <a:spLocks noGrp="1"/>
          </p:cNvSpPr>
          <p:nvPr>
            <p:ph type="body" sz="quarter" idx="14"/>
          </p:nvPr>
        </p:nvSpPr>
        <p:spPr/>
        <p:txBody>
          <a:bodyPr/>
          <a:lstStyle/>
          <a:p>
            <a:r>
              <a:rPr lang="en-US"/>
              <a:t>05/01/2021 - 05/02/2023</a:t>
            </a:r>
          </a:p>
        </p:txBody>
      </p:sp>
    </p:spTree>
    <p:extLst>
      <p:ext uri="{BB962C8B-B14F-4D97-AF65-F5344CB8AC3E}">
        <p14:creationId xmlns:p14="http://schemas.microsoft.com/office/powerpoint/2010/main" val="368406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C1F90-1160-4D69-98AA-26016C9AE743}"/>
              </a:ext>
            </a:extLst>
          </p:cNvPr>
          <p:cNvSpPr>
            <a:spLocks noGrp="1"/>
          </p:cNvSpPr>
          <p:nvPr>
            <p:ph type="title"/>
          </p:nvPr>
        </p:nvSpPr>
        <p:spPr/>
        <p:txBody>
          <a:bodyPr/>
          <a:lstStyle/>
          <a:p>
            <a:r>
              <a:rPr lang="en-US"/>
              <a:t>LinkedIn RD-IN Development Month by Month | DHL Life Sciences &amp; Healthcare - 12 of 13</a:t>
            </a:r>
          </a:p>
        </p:txBody>
      </p:sp>
      <p:graphicFrame>
        <p:nvGraphicFramePr>
          <p:cNvPr id="5" name="Table Placeholder 4">
            <a:extLst>
              <a:ext uri="{FF2B5EF4-FFF2-40B4-BE49-F238E27FC236}">
                <a16:creationId xmlns:a16="http://schemas.microsoft.com/office/drawing/2014/main" id="{16A78393-1507-4E45-A886-646B05D1C004}"/>
              </a:ext>
            </a:extLst>
          </p:cNvPr>
          <p:cNvGraphicFramePr>
            <a:graphicFrameLocks noGrp="1"/>
          </p:cNvGraphicFramePr>
          <p:nvPr>
            <p:ph type="tbl" sz="quarter" idx="13"/>
            <p:extLst>
              <p:ext uri="{D42A27DB-BD31-4B8C-83A1-F6EECF244321}">
                <p14:modId xmlns:p14="http://schemas.microsoft.com/office/powerpoint/2010/main" val="250400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1765710930"/>
                    </a:ext>
                  </a:extLst>
                </a:gridCol>
                <a:gridCol w="329184">
                  <a:extLst>
                    <a:ext uri="{9D8B030D-6E8A-4147-A177-3AD203B41FA5}">
                      <a16:colId xmlns:a16="http://schemas.microsoft.com/office/drawing/2014/main" val="2572301184"/>
                    </a:ext>
                  </a:extLst>
                </a:gridCol>
                <a:gridCol w="329184">
                  <a:extLst>
                    <a:ext uri="{9D8B030D-6E8A-4147-A177-3AD203B41FA5}">
                      <a16:colId xmlns:a16="http://schemas.microsoft.com/office/drawing/2014/main" val="3083719959"/>
                    </a:ext>
                  </a:extLst>
                </a:gridCol>
                <a:gridCol w="329184">
                  <a:extLst>
                    <a:ext uri="{9D8B030D-6E8A-4147-A177-3AD203B41FA5}">
                      <a16:colId xmlns:a16="http://schemas.microsoft.com/office/drawing/2014/main" val="577432518"/>
                    </a:ext>
                  </a:extLst>
                </a:gridCol>
                <a:gridCol w="329184">
                  <a:extLst>
                    <a:ext uri="{9D8B030D-6E8A-4147-A177-3AD203B41FA5}">
                      <a16:colId xmlns:a16="http://schemas.microsoft.com/office/drawing/2014/main" val="3175206602"/>
                    </a:ext>
                  </a:extLst>
                </a:gridCol>
                <a:gridCol w="329184">
                  <a:extLst>
                    <a:ext uri="{9D8B030D-6E8A-4147-A177-3AD203B41FA5}">
                      <a16:colId xmlns:a16="http://schemas.microsoft.com/office/drawing/2014/main" val="1464988425"/>
                    </a:ext>
                  </a:extLst>
                </a:gridCol>
                <a:gridCol w="329184">
                  <a:extLst>
                    <a:ext uri="{9D8B030D-6E8A-4147-A177-3AD203B41FA5}">
                      <a16:colId xmlns:a16="http://schemas.microsoft.com/office/drawing/2014/main" val="2756700153"/>
                    </a:ext>
                  </a:extLst>
                </a:gridCol>
                <a:gridCol w="329184">
                  <a:extLst>
                    <a:ext uri="{9D8B030D-6E8A-4147-A177-3AD203B41FA5}">
                      <a16:colId xmlns:a16="http://schemas.microsoft.com/office/drawing/2014/main" val="2178184123"/>
                    </a:ext>
                  </a:extLst>
                </a:gridCol>
                <a:gridCol w="329184">
                  <a:extLst>
                    <a:ext uri="{9D8B030D-6E8A-4147-A177-3AD203B41FA5}">
                      <a16:colId xmlns:a16="http://schemas.microsoft.com/office/drawing/2014/main" val="2232830030"/>
                    </a:ext>
                  </a:extLst>
                </a:gridCol>
                <a:gridCol w="329184">
                  <a:extLst>
                    <a:ext uri="{9D8B030D-6E8A-4147-A177-3AD203B41FA5}">
                      <a16:colId xmlns:a16="http://schemas.microsoft.com/office/drawing/2014/main" val="642880539"/>
                    </a:ext>
                  </a:extLst>
                </a:gridCol>
                <a:gridCol w="329184">
                  <a:extLst>
                    <a:ext uri="{9D8B030D-6E8A-4147-A177-3AD203B41FA5}">
                      <a16:colId xmlns:a16="http://schemas.microsoft.com/office/drawing/2014/main" val="292180809"/>
                    </a:ext>
                  </a:extLst>
                </a:gridCol>
                <a:gridCol w="329184">
                  <a:extLst>
                    <a:ext uri="{9D8B030D-6E8A-4147-A177-3AD203B41FA5}">
                      <a16:colId xmlns:a16="http://schemas.microsoft.com/office/drawing/2014/main" val="616059944"/>
                    </a:ext>
                  </a:extLst>
                </a:gridCol>
                <a:gridCol w="329184">
                  <a:extLst>
                    <a:ext uri="{9D8B030D-6E8A-4147-A177-3AD203B41FA5}">
                      <a16:colId xmlns:a16="http://schemas.microsoft.com/office/drawing/2014/main" val="3824535703"/>
                    </a:ext>
                  </a:extLst>
                </a:gridCol>
                <a:gridCol w="329184">
                  <a:extLst>
                    <a:ext uri="{9D8B030D-6E8A-4147-A177-3AD203B41FA5}">
                      <a16:colId xmlns:a16="http://schemas.microsoft.com/office/drawing/2014/main" val="3601152327"/>
                    </a:ext>
                  </a:extLst>
                </a:gridCol>
                <a:gridCol w="329184">
                  <a:extLst>
                    <a:ext uri="{9D8B030D-6E8A-4147-A177-3AD203B41FA5}">
                      <a16:colId xmlns:a16="http://schemas.microsoft.com/office/drawing/2014/main" val="1144126171"/>
                    </a:ext>
                  </a:extLst>
                </a:gridCol>
                <a:gridCol w="329184">
                  <a:extLst>
                    <a:ext uri="{9D8B030D-6E8A-4147-A177-3AD203B41FA5}">
                      <a16:colId xmlns:a16="http://schemas.microsoft.com/office/drawing/2014/main" val="106296551"/>
                    </a:ext>
                  </a:extLst>
                </a:gridCol>
                <a:gridCol w="329184">
                  <a:extLst>
                    <a:ext uri="{9D8B030D-6E8A-4147-A177-3AD203B41FA5}">
                      <a16:colId xmlns:a16="http://schemas.microsoft.com/office/drawing/2014/main" val="3539337590"/>
                    </a:ext>
                  </a:extLst>
                </a:gridCol>
                <a:gridCol w="329184">
                  <a:extLst>
                    <a:ext uri="{9D8B030D-6E8A-4147-A177-3AD203B41FA5}">
                      <a16:colId xmlns:a16="http://schemas.microsoft.com/office/drawing/2014/main" val="3000859900"/>
                    </a:ext>
                  </a:extLst>
                </a:gridCol>
                <a:gridCol w="329184">
                  <a:extLst>
                    <a:ext uri="{9D8B030D-6E8A-4147-A177-3AD203B41FA5}">
                      <a16:colId xmlns:a16="http://schemas.microsoft.com/office/drawing/2014/main" val="774980127"/>
                    </a:ext>
                  </a:extLst>
                </a:gridCol>
                <a:gridCol w="329184">
                  <a:extLst>
                    <a:ext uri="{9D8B030D-6E8A-4147-A177-3AD203B41FA5}">
                      <a16:colId xmlns:a16="http://schemas.microsoft.com/office/drawing/2014/main" val="934531451"/>
                    </a:ext>
                  </a:extLst>
                </a:gridCol>
                <a:gridCol w="329184">
                  <a:extLst>
                    <a:ext uri="{9D8B030D-6E8A-4147-A177-3AD203B41FA5}">
                      <a16:colId xmlns:a16="http://schemas.microsoft.com/office/drawing/2014/main" val="3911571352"/>
                    </a:ext>
                  </a:extLst>
                </a:gridCol>
                <a:gridCol w="329184">
                  <a:extLst>
                    <a:ext uri="{9D8B030D-6E8A-4147-A177-3AD203B41FA5}">
                      <a16:colId xmlns:a16="http://schemas.microsoft.com/office/drawing/2014/main" val="562370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1234317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2021 - 07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1.5384615384615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23.626373626374 %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6.3846153846154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135.90659340659 %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0.85470085470085 %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1428.5714285714 %</a:t>
                      </a:r>
                    </a:p>
                  </a:txBody>
                  <a:tcPr/>
                </a:tc>
                <a:extLst>
                  <a:ext uri="{0D108BD9-81ED-4DB2-BD59-A6C34878D82A}">
                    <a16:rowId xmlns:a16="http://schemas.microsoft.com/office/drawing/2014/main" val="2752349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2021 - 06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1754.2087542088 %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7.4074074074074 %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420.37037037037 %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89.583333333333 %</a:t>
                      </a:r>
                    </a:p>
                  </a:txBody>
                  <a:tcPr/>
                </a:tc>
                <a:extLst>
                  <a:ext uri="{0D108BD9-81ED-4DB2-BD59-A6C34878D82A}">
                    <a16:rowId xmlns:a16="http://schemas.microsoft.com/office/drawing/2014/main" val="116258812"/>
                  </a:ext>
                </a:extLst>
              </a:tr>
            </a:tbl>
          </a:graphicData>
        </a:graphic>
      </p:graphicFrame>
      <p:sp>
        <p:nvSpPr>
          <p:cNvPr id="4" name="Text Placeholder 3">
            <a:extLst>
              <a:ext uri="{FF2B5EF4-FFF2-40B4-BE49-F238E27FC236}">
                <a16:creationId xmlns:a16="http://schemas.microsoft.com/office/drawing/2014/main" id="{96CA71C5-4A4A-4B63-9F24-72F3E2BDE09D}"/>
              </a:ext>
            </a:extLst>
          </p:cNvPr>
          <p:cNvSpPr>
            <a:spLocks noGrp="1"/>
          </p:cNvSpPr>
          <p:nvPr>
            <p:ph type="body" sz="quarter" idx="14"/>
          </p:nvPr>
        </p:nvSpPr>
        <p:spPr/>
        <p:txBody>
          <a:bodyPr/>
          <a:lstStyle/>
          <a:p>
            <a:r>
              <a:rPr lang="en-US"/>
              <a:t>05/01/2021 - 05/02/2023</a:t>
            </a:r>
          </a:p>
        </p:txBody>
      </p:sp>
    </p:spTree>
    <p:extLst>
      <p:ext uri="{BB962C8B-B14F-4D97-AF65-F5344CB8AC3E}">
        <p14:creationId xmlns:p14="http://schemas.microsoft.com/office/powerpoint/2010/main" val="2927638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EB3EA-77FA-414D-AB8D-B5C8054C2F13}"/>
              </a:ext>
            </a:extLst>
          </p:cNvPr>
          <p:cNvSpPr>
            <a:spLocks noGrp="1"/>
          </p:cNvSpPr>
          <p:nvPr>
            <p:ph type="title"/>
          </p:nvPr>
        </p:nvSpPr>
        <p:spPr/>
        <p:txBody>
          <a:bodyPr/>
          <a:lstStyle/>
          <a:p>
            <a:r>
              <a:rPr lang="en-US"/>
              <a:t>LinkedIn RD-IN Development Month by Month | DHL Life Sciences &amp; Healthcare - 13 of 13</a:t>
            </a:r>
          </a:p>
        </p:txBody>
      </p:sp>
      <p:graphicFrame>
        <p:nvGraphicFramePr>
          <p:cNvPr id="5" name="Table Placeholder 4">
            <a:extLst>
              <a:ext uri="{FF2B5EF4-FFF2-40B4-BE49-F238E27FC236}">
                <a16:creationId xmlns:a16="http://schemas.microsoft.com/office/drawing/2014/main" id="{BEC0AE9C-AE1F-4400-82E6-C0B99EA01FA2}"/>
              </a:ext>
            </a:extLst>
          </p:cNvPr>
          <p:cNvGraphicFramePr>
            <a:graphicFrameLocks noGrp="1"/>
          </p:cNvGraphicFramePr>
          <p:nvPr>
            <p:ph type="tbl" sz="quarter" idx="13"/>
            <p:extLst>
              <p:ext uri="{D42A27DB-BD31-4B8C-83A1-F6EECF244321}">
                <p14:modId xmlns:p14="http://schemas.microsoft.com/office/powerpoint/2010/main" val="2594961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2198698158"/>
                    </a:ext>
                  </a:extLst>
                </a:gridCol>
                <a:gridCol w="329184">
                  <a:extLst>
                    <a:ext uri="{9D8B030D-6E8A-4147-A177-3AD203B41FA5}">
                      <a16:colId xmlns:a16="http://schemas.microsoft.com/office/drawing/2014/main" val="1096126076"/>
                    </a:ext>
                  </a:extLst>
                </a:gridCol>
                <a:gridCol w="329184">
                  <a:extLst>
                    <a:ext uri="{9D8B030D-6E8A-4147-A177-3AD203B41FA5}">
                      <a16:colId xmlns:a16="http://schemas.microsoft.com/office/drawing/2014/main" val="3813907487"/>
                    </a:ext>
                  </a:extLst>
                </a:gridCol>
                <a:gridCol w="329184">
                  <a:extLst>
                    <a:ext uri="{9D8B030D-6E8A-4147-A177-3AD203B41FA5}">
                      <a16:colId xmlns:a16="http://schemas.microsoft.com/office/drawing/2014/main" val="3336179406"/>
                    </a:ext>
                  </a:extLst>
                </a:gridCol>
                <a:gridCol w="329184">
                  <a:extLst>
                    <a:ext uri="{9D8B030D-6E8A-4147-A177-3AD203B41FA5}">
                      <a16:colId xmlns:a16="http://schemas.microsoft.com/office/drawing/2014/main" val="3255176591"/>
                    </a:ext>
                  </a:extLst>
                </a:gridCol>
                <a:gridCol w="329184">
                  <a:extLst>
                    <a:ext uri="{9D8B030D-6E8A-4147-A177-3AD203B41FA5}">
                      <a16:colId xmlns:a16="http://schemas.microsoft.com/office/drawing/2014/main" val="595464068"/>
                    </a:ext>
                  </a:extLst>
                </a:gridCol>
                <a:gridCol w="329184">
                  <a:extLst>
                    <a:ext uri="{9D8B030D-6E8A-4147-A177-3AD203B41FA5}">
                      <a16:colId xmlns:a16="http://schemas.microsoft.com/office/drawing/2014/main" val="3892777640"/>
                    </a:ext>
                  </a:extLst>
                </a:gridCol>
                <a:gridCol w="329184">
                  <a:extLst>
                    <a:ext uri="{9D8B030D-6E8A-4147-A177-3AD203B41FA5}">
                      <a16:colId xmlns:a16="http://schemas.microsoft.com/office/drawing/2014/main" val="2762420059"/>
                    </a:ext>
                  </a:extLst>
                </a:gridCol>
                <a:gridCol w="329184">
                  <a:extLst>
                    <a:ext uri="{9D8B030D-6E8A-4147-A177-3AD203B41FA5}">
                      <a16:colId xmlns:a16="http://schemas.microsoft.com/office/drawing/2014/main" val="1529817547"/>
                    </a:ext>
                  </a:extLst>
                </a:gridCol>
                <a:gridCol w="329184">
                  <a:extLst>
                    <a:ext uri="{9D8B030D-6E8A-4147-A177-3AD203B41FA5}">
                      <a16:colId xmlns:a16="http://schemas.microsoft.com/office/drawing/2014/main" val="38958811"/>
                    </a:ext>
                  </a:extLst>
                </a:gridCol>
                <a:gridCol w="329184">
                  <a:extLst>
                    <a:ext uri="{9D8B030D-6E8A-4147-A177-3AD203B41FA5}">
                      <a16:colId xmlns:a16="http://schemas.microsoft.com/office/drawing/2014/main" val="2664506265"/>
                    </a:ext>
                  </a:extLst>
                </a:gridCol>
                <a:gridCol w="329184">
                  <a:extLst>
                    <a:ext uri="{9D8B030D-6E8A-4147-A177-3AD203B41FA5}">
                      <a16:colId xmlns:a16="http://schemas.microsoft.com/office/drawing/2014/main" val="3995228816"/>
                    </a:ext>
                  </a:extLst>
                </a:gridCol>
                <a:gridCol w="329184">
                  <a:extLst>
                    <a:ext uri="{9D8B030D-6E8A-4147-A177-3AD203B41FA5}">
                      <a16:colId xmlns:a16="http://schemas.microsoft.com/office/drawing/2014/main" val="3027745161"/>
                    </a:ext>
                  </a:extLst>
                </a:gridCol>
                <a:gridCol w="329184">
                  <a:extLst>
                    <a:ext uri="{9D8B030D-6E8A-4147-A177-3AD203B41FA5}">
                      <a16:colId xmlns:a16="http://schemas.microsoft.com/office/drawing/2014/main" val="1027437262"/>
                    </a:ext>
                  </a:extLst>
                </a:gridCol>
                <a:gridCol w="329184">
                  <a:extLst>
                    <a:ext uri="{9D8B030D-6E8A-4147-A177-3AD203B41FA5}">
                      <a16:colId xmlns:a16="http://schemas.microsoft.com/office/drawing/2014/main" val="2478371488"/>
                    </a:ext>
                  </a:extLst>
                </a:gridCol>
                <a:gridCol w="329184">
                  <a:extLst>
                    <a:ext uri="{9D8B030D-6E8A-4147-A177-3AD203B41FA5}">
                      <a16:colId xmlns:a16="http://schemas.microsoft.com/office/drawing/2014/main" val="3975311732"/>
                    </a:ext>
                  </a:extLst>
                </a:gridCol>
                <a:gridCol w="329184">
                  <a:extLst>
                    <a:ext uri="{9D8B030D-6E8A-4147-A177-3AD203B41FA5}">
                      <a16:colId xmlns:a16="http://schemas.microsoft.com/office/drawing/2014/main" val="234863400"/>
                    </a:ext>
                  </a:extLst>
                </a:gridCol>
                <a:gridCol w="329184">
                  <a:extLst>
                    <a:ext uri="{9D8B030D-6E8A-4147-A177-3AD203B41FA5}">
                      <a16:colId xmlns:a16="http://schemas.microsoft.com/office/drawing/2014/main" val="763140574"/>
                    </a:ext>
                  </a:extLst>
                </a:gridCol>
                <a:gridCol w="329184">
                  <a:extLst>
                    <a:ext uri="{9D8B030D-6E8A-4147-A177-3AD203B41FA5}">
                      <a16:colId xmlns:a16="http://schemas.microsoft.com/office/drawing/2014/main" val="328627305"/>
                    </a:ext>
                  </a:extLst>
                </a:gridCol>
                <a:gridCol w="329184">
                  <a:extLst>
                    <a:ext uri="{9D8B030D-6E8A-4147-A177-3AD203B41FA5}">
                      <a16:colId xmlns:a16="http://schemas.microsoft.com/office/drawing/2014/main" val="643740044"/>
                    </a:ext>
                  </a:extLst>
                </a:gridCol>
                <a:gridCol w="329184">
                  <a:extLst>
                    <a:ext uri="{9D8B030D-6E8A-4147-A177-3AD203B41FA5}">
                      <a16:colId xmlns:a16="http://schemas.microsoft.com/office/drawing/2014/main" val="518045797"/>
                    </a:ext>
                  </a:extLst>
                </a:gridCol>
                <a:gridCol w="329184">
                  <a:extLst>
                    <a:ext uri="{9D8B030D-6E8A-4147-A177-3AD203B41FA5}">
                      <a16:colId xmlns:a16="http://schemas.microsoft.com/office/drawing/2014/main" val="836795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1234852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2021 - 05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1321.1538461538 %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0.23076923076923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9.7222222222222 %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17285.416666667 %</a:t>
                      </a:r>
                    </a:p>
                  </a:txBody>
                  <a:tcPr/>
                </a:tc>
                <a:extLst>
                  <a:ext uri="{0D108BD9-81ED-4DB2-BD59-A6C34878D82A}">
                    <a16:rowId xmlns:a16="http://schemas.microsoft.com/office/drawing/2014/main" val="4244787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198740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9165</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411</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733941</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45223</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20.29%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516303</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31967</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1704</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287.28%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20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185</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51.49%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2662</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15979</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858.44%</a:t>
                      </a:r>
                    </a:p>
                  </a:txBody>
                  <a:tcPr/>
                </a:tc>
                <a:extLst>
                  <a:ext uri="{0D108BD9-81ED-4DB2-BD59-A6C34878D82A}">
                    <a16:rowId xmlns:a16="http://schemas.microsoft.com/office/drawing/2014/main" val="163962318"/>
                  </a:ext>
                </a:extLst>
              </a:tr>
            </a:tbl>
          </a:graphicData>
        </a:graphic>
      </p:graphicFrame>
      <p:sp>
        <p:nvSpPr>
          <p:cNvPr id="4" name="Text Placeholder 3">
            <a:extLst>
              <a:ext uri="{FF2B5EF4-FFF2-40B4-BE49-F238E27FC236}">
                <a16:creationId xmlns:a16="http://schemas.microsoft.com/office/drawing/2014/main" id="{548FEE27-1BE6-462B-99BB-AFA2F2C5338F}"/>
              </a:ext>
            </a:extLst>
          </p:cNvPr>
          <p:cNvSpPr>
            <a:spLocks noGrp="1"/>
          </p:cNvSpPr>
          <p:nvPr>
            <p:ph type="body" sz="quarter" idx="14"/>
          </p:nvPr>
        </p:nvSpPr>
        <p:spPr/>
        <p:txBody>
          <a:bodyPr/>
          <a:lstStyle/>
          <a:p>
            <a:r>
              <a:rPr lang="en-US"/>
              <a:t>05/01/2021 - 05/02/2023</a:t>
            </a:r>
          </a:p>
        </p:txBody>
      </p:sp>
    </p:spTree>
    <p:extLst>
      <p:ext uri="{BB962C8B-B14F-4D97-AF65-F5344CB8AC3E}">
        <p14:creationId xmlns:p14="http://schemas.microsoft.com/office/powerpoint/2010/main" val="3346274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A0EB6-FA9B-4D17-BF87-D51CEAF75446}"/>
              </a:ext>
            </a:extLst>
          </p:cNvPr>
          <p:cNvSpPr>
            <a:spLocks noGrp="1"/>
          </p:cNvSpPr>
          <p:nvPr>
            <p:ph type="title"/>
          </p:nvPr>
        </p:nvSpPr>
        <p:spPr/>
        <p:txBody>
          <a:bodyPr/>
          <a:lstStyle/>
          <a:p>
            <a:r>
              <a:rPr lang="en-US"/>
              <a:t>LinkedIn Top post by x (organic) | DHL Life Sciences &amp; Healthcare - 1 of 11</a:t>
            </a:r>
          </a:p>
        </p:txBody>
      </p:sp>
      <p:graphicFrame>
        <p:nvGraphicFramePr>
          <p:cNvPr id="5" name="Table Placeholder 4">
            <a:extLst>
              <a:ext uri="{FF2B5EF4-FFF2-40B4-BE49-F238E27FC236}">
                <a16:creationId xmlns:a16="http://schemas.microsoft.com/office/drawing/2014/main" id="{D8583813-2D28-4B06-9822-72042074F2EC}"/>
              </a:ext>
            </a:extLst>
          </p:cNvPr>
          <p:cNvGraphicFramePr>
            <a:graphicFrameLocks noGrp="1"/>
          </p:cNvGraphicFramePr>
          <p:nvPr>
            <p:ph type="tbl" sz="quarter" idx="13"/>
            <p:extLst>
              <p:ext uri="{D42A27DB-BD31-4B8C-83A1-F6EECF244321}">
                <p14:modId xmlns:p14="http://schemas.microsoft.com/office/powerpoint/2010/main" val="1588697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457533378"/>
                    </a:ext>
                  </a:extLst>
                </a:gridCol>
                <a:gridCol w="493776">
                  <a:extLst>
                    <a:ext uri="{9D8B030D-6E8A-4147-A177-3AD203B41FA5}">
                      <a16:colId xmlns:a16="http://schemas.microsoft.com/office/drawing/2014/main" val="1720287843"/>
                    </a:ext>
                  </a:extLst>
                </a:gridCol>
                <a:gridCol w="411480">
                  <a:extLst>
                    <a:ext uri="{9D8B030D-6E8A-4147-A177-3AD203B41FA5}">
                      <a16:colId xmlns:a16="http://schemas.microsoft.com/office/drawing/2014/main" val="118990580"/>
                    </a:ext>
                  </a:extLst>
                </a:gridCol>
                <a:gridCol w="411480">
                  <a:extLst>
                    <a:ext uri="{9D8B030D-6E8A-4147-A177-3AD203B41FA5}">
                      <a16:colId xmlns:a16="http://schemas.microsoft.com/office/drawing/2014/main" val="381675802"/>
                    </a:ext>
                  </a:extLst>
                </a:gridCol>
                <a:gridCol w="411480">
                  <a:extLst>
                    <a:ext uri="{9D8B030D-6E8A-4147-A177-3AD203B41FA5}">
                      <a16:colId xmlns:a16="http://schemas.microsoft.com/office/drawing/2014/main" val="4172501907"/>
                    </a:ext>
                  </a:extLst>
                </a:gridCol>
                <a:gridCol w="411480">
                  <a:extLst>
                    <a:ext uri="{9D8B030D-6E8A-4147-A177-3AD203B41FA5}">
                      <a16:colId xmlns:a16="http://schemas.microsoft.com/office/drawing/2014/main" val="1181020239"/>
                    </a:ext>
                  </a:extLst>
                </a:gridCol>
                <a:gridCol w="411480">
                  <a:extLst>
                    <a:ext uri="{9D8B030D-6E8A-4147-A177-3AD203B41FA5}">
                      <a16:colId xmlns:a16="http://schemas.microsoft.com/office/drawing/2014/main" val="1389399908"/>
                    </a:ext>
                  </a:extLst>
                </a:gridCol>
                <a:gridCol w="411480">
                  <a:extLst>
                    <a:ext uri="{9D8B030D-6E8A-4147-A177-3AD203B41FA5}">
                      <a16:colId xmlns:a16="http://schemas.microsoft.com/office/drawing/2014/main" val="15420989"/>
                    </a:ext>
                  </a:extLst>
                </a:gridCol>
                <a:gridCol w="411480">
                  <a:extLst>
                    <a:ext uri="{9D8B030D-6E8A-4147-A177-3AD203B41FA5}">
                      <a16:colId xmlns:a16="http://schemas.microsoft.com/office/drawing/2014/main" val="804849367"/>
                    </a:ext>
                  </a:extLst>
                </a:gridCol>
                <a:gridCol w="411480">
                  <a:extLst>
                    <a:ext uri="{9D8B030D-6E8A-4147-A177-3AD203B41FA5}">
                      <a16:colId xmlns:a16="http://schemas.microsoft.com/office/drawing/2014/main" val="2858690534"/>
                    </a:ext>
                  </a:extLst>
                </a:gridCol>
                <a:gridCol w="411480">
                  <a:extLst>
                    <a:ext uri="{9D8B030D-6E8A-4147-A177-3AD203B41FA5}">
                      <a16:colId xmlns:a16="http://schemas.microsoft.com/office/drawing/2014/main" val="1482992028"/>
                    </a:ext>
                  </a:extLst>
                </a:gridCol>
                <a:gridCol w="411480">
                  <a:extLst>
                    <a:ext uri="{9D8B030D-6E8A-4147-A177-3AD203B41FA5}">
                      <a16:colId xmlns:a16="http://schemas.microsoft.com/office/drawing/2014/main" val="2708966617"/>
                    </a:ext>
                  </a:extLst>
                </a:gridCol>
                <a:gridCol w="411480">
                  <a:extLst>
                    <a:ext uri="{9D8B030D-6E8A-4147-A177-3AD203B41FA5}">
                      <a16:colId xmlns:a16="http://schemas.microsoft.com/office/drawing/2014/main" val="843528034"/>
                    </a:ext>
                  </a:extLst>
                </a:gridCol>
                <a:gridCol w="411480">
                  <a:extLst>
                    <a:ext uri="{9D8B030D-6E8A-4147-A177-3AD203B41FA5}">
                      <a16:colId xmlns:a16="http://schemas.microsoft.com/office/drawing/2014/main" val="3418560418"/>
                    </a:ext>
                  </a:extLst>
                </a:gridCol>
                <a:gridCol w="411480">
                  <a:extLst>
                    <a:ext uri="{9D8B030D-6E8A-4147-A177-3AD203B41FA5}">
                      <a16:colId xmlns:a16="http://schemas.microsoft.com/office/drawing/2014/main" val="315713010"/>
                    </a:ext>
                  </a:extLst>
                </a:gridCol>
                <a:gridCol w="411480">
                  <a:extLst>
                    <a:ext uri="{9D8B030D-6E8A-4147-A177-3AD203B41FA5}">
                      <a16:colId xmlns:a16="http://schemas.microsoft.com/office/drawing/2014/main" val="1366130327"/>
                    </a:ext>
                  </a:extLst>
                </a:gridCol>
                <a:gridCol w="411480">
                  <a:extLst>
                    <a:ext uri="{9D8B030D-6E8A-4147-A177-3AD203B41FA5}">
                      <a16:colId xmlns:a16="http://schemas.microsoft.com/office/drawing/2014/main" val="3955126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4273940606"/>
                  </a:ext>
                </a:extLst>
              </a:tr>
            </a:tbl>
          </a:graphicData>
        </a:graphic>
      </p:graphicFrame>
      <p:sp>
        <p:nvSpPr>
          <p:cNvPr id="4" name="Text Placeholder 3">
            <a:extLst>
              <a:ext uri="{FF2B5EF4-FFF2-40B4-BE49-F238E27FC236}">
                <a16:creationId xmlns:a16="http://schemas.microsoft.com/office/drawing/2014/main" id="{905465B4-4794-4E2A-8F84-7CC17F31817E}"/>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6524110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BEB30-FDAA-446F-8F3D-DF9A6A94F1F4}"/>
              </a:ext>
            </a:extLst>
          </p:cNvPr>
          <p:cNvSpPr>
            <a:spLocks noGrp="1"/>
          </p:cNvSpPr>
          <p:nvPr>
            <p:ph type="title"/>
          </p:nvPr>
        </p:nvSpPr>
        <p:spPr/>
        <p:txBody>
          <a:bodyPr/>
          <a:lstStyle/>
          <a:p>
            <a:r>
              <a:rPr lang="en-US"/>
              <a:t>LinkedIn Top post by x (organic) | DHL Life Sciences &amp; Healthcare - 2 of 11</a:t>
            </a:r>
          </a:p>
        </p:txBody>
      </p:sp>
      <p:graphicFrame>
        <p:nvGraphicFramePr>
          <p:cNvPr id="5" name="Table Placeholder 4">
            <a:extLst>
              <a:ext uri="{FF2B5EF4-FFF2-40B4-BE49-F238E27FC236}">
                <a16:creationId xmlns:a16="http://schemas.microsoft.com/office/drawing/2014/main" id="{CA21CFA7-249B-4F7D-9892-582AE7F4DDCF}"/>
              </a:ext>
            </a:extLst>
          </p:cNvPr>
          <p:cNvGraphicFramePr>
            <a:graphicFrameLocks noGrp="1"/>
          </p:cNvGraphicFramePr>
          <p:nvPr>
            <p:ph type="tbl" sz="quarter" idx="13"/>
            <p:extLst>
              <p:ext uri="{D42A27DB-BD31-4B8C-83A1-F6EECF244321}">
                <p14:modId xmlns:p14="http://schemas.microsoft.com/office/powerpoint/2010/main" val="1355181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058356550"/>
                    </a:ext>
                  </a:extLst>
                </a:gridCol>
                <a:gridCol w="493776">
                  <a:extLst>
                    <a:ext uri="{9D8B030D-6E8A-4147-A177-3AD203B41FA5}">
                      <a16:colId xmlns:a16="http://schemas.microsoft.com/office/drawing/2014/main" val="908659474"/>
                    </a:ext>
                  </a:extLst>
                </a:gridCol>
                <a:gridCol w="411480">
                  <a:extLst>
                    <a:ext uri="{9D8B030D-6E8A-4147-A177-3AD203B41FA5}">
                      <a16:colId xmlns:a16="http://schemas.microsoft.com/office/drawing/2014/main" val="2093734593"/>
                    </a:ext>
                  </a:extLst>
                </a:gridCol>
                <a:gridCol w="411480">
                  <a:extLst>
                    <a:ext uri="{9D8B030D-6E8A-4147-A177-3AD203B41FA5}">
                      <a16:colId xmlns:a16="http://schemas.microsoft.com/office/drawing/2014/main" val="4183223101"/>
                    </a:ext>
                  </a:extLst>
                </a:gridCol>
                <a:gridCol w="411480">
                  <a:extLst>
                    <a:ext uri="{9D8B030D-6E8A-4147-A177-3AD203B41FA5}">
                      <a16:colId xmlns:a16="http://schemas.microsoft.com/office/drawing/2014/main" val="1478448003"/>
                    </a:ext>
                  </a:extLst>
                </a:gridCol>
                <a:gridCol w="411480">
                  <a:extLst>
                    <a:ext uri="{9D8B030D-6E8A-4147-A177-3AD203B41FA5}">
                      <a16:colId xmlns:a16="http://schemas.microsoft.com/office/drawing/2014/main" val="2433854462"/>
                    </a:ext>
                  </a:extLst>
                </a:gridCol>
                <a:gridCol w="411480">
                  <a:extLst>
                    <a:ext uri="{9D8B030D-6E8A-4147-A177-3AD203B41FA5}">
                      <a16:colId xmlns:a16="http://schemas.microsoft.com/office/drawing/2014/main" val="2928882018"/>
                    </a:ext>
                  </a:extLst>
                </a:gridCol>
                <a:gridCol w="411480">
                  <a:extLst>
                    <a:ext uri="{9D8B030D-6E8A-4147-A177-3AD203B41FA5}">
                      <a16:colId xmlns:a16="http://schemas.microsoft.com/office/drawing/2014/main" val="1729332509"/>
                    </a:ext>
                  </a:extLst>
                </a:gridCol>
                <a:gridCol w="411480">
                  <a:extLst>
                    <a:ext uri="{9D8B030D-6E8A-4147-A177-3AD203B41FA5}">
                      <a16:colId xmlns:a16="http://schemas.microsoft.com/office/drawing/2014/main" val="3720216680"/>
                    </a:ext>
                  </a:extLst>
                </a:gridCol>
                <a:gridCol w="411480">
                  <a:extLst>
                    <a:ext uri="{9D8B030D-6E8A-4147-A177-3AD203B41FA5}">
                      <a16:colId xmlns:a16="http://schemas.microsoft.com/office/drawing/2014/main" val="329270231"/>
                    </a:ext>
                  </a:extLst>
                </a:gridCol>
                <a:gridCol w="411480">
                  <a:extLst>
                    <a:ext uri="{9D8B030D-6E8A-4147-A177-3AD203B41FA5}">
                      <a16:colId xmlns:a16="http://schemas.microsoft.com/office/drawing/2014/main" val="3265409328"/>
                    </a:ext>
                  </a:extLst>
                </a:gridCol>
                <a:gridCol w="411480">
                  <a:extLst>
                    <a:ext uri="{9D8B030D-6E8A-4147-A177-3AD203B41FA5}">
                      <a16:colId xmlns:a16="http://schemas.microsoft.com/office/drawing/2014/main" val="2605969476"/>
                    </a:ext>
                  </a:extLst>
                </a:gridCol>
                <a:gridCol w="411480">
                  <a:extLst>
                    <a:ext uri="{9D8B030D-6E8A-4147-A177-3AD203B41FA5}">
                      <a16:colId xmlns:a16="http://schemas.microsoft.com/office/drawing/2014/main" val="485192689"/>
                    </a:ext>
                  </a:extLst>
                </a:gridCol>
                <a:gridCol w="411480">
                  <a:extLst>
                    <a:ext uri="{9D8B030D-6E8A-4147-A177-3AD203B41FA5}">
                      <a16:colId xmlns:a16="http://schemas.microsoft.com/office/drawing/2014/main" val="3554425559"/>
                    </a:ext>
                  </a:extLst>
                </a:gridCol>
                <a:gridCol w="411480">
                  <a:extLst>
                    <a:ext uri="{9D8B030D-6E8A-4147-A177-3AD203B41FA5}">
                      <a16:colId xmlns:a16="http://schemas.microsoft.com/office/drawing/2014/main" val="3395449883"/>
                    </a:ext>
                  </a:extLst>
                </a:gridCol>
                <a:gridCol w="411480">
                  <a:extLst>
                    <a:ext uri="{9D8B030D-6E8A-4147-A177-3AD203B41FA5}">
                      <a16:colId xmlns:a16="http://schemas.microsoft.com/office/drawing/2014/main" val="4272574692"/>
                    </a:ext>
                  </a:extLst>
                </a:gridCol>
                <a:gridCol w="411480">
                  <a:extLst>
                    <a:ext uri="{9D8B030D-6E8A-4147-A177-3AD203B41FA5}">
                      <a16:colId xmlns:a16="http://schemas.microsoft.com/office/drawing/2014/main" val="4038452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32252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 - 2023-01-23 10:01:28</a:t>
                      </a:r>
                      <a:r>
                        <a:rPr kumimoji="0" lang="en-US" sz="1000" b="0" i="0" u="none" strike="noStrike" kern="1200" cap="none" spc="0" normalizeH="0" baseline="0" noProof="0">
                          <a:ln>
                            <a:noFill/>
                          </a:ln>
                          <a:solidFill>
                            <a:prstClr val="black"/>
                          </a:solidFill>
                          <a:effectLst/>
                          <a:uLnTx/>
                          <a:uFillTx/>
                          <a:latin typeface="Calibri"/>
                          <a:ea typeface="+mn-ea"/>
                          <a:cs typeface="+mn-cs"/>
                        </a:rPr>
                        <a:t>
 How do we move #pharmaceuticals and medical devices around the globe? It all starts at the first port of call. One of our DHL Global Forwarding team members, Diarmaid Byrnes, gets a bird's eye view of the process at the Port of Antwerp-Bruges.
 At DHL Life Sciences &amp; Healthcare, we specialize in temperature-controlled ocean freight, via an extensive network of GDP Certified Life Sciences Stations that ensure product integrity via visibility and monitoring. Learn more about our DHL Ocean Thermonet service, here: https://okt.to/wdkoPH
#WeCare #OceanFreight #PortofAntwerpBruges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198.9926677174 %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152.5183307065 %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2.3485657219601 %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50.981713618188 %</a:t>
                      </a:r>
                    </a:p>
                  </a:txBody>
                  <a:tcPr/>
                </a:tc>
                <a:extLst>
                  <a:ext uri="{0D108BD9-81ED-4DB2-BD59-A6C34878D82A}">
                    <a16:rowId xmlns:a16="http://schemas.microsoft.com/office/drawing/2014/main" val="3171143957"/>
                  </a:ext>
                </a:extLst>
              </a:tr>
            </a:tbl>
          </a:graphicData>
        </a:graphic>
      </p:graphicFrame>
      <p:sp>
        <p:nvSpPr>
          <p:cNvPr id="4" name="Text Placeholder 3">
            <a:extLst>
              <a:ext uri="{FF2B5EF4-FFF2-40B4-BE49-F238E27FC236}">
                <a16:creationId xmlns:a16="http://schemas.microsoft.com/office/drawing/2014/main" id="{9E3F146E-A255-4554-AB2A-2C9F6606C39D}"/>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3607301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E8BE5-8E5A-454A-B416-DFF4403DF4C2}"/>
              </a:ext>
            </a:extLst>
          </p:cNvPr>
          <p:cNvSpPr>
            <a:spLocks noGrp="1"/>
          </p:cNvSpPr>
          <p:nvPr>
            <p:ph type="title"/>
          </p:nvPr>
        </p:nvSpPr>
        <p:spPr/>
        <p:txBody>
          <a:bodyPr/>
          <a:lstStyle/>
          <a:p>
            <a:r>
              <a:rPr lang="en-US"/>
              <a:t>LinkedIn Top post by x (organic) | DHL Life Sciences &amp; Healthcare - 3 of 11</a:t>
            </a:r>
          </a:p>
        </p:txBody>
      </p:sp>
      <p:graphicFrame>
        <p:nvGraphicFramePr>
          <p:cNvPr id="5" name="Table Placeholder 4">
            <a:extLst>
              <a:ext uri="{FF2B5EF4-FFF2-40B4-BE49-F238E27FC236}">
                <a16:creationId xmlns:a16="http://schemas.microsoft.com/office/drawing/2014/main" id="{A57011DC-4188-4FD9-8199-8C8498B92C2F}"/>
              </a:ext>
            </a:extLst>
          </p:cNvPr>
          <p:cNvGraphicFramePr>
            <a:graphicFrameLocks noGrp="1"/>
          </p:cNvGraphicFramePr>
          <p:nvPr>
            <p:ph type="tbl" sz="quarter" idx="13"/>
            <p:extLst>
              <p:ext uri="{D42A27DB-BD31-4B8C-83A1-F6EECF244321}">
                <p14:modId xmlns:p14="http://schemas.microsoft.com/office/powerpoint/2010/main" val="2575807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664007634"/>
                    </a:ext>
                  </a:extLst>
                </a:gridCol>
                <a:gridCol w="493776">
                  <a:extLst>
                    <a:ext uri="{9D8B030D-6E8A-4147-A177-3AD203B41FA5}">
                      <a16:colId xmlns:a16="http://schemas.microsoft.com/office/drawing/2014/main" val="3847356510"/>
                    </a:ext>
                  </a:extLst>
                </a:gridCol>
                <a:gridCol w="411480">
                  <a:extLst>
                    <a:ext uri="{9D8B030D-6E8A-4147-A177-3AD203B41FA5}">
                      <a16:colId xmlns:a16="http://schemas.microsoft.com/office/drawing/2014/main" val="1792876176"/>
                    </a:ext>
                  </a:extLst>
                </a:gridCol>
                <a:gridCol w="411480">
                  <a:extLst>
                    <a:ext uri="{9D8B030D-6E8A-4147-A177-3AD203B41FA5}">
                      <a16:colId xmlns:a16="http://schemas.microsoft.com/office/drawing/2014/main" val="1402238329"/>
                    </a:ext>
                  </a:extLst>
                </a:gridCol>
                <a:gridCol w="411480">
                  <a:extLst>
                    <a:ext uri="{9D8B030D-6E8A-4147-A177-3AD203B41FA5}">
                      <a16:colId xmlns:a16="http://schemas.microsoft.com/office/drawing/2014/main" val="1372739307"/>
                    </a:ext>
                  </a:extLst>
                </a:gridCol>
                <a:gridCol w="411480">
                  <a:extLst>
                    <a:ext uri="{9D8B030D-6E8A-4147-A177-3AD203B41FA5}">
                      <a16:colId xmlns:a16="http://schemas.microsoft.com/office/drawing/2014/main" val="1090247892"/>
                    </a:ext>
                  </a:extLst>
                </a:gridCol>
                <a:gridCol w="411480">
                  <a:extLst>
                    <a:ext uri="{9D8B030D-6E8A-4147-A177-3AD203B41FA5}">
                      <a16:colId xmlns:a16="http://schemas.microsoft.com/office/drawing/2014/main" val="1722605244"/>
                    </a:ext>
                  </a:extLst>
                </a:gridCol>
                <a:gridCol w="411480">
                  <a:extLst>
                    <a:ext uri="{9D8B030D-6E8A-4147-A177-3AD203B41FA5}">
                      <a16:colId xmlns:a16="http://schemas.microsoft.com/office/drawing/2014/main" val="1157854922"/>
                    </a:ext>
                  </a:extLst>
                </a:gridCol>
                <a:gridCol w="411480">
                  <a:extLst>
                    <a:ext uri="{9D8B030D-6E8A-4147-A177-3AD203B41FA5}">
                      <a16:colId xmlns:a16="http://schemas.microsoft.com/office/drawing/2014/main" val="2216212084"/>
                    </a:ext>
                  </a:extLst>
                </a:gridCol>
                <a:gridCol w="411480">
                  <a:extLst>
                    <a:ext uri="{9D8B030D-6E8A-4147-A177-3AD203B41FA5}">
                      <a16:colId xmlns:a16="http://schemas.microsoft.com/office/drawing/2014/main" val="1702728825"/>
                    </a:ext>
                  </a:extLst>
                </a:gridCol>
                <a:gridCol w="411480">
                  <a:extLst>
                    <a:ext uri="{9D8B030D-6E8A-4147-A177-3AD203B41FA5}">
                      <a16:colId xmlns:a16="http://schemas.microsoft.com/office/drawing/2014/main" val="4185989915"/>
                    </a:ext>
                  </a:extLst>
                </a:gridCol>
                <a:gridCol w="411480">
                  <a:extLst>
                    <a:ext uri="{9D8B030D-6E8A-4147-A177-3AD203B41FA5}">
                      <a16:colId xmlns:a16="http://schemas.microsoft.com/office/drawing/2014/main" val="3892845683"/>
                    </a:ext>
                  </a:extLst>
                </a:gridCol>
                <a:gridCol w="411480">
                  <a:extLst>
                    <a:ext uri="{9D8B030D-6E8A-4147-A177-3AD203B41FA5}">
                      <a16:colId xmlns:a16="http://schemas.microsoft.com/office/drawing/2014/main" val="1363179181"/>
                    </a:ext>
                  </a:extLst>
                </a:gridCol>
                <a:gridCol w="411480">
                  <a:extLst>
                    <a:ext uri="{9D8B030D-6E8A-4147-A177-3AD203B41FA5}">
                      <a16:colId xmlns:a16="http://schemas.microsoft.com/office/drawing/2014/main" val="386902934"/>
                    </a:ext>
                  </a:extLst>
                </a:gridCol>
                <a:gridCol w="411480">
                  <a:extLst>
                    <a:ext uri="{9D8B030D-6E8A-4147-A177-3AD203B41FA5}">
                      <a16:colId xmlns:a16="http://schemas.microsoft.com/office/drawing/2014/main" val="29329055"/>
                    </a:ext>
                  </a:extLst>
                </a:gridCol>
                <a:gridCol w="411480">
                  <a:extLst>
                    <a:ext uri="{9D8B030D-6E8A-4147-A177-3AD203B41FA5}">
                      <a16:colId xmlns:a16="http://schemas.microsoft.com/office/drawing/2014/main" val="3004972850"/>
                    </a:ext>
                  </a:extLst>
                </a:gridCol>
                <a:gridCol w="411480">
                  <a:extLst>
                    <a:ext uri="{9D8B030D-6E8A-4147-A177-3AD203B41FA5}">
                      <a16:colId xmlns:a16="http://schemas.microsoft.com/office/drawing/2014/main" val="388773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1347409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 - 2023-02-16 10:39:57</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announce DHL Global Forwarding has expanded our temperature-controlled warehouse network in the US with a new 40,000 square foot warehouse in Raleigh, North Carolina! Offering specialized capabilities to serve #bioscience and #pharmaceuticals companies as well as other local customers, the facility represents an  million USD investment in multiple temperature controlled chambers between 2-8°C and 15-25°C for cold-chain products.
We're pleased to grow our DHL Life Sciences &amp; Healthcare network of specialized facilities, enabling us to deliver to more customers across the US. Learn more, here: https://lnkd.in/eRUZxYyb
#WeCare #ColdChainLogistics #ClinicalTrials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81.621325292949 %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63.530459809498 %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13.399378725548 %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23402618"/>
                  </a:ext>
                </a:extLst>
              </a:tr>
            </a:tbl>
          </a:graphicData>
        </a:graphic>
      </p:graphicFrame>
      <p:sp>
        <p:nvSpPr>
          <p:cNvPr id="4" name="Text Placeholder 3">
            <a:extLst>
              <a:ext uri="{FF2B5EF4-FFF2-40B4-BE49-F238E27FC236}">
                <a16:creationId xmlns:a16="http://schemas.microsoft.com/office/drawing/2014/main" id="{68AD819F-3922-45C8-8AE6-15DAC70822A5}"/>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942519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5528D-DFCA-4344-BD71-2B9A8917B993}"/>
              </a:ext>
            </a:extLst>
          </p:cNvPr>
          <p:cNvSpPr>
            <a:spLocks noGrp="1"/>
          </p:cNvSpPr>
          <p:nvPr>
            <p:ph type="title"/>
          </p:nvPr>
        </p:nvSpPr>
        <p:spPr/>
        <p:txBody>
          <a:bodyPr/>
          <a:lstStyle/>
          <a:p>
            <a:r>
              <a:rPr lang="en-US"/>
              <a:t>LinkedIn Top post by x (organic) | DHL Life Sciences &amp; Healthcare - 4 of 11</a:t>
            </a:r>
          </a:p>
        </p:txBody>
      </p:sp>
      <p:graphicFrame>
        <p:nvGraphicFramePr>
          <p:cNvPr id="5" name="Table Placeholder 4">
            <a:extLst>
              <a:ext uri="{FF2B5EF4-FFF2-40B4-BE49-F238E27FC236}">
                <a16:creationId xmlns:a16="http://schemas.microsoft.com/office/drawing/2014/main" id="{F04D7383-B096-4EEF-A9C5-02DBCDDA1DB4}"/>
              </a:ext>
            </a:extLst>
          </p:cNvPr>
          <p:cNvGraphicFramePr>
            <a:graphicFrameLocks noGrp="1"/>
          </p:cNvGraphicFramePr>
          <p:nvPr>
            <p:ph type="tbl" sz="quarter" idx="13"/>
            <p:extLst>
              <p:ext uri="{D42A27DB-BD31-4B8C-83A1-F6EECF244321}">
                <p14:modId xmlns:p14="http://schemas.microsoft.com/office/powerpoint/2010/main" val="2925886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099536853"/>
                    </a:ext>
                  </a:extLst>
                </a:gridCol>
                <a:gridCol w="493776">
                  <a:extLst>
                    <a:ext uri="{9D8B030D-6E8A-4147-A177-3AD203B41FA5}">
                      <a16:colId xmlns:a16="http://schemas.microsoft.com/office/drawing/2014/main" val="2220992573"/>
                    </a:ext>
                  </a:extLst>
                </a:gridCol>
                <a:gridCol w="411480">
                  <a:extLst>
                    <a:ext uri="{9D8B030D-6E8A-4147-A177-3AD203B41FA5}">
                      <a16:colId xmlns:a16="http://schemas.microsoft.com/office/drawing/2014/main" val="114129403"/>
                    </a:ext>
                  </a:extLst>
                </a:gridCol>
                <a:gridCol w="411480">
                  <a:extLst>
                    <a:ext uri="{9D8B030D-6E8A-4147-A177-3AD203B41FA5}">
                      <a16:colId xmlns:a16="http://schemas.microsoft.com/office/drawing/2014/main" val="748302949"/>
                    </a:ext>
                  </a:extLst>
                </a:gridCol>
                <a:gridCol w="411480">
                  <a:extLst>
                    <a:ext uri="{9D8B030D-6E8A-4147-A177-3AD203B41FA5}">
                      <a16:colId xmlns:a16="http://schemas.microsoft.com/office/drawing/2014/main" val="2999100483"/>
                    </a:ext>
                  </a:extLst>
                </a:gridCol>
                <a:gridCol w="411480">
                  <a:extLst>
                    <a:ext uri="{9D8B030D-6E8A-4147-A177-3AD203B41FA5}">
                      <a16:colId xmlns:a16="http://schemas.microsoft.com/office/drawing/2014/main" val="3839461558"/>
                    </a:ext>
                  </a:extLst>
                </a:gridCol>
                <a:gridCol w="411480">
                  <a:extLst>
                    <a:ext uri="{9D8B030D-6E8A-4147-A177-3AD203B41FA5}">
                      <a16:colId xmlns:a16="http://schemas.microsoft.com/office/drawing/2014/main" val="389553009"/>
                    </a:ext>
                  </a:extLst>
                </a:gridCol>
                <a:gridCol w="411480">
                  <a:extLst>
                    <a:ext uri="{9D8B030D-6E8A-4147-A177-3AD203B41FA5}">
                      <a16:colId xmlns:a16="http://schemas.microsoft.com/office/drawing/2014/main" val="4062749386"/>
                    </a:ext>
                  </a:extLst>
                </a:gridCol>
                <a:gridCol w="411480">
                  <a:extLst>
                    <a:ext uri="{9D8B030D-6E8A-4147-A177-3AD203B41FA5}">
                      <a16:colId xmlns:a16="http://schemas.microsoft.com/office/drawing/2014/main" val="137118664"/>
                    </a:ext>
                  </a:extLst>
                </a:gridCol>
                <a:gridCol w="411480">
                  <a:extLst>
                    <a:ext uri="{9D8B030D-6E8A-4147-A177-3AD203B41FA5}">
                      <a16:colId xmlns:a16="http://schemas.microsoft.com/office/drawing/2014/main" val="1427029140"/>
                    </a:ext>
                  </a:extLst>
                </a:gridCol>
                <a:gridCol w="411480">
                  <a:extLst>
                    <a:ext uri="{9D8B030D-6E8A-4147-A177-3AD203B41FA5}">
                      <a16:colId xmlns:a16="http://schemas.microsoft.com/office/drawing/2014/main" val="2290933387"/>
                    </a:ext>
                  </a:extLst>
                </a:gridCol>
                <a:gridCol w="411480">
                  <a:extLst>
                    <a:ext uri="{9D8B030D-6E8A-4147-A177-3AD203B41FA5}">
                      <a16:colId xmlns:a16="http://schemas.microsoft.com/office/drawing/2014/main" val="593167015"/>
                    </a:ext>
                  </a:extLst>
                </a:gridCol>
                <a:gridCol w="411480">
                  <a:extLst>
                    <a:ext uri="{9D8B030D-6E8A-4147-A177-3AD203B41FA5}">
                      <a16:colId xmlns:a16="http://schemas.microsoft.com/office/drawing/2014/main" val="1406870472"/>
                    </a:ext>
                  </a:extLst>
                </a:gridCol>
                <a:gridCol w="411480">
                  <a:extLst>
                    <a:ext uri="{9D8B030D-6E8A-4147-A177-3AD203B41FA5}">
                      <a16:colId xmlns:a16="http://schemas.microsoft.com/office/drawing/2014/main" val="1133527047"/>
                    </a:ext>
                  </a:extLst>
                </a:gridCol>
                <a:gridCol w="411480">
                  <a:extLst>
                    <a:ext uri="{9D8B030D-6E8A-4147-A177-3AD203B41FA5}">
                      <a16:colId xmlns:a16="http://schemas.microsoft.com/office/drawing/2014/main" val="2133679033"/>
                    </a:ext>
                  </a:extLst>
                </a:gridCol>
                <a:gridCol w="411480">
                  <a:extLst>
                    <a:ext uri="{9D8B030D-6E8A-4147-A177-3AD203B41FA5}">
                      <a16:colId xmlns:a16="http://schemas.microsoft.com/office/drawing/2014/main" val="2668645730"/>
                    </a:ext>
                  </a:extLst>
                </a:gridCol>
                <a:gridCol w="411480">
                  <a:extLst>
                    <a:ext uri="{9D8B030D-6E8A-4147-A177-3AD203B41FA5}">
                      <a16:colId xmlns:a16="http://schemas.microsoft.com/office/drawing/2014/main" val="1521433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2053207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 - 2023-02-09 12:43:36</a:t>
                      </a:r>
                      <a:r>
                        <a:rPr kumimoji="0" lang="en-US" sz="1000" b="0" i="0" u="none" strike="noStrike" kern="1200" cap="none" spc="0" normalizeH="0" baseline="0" noProof="0">
                          <a:ln>
                            <a:noFill/>
                          </a:ln>
                          <a:solidFill>
                            <a:prstClr val="black"/>
                          </a:solidFill>
                          <a:effectLst/>
                          <a:uLnTx/>
                          <a:uFillTx/>
                          <a:latin typeface="Calibri"/>
                          <a:ea typeface="+mn-ea"/>
                          <a:cs typeface="+mn-cs"/>
                        </a:rPr>
                        <a:t>
 A glimpse into our Life Sciences and Healthcare Campus in Florstadt, Germany: From specialized, manual handling to fully automated solutions for #pharmaceutical logistics, the site offers a range of services. A flagship of #SustainableLogistics, the carbon neutral facility is powered by a 750 kWp photovoltaic system, heat pumps and a 320-square-meter solar air heating system that continuously supply the warehouse with environmentally friendly energy and a controlled climate. 
Learn more about DHL Life Sciences &amp; Healthcare here: https://lnkd.in/deGpyvCn
#WeCare #pharmaceuticals #carbonneutrality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https://media.licdn.com/dms/image/C4E22AQE-2uQwsMSRsw/feedshare-shrink_800/0/1675943015447?e=1687996800&amp;v=beta&amp;t=IJc55h3VPlIjnEjLuXPFrRPY3nKt3l70kekwDwPj1S4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61.570616048791 %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40.11512368944 %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14.312743461324 %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30795165"/>
                  </a:ext>
                </a:extLst>
              </a:tr>
            </a:tbl>
          </a:graphicData>
        </a:graphic>
      </p:graphicFrame>
      <p:sp>
        <p:nvSpPr>
          <p:cNvPr id="4" name="Text Placeholder 3">
            <a:extLst>
              <a:ext uri="{FF2B5EF4-FFF2-40B4-BE49-F238E27FC236}">
                <a16:creationId xmlns:a16="http://schemas.microsoft.com/office/drawing/2014/main" id="{F92C02F9-B6D9-42A2-8C6A-0BEEA003B861}"/>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24973785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35C7C-9F24-4F1D-BA5C-B839D372B279}"/>
              </a:ext>
            </a:extLst>
          </p:cNvPr>
          <p:cNvSpPr>
            <a:spLocks noGrp="1"/>
          </p:cNvSpPr>
          <p:nvPr>
            <p:ph type="title"/>
          </p:nvPr>
        </p:nvSpPr>
        <p:spPr/>
        <p:txBody>
          <a:bodyPr/>
          <a:lstStyle/>
          <a:p>
            <a:r>
              <a:rPr lang="en-US"/>
              <a:t>LinkedIn Top post by x (organic) | DHL Life Sciences &amp; Healthcare - 5 of 11</a:t>
            </a:r>
          </a:p>
        </p:txBody>
      </p:sp>
      <p:graphicFrame>
        <p:nvGraphicFramePr>
          <p:cNvPr id="5" name="Table Placeholder 4">
            <a:extLst>
              <a:ext uri="{FF2B5EF4-FFF2-40B4-BE49-F238E27FC236}">
                <a16:creationId xmlns:a16="http://schemas.microsoft.com/office/drawing/2014/main" id="{7F866D83-691B-47F8-8843-0C571D72531B}"/>
              </a:ext>
            </a:extLst>
          </p:cNvPr>
          <p:cNvGraphicFramePr>
            <a:graphicFrameLocks noGrp="1"/>
          </p:cNvGraphicFramePr>
          <p:nvPr>
            <p:ph type="tbl" sz="quarter" idx="13"/>
            <p:extLst>
              <p:ext uri="{D42A27DB-BD31-4B8C-83A1-F6EECF244321}">
                <p14:modId xmlns:p14="http://schemas.microsoft.com/office/powerpoint/2010/main" val="3271342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953185874"/>
                    </a:ext>
                  </a:extLst>
                </a:gridCol>
                <a:gridCol w="493776">
                  <a:extLst>
                    <a:ext uri="{9D8B030D-6E8A-4147-A177-3AD203B41FA5}">
                      <a16:colId xmlns:a16="http://schemas.microsoft.com/office/drawing/2014/main" val="94482840"/>
                    </a:ext>
                  </a:extLst>
                </a:gridCol>
                <a:gridCol w="411480">
                  <a:extLst>
                    <a:ext uri="{9D8B030D-6E8A-4147-A177-3AD203B41FA5}">
                      <a16:colId xmlns:a16="http://schemas.microsoft.com/office/drawing/2014/main" val="2821216648"/>
                    </a:ext>
                  </a:extLst>
                </a:gridCol>
                <a:gridCol w="411480">
                  <a:extLst>
                    <a:ext uri="{9D8B030D-6E8A-4147-A177-3AD203B41FA5}">
                      <a16:colId xmlns:a16="http://schemas.microsoft.com/office/drawing/2014/main" val="3826328464"/>
                    </a:ext>
                  </a:extLst>
                </a:gridCol>
                <a:gridCol w="411480">
                  <a:extLst>
                    <a:ext uri="{9D8B030D-6E8A-4147-A177-3AD203B41FA5}">
                      <a16:colId xmlns:a16="http://schemas.microsoft.com/office/drawing/2014/main" val="3928412850"/>
                    </a:ext>
                  </a:extLst>
                </a:gridCol>
                <a:gridCol w="411480">
                  <a:extLst>
                    <a:ext uri="{9D8B030D-6E8A-4147-A177-3AD203B41FA5}">
                      <a16:colId xmlns:a16="http://schemas.microsoft.com/office/drawing/2014/main" val="1507238129"/>
                    </a:ext>
                  </a:extLst>
                </a:gridCol>
                <a:gridCol w="411480">
                  <a:extLst>
                    <a:ext uri="{9D8B030D-6E8A-4147-A177-3AD203B41FA5}">
                      <a16:colId xmlns:a16="http://schemas.microsoft.com/office/drawing/2014/main" val="4151769563"/>
                    </a:ext>
                  </a:extLst>
                </a:gridCol>
                <a:gridCol w="411480">
                  <a:extLst>
                    <a:ext uri="{9D8B030D-6E8A-4147-A177-3AD203B41FA5}">
                      <a16:colId xmlns:a16="http://schemas.microsoft.com/office/drawing/2014/main" val="2000296966"/>
                    </a:ext>
                  </a:extLst>
                </a:gridCol>
                <a:gridCol w="411480">
                  <a:extLst>
                    <a:ext uri="{9D8B030D-6E8A-4147-A177-3AD203B41FA5}">
                      <a16:colId xmlns:a16="http://schemas.microsoft.com/office/drawing/2014/main" val="503702947"/>
                    </a:ext>
                  </a:extLst>
                </a:gridCol>
                <a:gridCol w="411480">
                  <a:extLst>
                    <a:ext uri="{9D8B030D-6E8A-4147-A177-3AD203B41FA5}">
                      <a16:colId xmlns:a16="http://schemas.microsoft.com/office/drawing/2014/main" val="2680033245"/>
                    </a:ext>
                  </a:extLst>
                </a:gridCol>
                <a:gridCol w="411480">
                  <a:extLst>
                    <a:ext uri="{9D8B030D-6E8A-4147-A177-3AD203B41FA5}">
                      <a16:colId xmlns:a16="http://schemas.microsoft.com/office/drawing/2014/main" val="1795136152"/>
                    </a:ext>
                  </a:extLst>
                </a:gridCol>
                <a:gridCol w="411480">
                  <a:extLst>
                    <a:ext uri="{9D8B030D-6E8A-4147-A177-3AD203B41FA5}">
                      <a16:colId xmlns:a16="http://schemas.microsoft.com/office/drawing/2014/main" val="2924464316"/>
                    </a:ext>
                  </a:extLst>
                </a:gridCol>
                <a:gridCol w="411480">
                  <a:extLst>
                    <a:ext uri="{9D8B030D-6E8A-4147-A177-3AD203B41FA5}">
                      <a16:colId xmlns:a16="http://schemas.microsoft.com/office/drawing/2014/main" val="4095941454"/>
                    </a:ext>
                  </a:extLst>
                </a:gridCol>
                <a:gridCol w="411480">
                  <a:extLst>
                    <a:ext uri="{9D8B030D-6E8A-4147-A177-3AD203B41FA5}">
                      <a16:colId xmlns:a16="http://schemas.microsoft.com/office/drawing/2014/main" val="843064102"/>
                    </a:ext>
                  </a:extLst>
                </a:gridCol>
                <a:gridCol w="411480">
                  <a:extLst>
                    <a:ext uri="{9D8B030D-6E8A-4147-A177-3AD203B41FA5}">
                      <a16:colId xmlns:a16="http://schemas.microsoft.com/office/drawing/2014/main" val="725836167"/>
                    </a:ext>
                  </a:extLst>
                </a:gridCol>
                <a:gridCol w="411480">
                  <a:extLst>
                    <a:ext uri="{9D8B030D-6E8A-4147-A177-3AD203B41FA5}">
                      <a16:colId xmlns:a16="http://schemas.microsoft.com/office/drawing/2014/main" val="577311213"/>
                    </a:ext>
                  </a:extLst>
                </a:gridCol>
                <a:gridCol w="411480">
                  <a:extLst>
                    <a:ext uri="{9D8B030D-6E8A-4147-A177-3AD203B41FA5}">
                      <a16:colId xmlns:a16="http://schemas.microsoft.com/office/drawing/2014/main" val="4037217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3518558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 - 2023-03-24 11:14:25</a:t>
                      </a:r>
                      <a:r>
                        <a:rPr kumimoji="0" lang="en-US" sz="1000" b="0" i="0" u="none" strike="noStrike" kern="1200" cap="none" spc="0" normalizeH="0" baseline="0" noProof="0">
                          <a:ln>
                            <a:noFill/>
                          </a:ln>
                          <a:solidFill>
                            <a:prstClr val="black"/>
                          </a:solidFill>
                          <a:effectLst/>
                          <a:uLnTx/>
                          <a:uFillTx/>
                          <a:latin typeface="Calibri"/>
                          <a:ea typeface="+mn-ea"/>
                          <a:cs typeface="+mn-cs"/>
                        </a:rPr>
                        <a:t>
 Do you have urgent or critical #healthcare shipments? From vaccines to medical equipment, DHL Sameday offers our life sciences and healthcare customers access to our global network and purchasing power, while delivering outside of regular transit times. As part of DHL Global Forwarding, DHL Sameday serves the sector with a focus on secure and compliant processes, appropriate packaging for temperature-controlled delivery of #pharmaceuticals, as well as expert quality assurance and short lead times.
Our customers and their patients are at the heart of everything we do, because #WeCare. Learn more about DHL Life Sciences &amp; Healthcare, here: https://okt.to/5wdaO9
#DHLSameday #MedicalDevices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55.327896936888 %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40.464606318098 %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5.3876641070102 %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86.960203217612 %</a:t>
                      </a:r>
                    </a:p>
                  </a:txBody>
                  <a:tcPr/>
                </a:tc>
                <a:extLst>
                  <a:ext uri="{0D108BD9-81ED-4DB2-BD59-A6C34878D82A}">
                    <a16:rowId xmlns:a16="http://schemas.microsoft.com/office/drawing/2014/main" val="2624853385"/>
                  </a:ext>
                </a:extLst>
              </a:tr>
            </a:tbl>
          </a:graphicData>
        </a:graphic>
      </p:graphicFrame>
      <p:sp>
        <p:nvSpPr>
          <p:cNvPr id="4" name="Text Placeholder 3">
            <a:extLst>
              <a:ext uri="{FF2B5EF4-FFF2-40B4-BE49-F238E27FC236}">
                <a16:creationId xmlns:a16="http://schemas.microsoft.com/office/drawing/2014/main" id="{3B43D345-48B3-481E-9D63-93538C5DA90C}"/>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0315427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40493-AF62-4DC7-BB21-103C2DAD122A}"/>
              </a:ext>
            </a:extLst>
          </p:cNvPr>
          <p:cNvSpPr>
            <a:spLocks noGrp="1"/>
          </p:cNvSpPr>
          <p:nvPr>
            <p:ph type="title"/>
          </p:nvPr>
        </p:nvSpPr>
        <p:spPr/>
        <p:txBody>
          <a:bodyPr/>
          <a:lstStyle/>
          <a:p>
            <a:r>
              <a:rPr lang="en-US"/>
              <a:t>LinkedIn Top post by x (organic) | DHL Life Sciences &amp; Healthcare - 6 of 11</a:t>
            </a:r>
          </a:p>
        </p:txBody>
      </p:sp>
      <p:graphicFrame>
        <p:nvGraphicFramePr>
          <p:cNvPr id="5" name="Table Placeholder 4">
            <a:extLst>
              <a:ext uri="{FF2B5EF4-FFF2-40B4-BE49-F238E27FC236}">
                <a16:creationId xmlns:a16="http://schemas.microsoft.com/office/drawing/2014/main" id="{9FDA1C05-ADDF-4EF8-9F83-7E086AC1AC11}"/>
              </a:ext>
            </a:extLst>
          </p:cNvPr>
          <p:cNvGraphicFramePr>
            <a:graphicFrameLocks noGrp="1"/>
          </p:cNvGraphicFramePr>
          <p:nvPr>
            <p:ph type="tbl" sz="quarter" idx="13"/>
            <p:extLst>
              <p:ext uri="{D42A27DB-BD31-4B8C-83A1-F6EECF244321}">
                <p14:modId xmlns:p14="http://schemas.microsoft.com/office/powerpoint/2010/main" val="1479100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024272924"/>
                    </a:ext>
                  </a:extLst>
                </a:gridCol>
                <a:gridCol w="493776">
                  <a:extLst>
                    <a:ext uri="{9D8B030D-6E8A-4147-A177-3AD203B41FA5}">
                      <a16:colId xmlns:a16="http://schemas.microsoft.com/office/drawing/2014/main" val="3046532042"/>
                    </a:ext>
                  </a:extLst>
                </a:gridCol>
                <a:gridCol w="411480">
                  <a:extLst>
                    <a:ext uri="{9D8B030D-6E8A-4147-A177-3AD203B41FA5}">
                      <a16:colId xmlns:a16="http://schemas.microsoft.com/office/drawing/2014/main" val="4082338616"/>
                    </a:ext>
                  </a:extLst>
                </a:gridCol>
                <a:gridCol w="411480">
                  <a:extLst>
                    <a:ext uri="{9D8B030D-6E8A-4147-A177-3AD203B41FA5}">
                      <a16:colId xmlns:a16="http://schemas.microsoft.com/office/drawing/2014/main" val="1471110167"/>
                    </a:ext>
                  </a:extLst>
                </a:gridCol>
                <a:gridCol w="411480">
                  <a:extLst>
                    <a:ext uri="{9D8B030D-6E8A-4147-A177-3AD203B41FA5}">
                      <a16:colId xmlns:a16="http://schemas.microsoft.com/office/drawing/2014/main" val="2510503389"/>
                    </a:ext>
                  </a:extLst>
                </a:gridCol>
                <a:gridCol w="411480">
                  <a:extLst>
                    <a:ext uri="{9D8B030D-6E8A-4147-A177-3AD203B41FA5}">
                      <a16:colId xmlns:a16="http://schemas.microsoft.com/office/drawing/2014/main" val="3419467578"/>
                    </a:ext>
                  </a:extLst>
                </a:gridCol>
                <a:gridCol w="411480">
                  <a:extLst>
                    <a:ext uri="{9D8B030D-6E8A-4147-A177-3AD203B41FA5}">
                      <a16:colId xmlns:a16="http://schemas.microsoft.com/office/drawing/2014/main" val="1154222446"/>
                    </a:ext>
                  </a:extLst>
                </a:gridCol>
                <a:gridCol w="411480">
                  <a:extLst>
                    <a:ext uri="{9D8B030D-6E8A-4147-A177-3AD203B41FA5}">
                      <a16:colId xmlns:a16="http://schemas.microsoft.com/office/drawing/2014/main" val="3205843324"/>
                    </a:ext>
                  </a:extLst>
                </a:gridCol>
                <a:gridCol w="411480">
                  <a:extLst>
                    <a:ext uri="{9D8B030D-6E8A-4147-A177-3AD203B41FA5}">
                      <a16:colId xmlns:a16="http://schemas.microsoft.com/office/drawing/2014/main" val="389579052"/>
                    </a:ext>
                  </a:extLst>
                </a:gridCol>
                <a:gridCol w="411480">
                  <a:extLst>
                    <a:ext uri="{9D8B030D-6E8A-4147-A177-3AD203B41FA5}">
                      <a16:colId xmlns:a16="http://schemas.microsoft.com/office/drawing/2014/main" val="3044134553"/>
                    </a:ext>
                  </a:extLst>
                </a:gridCol>
                <a:gridCol w="411480">
                  <a:extLst>
                    <a:ext uri="{9D8B030D-6E8A-4147-A177-3AD203B41FA5}">
                      <a16:colId xmlns:a16="http://schemas.microsoft.com/office/drawing/2014/main" val="3349054601"/>
                    </a:ext>
                  </a:extLst>
                </a:gridCol>
                <a:gridCol w="411480">
                  <a:extLst>
                    <a:ext uri="{9D8B030D-6E8A-4147-A177-3AD203B41FA5}">
                      <a16:colId xmlns:a16="http://schemas.microsoft.com/office/drawing/2014/main" val="1207788199"/>
                    </a:ext>
                  </a:extLst>
                </a:gridCol>
                <a:gridCol w="411480">
                  <a:extLst>
                    <a:ext uri="{9D8B030D-6E8A-4147-A177-3AD203B41FA5}">
                      <a16:colId xmlns:a16="http://schemas.microsoft.com/office/drawing/2014/main" val="1856767315"/>
                    </a:ext>
                  </a:extLst>
                </a:gridCol>
                <a:gridCol w="411480">
                  <a:extLst>
                    <a:ext uri="{9D8B030D-6E8A-4147-A177-3AD203B41FA5}">
                      <a16:colId xmlns:a16="http://schemas.microsoft.com/office/drawing/2014/main" val="3463926529"/>
                    </a:ext>
                  </a:extLst>
                </a:gridCol>
                <a:gridCol w="411480">
                  <a:extLst>
                    <a:ext uri="{9D8B030D-6E8A-4147-A177-3AD203B41FA5}">
                      <a16:colId xmlns:a16="http://schemas.microsoft.com/office/drawing/2014/main" val="2890752587"/>
                    </a:ext>
                  </a:extLst>
                </a:gridCol>
                <a:gridCol w="411480">
                  <a:extLst>
                    <a:ext uri="{9D8B030D-6E8A-4147-A177-3AD203B41FA5}">
                      <a16:colId xmlns:a16="http://schemas.microsoft.com/office/drawing/2014/main" val="3058497620"/>
                    </a:ext>
                  </a:extLst>
                </a:gridCol>
                <a:gridCol w="411480">
                  <a:extLst>
                    <a:ext uri="{9D8B030D-6E8A-4147-A177-3AD203B41FA5}">
                      <a16:colId xmlns:a16="http://schemas.microsoft.com/office/drawing/2014/main" val="4171312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2976253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 - 2023-04-25 17:58:05</a:t>
                      </a:r>
                      <a:r>
                        <a:rPr kumimoji="0" lang="en-US" sz="1000" b="0" i="0" u="none" strike="noStrike" kern="1200" cap="none" spc="0" normalizeH="0" baseline="0" noProof="0">
                          <a:ln>
                            <a:noFill/>
                          </a:ln>
                          <a:solidFill>
                            <a:prstClr val="black"/>
                          </a:solidFill>
                          <a:effectLst/>
                          <a:uLnTx/>
                          <a:uFillTx/>
                          <a:latin typeface="Calibri"/>
                          <a:ea typeface="+mn-ea"/>
                          <a:cs typeface="+mn-cs"/>
                        </a:rPr>
                        <a:t>
 Welcome to the #EraofSustainableLogistics! We're off to an amazing start as our 3-day global #sustainability summit and mega-event kicks off in Valencia, Spain. Our CEO Frank Appel welcomes delegates to the Palau de les Arts Reina Sofía with an inspiring talk on DHL's Go Green foundations and our roadmap to a sustainable future. 
We're hearing from some fantastic speakers today:
- Katja Busch, CCO DHL
- Patricia Espinosa, former Executive Secretary of the United Nations Framework Convention on Climate Change (UN Climate Change), CEO and Founding Partner, onepoint5
- Tobias Meyer, Member of the Board of Management, Deutsche Post und DHL Group
- Josh Steinitz, Head of Corporate Business Development, Amazon
- Tomas Naucler, Senior Partner and Global Leader Sustainability Practice, McKinsey &amp; Company
- Carsten Lützenkirchen, SVP Commercial Operations, DHL Customer Solutions &amp; Innovation
- Andrew Winston, Bestselling Author
Watch this space, and learn more about what's to come over the next few days in our media livestream from this morning: https://www.linkedin.com/events/livestream-dhleraofsustainablel7056178491599273984/
#WeCare #SustainableLogistics #DHLGoGreen #DHLEOSL #DHLSUMMIT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46.892345645172 %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31.939971219078 %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23.849188952214 %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24190780"/>
                  </a:ext>
                </a:extLst>
              </a:tr>
            </a:tbl>
          </a:graphicData>
        </a:graphic>
      </p:graphicFrame>
      <p:sp>
        <p:nvSpPr>
          <p:cNvPr id="4" name="Text Placeholder 3">
            <a:extLst>
              <a:ext uri="{FF2B5EF4-FFF2-40B4-BE49-F238E27FC236}">
                <a16:creationId xmlns:a16="http://schemas.microsoft.com/office/drawing/2014/main" id="{DB7B10A0-5342-4D82-A379-5F120586A46C}"/>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41520175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98659-5C87-4077-BC98-2FF62F0B7FB2}"/>
              </a:ext>
            </a:extLst>
          </p:cNvPr>
          <p:cNvSpPr>
            <a:spLocks noGrp="1"/>
          </p:cNvSpPr>
          <p:nvPr>
            <p:ph type="title"/>
          </p:nvPr>
        </p:nvSpPr>
        <p:spPr/>
        <p:txBody>
          <a:bodyPr/>
          <a:lstStyle/>
          <a:p>
            <a:r>
              <a:rPr lang="en-US"/>
              <a:t>LinkedIn Top post by x (organic) | DHL Life Sciences &amp; Healthcare - 7 of 11</a:t>
            </a:r>
          </a:p>
        </p:txBody>
      </p:sp>
      <p:graphicFrame>
        <p:nvGraphicFramePr>
          <p:cNvPr id="5" name="Table Placeholder 4">
            <a:extLst>
              <a:ext uri="{FF2B5EF4-FFF2-40B4-BE49-F238E27FC236}">
                <a16:creationId xmlns:a16="http://schemas.microsoft.com/office/drawing/2014/main" id="{78991D45-DA1F-42DC-A030-1CB265BD6B85}"/>
              </a:ext>
            </a:extLst>
          </p:cNvPr>
          <p:cNvGraphicFramePr>
            <a:graphicFrameLocks noGrp="1"/>
          </p:cNvGraphicFramePr>
          <p:nvPr>
            <p:ph type="tbl" sz="quarter" idx="13"/>
            <p:extLst>
              <p:ext uri="{D42A27DB-BD31-4B8C-83A1-F6EECF244321}">
                <p14:modId xmlns:p14="http://schemas.microsoft.com/office/powerpoint/2010/main" val="297227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663458682"/>
                    </a:ext>
                  </a:extLst>
                </a:gridCol>
                <a:gridCol w="493776">
                  <a:extLst>
                    <a:ext uri="{9D8B030D-6E8A-4147-A177-3AD203B41FA5}">
                      <a16:colId xmlns:a16="http://schemas.microsoft.com/office/drawing/2014/main" val="1618479714"/>
                    </a:ext>
                  </a:extLst>
                </a:gridCol>
                <a:gridCol w="411480">
                  <a:extLst>
                    <a:ext uri="{9D8B030D-6E8A-4147-A177-3AD203B41FA5}">
                      <a16:colId xmlns:a16="http://schemas.microsoft.com/office/drawing/2014/main" val="1126668969"/>
                    </a:ext>
                  </a:extLst>
                </a:gridCol>
                <a:gridCol w="411480">
                  <a:extLst>
                    <a:ext uri="{9D8B030D-6E8A-4147-A177-3AD203B41FA5}">
                      <a16:colId xmlns:a16="http://schemas.microsoft.com/office/drawing/2014/main" val="1585620816"/>
                    </a:ext>
                  </a:extLst>
                </a:gridCol>
                <a:gridCol w="411480">
                  <a:extLst>
                    <a:ext uri="{9D8B030D-6E8A-4147-A177-3AD203B41FA5}">
                      <a16:colId xmlns:a16="http://schemas.microsoft.com/office/drawing/2014/main" val="1192003356"/>
                    </a:ext>
                  </a:extLst>
                </a:gridCol>
                <a:gridCol w="411480">
                  <a:extLst>
                    <a:ext uri="{9D8B030D-6E8A-4147-A177-3AD203B41FA5}">
                      <a16:colId xmlns:a16="http://schemas.microsoft.com/office/drawing/2014/main" val="2466669463"/>
                    </a:ext>
                  </a:extLst>
                </a:gridCol>
                <a:gridCol w="411480">
                  <a:extLst>
                    <a:ext uri="{9D8B030D-6E8A-4147-A177-3AD203B41FA5}">
                      <a16:colId xmlns:a16="http://schemas.microsoft.com/office/drawing/2014/main" val="1601085621"/>
                    </a:ext>
                  </a:extLst>
                </a:gridCol>
                <a:gridCol w="411480">
                  <a:extLst>
                    <a:ext uri="{9D8B030D-6E8A-4147-A177-3AD203B41FA5}">
                      <a16:colId xmlns:a16="http://schemas.microsoft.com/office/drawing/2014/main" val="1002046250"/>
                    </a:ext>
                  </a:extLst>
                </a:gridCol>
                <a:gridCol w="411480">
                  <a:extLst>
                    <a:ext uri="{9D8B030D-6E8A-4147-A177-3AD203B41FA5}">
                      <a16:colId xmlns:a16="http://schemas.microsoft.com/office/drawing/2014/main" val="2506289071"/>
                    </a:ext>
                  </a:extLst>
                </a:gridCol>
                <a:gridCol w="411480">
                  <a:extLst>
                    <a:ext uri="{9D8B030D-6E8A-4147-A177-3AD203B41FA5}">
                      <a16:colId xmlns:a16="http://schemas.microsoft.com/office/drawing/2014/main" val="2942129770"/>
                    </a:ext>
                  </a:extLst>
                </a:gridCol>
                <a:gridCol w="411480">
                  <a:extLst>
                    <a:ext uri="{9D8B030D-6E8A-4147-A177-3AD203B41FA5}">
                      <a16:colId xmlns:a16="http://schemas.microsoft.com/office/drawing/2014/main" val="2908770882"/>
                    </a:ext>
                  </a:extLst>
                </a:gridCol>
                <a:gridCol w="411480">
                  <a:extLst>
                    <a:ext uri="{9D8B030D-6E8A-4147-A177-3AD203B41FA5}">
                      <a16:colId xmlns:a16="http://schemas.microsoft.com/office/drawing/2014/main" val="1089597253"/>
                    </a:ext>
                  </a:extLst>
                </a:gridCol>
                <a:gridCol w="411480">
                  <a:extLst>
                    <a:ext uri="{9D8B030D-6E8A-4147-A177-3AD203B41FA5}">
                      <a16:colId xmlns:a16="http://schemas.microsoft.com/office/drawing/2014/main" val="1101112334"/>
                    </a:ext>
                  </a:extLst>
                </a:gridCol>
                <a:gridCol w="411480">
                  <a:extLst>
                    <a:ext uri="{9D8B030D-6E8A-4147-A177-3AD203B41FA5}">
                      <a16:colId xmlns:a16="http://schemas.microsoft.com/office/drawing/2014/main" val="257987568"/>
                    </a:ext>
                  </a:extLst>
                </a:gridCol>
                <a:gridCol w="411480">
                  <a:extLst>
                    <a:ext uri="{9D8B030D-6E8A-4147-A177-3AD203B41FA5}">
                      <a16:colId xmlns:a16="http://schemas.microsoft.com/office/drawing/2014/main" val="950699586"/>
                    </a:ext>
                  </a:extLst>
                </a:gridCol>
                <a:gridCol w="411480">
                  <a:extLst>
                    <a:ext uri="{9D8B030D-6E8A-4147-A177-3AD203B41FA5}">
                      <a16:colId xmlns:a16="http://schemas.microsoft.com/office/drawing/2014/main" val="3405377661"/>
                    </a:ext>
                  </a:extLst>
                </a:gridCol>
                <a:gridCol w="411480">
                  <a:extLst>
                    <a:ext uri="{9D8B030D-6E8A-4147-A177-3AD203B41FA5}">
                      <a16:colId xmlns:a16="http://schemas.microsoft.com/office/drawing/2014/main" val="714213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286227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 - 2023-01-22 10:00:15</a:t>
                      </a:r>
                      <a:r>
                        <a:rPr kumimoji="0" lang="en-US" sz="1000" b="0" i="0" u="none" strike="noStrike" kern="1200" cap="none" spc="0" normalizeH="0" baseline="0" noProof="0">
                          <a:ln>
                            <a:noFill/>
                          </a:ln>
                          <a:solidFill>
                            <a:prstClr val="black"/>
                          </a:solidFill>
                          <a:effectLst/>
                          <a:uLnTx/>
                          <a:uFillTx/>
                          <a:latin typeface="Calibri"/>
                          <a:ea typeface="+mn-ea"/>
                          <a:cs typeface="+mn-cs"/>
                        </a:rPr>
                        <a:t>
 DHL Life Sciences and Healthcare would like to wish our followers, colleagues and friends a very happy and prosperous Chinese Lunar New Year! May the year of the Rabbit you bring peace, prosperity and harmony! #WeCare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https://media.licdn.com/dms/image/C4E22AQGhyXFfMt3gig/feedshare-shrink_800/0/1674378013780?e=1687996800&amp;v=beta&amp;t=cVxsF8Eb8SzohRgdmlpT8-vYXlX-9qHOhNx6iSNml9c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41.465086000137 %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29.267456999931 %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5.3049082796232 %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19346883"/>
                  </a:ext>
                </a:extLst>
              </a:tr>
            </a:tbl>
          </a:graphicData>
        </a:graphic>
      </p:graphicFrame>
      <p:sp>
        <p:nvSpPr>
          <p:cNvPr id="4" name="Text Placeholder 3">
            <a:extLst>
              <a:ext uri="{FF2B5EF4-FFF2-40B4-BE49-F238E27FC236}">
                <a16:creationId xmlns:a16="http://schemas.microsoft.com/office/drawing/2014/main" id="{35617791-4E55-472D-BAD4-CDD152C7B0F6}"/>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20897365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15099-5C25-43AF-8BE7-B5A417CC1CC7}"/>
              </a:ext>
            </a:extLst>
          </p:cNvPr>
          <p:cNvSpPr>
            <a:spLocks noGrp="1"/>
          </p:cNvSpPr>
          <p:nvPr>
            <p:ph type="title"/>
          </p:nvPr>
        </p:nvSpPr>
        <p:spPr/>
        <p:txBody>
          <a:bodyPr/>
          <a:lstStyle/>
          <a:p>
            <a:r>
              <a:rPr lang="en-US"/>
              <a:t>LinkedIn Top post by x (organic) | DHL Life Sciences &amp; Healthcare - 8 of 11</a:t>
            </a:r>
          </a:p>
        </p:txBody>
      </p:sp>
      <p:graphicFrame>
        <p:nvGraphicFramePr>
          <p:cNvPr id="5" name="Table Placeholder 4">
            <a:extLst>
              <a:ext uri="{FF2B5EF4-FFF2-40B4-BE49-F238E27FC236}">
                <a16:creationId xmlns:a16="http://schemas.microsoft.com/office/drawing/2014/main" id="{5DFBF7D8-465D-4F15-BA01-CD1067968D42}"/>
              </a:ext>
            </a:extLst>
          </p:cNvPr>
          <p:cNvGraphicFramePr>
            <a:graphicFrameLocks noGrp="1"/>
          </p:cNvGraphicFramePr>
          <p:nvPr>
            <p:ph type="tbl" sz="quarter" idx="13"/>
            <p:extLst>
              <p:ext uri="{D42A27DB-BD31-4B8C-83A1-F6EECF244321}">
                <p14:modId xmlns:p14="http://schemas.microsoft.com/office/powerpoint/2010/main" val="635261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190075686"/>
                    </a:ext>
                  </a:extLst>
                </a:gridCol>
                <a:gridCol w="493776">
                  <a:extLst>
                    <a:ext uri="{9D8B030D-6E8A-4147-A177-3AD203B41FA5}">
                      <a16:colId xmlns:a16="http://schemas.microsoft.com/office/drawing/2014/main" val="734834424"/>
                    </a:ext>
                  </a:extLst>
                </a:gridCol>
                <a:gridCol w="411480">
                  <a:extLst>
                    <a:ext uri="{9D8B030D-6E8A-4147-A177-3AD203B41FA5}">
                      <a16:colId xmlns:a16="http://schemas.microsoft.com/office/drawing/2014/main" val="702601707"/>
                    </a:ext>
                  </a:extLst>
                </a:gridCol>
                <a:gridCol w="411480">
                  <a:extLst>
                    <a:ext uri="{9D8B030D-6E8A-4147-A177-3AD203B41FA5}">
                      <a16:colId xmlns:a16="http://schemas.microsoft.com/office/drawing/2014/main" val="1550610819"/>
                    </a:ext>
                  </a:extLst>
                </a:gridCol>
                <a:gridCol w="411480">
                  <a:extLst>
                    <a:ext uri="{9D8B030D-6E8A-4147-A177-3AD203B41FA5}">
                      <a16:colId xmlns:a16="http://schemas.microsoft.com/office/drawing/2014/main" val="3693965935"/>
                    </a:ext>
                  </a:extLst>
                </a:gridCol>
                <a:gridCol w="411480">
                  <a:extLst>
                    <a:ext uri="{9D8B030D-6E8A-4147-A177-3AD203B41FA5}">
                      <a16:colId xmlns:a16="http://schemas.microsoft.com/office/drawing/2014/main" val="673913041"/>
                    </a:ext>
                  </a:extLst>
                </a:gridCol>
                <a:gridCol w="411480">
                  <a:extLst>
                    <a:ext uri="{9D8B030D-6E8A-4147-A177-3AD203B41FA5}">
                      <a16:colId xmlns:a16="http://schemas.microsoft.com/office/drawing/2014/main" val="2477541970"/>
                    </a:ext>
                  </a:extLst>
                </a:gridCol>
                <a:gridCol w="411480">
                  <a:extLst>
                    <a:ext uri="{9D8B030D-6E8A-4147-A177-3AD203B41FA5}">
                      <a16:colId xmlns:a16="http://schemas.microsoft.com/office/drawing/2014/main" val="2115034224"/>
                    </a:ext>
                  </a:extLst>
                </a:gridCol>
                <a:gridCol w="411480">
                  <a:extLst>
                    <a:ext uri="{9D8B030D-6E8A-4147-A177-3AD203B41FA5}">
                      <a16:colId xmlns:a16="http://schemas.microsoft.com/office/drawing/2014/main" val="2191344798"/>
                    </a:ext>
                  </a:extLst>
                </a:gridCol>
                <a:gridCol w="411480">
                  <a:extLst>
                    <a:ext uri="{9D8B030D-6E8A-4147-A177-3AD203B41FA5}">
                      <a16:colId xmlns:a16="http://schemas.microsoft.com/office/drawing/2014/main" val="3198620651"/>
                    </a:ext>
                  </a:extLst>
                </a:gridCol>
                <a:gridCol w="411480">
                  <a:extLst>
                    <a:ext uri="{9D8B030D-6E8A-4147-A177-3AD203B41FA5}">
                      <a16:colId xmlns:a16="http://schemas.microsoft.com/office/drawing/2014/main" val="2898561185"/>
                    </a:ext>
                  </a:extLst>
                </a:gridCol>
                <a:gridCol w="411480">
                  <a:extLst>
                    <a:ext uri="{9D8B030D-6E8A-4147-A177-3AD203B41FA5}">
                      <a16:colId xmlns:a16="http://schemas.microsoft.com/office/drawing/2014/main" val="264820763"/>
                    </a:ext>
                  </a:extLst>
                </a:gridCol>
                <a:gridCol w="411480">
                  <a:extLst>
                    <a:ext uri="{9D8B030D-6E8A-4147-A177-3AD203B41FA5}">
                      <a16:colId xmlns:a16="http://schemas.microsoft.com/office/drawing/2014/main" val="2189388312"/>
                    </a:ext>
                  </a:extLst>
                </a:gridCol>
                <a:gridCol w="411480">
                  <a:extLst>
                    <a:ext uri="{9D8B030D-6E8A-4147-A177-3AD203B41FA5}">
                      <a16:colId xmlns:a16="http://schemas.microsoft.com/office/drawing/2014/main" val="2071819381"/>
                    </a:ext>
                  </a:extLst>
                </a:gridCol>
                <a:gridCol w="411480">
                  <a:extLst>
                    <a:ext uri="{9D8B030D-6E8A-4147-A177-3AD203B41FA5}">
                      <a16:colId xmlns:a16="http://schemas.microsoft.com/office/drawing/2014/main" val="3095683697"/>
                    </a:ext>
                  </a:extLst>
                </a:gridCol>
                <a:gridCol w="411480">
                  <a:extLst>
                    <a:ext uri="{9D8B030D-6E8A-4147-A177-3AD203B41FA5}">
                      <a16:colId xmlns:a16="http://schemas.microsoft.com/office/drawing/2014/main" val="3162924984"/>
                    </a:ext>
                  </a:extLst>
                </a:gridCol>
                <a:gridCol w="411480">
                  <a:extLst>
                    <a:ext uri="{9D8B030D-6E8A-4147-A177-3AD203B41FA5}">
                      <a16:colId xmlns:a16="http://schemas.microsoft.com/office/drawing/2014/main" val="1542433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1071264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 - 2023-01-30 13:05:22</a:t>
                      </a:r>
                      <a:r>
                        <a:rPr kumimoji="0" lang="en-US" sz="1000" b="0" i="0" u="none" strike="noStrike" kern="1200" cap="none" spc="0" normalizeH="0" baseline="0" noProof="0">
                          <a:ln>
                            <a:noFill/>
                          </a:ln>
                          <a:solidFill>
                            <a:prstClr val="black"/>
                          </a:solidFill>
                          <a:effectLst/>
                          <a:uLnTx/>
                          <a:uFillTx/>
                          <a:latin typeface="Calibri"/>
                          <a:ea typeface="+mn-ea"/>
                          <a:cs typeface="+mn-cs"/>
                        </a:rPr>
                        <a:t>
 Companies operating in the Life Sciences and #Healthcare sector face global and local regulations, which create a complex and highly variable environment. With the Drug Supply Chain Security Act (DSCSA) that goes into effect on November 27 of this year, safety and security measures around perscription drugs will become even tighter. How? The use of serialization will improve traceability in the #pharmaceuticals supply chain. As a third-party logistics provider (3PL), DHL Supply Chain has invested in serialization technology. Learn more about the beneifts, here: http://bit.ly/3j6UQF7
#WeCare #logistics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38.491057356267 %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28.842595765093 %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24.034181947659 %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76792927"/>
                  </a:ext>
                </a:extLst>
              </a:tr>
            </a:tbl>
          </a:graphicData>
        </a:graphic>
      </p:graphicFrame>
      <p:sp>
        <p:nvSpPr>
          <p:cNvPr id="4" name="Text Placeholder 3">
            <a:extLst>
              <a:ext uri="{FF2B5EF4-FFF2-40B4-BE49-F238E27FC236}">
                <a16:creationId xmlns:a16="http://schemas.microsoft.com/office/drawing/2014/main" id="{D9F51711-1922-4D74-8C27-958DBAE82445}"/>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9375398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6C9E8-F685-4C09-8F88-3BB7DEC76023}"/>
              </a:ext>
            </a:extLst>
          </p:cNvPr>
          <p:cNvSpPr>
            <a:spLocks noGrp="1"/>
          </p:cNvSpPr>
          <p:nvPr>
            <p:ph type="title"/>
          </p:nvPr>
        </p:nvSpPr>
        <p:spPr/>
        <p:txBody>
          <a:bodyPr/>
          <a:lstStyle/>
          <a:p>
            <a:r>
              <a:rPr lang="en-US"/>
              <a:t>LinkedIn Top post by x (organic) | DHL Life Sciences &amp; Healthcare - 9 of 11</a:t>
            </a:r>
          </a:p>
        </p:txBody>
      </p:sp>
      <p:graphicFrame>
        <p:nvGraphicFramePr>
          <p:cNvPr id="5" name="Table Placeholder 4">
            <a:extLst>
              <a:ext uri="{FF2B5EF4-FFF2-40B4-BE49-F238E27FC236}">
                <a16:creationId xmlns:a16="http://schemas.microsoft.com/office/drawing/2014/main" id="{E6DCF2E0-B0AB-43D6-80E9-2877DBC9772C}"/>
              </a:ext>
            </a:extLst>
          </p:cNvPr>
          <p:cNvGraphicFramePr>
            <a:graphicFrameLocks noGrp="1"/>
          </p:cNvGraphicFramePr>
          <p:nvPr>
            <p:ph type="tbl" sz="quarter" idx="13"/>
            <p:extLst>
              <p:ext uri="{D42A27DB-BD31-4B8C-83A1-F6EECF244321}">
                <p14:modId xmlns:p14="http://schemas.microsoft.com/office/powerpoint/2010/main" val="1389508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109832883"/>
                    </a:ext>
                  </a:extLst>
                </a:gridCol>
                <a:gridCol w="493776">
                  <a:extLst>
                    <a:ext uri="{9D8B030D-6E8A-4147-A177-3AD203B41FA5}">
                      <a16:colId xmlns:a16="http://schemas.microsoft.com/office/drawing/2014/main" val="3359968741"/>
                    </a:ext>
                  </a:extLst>
                </a:gridCol>
                <a:gridCol w="411480">
                  <a:extLst>
                    <a:ext uri="{9D8B030D-6E8A-4147-A177-3AD203B41FA5}">
                      <a16:colId xmlns:a16="http://schemas.microsoft.com/office/drawing/2014/main" val="3793256653"/>
                    </a:ext>
                  </a:extLst>
                </a:gridCol>
                <a:gridCol w="411480">
                  <a:extLst>
                    <a:ext uri="{9D8B030D-6E8A-4147-A177-3AD203B41FA5}">
                      <a16:colId xmlns:a16="http://schemas.microsoft.com/office/drawing/2014/main" val="3039677294"/>
                    </a:ext>
                  </a:extLst>
                </a:gridCol>
                <a:gridCol w="411480">
                  <a:extLst>
                    <a:ext uri="{9D8B030D-6E8A-4147-A177-3AD203B41FA5}">
                      <a16:colId xmlns:a16="http://schemas.microsoft.com/office/drawing/2014/main" val="2029226514"/>
                    </a:ext>
                  </a:extLst>
                </a:gridCol>
                <a:gridCol w="411480">
                  <a:extLst>
                    <a:ext uri="{9D8B030D-6E8A-4147-A177-3AD203B41FA5}">
                      <a16:colId xmlns:a16="http://schemas.microsoft.com/office/drawing/2014/main" val="3945329369"/>
                    </a:ext>
                  </a:extLst>
                </a:gridCol>
                <a:gridCol w="411480">
                  <a:extLst>
                    <a:ext uri="{9D8B030D-6E8A-4147-A177-3AD203B41FA5}">
                      <a16:colId xmlns:a16="http://schemas.microsoft.com/office/drawing/2014/main" val="1131110583"/>
                    </a:ext>
                  </a:extLst>
                </a:gridCol>
                <a:gridCol w="411480">
                  <a:extLst>
                    <a:ext uri="{9D8B030D-6E8A-4147-A177-3AD203B41FA5}">
                      <a16:colId xmlns:a16="http://schemas.microsoft.com/office/drawing/2014/main" val="1716250291"/>
                    </a:ext>
                  </a:extLst>
                </a:gridCol>
                <a:gridCol w="411480">
                  <a:extLst>
                    <a:ext uri="{9D8B030D-6E8A-4147-A177-3AD203B41FA5}">
                      <a16:colId xmlns:a16="http://schemas.microsoft.com/office/drawing/2014/main" val="3207310648"/>
                    </a:ext>
                  </a:extLst>
                </a:gridCol>
                <a:gridCol w="411480">
                  <a:extLst>
                    <a:ext uri="{9D8B030D-6E8A-4147-A177-3AD203B41FA5}">
                      <a16:colId xmlns:a16="http://schemas.microsoft.com/office/drawing/2014/main" val="3148559444"/>
                    </a:ext>
                  </a:extLst>
                </a:gridCol>
                <a:gridCol w="411480">
                  <a:extLst>
                    <a:ext uri="{9D8B030D-6E8A-4147-A177-3AD203B41FA5}">
                      <a16:colId xmlns:a16="http://schemas.microsoft.com/office/drawing/2014/main" val="3409662164"/>
                    </a:ext>
                  </a:extLst>
                </a:gridCol>
                <a:gridCol w="411480">
                  <a:extLst>
                    <a:ext uri="{9D8B030D-6E8A-4147-A177-3AD203B41FA5}">
                      <a16:colId xmlns:a16="http://schemas.microsoft.com/office/drawing/2014/main" val="1001238587"/>
                    </a:ext>
                  </a:extLst>
                </a:gridCol>
                <a:gridCol w="411480">
                  <a:extLst>
                    <a:ext uri="{9D8B030D-6E8A-4147-A177-3AD203B41FA5}">
                      <a16:colId xmlns:a16="http://schemas.microsoft.com/office/drawing/2014/main" val="3908184621"/>
                    </a:ext>
                  </a:extLst>
                </a:gridCol>
                <a:gridCol w="411480">
                  <a:extLst>
                    <a:ext uri="{9D8B030D-6E8A-4147-A177-3AD203B41FA5}">
                      <a16:colId xmlns:a16="http://schemas.microsoft.com/office/drawing/2014/main" val="1157484566"/>
                    </a:ext>
                  </a:extLst>
                </a:gridCol>
                <a:gridCol w="411480">
                  <a:extLst>
                    <a:ext uri="{9D8B030D-6E8A-4147-A177-3AD203B41FA5}">
                      <a16:colId xmlns:a16="http://schemas.microsoft.com/office/drawing/2014/main" val="2026853997"/>
                    </a:ext>
                  </a:extLst>
                </a:gridCol>
                <a:gridCol w="411480">
                  <a:extLst>
                    <a:ext uri="{9D8B030D-6E8A-4147-A177-3AD203B41FA5}">
                      <a16:colId xmlns:a16="http://schemas.microsoft.com/office/drawing/2014/main" val="36045000"/>
                    </a:ext>
                  </a:extLst>
                </a:gridCol>
                <a:gridCol w="411480">
                  <a:extLst>
                    <a:ext uri="{9D8B030D-6E8A-4147-A177-3AD203B41FA5}">
                      <a16:colId xmlns:a16="http://schemas.microsoft.com/office/drawing/2014/main" val="362250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2989922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 - 2023-03-28 15:32:38</a:t>
                      </a:r>
                      <a:r>
                        <a:rPr kumimoji="0" lang="en-US" sz="1000" b="0" i="0" u="none" strike="noStrike" kern="1200" cap="none" spc="0" normalizeH="0" baseline="0" noProof="0">
                          <a:ln>
                            <a:noFill/>
                          </a:ln>
                          <a:solidFill>
                            <a:prstClr val="black"/>
                          </a:solidFill>
                          <a:effectLst/>
                          <a:uLnTx/>
                          <a:uFillTx/>
                          <a:latin typeface="Calibri"/>
                          <a:ea typeface="+mn-ea"/>
                          <a:cs typeface="+mn-cs"/>
                        </a:rPr>
                        <a:t>
 How do we keep sensitive life sciences and #healthcare goods moving optimally and safely? Cutting-edge technology ensures that your medical deliveries - from temperature-controlled #pharmaceuticals, to urgent dispatches of #medicaldevices - are closely monitored and maintain their integrity throughout the global supply chain.
With our LifeTrack platform powered by CargoSense, Inc., we use #DigitalTwin technology to streamline our digital management process, and make your freight visible, traceable - and compliant - across our entire network.
Sound exciting? It is. Watch our video to see exactly how it works, and learn more about DHL Life Sciences &amp; Healthcare, here: https://okt.to/qUDFCA
#WeCare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38.299184540533 %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30.343315288152 %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4.8667024512435 %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82.113821138211 %</a:t>
                      </a:r>
                    </a:p>
                  </a:txBody>
                  <a:tcPr/>
                </a:tc>
                <a:extLst>
                  <a:ext uri="{0D108BD9-81ED-4DB2-BD59-A6C34878D82A}">
                    <a16:rowId xmlns:a16="http://schemas.microsoft.com/office/drawing/2014/main" val="1964615120"/>
                  </a:ext>
                </a:extLst>
              </a:tr>
            </a:tbl>
          </a:graphicData>
        </a:graphic>
      </p:graphicFrame>
      <p:sp>
        <p:nvSpPr>
          <p:cNvPr id="4" name="Text Placeholder 3">
            <a:extLst>
              <a:ext uri="{FF2B5EF4-FFF2-40B4-BE49-F238E27FC236}">
                <a16:creationId xmlns:a16="http://schemas.microsoft.com/office/drawing/2014/main" id="{E77FBAB4-A827-4264-BF4E-FA4728172EC0}"/>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34716126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B84D8-AB00-46CF-8D32-2F8C9BE9F6DD}"/>
              </a:ext>
            </a:extLst>
          </p:cNvPr>
          <p:cNvSpPr>
            <a:spLocks noGrp="1"/>
          </p:cNvSpPr>
          <p:nvPr>
            <p:ph type="title"/>
          </p:nvPr>
        </p:nvSpPr>
        <p:spPr/>
        <p:txBody>
          <a:bodyPr/>
          <a:lstStyle/>
          <a:p>
            <a:r>
              <a:rPr lang="en-US"/>
              <a:t>LinkedIn Top post by x (organic) | DHL Life Sciences &amp; Healthcare - 10 of 11</a:t>
            </a:r>
          </a:p>
        </p:txBody>
      </p:sp>
      <p:graphicFrame>
        <p:nvGraphicFramePr>
          <p:cNvPr id="5" name="Table Placeholder 4">
            <a:extLst>
              <a:ext uri="{FF2B5EF4-FFF2-40B4-BE49-F238E27FC236}">
                <a16:creationId xmlns:a16="http://schemas.microsoft.com/office/drawing/2014/main" id="{5A203815-FE10-4F08-9960-8170CF8C73A6}"/>
              </a:ext>
            </a:extLst>
          </p:cNvPr>
          <p:cNvGraphicFramePr>
            <a:graphicFrameLocks noGrp="1"/>
          </p:cNvGraphicFramePr>
          <p:nvPr>
            <p:ph type="tbl" sz="quarter" idx="13"/>
            <p:extLst>
              <p:ext uri="{D42A27DB-BD31-4B8C-83A1-F6EECF244321}">
                <p14:modId xmlns:p14="http://schemas.microsoft.com/office/powerpoint/2010/main" val="1985081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919493394"/>
                    </a:ext>
                  </a:extLst>
                </a:gridCol>
                <a:gridCol w="493776">
                  <a:extLst>
                    <a:ext uri="{9D8B030D-6E8A-4147-A177-3AD203B41FA5}">
                      <a16:colId xmlns:a16="http://schemas.microsoft.com/office/drawing/2014/main" val="3324162415"/>
                    </a:ext>
                  </a:extLst>
                </a:gridCol>
                <a:gridCol w="411480">
                  <a:extLst>
                    <a:ext uri="{9D8B030D-6E8A-4147-A177-3AD203B41FA5}">
                      <a16:colId xmlns:a16="http://schemas.microsoft.com/office/drawing/2014/main" val="491075609"/>
                    </a:ext>
                  </a:extLst>
                </a:gridCol>
                <a:gridCol w="411480">
                  <a:extLst>
                    <a:ext uri="{9D8B030D-6E8A-4147-A177-3AD203B41FA5}">
                      <a16:colId xmlns:a16="http://schemas.microsoft.com/office/drawing/2014/main" val="3966422533"/>
                    </a:ext>
                  </a:extLst>
                </a:gridCol>
                <a:gridCol w="411480">
                  <a:extLst>
                    <a:ext uri="{9D8B030D-6E8A-4147-A177-3AD203B41FA5}">
                      <a16:colId xmlns:a16="http://schemas.microsoft.com/office/drawing/2014/main" val="3028758311"/>
                    </a:ext>
                  </a:extLst>
                </a:gridCol>
                <a:gridCol w="411480">
                  <a:extLst>
                    <a:ext uri="{9D8B030D-6E8A-4147-A177-3AD203B41FA5}">
                      <a16:colId xmlns:a16="http://schemas.microsoft.com/office/drawing/2014/main" val="1916454007"/>
                    </a:ext>
                  </a:extLst>
                </a:gridCol>
                <a:gridCol w="411480">
                  <a:extLst>
                    <a:ext uri="{9D8B030D-6E8A-4147-A177-3AD203B41FA5}">
                      <a16:colId xmlns:a16="http://schemas.microsoft.com/office/drawing/2014/main" val="3488703482"/>
                    </a:ext>
                  </a:extLst>
                </a:gridCol>
                <a:gridCol w="411480">
                  <a:extLst>
                    <a:ext uri="{9D8B030D-6E8A-4147-A177-3AD203B41FA5}">
                      <a16:colId xmlns:a16="http://schemas.microsoft.com/office/drawing/2014/main" val="1073192353"/>
                    </a:ext>
                  </a:extLst>
                </a:gridCol>
                <a:gridCol w="411480">
                  <a:extLst>
                    <a:ext uri="{9D8B030D-6E8A-4147-A177-3AD203B41FA5}">
                      <a16:colId xmlns:a16="http://schemas.microsoft.com/office/drawing/2014/main" val="2253310663"/>
                    </a:ext>
                  </a:extLst>
                </a:gridCol>
                <a:gridCol w="411480">
                  <a:extLst>
                    <a:ext uri="{9D8B030D-6E8A-4147-A177-3AD203B41FA5}">
                      <a16:colId xmlns:a16="http://schemas.microsoft.com/office/drawing/2014/main" val="2079469903"/>
                    </a:ext>
                  </a:extLst>
                </a:gridCol>
                <a:gridCol w="411480">
                  <a:extLst>
                    <a:ext uri="{9D8B030D-6E8A-4147-A177-3AD203B41FA5}">
                      <a16:colId xmlns:a16="http://schemas.microsoft.com/office/drawing/2014/main" val="2522074888"/>
                    </a:ext>
                  </a:extLst>
                </a:gridCol>
                <a:gridCol w="411480">
                  <a:extLst>
                    <a:ext uri="{9D8B030D-6E8A-4147-A177-3AD203B41FA5}">
                      <a16:colId xmlns:a16="http://schemas.microsoft.com/office/drawing/2014/main" val="430879850"/>
                    </a:ext>
                  </a:extLst>
                </a:gridCol>
                <a:gridCol w="411480">
                  <a:extLst>
                    <a:ext uri="{9D8B030D-6E8A-4147-A177-3AD203B41FA5}">
                      <a16:colId xmlns:a16="http://schemas.microsoft.com/office/drawing/2014/main" val="558735912"/>
                    </a:ext>
                  </a:extLst>
                </a:gridCol>
                <a:gridCol w="411480">
                  <a:extLst>
                    <a:ext uri="{9D8B030D-6E8A-4147-A177-3AD203B41FA5}">
                      <a16:colId xmlns:a16="http://schemas.microsoft.com/office/drawing/2014/main" val="2165404164"/>
                    </a:ext>
                  </a:extLst>
                </a:gridCol>
                <a:gridCol w="411480">
                  <a:extLst>
                    <a:ext uri="{9D8B030D-6E8A-4147-A177-3AD203B41FA5}">
                      <a16:colId xmlns:a16="http://schemas.microsoft.com/office/drawing/2014/main" val="701375380"/>
                    </a:ext>
                  </a:extLst>
                </a:gridCol>
                <a:gridCol w="411480">
                  <a:extLst>
                    <a:ext uri="{9D8B030D-6E8A-4147-A177-3AD203B41FA5}">
                      <a16:colId xmlns:a16="http://schemas.microsoft.com/office/drawing/2014/main" val="289606351"/>
                    </a:ext>
                  </a:extLst>
                </a:gridCol>
                <a:gridCol w="411480">
                  <a:extLst>
                    <a:ext uri="{9D8B030D-6E8A-4147-A177-3AD203B41FA5}">
                      <a16:colId xmlns:a16="http://schemas.microsoft.com/office/drawing/2014/main" val="2875777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1731552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 - 2023-02-22 14:47:12</a:t>
                      </a:r>
                      <a:r>
                        <a:rPr kumimoji="0" lang="en-US" sz="1000" b="0" i="0" u="none" strike="noStrike" kern="1200" cap="none" spc="0" normalizeH="0" baseline="0" noProof="0">
                          <a:ln>
                            <a:noFill/>
                          </a:ln>
                          <a:solidFill>
                            <a:prstClr val="black"/>
                          </a:solidFill>
                          <a:effectLst/>
                          <a:uLnTx/>
                          <a:uFillTx/>
                          <a:latin typeface="Calibri"/>
                          <a:ea typeface="+mn-ea"/>
                          <a:cs typeface="+mn-cs"/>
                        </a:rPr>
                        <a:t>
 Welcome to the newest addition to DHL Global Forwarding’s warehouse network in the US! We’re excited to inaugurate our new temperature-controlled, 40,000 square foot warehouse in Raleigh, North Carolina. Catering to the needs of high-tech #bioscience and #pharmaceuticals companies, the warehouse is the next step in growing our DHL Life Sciences &amp; Healthcare network. Learn more, here: https://okt.to/cTLgdr
#ColdChainLogistics #ClinicalTrials #WeCare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https://media.licdn.com/dms/image/C4E10AQHHmBj8UWD-tQ/image-shrink_800/0/1677073631107?e=1685602800&amp;v=beta&amp;t=JqHC9zWBnE2ropovqTWRJT-AlS6DuGJymGTK-VdyV4A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Wednesday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35.702048927568 %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25.800041115603 %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7.9462571976967 %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76504960"/>
                  </a:ext>
                </a:extLst>
              </a:tr>
            </a:tbl>
          </a:graphicData>
        </a:graphic>
      </p:graphicFrame>
      <p:sp>
        <p:nvSpPr>
          <p:cNvPr id="4" name="Text Placeholder 3">
            <a:extLst>
              <a:ext uri="{FF2B5EF4-FFF2-40B4-BE49-F238E27FC236}">
                <a16:creationId xmlns:a16="http://schemas.microsoft.com/office/drawing/2014/main" id="{EDA5DD06-5F1E-4343-81A2-7D07E3E49EEE}"/>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41309694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B6618-E027-4C3E-96AA-9DF6C1A4BA6B}"/>
              </a:ext>
            </a:extLst>
          </p:cNvPr>
          <p:cNvSpPr>
            <a:spLocks noGrp="1"/>
          </p:cNvSpPr>
          <p:nvPr>
            <p:ph type="title"/>
          </p:nvPr>
        </p:nvSpPr>
        <p:spPr/>
        <p:txBody>
          <a:bodyPr/>
          <a:lstStyle/>
          <a:p>
            <a:r>
              <a:rPr lang="en-US"/>
              <a:t>LinkedIn Top post by x (organic) | DHL Life Sciences &amp; Healthcare - 11 of 11</a:t>
            </a:r>
          </a:p>
        </p:txBody>
      </p:sp>
      <p:graphicFrame>
        <p:nvGraphicFramePr>
          <p:cNvPr id="5" name="Table Placeholder 4">
            <a:extLst>
              <a:ext uri="{FF2B5EF4-FFF2-40B4-BE49-F238E27FC236}">
                <a16:creationId xmlns:a16="http://schemas.microsoft.com/office/drawing/2014/main" id="{D7A77B46-DCAC-43CA-9A8B-58CE749F39C5}"/>
              </a:ext>
            </a:extLst>
          </p:cNvPr>
          <p:cNvGraphicFramePr>
            <a:graphicFrameLocks noGrp="1"/>
          </p:cNvGraphicFramePr>
          <p:nvPr>
            <p:ph type="tbl" sz="quarter" idx="13"/>
            <p:extLst>
              <p:ext uri="{D42A27DB-BD31-4B8C-83A1-F6EECF244321}">
                <p14:modId xmlns:p14="http://schemas.microsoft.com/office/powerpoint/2010/main" val="2429008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102874362"/>
                    </a:ext>
                  </a:extLst>
                </a:gridCol>
                <a:gridCol w="493776">
                  <a:extLst>
                    <a:ext uri="{9D8B030D-6E8A-4147-A177-3AD203B41FA5}">
                      <a16:colId xmlns:a16="http://schemas.microsoft.com/office/drawing/2014/main" val="1021125036"/>
                    </a:ext>
                  </a:extLst>
                </a:gridCol>
                <a:gridCol w="411480">
                  <a:extLst>
                    <a:ext uri="{9D8B030D-6E8A-4147-A177-3AD203B41FA5}">
                      <a16:colId xmlns:a16="http://schemas.microsoft.com/office/drawing/2014/main" val="4239266614"/>
                    </a:ext>
                  </a:extLst>
                </a:gridCol>
                <a:gridCol w="411480">
                  <a:extLst>
                    <a:ext uri="{9D8B030D-6E8A-4147-A177-3AD203B41FA5}">
                      <a16:colId xmlns:a16="http://schemas.microsoft.com/office/drawing/2014/main" val="2546082127"/>
                    </a:ext>
                  </a:extLst>
                </a:gridCol>
                <a:gridCol w="411480">
                  <a:extLst>
                    <a:ext uri="{9D8B030D-6E8A-4147-A177-3AD203B41FA5}">
                      <a16:colId xmlns:a16="http://schemas.microsoft.com/office/drawing/2014/main" val="3972421245"/>
                    </a:ext>
                  </a:extLst>
                </a:gridCol>
                <a:gridCol w="411480">
                  <a:extLst>
                    <a:ext uri="{9D8B030D-6E8A-4147-A177-3AD203B41FA5}">
                      <a16:colId xmlns:a16="http://schemas.microsoft.com/office/drawing/2014/main" val="3625582258"/>
                    </a:ext>
                  </a:extLst>
                </a:gridCol>
                <a:gridCol w="411480">
                  <a:extLst>
                    <a:ext uri="{9D8B030D-6E8A-4147-A177-3AD203B41FA5}">
                      <a16:colId xmlns:a16="http://schemas.microsoft.com/office/drawing/2014/main" val="2271877375"/>
                    </a:ext>
                  </a:extLst>
                </a:gridCol>
                <a:gridCol w="411480">
                  <a:extLst>
                    <a:ext uri="{9D8B030D-6E8A-4147-A177-3AD203B41FA5}">
                      <a16:colId xmlns:a16="http://schemas.microsoft.com/office/drawing/2014/main" val="1172050999"/>
                    </a:ext>
                  </a:extLst>
                </a:gridCol>
                <a:gridCol w="411480">
                  <a:extLst>
                    <a:ext uri="{9D8B030D-6E8A-4147-A177-3AD203B41FA5}">
                      <a16:colId xmlns:a16="http://schemas.microsoft.com/office/drawing/2014/main" val="2196770438"/>
                    </a:ext>
                  </a:extLst>
                </a:gridCol>
                <a:gridCol w="411480">
                  <a:extLst>
                    <a:ext uri="{9D8B030D-6E8A-4147-A177-3AD203B41FA5}">
                      <a16:colId xmlns:a16="http://schemas.microsoft.com/office/drawing/2014/main" val="1462683312"/>
                    </a:ext>
                  </a:extLst>
                </a:gridCol>
                <a:gridCol w="411480">
                  <a:extLst>
                    <a:ext uri="{9D8B030D-6E8A-4147-A177-3AD203B41FA5}">
                      <a16:colId xmlns:a16="http://schemas.microsoft.com/office/drawing/2014/main" val="1427141901"/>
                    </a:ext>
                  </a:extLst>
                </a:gridCol>
                <a:gridCol w="411480">
                  <a:extLst>
                    <a:ext uri="{9D8B030D-6E8A-4147-A177-3AD203B41FA5}">
                      <a16:colId xmlns:a16="http://schemas.microsoft.com/office/drawing/2014/main" val="1596998281"/>
                    </a:ext>
                  </a:extLst>
                </a:gridCol>
                <a:gridCol w="411480">
                  <a:extLst>
                    <a:ext uri="{9D8B030D-6E8A-4147-A177-3AD203B41FA5}">
                      <a16:colId xmlns:a16="http://schemas.microsoft.com/office/drawing/2014/main" val="3920837834"/>
                    </a:ext>
                  </a:extLst>
                </a:gridCol>
                <a:gridCol w="411480">
                  <a:extLst>
                    <a:ext uri="{9D8B030D-6E8A-4147-A177-3AD203B41FA5}">
                      <a16:colId xmlns:a16="http://schemas.microsoft.com/office/drawing/2014/main" val="2753079333"/>
                    </a:ext>
                  </a:extLst>
                </a:gridCol>
                <a:gridCol w="411480">
                  <a:extLst>
                    <a:ext uri="{9D8B030D-6E8A-4147-A177-3AD203B41FA5}">
                      <a16:colId xmlns:a16="http://schemas.microsoft.com/office/drawing/2014/main" val="2025090219"/>
                    </a:ext>
                  </a:extLst>
                </a:gridCol>
                <a:gridCol w="411480">
                  <a:extLst>
                    <a:ext uri="{9D8B030D-6E8A-4147-A177-3AD203B41FA5}">
                      <a16:colId xmlns:a16="http://schemas.microsoft.com/office/drawing/2014/main" val="2283924207"/>
                    </a:ext>
                  </a:extLst>
                </a:gridCol>
                <a:gridCol w="411480">
                  <a:extLst>
                    <a:ext uri="{9D8B030D-6E8A-4147-A177-3AD203B41FA5}">
                      <a16:colId xmlns:a16="http://schemas.microsoft.com/office/drawing/2014/main" val="1873505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2854736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 - 2023-01-19 15:31:59</a:t>
                      </a:r>
                      <a:r>
                        <a:rPr kumimoji="0" lang="en-US" sz="1000" b="0" i="0" u="none" strike="noStrike" kern="1200" cap="none" spc="0" normalizeH="0" baseline="0" noProof="0">
                          <a:ln>
                            <a:noFill/>
                          </a:ln>
                          <a:solidFill>
                            <a:prstClr val="black"/>
                          </a:solidFill>
                          <a:effectLst/>
                          <a:uLnTx/>
                          <a:uFillTx/>
                          <a:latin typeface="Calibri"/>
                          <a:ea typeface="+mn-ea"/>
                          <a:cs typeface="+mn-cs"/>
                        </a:rPr>
                        <a:t>
 #ThrowbackThursday to last November, when we were joined by professionals in #Dubai for our DHL Life Sciences &amp; Healthcare Middle East &amp; Africa Forum "Delivering Next Level Healthcare!" We discussed changes transforming our industry, innovations that are driving next-level supply chains, and how logistics can help shape the future of healthcare.
We would like to thank our speakers and host again and of course our whole #DHLInnovation Center MEA team!
- Marie McMahon at Pfizer, Jill Masters at Merck Group, Sue Donoghue at DHL Global Forwarding, Irina Albanese at DHL, Florian Schwarz at Deutsche Post und DHL, and Fatima Ait Bendawad at DHL, who all shared valuable insights and inspiration.
- Nese Alptekin and our life sciences and healthcare leadership team Ilhami Arslanoglu and Claudia Roa. 
#WeCare #SustainableLogistics #healthcare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35.277187692729 %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25.032549852669 %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4.040404040404 %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66.465918423214 %</a:t>
                      </a:r>
                    </a:p>
                  </a:txBody>
                  <a:tcPr/>
                </a:tc>
                <a:extLst>
                  <a:ext uri="{0D108BD9-81ED-4DB2-BD59-A6C34878D82A}">
                    <a16:rowId xmlns:a16="http://schemas.microsoft.com/office/drawing/2014/main" val="2096957832"/>
                  </a:ext>
                </a:extLst>
              </a:tr>
            </a:tbl>
          </a:graphicData>
        </a:graphic>
      </p:graphicFrame>
      <p:sp>
        <p:nvSpPr>
          <p:cNvPr id="4" name="Text Placeholder 3">
            <a:extLst>
              <a:ext uri="{FF2B5EF4-FFF2-40B4-BE49-F238E27FC236}">
                <a16:creationId xmlns:a16="http://schemas.microsoft.com/office/drawing/2014/main" id="{95551C28-7892-41C7-B4A6-4A350F2929EE}"/>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23470461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40F11-E782-4F11-A65F-1725FE7A0BB6}"/>
              </a:ext>
            </a:extLst>
          </p:cNvPr>
          <p:cNvSpPr>
            <a:spLocks noGrp="1"/>
          </p:cNvSpPr>
          <p:nvPr>
            <p:ph type="title"/>
          </p:nvPr>
        </p:nvSpPr>
        <p:spPr/>
        <p:txBody>
          <a:bodyPr/>
          <a:lstStyle/>
          <a:p>
            <a:r>
              <a:rPr lang="en-US"/>
              <a:t>LinkedIn Post Impressions | DHL Life Sciences &amp; Healthcare</a:t>
            </a:r>
          </a:p>
        </p:txBody>
      </p:sp>
      <p:graphicFrame>
        <p:nvGraphicFramePr>
          <p:cNvPr id="6" name="Chart Placeholder 5">
            <a:extLst>
              <a:ext uri="{FF2B5EF4-FFF2-40B4-BE49-F238E27FC236}">
                <a16:creationId xmlns:a16="http://schemas.microsoft.com/office/drawing/2014/main" id="{67EFC929-0933-4511-B533-CAFB95C89C0F}"/>
              </a:ext>
            </a:extLst>
          </p:cNvPr>
          <p:cNvGraphicFramePr>
            <a:graphicFrameLocks noGrp="1"/>
          </p:cNvGraphicFramePr>
          <p:nvPr>
            <p:ph type="chart" sz="quarter" idx="13"/>
            <p:extLst>
              <p:ext uri="{D42A27DB-BD31-4B8C-83A1-F6EECF244321}">
                <p14:modId xmlns:p14="http://schemas.microsoft.com/office/powerpoint/2010/main" val="270815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40DB19-2993-4EFF-88D6-3EDF8C93ED4B}"/>
              </a:ext>
            </a:extLst>
          </p:cNvPr>
          <p:cNvSpPr>
            <a:spLocks noGrp="1"/>
          </p:cNvSpPr>
          <p:nvPr>
            <p:ph type="body" sz="quarter" idx="14"/>
          </p:nvPr>
        </p:nvSpPr>
        <p:spPr/>
        <p:txBody>
          <a:bodyPr/>
          <a:lstStyle/>
          <a:p>
            <a:r>
              <a:rPr lang="en-US"/>
              <a:t>04/01/2023 - 04/30/2023</a:t>
            </a:r>
          </a:p>
        </p:txBody>
      </p:sp>
      <p:sp>
        <p:nvSpPr>
          <p:cNvPr id="5" name="Footer Placeholder 4">
            <a:extLst>
              <a:ext uri="{FF2B5EF4-FFF2-40B4-BE49-F238E27FC236}">
                <a16:creationId xmlns:a16="http://schemas.microsoft.com/office/drawing/2014/main" id="{F1E56AAC-AE0D-4E82-8121-D442E8F1C9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20975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76EAE-14C2-4E24-9171-EA81D1A9834B}"/>
              </a:ext>
            </a:extLst>
          </p:cNvPr>
          <p:cNvSpPr>
            <a:spLocks noGrp="1"/>
          </p:cNvSpPr>
          <p:nvPr>
            <p:ph type="title"/>
          </p:nvPr>
        </p:nvSpPr>
        <p:spPr/>
        <p:txBody>
          <a:bodyPr/>
          <a:lstStyle/>
          <a:p>
            <a:r>
              <a:rPr lang="en-US"/>
              <a:t>LinkedIn Posts Table | DHL CSI - 1 of 26</a:t>
            </a:r>
          </a:p>
        </p:txBody>
      </p:sp>
      <p:graphicFrame>
        <p:nvGraphicFramePr>
          <p:cNvPr id="5" name="Table Placeholder 4">
            <a:extLst>
              <a:ext uri="{FF2B5EF4-FFF2-40B4-BE49-F238E27FC236}">
                <a16:creationId xmlns:a16="http://schemas.microsoft.com/office/drawing/2014/main" id="{EF890449-5358-483C-A0C5-53B7E1B08F66}"/>
              </a:ext>
            </a:extLst>
          </p:cNvPr>
          <p:cNvGraphicFramePr>
            <a:graphicFrameLocks noGrp="1"/>
          </p:cNvGraphicFramePr>
          <p:nvPr>
            <p:ph type="tbl" sz="quarter" idx="13"/>
            <p:extLst>
              <p:ext uri="{D42A27DB-BD31-4B8C-83A1-F6EECF244321}">
                <p14:modId xmlns:p14="http://schemas.microsoft.com/office/powerpoint/2010/main" val="1651589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25914019"/>
                    </a:ext>
                  </a:extLst>
                </a:gridCol>
                <a:gridCol w="1399032">
                  <a:extLst>
                    <a:ext uri="{9D8B030D-6E8A-4147-A177-3AD203B41FA5}">
                      <a16:colId xmlns:a16="http://schemas.microsoft.com/office/drawing/2014/main" val="4214404213"/>
                    </a:ext>
                  </a:extLst>
                </a:gridCol>
                <a:gridCol w="493776">
                  <a:extLst>
                    <a:ext uri="{9D8B030D-6E8A-4147-A177-3AD203B41FA5}">
                      <a16:colId xmlns:a16="http://schemas.microsoft.com/office/drawing/2014/main" val="2904469117"/>
                    </a:ext>
                  </a:extLst>
                </a:gridCol>
                <a:gridCol w="493776">
                  <a:extLst>
                    <a:ext uri="{9D8B030D-6E8A-4147-A177-3AD203B41FA5}">
                      <a16:colId xmlns:a16="http://schemas.microsoft.com/office/drawing/2014/main" val="18887867"/>
                    </a:ext>
                  </a:extLst>
                </a:gridCol>
                <a:gridCol w="493776">
                  <a:extLst>
                    <a:ext uri="{9D8B030D-6E8A-4147-A177-3AD203B41FA5}">
                      <a16:colId xmlns:a16="http://schemas.microsoft.com/office/drawing/2014/main" val="576837125"/>
                    </a:ext>
                  </a:extLst>
                </a:gridCol>
                <a:gridCol w="493776">
                  <a:extLst>
                    <a:ext uri="{9D8B030D-6E8A-4147-A177-3AD203B41FA5}">
                      <a16:colId xmlns:a16="http://schemas.microsoft.com/office/drawing/2014/main" val="196862620"/>
                    </a:ext>
                  </a:extLst>
                </a:gridCol>
                <a:gridCol w="493776">
                  <a:extLst>
                    <a:ext uri="{9D8B030D-6E8A-4147-A177-3AD203B41FA5}">
                      <a16:colId xmlns:a16="http://schemas.microsoft.com/office/drawing/2014/main" val="618171184"/>
                    </a:ext>
                  </a:extLst>
                </a:gridCol>
                <a:gridCol w="493776">
                  <a:extLst>
                    <a:ext uri="{9D8B030D-6E8A-4147-A177-3AD203B41FA5}">
                      <a16:colId xmlns:a16="http://schemas.microsoft.com/office/drawing/2014/main" val="560427476"/>
                    </a:ext>
                  </a:extLst>
                </a:gridCol>
                <a:gridCol w="493776">
                  <a:extLst>
                    <a:ext uri="{9D8B030D-6E8A-4147-A177-3AD203B41FA5}">
                      <a16:colId xmlns:a16="http://schemas.microsoft.com/office/drawing/2014/main" val="3009400545"/>
                    </a:ext>
                  </a:extLst>
                </a:gridCol>
                <a:gridCol w="493776">
                  <a:extLst>
                    <a:ext uri="{9D8B030D-6E8A-4147-A177-3AD203B41FA5}">
                      <a16:colId xmlns:a16="http://schemas.microsoft.com/office/drawing/2014/main" val="402329512"/>
                    </a:ext>
                  </a:extLst>
                </a:gridCol>
                <a:gridCol w="493776">
                  <a:extLst>
                    <a:ext uri="{9D8B030D-6E8A-4147-A177-3AD203B41FA5}">
                      <a16:colId xmlns:a16="http://schemas.microsoft.com/office/drawing/2014/main" val="1959885008"/>
                    </a:ext>
                  </a:extLst>
                </a:gridCol>
                <a:gridCol w="493776">
                  <a:extLst>
                    <a:ext uri="{9D8B030D-6E8A-4147-A177-3AD203B41FA5}">
                      <a16:colId xmlns:a16="http://schemas.microsoft.com/office/drawing/2014/main" val="1343814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78907113"/>
                  </a:ext>
                </a:extLst>
              </a:tr>
            </a:tbl>
          </a:graphicData>
        </a:graphic>
      </p:graphicFrame>
      <p:sp>
        <p:nvSpPr>
          <p:cNvPr id="4" name="Text Placeholder 3">
            <a:extLst>
              <a:ext uri="{FF2B5EF4-FFF2-40B4-BE49-F238E27FC236}">
                <a16:creationId xmlns:a16="http://schemas.microsoft.com/office/drawing/2014/main" id="{CFCEA7E4-AF37-48F9-8CDB-98349A2E1C84}"/>
              </a:ext>
            </a:extLst>
          </p:cNvPr>
          <p:cNvSpPr>
            <a:spLocks noGrp="1"/>
          </p:cNvSpPr>
          <p:nvPr>
            <p:ph type="body" sz="quarter" idx="14"/>
          </p:nvPr>
        </p:nvSpPr>
        <p:spPr/>
        <p:txBody>
          <a:bodyPr/>
          <a:lstStyle/>
          <a:p>
            <a:r>
              <a:rPr lang="en-US"/>
              <a:t>03/01/2021 - 12/31/2023</a:t>
            </a:r>
          </a:p>
        </p:txBody>
      </p:sp>
    </p:spTree>
    <p:extLst>
      <p:ext uri="{BB962C8B-B14F-4D97-AF65-F5344CB8AC3E}">
        <p14:creationId xmlns:p14="http://schemas.microsoft.com/office/powerpoint/2010/main" val="18921641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E3928-7E20-4848-9CE1-20B615CCFB03}"/>
              </a:ext>
            </a:extLst>
          </p:cNvPr>
          <p:cNvSpPr>
            <a:spLocks noGrp="1"/>
          </p:cNvSpPr>
          <p:nvPr>
            <p:ph type="title"/>
          </p:nvPr>
        </p:nvSpPr>
        <p:spPr/>
        <p:txBody>
          <a:bodyPr/>
          <a:lstStyle/>
          <a:p>
            <a:r>
              <a:rPr lang="en-US"/>
              <a:t>LinkedIn Posts Table | DHL CSI - 2 of 26</a:t>
            </a:r>
          </a:p>
        </p:txBody>
      </p:sp>
      <p:graphicFrame>
        <p:nvGraphicFramePr>
          <p:cNvPr id="5" name="Table Placeholder 4">
            <a:extLst>
              <a:ext uri="{FF2B5EF4-FFF2-40B4-BE49-F238E27FC236}">
                <a16:creationId xmlns:a16="http://schemas.microsoft.com/office/drawing/2014/main" id="{8B35D1D2-6314-44E9-8A5C-DCB4D4C08CC1}"/>
              </a:ext>
            </a:extLst>
          </p:cNvPr>
          <p:cNvGraphicFramePr>
            <a:graphicFrameLocks noGrp="1"/>
          </p:cNvGraphicFramePr>
          <p:nvPr>
            <p:ph type="tbl" sz="quarter" idx="13"/>
            <p:extLst>
              <p:ext uri="{D42A27DB-BD31-4B8C-83A1-F6EECF244321}">
                <p14:modId xmlns:p14="http://schemas.microsoft.com/office/powerpoint/2010/main" val="4147694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85934067"/>
                    </a:ext>
                  </a:extLst>
                </a:gridCol>
                <a:gridCol w="1399032">
                  <a:extLst>
                    <a:ext uri="{9D8B030D-6E8A-4147-A177-3AD203B41FA5}">
                      <a16:colId xmlns:a16="http://schemas.microsoft.com/office/drawing/2014/main" val="3219556798"/>
                    </a:ext>
                  </a:extLst>
                </a:gridCol>
                <a:gridCol w="493776">
                  <a:extLst>
                    <a:ext uri="{9D8B030D-6E8A-4147-A177-3AD203B41FA5}">
                      <a16:colId xmlns:a16="http://schemas.microsoft.com/office/drawing/2014/main" val="3386775597"/>
                    </a:ext>
                  </a:extLst>
                </a:gridCol>
                <a:gridCol w="493776">
                  <a:extLst>
                    <a:ext uri="{9D8B030D-6E8A-4147-A177-3AD203B41FA5}">
                      <a16:colId xmlns:a16="http://schemas.microsoft.com/office/drawing/2014/main" val="709961739"/>
                    </a:ext>
                  </a:extLst>
                </a:gridCol>
                <a:gridCol w="493776">
                  <a:extLst>
                    <a:ext uri="{9D8B030D-6E8A-4147-A177-3AD203B41FA5}">
                      <a16:colId xmlns:a16="http://schemas.microsoft.com/office/drawing/2014/main" val="544117902"/>
                    </a:ext>
                  </a:extLst>
                </a:gridCol>
                <a:gridCol w="493776">
                  <a:extLst>
                    <a:ext uri="{9D8B030D-6E8A-4147-A177-3AD203B41FA5}">
                      <a16:colId xmlns:a16="http://schemas.microsoft.com/office/drawing/2014/main" val="446426248"/>
                    </a:ext>
                  </a:extLst>
                </a:gridCol>
                <a:gridCol w="493776">
                  <a:extLst>
                    <a:ext uri="{9D8B030D-6E8A-4147-A177-3AD203B41FA5}">
                      <a16:colId xmlns:a16="http://schemas.microsoft.com/office/drawing/2014/main" val="914062683"/>
                    </a:ext>
                  </a:extLst>
                </a:gridCol>
                <a:gridCol w="493776">
                  <a:extLst>
                    <a:ext uri="{9D8B030D-6E8A-4147-A177-3AD203B41FA5}">
                      <a16:colId xmlns:a16="http://schemas.microsoft.com/office/drawing/2014/main" val="2578128631"/>
                    </a:ext>
                  </a:extLst>
                </a:gridCol>
                <a:gridCol w="493776">
                  <a:extLst>
                    <a:ext uri="{9D8B030D-6E8A-4147-A177-3AD203B41FA5}">
                      <a16:colId xmlns:a16="http://schemas.microsoft.com/office/drawing/2014/main" val="346408433"/>
                    </a:ext>
                  </a:extLst>
                </a:gridCol>
                <a:gridCol w="493776">
                  <a:extLst>
                    <a:ext uri="{9D8B030D-6E8A-4147-A177-3AD203B41FA5}">
                      <a16:colId xmlns:a16="http://schemas.microsoft.com/office/drawing/2014/main" val="3268888026"/>
                    </a:ext>
                  </a:extLst>
                </a:gridCol>
                <a:gridCol w="493776">
                  <a:extLst>
                    <a:ext uri="{9D8B030D-6E8A-4147-A177-3AD203B41FA5}">
                      <a16:colId xmlns:a16="http://schemas.microsoft.com/office/drawing/2014/main" val="1606254856"/>
                    </a:ext>
                  </a:extLst>
                </a:gridCol>
                <a:gridCol w="493776">
                  <a:extLst>
                    <a:ext uri="{9D8B030D-6E8A-4147-A177-3AD203B41FA5}">
                      <a16:colId xmlns:a16="http://schemas.microsoft.com/office/drawing/2014/main" val="141104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34239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- 2023-05-24 10:00:05</a:t>
                      </a:r>
                      <a:r>
                        <a:rPr kumimoji="0" lang="en-US" sz="1000" b="0" i="0" u="none" strike="noStrike" kern="1200" cap="none" spc="0" normalizeH="0" baseline="0" noProof="0">
                          <a:ln>
                            <a:noFill/>
                          </a:ln>
                          <a:solidFill>
                            <a:prstClr val="black"/>
                          </a:solidFill>
                          <a:effectLst/>
                          <a:uLnTx/>
                          <a:uFillTx/>
                          <a:latin typeface="Calibri"/>
                          <a:ea typeface="+mn-ea"/>
                          <a:cs typeface="+mn-cs"/>
                        </a:rPr>
                        <a:t>
 We're expanding our life sciences and healthcare logistics network in the USA. Our US.5 million new hub at Indianapolis International Airport offers a first-of-its-kind temperature-controlled air cargo service dedicated to #pharmaceuticals, and follows recent investments in two other life sciences strongholds: San Juan (Puerto Rico) and the #ResearchTriangle area (Raleigh, North Carolina). We're pleased to help facilitate the growth of our customers’ operations in these regions.
Learn more, here: https://lnkd.in/eqJj689A
#WeCare #pharma #Indianapolis DHL Global Forwarding Indianapolis Airport Authority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21.835231078366 %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36893606"/>
                  </a:ext>
                </a:extLst>
              </a:tr>
            </a:tbl>
          </a:graphicData>
        </a:graphic>
      </p:graphicFrame>
      <p:sp>
        <p:nvSpPr>
          <p:cNvPr id="4" name="Text Placeholder 3">
            <a:extLst>
              <a:ext uri="{FF2B5EF4-FFF2-40B4-BE49-F238E27FC236}">
                <a16:creationId xmlns:a16="http://schemas.microsoft.com/office/drawing/2014/main" id="{F4628E83-44ED-4C97-9D3C-C9F435CFFB9C}"/>
              </a:ext>
            </a:extLst>
          </p:cNvPr>
          <p:cNvSpPr>
            <a:spLocks noGrp="1"/>
          </p:cNvSpPr>
          <p:nvPr>
            <p:ph type="body" sz="quarter" idx="14"/>
          </p:nvPr>
        </p:nvSpPr>
        <p:spPr/>
        <p:txBody>
          <a:bodyPr/>
          <a:lstStyle/>
          <a:p>
            <a:r>
              <a:rPr lang="en-US"/>
              <a:t>03/01/2021 - 12/31/2023</a:t>
            </a:r>
          </a:p>
        </p:txBody>
      </p:sp>
    </p:spTree>
    <p:extLst>
      <p:ext uri="{BB962C8B-B14F-4D97-AF65-F5344CB8AC3E}">
        <p14:creationId xmlns:p14="http://schemas.microsoft.com/office/powerpoint/2010/main" val="29823979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54416-CD93-4890-8C41-00CF6DF5E0B8}"/>
              </a:ext>
            </a:extLst>
          </p:cNvPr>
          <p:cNvSpPr>
            <a:spLocks noGrp="1"/>
          </p:cNvSpPr>
          <p:nvPr>
            <p:ph type="title"/>
          </p:nvPr>
        </p:nvSpPr>
        <p:spPr/>
        <p:txBody>
          <a:bodyPr/>
          <a:lstStyle/>
          <a:p>
            <a:r>
              <a:rPr lang="en-US"/>
              <a:t>LinkedIn Posts Table | DHL CSI - 3 of 26</a:t>
            </a:r>
          </a:p>
        </p:txBody>
      </p:sp>
      <p:graphicFrame>
        <p:nvGraphicFramePr>
          <p:cNvPr id="5" name="Table Placeholder 4">
            <a:extLst>
              <a:ext uri="{FF2B5EF4-FFF2-40B4-BE49-F238E27FC236}">
                <a16:creationId xmlns:a16="http://schemas.microsoft.com/office/drawing/2014/main" id="{4CDDAFBD-756E-4775-8879-4A7AC78335CC}"/>
              </a:ext>
            </a:extLst>
          </p:cNvPr>
          <p:cNvGraphicFramePr>
            <a:graphicFrameLocks noGrp="1"/>
          </p:cNvGraphicFramePr>
          <p:nvPr>
            <p:ph type="tbl" sz="quarter" idx="13"/>
            <p:extLst>
              <p:ext uri="{D42A27DB-BD31-4B8C-83A1-F6EECF244321}">
                <p14:modId xmlns:p14="http://schemas.microsoft.com/office/powerpoint/2010/main" val="4050943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94982907"/>
                    </a:ext>
                  </a:extLst>
                </a:gridCol>
                <a:gridCol w="1399032">
                  <a:extLst>
                    <a:ext uri="{9D8B030D-6E8A-4147-A177-3AD203B41FA5}">
                      <a16:colId xmlns:a16="http://schemas.microsoft.com/office/drawing/2014/main" val="3473484499"/>
                    </a:ext>
                  </a:extLst>
                </a:gridCol>
                <a:gridCol w="493776">
                  <a:extLst>
                    <a:ext uri="{9D8B030D-6E8A-4147-A177-3AD203B41FA5}">
                      <a16:colId xmlns:a16="http://schemas.microsoft.com/office/drawing/2014/main" val="3166665942"/>
                    </a:ext>
                  </a:extLst>
                </a:gridCol>
                <a:gridCol w="493776">
                  <a:extLst>
                    <a:ext uri="{9D8B030D-6E8A-4147-A177-3AD203B41FA5}">
                      <a16:colId xmlns:a16="http://schemas.microsoft.com/office/drawing/2014/main" val="1479727032"/>
                    </a:ext>
                  </a:extLst>
                </a:gridCol>
                <a:gridCol w="493776">
                  <a:extLst>
                    <a:ext uri="{9D8B030D-6E8A-4147-A177-3AD203B41FA5}">
                      <a16:colId xmlns:a16="http://schemas.microsoft.com/office/drawing/2014/main" val="2462093202"/>
                    </a:ext>
                  </a:extLst>
                </a:gridCol>
                <a:gridCol w="493776">
                  <a:extLst>
                    <a:ext uri="{9D8B030D-6E8A-4147-A177-3AD203B41FA5}">
                      <a16:colId xmlns:a16="http://schemas.microsoft.com/office/drawing/2014/main" val="3575987177"/>
                    </a:ext>
                  </a:extLst>
                </a:gridCol>
                <a:gridCol w="493776">
                  <a:extLst>
                    <a:ext uri="{9D8B030D-6E8A-4147-A177-3AD203B41FA5}">
                      <a16:colId xmlns:a16="http://schemas.microsoft.com/office/drawing/2014/main" val="4056714623"/>
                    </a:ext>
                  </a:extLst>
                </a:gridCol>
                <a:gridCol w="493776">
                  <a:extLst>
                    <a:ext uri="{9D8B030D-6E8A-4147-A177-3AD203B41FA5}">
                      <a16:colId xmlns:a16="http://schemas.microsoft.com/office/drawing/2014/main" val="470153624"/>
                    </a:ext>
                  </a:extLst>
                </a:gridCol>
                <a:gridCol w="493776">
                  <a:extLst>
                    <a:ext uri="{9D8B030D-6E8A-4147-A177-3AD203B41FA5}">
                      <a16:colId xmlns:a16="http://schemas.microsoft.com/office/drawing/2014/main" val="2576848427"/>
                    </a:ext>
                  </a:extLst>
                </a:gridCol>
                <a:gridCol w="493776">
                  <a:extLst>
                    <a:ext uri="{9D8B030D-6E8A-4147-A177-3AD203B41FA5}">
                      <a16:colId xmlns:a16="http://schemas.microsoft.com/office/drawing/2014/main" val="3068318285"/>
                    </a:ext>
                  </a:extLst>
                </a:gridCol>
                <a:gridCol w="493776">
                  <a:extLst>
                    <a:ext uri="{9D8B030D-6E8A-4147-A177-3AD203B41FA5}">
                      <a16:colId xmlns:a16="http://schemas.microsoft.com/office/drawing/2014/main" val="1675260022"/>
                    </a:ext>
                  </a:extLst>
                </a:gridCol>
                <a:gridCol w="493776">
                  <a:extLst>
                    <a:ext uri="{9D8B030D-6E8A-4147-A177-3AD203B41FA5}">
                      <a16:colId xmlns:a16="http://schemas.microsoft.com/office/drawing/2014/main" val="4115470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74808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- 2023-05-22 13:09:50</a:t>
                      </a:r>
                      <a:r>
                        <a:rPr kumimoji="0" lang="en-US" sz="1000" b="0" i="0" u="none" strike="noStrike" kern="1200" cap="none" spc="0" normalizeH="0" baseline="0" noProof="0">
                          <a:ln>
                            <a:noFill/>
                          </a:ln>
                          <a:solidFill>
                            <a:prstClr val="black"/>
                          </a:solidFill>
                          <a:effectLst/>
                          <a:uLnTx/>
                          <a:uFillTx/>
                          <a:latin typeface="Calibri"/>
                          <a:ea typeface="+mn-ea"/>
                          <a:cs typeface="+mn-cs"/>
                        </a:rPr>
                        <a:t>
 We're working to help deliver #fertility health, and our new DHL Express partnership with Leeaf is leading the way. We're proud to deliver biomaterial for this #medtech startup, as they provide individualized healthcare based on data analysis and #AI to help women and couples conceive a child.
Learn more about DHL Life Sciences &amp; Healthcare: https://okt.to/ykMdYf
#WeCare #DigitalHealth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4.5556385362211 %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a:t>
                      </a:r>
                    </a:p>
                  </a:txBody>
                  <a:tcPr/>
                </a:tc>
                <a:extLst>
                  <a:ext uri="{0D108BD9-81ED-4DB2-BD59-A6C34878D82A}">
                    <a16:rowId xmlns:a16="http://schemas.microsoft.com/office/drawing/2014/main" val="2651358752"/>
                  </a:ext>
                </a:extLst>
              </a:tr>
            </a:tbl>
          </a:graphicData>
        </a:graphic>
      </p:graphicFrame>
      <p:sp>
        <p:nvSpPr>
          <p:cNvPr id="4" name="Text Placeholder 3">
            <a:extLst>
              <a:ext uri="{FF2B5EF4-FFF2-40B4-BE49-F238E27FC236}">
                <a16:creationId xmlns:a16="http://schemas.microsoft.com/office/drawing/2014/main" id="{9190CAB1-85F4-4D1F-B55C-889A664951B0}"/>
              </a:ext>
            </a:extLst>
          </p:cNvPr>
          <p:cNvSpPr>
            <a:spLocks noGrp="1"/>
          </p:cNvSpPr>
          <p:nvPr>
            <p:ph type="body" sz="quarter" idx="14"/>
          </p:nvPr>
        </p:nvSpPr>
        <p:spPr/>
        <p:txBody>
          <a:bodyPr/>
          <a:lstStyle/>
          <a:p>
            <a:r>
              <a:rPr lang="en-US"/>
              <a:t>03/01/2021 - 12/31/2023</a:t>
            </a:r>
          </a:p>
        </p:txBody>
      </p:sp>
    </p:spTree>
    <p:extLst>
      <p:ext uri="{BB962C8B-B14F-4D97-AF65-F5344CB8AC3E}">
        <p14:creationId xmlns:p14="http://schemas.microsoft.com/office/powerpoint/2010/main" val="2882705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EB852-1651-4DC6-B2E7-8436DE114A3C}"/>
              </a:ext>
            </a:extLst>
          </p:cNvPr>
          <p:cNvSpPr>
            <a:spLocks noGrp="1"/>
          </p:cNvSpPr>
          <p:nvPr>
            <p:ph type="title"/>
          </p:nvPr>
        </p:nvSpPr>
        <p:spPr/>
        <p:txBody>
          <a:bodyPr/>
          <a:lstStyle/>
          <a:p>
            <a:r>
              <a:rPr lang="en-US"/>
              <a:t>LinkedIn Posts Table | DHL CSI - 4 of 26</a:t>
            </a:r>
          </a:p>
        </p:txBody>
      </p:sp>
      <p:graphicFrame>
        <p:nvGraphicFramePr>
          <p:cNvPr id="5" name="Table Placeholder 4">
            <a:extLst>
              <a:ext uri="{FF2B5EF4-FFF2-40B4-BE49-F238E27FC236}">
                <a16:creationId xmlns:a16="http://schemas.microsoft.com/office/drawing/2014/main" id="{F3A35273-9062-4D91-925A-F8EB3BFDF877}"/>
              </a:ext>
            </a:extLst>
          </p:cNvPr>
          <p:cNvGraphicFramePr>
            <a:graphicFrameLocks noGrp="1"/>
          </p:cNvGraphicFramePr>
          <p:nvPr>
            <p:ph type="tbl" sz="quarter" idx="13"/>
            <p:extLst>
              <p:ext uri="{D42A27DB-BD31-4B8C-83A1-F6EECF244321}">
                <p14:modId xmlns:p14="http://schemas.microsoft.com/office/powerpoint/2010/main" val="2159781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41839543"/>
                    </a:ext>
                  </a:extLst>
                </a:gridCol>
                <a:gridCol w="1399032">
                  <a:extLst>
                    <a:ext uri="{9D8B030D-6E8A-4147-A177-3AD203B41FA5}">
                      <a16:colId xmlns:a16="http://schemas.microsoft.com/office/drawing/2014/main" val="40889804"/>
                    </a:ext>
                  </a:extLst>
                </a:gridCol>
                <a:gridCol w="493776">
                  <a:extLst>
                    <a:ext uri="{9D8B030D-6E8A-4147-A177-3AD203B41FA5}">
                      <a16:colId xmlns:a16="http://schemas.microsoft.com/office/drawing/2014/main" val="2075995877"/>
                    </a:ext>
                  </a:extLst>
                </a:gridCol>
                <a:gridCol w="493776">
                  <a:extLst>
                    <a:ext uri="{9D8B030D-6E8A-4147-A177-3AD203B41FA5}">
                      <a16:colId xmlns:a16="http://schemas.microsoft.com/office/drawing/2014/main" val="803011979"/>
                    </a:ext>
                  </a:extLst>
                </a:gridCol>
                <a:gridCol w="493776">
                  <a:extLst>
                    <a:ext uri="{9D8B030D-6E8A-4147-A177-3AD203B41FA5}">
                      <a16:colId xmlns:a16="http://schemas.microsoft.com/office/drawing/2014/main" val="3368182758"/>
                    </a:ext>
                  </a:extLst>
                </a:gridCol>
                <a:gridCol w="493776">
                  <a:extLst>
                    <a:ext uri="{9D8B030D-6E8A-4147-A177-3AD203B41FA5}">
                      <a16:colId xmlns:a16="http://schemas.microsoft.com/office/drawing/2014/main" val="1812769397"/>
                    </a:ext>
                  </a:extLst>
                </a:gridCol>
                <a:gridCol w="493776">
                  <a:extLst>
                    <a:ext uri="{9D8B030D-6E8A-4147-A177-3AD203B41FA5}">
                      <a16:colId xmlns:a16="http://schemas.microsoft.com/office/drawing/2014/main" val="1967447367"/>
                    </a:ext>
                  </a:extLst>
                </a:gridCol>
                <a:gridCol w="493776">
                  <a:extLst>
                    <a:ext uri="{9D8B030D-6E8A-4147-A177-3AD203B41FA5}">
                      <a16:colId xmlns:a16="http://schemas.microsoft.com/office/drawing/2014/main" val="2868889078"/>
                    </a:ext>
                  </a:extLst>
                </a:gridCol>
                <a:gridCol w="493776">
                  <a:extLst>
                    <a:ext uri="{9D8B030D-6E8A-4147-A177-3AD203B41FA5}">
                      <a16:colId xmlns:a16="http://schemas.microsoft.com/office/drawing/2014/main" val="3199228607"/>
                    </a:ext>
                  </a:extLst>
                </a:gridCol>
                <a:gridCol w="493776">
                  <a:extLst>
                    <a:ext uri="{9D8B030D-6E8A-4147-A177-3AD203B41FA5}">
                      <a16:colId xmlns:a16="http://schemas.microsoft.com/office/drawing/2014/main" val="296535373"/>
                    </a:ext>
                  </a:extLst>
                </a:gridCol>
                <a:gridCol w="493776">
                  <a:extLst>
                    <a:ext uri="{9D8B030D-6E8A-4147-A177-3AD203B41FA5}">
                      <a16:colId xmlns:a16="http://schemas.microsoft.com/office/drawing/2014/main" val="1325186093"/>
                    </a:ext>
                  </a:extLst>
                </a:gridCol>
                <a:gridCol w="493776">
                  <a:extLst>
                    <a:ext uri="{9D8B030D-6E8A-4147-A177-3AD203B41FA5}">
                      <a16:colId xmlns:a16="http://schemas.microsoft.com/office/drawing/2014/main" val="3689782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33035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- 2023-05-20 09:32:38</a:t>
                      </a:r>
                      <a:r>
                        <a:rPr kumimoji="0" lang="en-US" sz="1000" b="0" i="0" u="none" strike="noStrike" kern="1200" cap="none" spc="0" normalizeH="0" baseline="0" noProof="0">
                          <a:ln>
                            <a:noFill/>
                          </a:ln>
                          <a:solidFill>
                            <a:prstClr val="black"/>
                          </a:solidFill>
                          <a:effectLst/>
                          <a:uLnTx/>
                          <a:uFillTx/>
                          <a:latin typeface="Calibri"/>
                          <a:ea typeface="+mn-ea"/>
                          <a:cs typeface="+mn-cs"/>
                        </a:rPr>
                        <a:t>
 Happy #ClinicalTrialsDay! We’re celebrating the impact of cutting-edge research for global health – and each individual patient. At DHL Life Sciences &amp; Healthcare, we’re proud to support the delivery of a new wave of innovative treatments with our solutions and expertise. 
Learn more about our expertise in delivering #ClinicalTrials, here: https://okt.to/QTYDMR 
#WeCare #biopharma #biopharmaceuticals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6.5201984408221 %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804</a:t>
                      </a:r>
                    </a:p>
                  </a:txBody>
                  <a:tcPr/>
                </a:tc>
                <a:extLst>
                  <a:ext uri="{0D108BD9-81ED-4DB2-BD59-A6C34878D82A}">
                    <a16:rowId xmlns:a16="http://schemas.microsoft.com/office/drawing/2014/main" val="1633146666"/>
                  </a:ext>
                </a:extLst>
              </a:tr>
            </a:tbl>
          </a:graphicData>
        </a:graphic>
      </p:graphicFrame>
      <p:sp>
        <p:nvSpPr>
          <p:cNvPr id="4" name="Text Placeholder 3">
            <a:extLst>
              <a:ext uri="{FF2B5EF4-FFF2-40B4-BE49-F238E27FC236}">
                <a16:creationId xmlns:a16="http://schemas.microsoft.com/office/drawing/2014/main" id="{08DBEE8D-4EA9-43B3-BC3F-311A7606CA90}"/>
              </a:ext>
            </a:extLst>
          </p:cNvPr>
          <p:cNvSpPr>
            <a:spLocks noGrp="1"/>
          </p:cNvSpPr>
          <p:nvPr>
            <p:ph type="body" sz="quarter" idx="14"/>
          </p:nvPr>
        </p:nvSpPr>
        <p:spPr/>
        <p:txBody>
          <a:bodyPr/>
          <a:lstStyle/>
          <a:p>
            <a:r>
              <a:rPr lang="en-US"/>
              <a:t>03/01/2021 - 12/31/2023</a:t>
            </a:r>
          </a:p>
        </p:txBody>
      </p:sp>
    </p:spTree>
    <p:extLst>
      <p:ext uri="{BB962C8B-B14F-4D97-AF65-F5344CB8AC3E}">
        <p14:creationId xmlns:p14="http://schemas.microsoft.com/office/powerpoint/2010/main" val="2058132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A2AC8-DE92-4687-BD36-3D7ABEA216D4}"/>
              </a:ext>
            </a:extLst>
          </p:cNvPr>
          <p:cNvSpPr>
            <a:spLocks noGrp="1"/>
          </p:cNvSpPr>
          <p:nvPr>
            <p:ph type="title"/>
          </p:nvPr>
        </p:nvSpPr>
        <p:spPr/>
        <p:txBody>
          <a:bodyPr/>
          <a:lstStyle/>
          <a:p>
            <a:r>
              <a:rPr lang="en-US"/>
              <a:t>LinkedIn Posts Table | DHL CSI - 5 of 26</a:t>
            </a:r>
          </a:p>
        </p:txBody>
      </p:sp>
      <p:graphicFrame>
        <p:nvGraphicFramePr>
          <p:cNvPr id="5" name="Table Placeholder 4">
            <a:extLst>
              <a:ext uri="{FF2B5EF4-FFF2-40B4-BE49-F238E27FC236}">
                <a16:creationId xmlns:a16="http://schemas.microsoft.com/office/drawing/2014/main" id="{DC33FB25-629A-4E5D-A039-89D3F509254B}"/>
              </a:ext>
            </a:extLst>
          </p:cNvPr>
          <p:cNvGraphicFramePr>
            <a:graphicFrameLocks noGrp="1"/>
          </p:cNvGraphicFramePr>
          <p:nvPr>
            <p:ph type="tbl" sz="quarter" idx="13"/>
            <p:extLst>
              <p:ext uri="{D42A27DB-BD31-4B8C-83A1-F6EECF244321}">
                <p14:modId xmlns:p14="http://schemas.microsoft.com/office/powerpoint/2010/main" val="3505046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93139095"/>
                    </a:ext>
                  </a:extLst>
                </a:gridCol>
                <a:gridCol w="1399032">
                  <a:extLst>
                    <a:ext uri="{9D8B030D-6E8A-4147-A177-3AD203B41FA5}">
                      <a16:colId xmlns:a16="http://schemas.microsoft.com/office/drawing/2014/main" val="1293492392"/>
                    </a:ext>
                  </a:extLst>
                </a:gridCol>
                <a:gridCol w="493776">
                  <a:extLst>
                    <a:ext uri="{9D8B030D-6E8A-4147-A177-3AD203B41FA5}">
                      <a16:colId xmlns:a16="http://schemas.microsoft.com/office/drawing/2014/main" val="443567734"/>
                    </a:ext>
                  </a:extLst>
                </a:gridCol>
                <a:gridCol w="493776">
                  <a:extLst>
                    <a:ext uri="{9D8B030D-6E8A-4147-A177-3AD203B41FA5}">
                      <a16:colId xmlns:a16="http://schemas.microsoft.com/office/drawing/2014/main" val="3107081056"/>
                    </a:ext>
                  </a:extLst>
                </a:gridCol>
                <a:gridCol w="493776">
                  <a:extLst>
                    <a:ext uri="{9D8B030D-6E8A-4147-A177-3AD203B41FA5}">
                      <a16:colId xmlns:a16="http://schemas.microsoft.com/office/drawing/2014/main" val="841910220"/>
                    </a:ext>
                  </a:extLst>
                </a:gridCol>
                <a:gridCol w="493776">
                  <a:extLst>
                    <a:ext uri="{9D8B030D-6E8A-4147-A177-3AD203B41FA5}">
                      <a16:colId xmlns:a16="http://schemas.microsoft.com/office/drawing/2014/main" val="2762703976"/>
                    </a:ext>
                  </a:extLst>
                </a:gridCol>
                <a:gridCol w="493776">
                  <a:extLst>
                    <a:ext uri="{9D8B030D-6E8A-4147-A177-3AD203B41FA5}">
                      <a16:colId xmlns:a16="http://schemas.microsoft.com/office/drawing/2014/main" val="964325447"/>
                    </a:ext>
                  </a:extLst>
                </a:gridCol>
                <a:gridCol w="493776">
                  <a:extLst>
                    <a:ext uri="{9D8B030D-6E8A-4147-A177-3AD203B41FA5}">
                      <a16:colId xmlns:a16="http://schemas.microsoft.com/office/drawing/2014/main" val="4239375763"/>
                    </a:ext>
                  </a:extLst>
                </a:gridCol>
                <a:gridCol w="493776">
                  <a:extLst>
                    <a:ext uri="{9D8B030D-6E8A-4147-A177-3AD203B41FA5}">
                      <a16:colId xmlns:a16="http://schemas.microsoft.com/office/drawing/2014/main" val="2372315283"/>
                    </a:ext>
                  </a:extLst>
                </a:gridCol>
                <a:gridCol w="493776">
                  <a:extLst>
                    <a:ext uri="{9D8B030D-6E8A-4147-A177-3AD203B41FA5}">
                      <a16:colId xmlns:a16="http://schemas.microsoft.com/office/drawing/2014/main" val="3170301000"/>
                    </a:ext>
                  </a:extLst>
                </a:gridCol>
                <a:gridCol w="493776">
                  <a:extLst>
                    <a:ext uri="{9D8B030D-6E8A-4147-A177-3AD203B41FA5}">
                      <a16:colId xmlns:a16="http://schemas.microsoft.com/office/drawing/2014/main" val="4047166589"/>
                    </a:ext>
                  </a:extLst>
                </a:gridCol>
                <a:gridCol w="493776">
                  <a:extLst>
                    <a:ext uri="{9D8B030D-6E8A-4147-A177-3AD203B41FA5}">
                      <a16:colId xmlns:a16="http://schemas.microsoft.com/office/drawing/2014/main" val="2446029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23747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- 2023-05-19 08:00:10</a:t>
                      </a:r>
                      <a:r>
                        <a:rPr kumimoji="0" lang="en-US" sz="1000" b="0" i="0" u="none" strike="noStrike" kern="1200" cap="none" spc="0" normalizeH="0" baseline="0" noProof="0">
                          <a:ln>
                            <a:noFill/>
                          </a:ln>
                          <a:solidFill>
                            <a:prstClr val="black"/>
                          </a:solidFill>
                          <a:effectLst/>
                          <a:uLnTx/>
                          <a:uFillTx/>
                          <a:latin typeface="Calibri"/>
                          <a:ea typeface="+mn-ea"/>
                          <a:cs typeface="+mn-cs"/>
                        </a:rPr>
                        <a:t>
 Join DHL and unleash your potential, no matter your qualifications.
Logistics is booming and we're offering the best training and development in the business. Make a real impact at a company that's changing the world for the better.
Don't miss out on this opportunity to build a career that hits different. Head to careers.dhl.com to learn more 🚀 #Careers #Logistics #TrainingAndDevelopment #JoinDHL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4.6558704453441 %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49808428"/>
                  </a:ext>
                </a:extLst>
              </a:tr>
            </a:tbl>
          </a:graphicData>
        </a:graphic>
      </p:graphicFrame>
      <p:sp>
        <p:nvSpPr>
          <p:cNvPr id="4" name="Text Placeholder 3">
            <a:extLst>
              <a:ext uri="{FF2B5EF4-FFF2-40B4-BE49-F238E27FC236}">
                <a16:creationId xmlns:a16="http://schemas.microsoft.com/office/drawing/2014/main" id="{61F489C8-994A-40C4-9392-C1F6308BA521}"/>
              </a:ext>
            </a:extLst>
          </p:cNvPr>
          <p:cNvSpPr>
            <a:spLocks noGrp="1"/>
          </p:cNvSpPr>
          <p:nvPr>
            <p:ph type="body" sz="quarter" idx="14"/>
          </p:nvPr>
        </p:nvSpPr>
        <p:spPr/>
        <p:txBody>
          <a:bodyPr/>
          <a:lstStyle/>
          <a:p>
            <a:r>
              <a:rPr lang="en-US"/>
              <a:t>03/01/2021 - 12/31/2023</a:t>
            </a:r>
          </a:p>
        </p:txBody>
      </p:sp>
    </p:spTree>
    <p:extLst>
      <p:ext uri="{BB962C8B-B14F-4D97-AF65-F5344CB8AC3E}">
        <p14:creationId xmlns:p14="http://schemas.microsoft.com/office/powerpoint/2010/main" val="25956170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AD14B-503B-4C85-A91B-85615304595E}"/>
              </a:ext>
            </a:extLst>
          </p:cNvPr>
          <p:cNvSpPr>
            <a:spLocks noGrp="1"/>
          </p:cNvSpPr>
          <p:nvPr>
            <p:ph type="title"/>
          </p:nvPr>
        </p:nvSpPr>
        <p:spPr/>
        <p:txBody>
          <a:bodyPr/>
          <a:lstStyle/>
          <a:p>
            <a:r>
              <a:rPr lang="en-US"/>
              <a:t>LinkedIn Posts Table | DHL CSI - 6 of 26</a:t>
            </a:r>
          </a:p>
        </p:txBody>
      </p:sp>
      <p:graphicFrame>
        <p:nvGraphicFramePr>
          <p:cNvPr id="5" name="Table Placeholder 4">
            <a:extLst>
              <a:ext uri="{FF2B5EF4-FFF2-40B4-BE49-F238E27FC236}">
                <a16:creationId xmlns:a16="http://schemas.microsoft.com/office/drawing/2014/main" id="{A877C0E7-16E5-4889-98E5-AE44764A9AA4}"/>
              </a:ext>
            </a:extLst>
          </p:cNvPr>
          <p:cNvGraphicFramePr>
            <a:graphicFrameLocks noGrp="1"/>
          </p:cNvGraphicFramePr>
          <p:nvPr>
            <p:ph type="tbl" sz="quarter" idx="13"/>
            <p:extLst>
              <p:ext uri="{D42A27DB-BD31-4B8C-83A1-F6EECF244321}">
                <p14:modId xmlns:p14="http://schemas.microsoft.com/office/powerpoint/2010/main" val="1664481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47587774"/>
                    </a:ext>
                  </a:extLst>
                </a:gridCol>
                <a:gridCol w="1399032">
                  <a:extLst>
                    <a:ext uri="{9D8B030D-6E8A-4147-A177-3AD203B41FA5}">
                      <a16:colId xmlns:a16="http://schemas.microsoft.com/office/drawing/2014/main" val="3730733264"/>
                    </a:ext>
                  </a:extLst>
                </a:gridCol>
                <a:gridCol w="493776">
                  <a:extLst>
                    <a:ext uri="{9D8B030D-6E8A-4147-A177-3AD203B41FA5}">
                      <a16:colId xmlns:a16="http://schemas.microsoft.com/office/drawing/2014/main" val="2719749214"/>
                    </a:ext>
                  </a:extLst>
                </a:gridCol>
                <a:gridCol w="493776">
                  <a:extLst>
                    <a:ext uri="{9D8B030D-6E8A-4147-A177-3AD203B41FA5}">
                      <a16:colId xmlns:a16="http://schemas.microsoft.com/office/drawing/2014/main" val="1912724956"/>
                    </a:ext>
                  </a:extLst>
                </a:gridCol>
                <a:gridCol w="493776">
                  <a:extLst>
                    <a:ext uri="{9D8B030D-6E8A-4147-A177-3AD203B41FA5}">
                      <a16:colId xmlns:a16="http://schemas.microsoft.com/office/drawing/2014/main" val="3295406952"/>
                    </a:ext>
                  </a:extLst>
                </a:gridCol>
                <a:gridCol w="493776">
                  <a:extLst>
                    <a:ext uri="{9D8B030D-6E8A-4147-A177-3AD203B41FA5}">
                      <a16:colId xmlns:a16="http://schemas.microsoft.com/office/drawing/2014/main" val="304025722"/>
                    </a:ext>
                  </a:extLst>
                </a:gridCol>
                <a:gridCol w="493776">
                  <a:extLst>
                    <a:ext uri="{9D8B030D-6E8A-4147-A177-3AD203B41FA5}">
                      <a16:colId xmlns:a16="http://schemas.microsoft.com/office/drawing/2014/main" val="910752544"/>
                    </a:ext>
                  </a:extLst>
                </a:gridCol>
                <a:gridCol w="493776">
                  <a:extLst>
                    <a:ext uri="{9D8B030D-6E8A-4147-A177-3AD203B41FA5}">
                      <a16:colId xmlns:a16="http://schemas.microsoft.com/office/drawing/2014/main" val="336251924"/>
                    </a:ext>
                  </a:extLst>
                </a:gridCol>
                <a:gridCol w="493776">
                  <a:extLst>
                    <a:ext uri="{9D8B030D-6E8A-4147-A177-3AD203B41FA5}">
                      <a16:colId xmlns:a16="http://schemas.microsoft.com/office/drawing/2014/main" val="4221434711"/>
                    </a:ext>
                  </a:extLst>
                </a:gridCol>
                <a:gridCol w="493776">
                  <a:extLst>
                    <a:ext uri="{9D8B030D-6E8A-4147-A177-3AD203B41FA5}">
                      <a16:colId xmlns:a16="http://schemas.microsoft.com/office/drawing/2014/main" val="3127277771"/>
                    </a:ext>
                  </a:extLst>
                </a:gridCol>
                <a:gridCol w="493776">
                  <a:extLst>
                    <a:ext uri="{9D8B030D-6E8A-4147-A177-3AD203B41FA5}">
                      <a16:colId xmlns:a16="http://schemas.microsoft.com/office/drawing/2014/main" val="2358232517"/>
                    </a:ext>
                  </a:extLst>
                </a:gridCol>
                <a:gridCol w="493776">
                  <a:extLst>
                    <a:ext uri="{9D8B030D-6E8A-4147-A177-3AD203B41FA5}">
                      <a16:colId xmlns:a16="http://schemas.microsoft.com/office/drawing/2014/main" val="117523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5517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- 2023-05-18 08:00:12</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launch a first-of-its kind DHL Global Forwarding temperature-controlled air cargo service in #Indianapolis for the transport of #pharmaceuticals! The US.5 million investment creates a 30,000 sq. ft. new end-of-runway facility at the Indianapolis International Airport (IND) and end-to-end connection with Liege, Belgium. The facility, with its team of certified life sciences and healthcare experts, will offer specialized forwarding and warehousing services, customs brokerage, and cold-chain packaging management.
Learn more: https://okt.to/7zo0vK
#WeCare Indianapolis Airport Authority DHL Global Forwarding Jose Maria De Orduna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7.1259842519685 %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04767659"/>
                  </a:ext>
                </a:extLst>
              </a:tr>
            </a:tbl>
          </a:graphicData>
        </a:graphic>
      </p:graphicFrame>
      <p:sp>
        <p:nvSpPr>
          <p:cNvPr id="4" name="Text Placeholder 3">
            <a:extLst>
              <a:ext uri="{FF2B5EF4-FFF2-40B4-BE49-F238E27FC236}">
                <a16:creationId xmlns:a16="http://schemas.microsoft.com/office/drawing/2014/main" id="{4571D900-24EF-4695-9C8E-8B9219B430C9}"/>
              </a:ext>
            </a:extLst>
          </p:cNvPr>
          <p:cNvSpPr>
            <a:spLocks noGrp="1"/>
          </p:cNvSpPr>
          <p:nvPr>
            <p:ph type="body" sz="quarter" idx="14"/>
          </p:nvPr>
        </p:nvSpPr>
        <p:spPr/>
        <p:txBody>
          <a:bodyPr/>
          <a:lstStyle/>
          <a:p>
            <a:r>
              <a:rPr lang="en-US"/>
              <a:t>03/01/2021 - 12/31/2023</a:t>
            </a:r>
          </a:p>
        </p:txBody>
      </p:sp>
    </p:spTree>
    <p:extLst>
      <p:ext uri="{BB962C8B-B14F-4D97-AF65-F5344CB8AC3E}">
        <p14:creationId xmlns:p14="http://schemas.microsoft.com/office/powerpoint/2010/main" val="8817132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01BB0-22EA-421B-BE4F-CFAD02222E17}"/>
              </a:ext>
            </a:extLst>
          </p:cNvPr>
          <p:cNvSpPr>
            <a:spLocks noGrp="1"/>
          </p:cNvSpPr>
          <p:nvPr>
            <p:ph type="title"/>
          </p:nvPr>
        </p:nvSpPr>
        <p:spPr/>
        <p:txBody>
          <a:bodyPr/>
          <a:lstStyle/>
          <a:p>
            <a:r>
              <a:rPr lang="en-US"/>
              <a:t>LinkedIn Posts Table | DHL CSI - 7 of 26</a:t>
            </a:r>
          </a:p>
        </p:txBody>
      </p:sp>
      <p:graphicFrame>
        <p:nvGraphicFramePr>
          <p:cNvPr id="5" name="Table Placeholder 4">
            <a:extLst>
              <a:ext uri="{FF2B5EF4-FFF2-40B4-BE49-F238E27FC236}">
                <a16:creationId xmlns:a16="http://schemas.microsoft.com/office/drawing/2014/main" id="{9724A0B3-76C4-4FA4-8B97-3E79A0ED3E15}"/>
              </a:ext>
            </a:extLst>
          </p:cNvPr>
          <p:cNvGraphicFramePr>
            <a:graphicFrameLocks noGrp="1"/>
          </p:cNvGraphicFramePr>
          <p:nvPr>
            <p:ph type="tbl" sz="quarter" idx="13"/>
            <p:extLst>
              <p:ext uri="{D42A27DB-BD31-4B8C-83A1-F6EECF244321}">
                <p14:modId xmlns:p14="http://schemas.microsoft.com/office/powerpoint/2010/main" val="1626866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97699298"/>
                    </a:ext>
                  </a:extLst>
                </a:gridCol>
                <a:gridCol w="1399032">
                  <a:extLst>
                    <a:ext uri="{9D8B030D-6E8A-4147-A177-3AD203B41FA5}">
                      <a16:colId xmlns:a16="http://schemas.microsoft.com/office/drawing/2014/main" val="2713129619"/>
                    </a:ext>
                  </a:extLst>
                </a:gridCol>
                <a:gridCol w="493776">
                  <a:extLst>
                    <a:ext uri="{9D8B030D-6E8A-4147-A177-3AD203B41FA5}">
                      <a16:colId xmlns:a16="http://schemas.microsoft.com/office/drawing/2014/main" val="220326417"/>
                    </a:ext>
                  </a:extLst>
                </a:gridCol>
                <a:gridCol w="493776">
                  <a:extLst>
                    <a:ext uri="{9D8B030D-6E8A-4147-A177-3AD203B41FA5}">
                      <a16:colId xmlns:a16="http://schemas.microsoft.com/office/drawing/2014/main" val="1233130583"/>
                    </a:ext>
                  </a:extLst>
                </a:gridCol>
                <a:gridCol w="493776">
                  <a:extLst>
                    <a:ext uri="{9D8B030D-6E8A-4147-A177-3AD203B41FA5}">
                      <a16:colId xmlns:a16="http://schemas.microsoft.com/office/drawing/2014/main" val="1433423110"/>
                    </a:ext>
                  </a:extLst>
                </a:gridCol>
                <a:gridCol w="493776">
                  <a:extLst>
                    <a:ext uri="{9D8B030D-6E8A-4147-A177-3AD203B41FA5}">
                      <a16:colId xmlns:a16="http://schemas.microsoft.com/office/drawing/2014/main" val="2495406284"/>
                    </a:ext>
                  </a:extLst>
                </a:gridCol>
                <a:gridCol w="493776">
                  <a:extLst>
                    <a:ext uri="{9D8B030D-6E8A-4147-A177-3AD203B41FA5}">
                      <a16:colId xmlns:a16="http://schemas.microsoft.com/office/drawing/2014/main" val="1654806567"/>
                    </a:ext>
                  </a:extLst>
                </a:gridCol>
                <a:gridCol w="493776">
                  <a:extLst>
                    <a:ext uri="{9D8B030D-6E8A-4147-A177-3AD203B41FA5}">
                      <a16:colId xmlns:a16="http://schemas.microsoft.com/office/drawing/2014/main" val="821113051"/>
                    </a:ext>
                  </a:extLst>
                </a:gridCol>
                <a:gridCol w="493776">
                  <a:extLst>
                    <a:ext uri="{9D8B030D-6E8A-4147-A177-3AD203B41FA5}">
                      <a16:colId xmlns:a16="http://schemas.microsoft.com/office/drawing/2014/main" val="2377013114"/>
                    </a:ext>
                  </a:extLst>
                </a:gridCol>
                <a:gridCol w="493776">
                  <a:extLst>
                    <a:ext uri="{9D8B030D-6E8A-4147-A177-3AD203B41FA5}">
                      <a16:colId xmlns:a16="http://schemas.microsoft.com/office/drawing/2014/main" val="473580599"/>
                    </a:ext>
                  </a:extLst>
                </a:gridCol>
                <a:gridCol w="493776">
                  <a:extLst>
                    <a:ext uri="{9D8B030D-6E8A-4147-A177-3AD203B41FA5}">
                      <a16:colId xmlns:a16="http://schemas.microsoft.com/office/drawing/2014/main" val="614071684"/>
                    </a:ext>
                  </a:extLst>
                </a:gridCol>
                <a:gridCol w="493776">
                  <a:extLst>
                    <a:ext uri="{9D8B030D-6E8A-4147-A177-3AD203B41FA5}">
                      <a16:colId xmlns:a16="http://schemas.microsoft.com/office/drawing/2014/main" val="1891060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30852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- 2023-05-17 11:03:56</a:t>
                      </a:r>
                      <a:r>
                        <a:rPr kumimoji="0" lang="en-US" sz="1000" b="0" i="0" u="none" strike="noStrike" kern="1200" cap="none" spc="0" normalizeH="0" baseline="0" noProof="0">
                          <a:ln>
                            <a:noFill/>
                          </a:ln>
                          <a:solidFill>
                            <a:prstClr val="black"/>
                          </a:solidFill>
                          <a:effectLst/>
                          <a:uLnTx/>
                          <a:uFillTx/>
                          <a:latin typeface="Calibri"/>
                          <a:ea typeface="+mn-ea"/>
                          <a:cs typeface="+mn-cs"/>
                        </a:rPr>
                        <a:t>
 Happy #IDAHOBIT to all our employees, customers and partners around the globe! 
#WeCare #DeliveredWithPride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3.2422123331214 %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48290899"/>
                  </a:ext>
                </a:extLst>
              </a:tr>
            </a:tbl>
          </a:graphicData>
        </a:graphic>
      </p:graphicFrame>
      <p:sp>
        <p:nvSpPr>
          <p:cNvPr id="4" name="Text Placeholder 3">
            <a:extLst>
              <a:ext uri="{FF2B5EF4-FFF2-40B4-BE49-F238E27FC236}">
                <a16:creationId xmlns:a16="http://schemas.microsoft.com/office/drawing/2014/main" id="{6EFF7D11-B7AF-4EAE-B972-BDD0AD7FFB54}"/>
              </a:ext>
            </a:extLst>
          </p:cNvPr>
          <p:cNvSpPr>
            <a:spLocks noGrp="1"/>
          </p:cNvSpPr>
          <p:nvPr>
            <p:ph type="body" sz="quarter" idx="14"/>
          </p:nvPr>
        </p:nvSpPr>
        <p:spPr/>
        <p:txBody>
          <a:bodyPr/>
          <a:lstStyle/>
          <a:p>
            <a:r>
              <a:rPr lang="en-US"/>
              <a:t>03/01/2021 - 12/31/2023</a:t>
            </a:r>
          </a:p>
        </p:txBody>
      </p:sp>
    </p:spTree>
    <p:extLst>
      <p:ext uri="{BB962C8B-B14F-4D97-AF65-F5344CB8AC3E}">
        <p14:creationId xmlns:p14="http://schemas.microsoft.com/office/powerpoint/2010/main" val="6015291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3A7D4-F5A7-4EE5-9FB6-D11FC866F145}"/>
              </a:ext>
            </a:extLst>
          </p:cNvPr>
          <p:cNvSpPr>
            <a:spLocks noGrp="1"/>
          </p:cNvSpPr>
          <p:nvPr>
            <p:ph type="title"/>
          </p:nvPr>
        </p:nvSpPr>
        <p:spPr/>
        <p:txBody>
          <a:bodyPr/>
          <a:lstStyle/>
          <a:p>
            <a:r>
              <a:rPr lang="en-US"/>
              <a:t>LinkedIn Posts Table | DHL CSI - 8 of 26</a:t>
            </a:r>
          </a:p>
        </p:txBody>
      </p:sp>
      <p:graphicFrame>
        <p:nvGraphicFramePr>
          <p:cNvPr id="5" name="Table Placeholder 4">
            <a:extLst>
              <a:ext uri="{FF2B5EF4-FFF2-40B4-BE49-F238E27FC236}">
                <a16:creationId xmlns:a16="http://schemas.microsoft.com/office/drawing/2014/main" id="{AC2F484D-1B2B-4BBB-9F09-419C022C273D}"/>
              </a:ext>
            </a:extLst>
          </p:cNvPr>
          <p:cNvGraphicFramePr>
            <a:graphicFrameLocks noGrp="1"/>
          </p:cNvGraphicFramePr>
          <p:nvPr>
            <p:ph type="tbl" sz="quarter" idx="13"/>
            <p:extLst>
              <p:ext uri="{D42A27DB-BD31-4B8C-83A1-F6EECF244321}">
                <p14:modId xmlns:p14="http://schemas.microsoft.com/office/powerpoint/2010/main" val="2159695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70893610"/>
                    </a:ext>
                  </a:extLst>
                </a:gridCol>
                <a:gridCol w="1399032">
                  <a:extLst>
                    <a:ext uri="{9D8B030D-6E8A-4147-A177-3AD203B41FA5}">
                      <a16:colId xmlns:a16="http://schemas.microsoft.com/office/drawing/2014/main" val="1087870516"/>
                    </a:ext>
                  </a:extLst>
                </a:gridCol>
                <a:gridCol w="493776">
                  <a:extLst>
                    <a:ext uri="{9D8B030D-6E8A-4147-A177-3AD203B41FA5}">
                      <a16:colId xmlns:a16="http://schemas.microsoft.com/office/drawing/2014/main" val="1174767245"/>
                    </a:ext>
                  </a:extLst>
                </a:gridCol>
                <a:gridCol w="493776">
                  <a:extLst>
                    <a:ext uri="{9D8B030D-6E8A-4147-A177-3AD203B41FA5}">
                      <a16:colId xmlns:a16="http://schemas.microsoft.com/office/drawing/2014/main" val="2332351448"/>
                    </a:ext>
                  </a:extLst>
                </a:gridCol>
                <a:gridCol w="493776">
                  <a:extLst>
                    <a:ext uri="{9D8B030D-6E8A-4147-A177-3AD203B41FA5}">
                      <a16:colId xmlns:a16="http://schemas.microsoft.com/office/drawing/2014/main" val="2545722380"/>
                    </a:ext>
                  </a:extLst>
                </a:gridCol>
                <a:gridCol w="493776">
                  <a:extLst>
                    <a:ext uri="{9D8B030D-6E8A-4147-A177-3AD203B41FA5}">
                      <a16:colId xmlns:a16="http://schemas.microsoft.com/office/drawing/2014/main" val="2864995145"/>
                    </a:ext>
                  </a:extLst>
                </a:gridCol>
                <a:gridCol w="493776">
                  <a:extLst>
                    <a:ext uri="{9D8B030D-6E8A-4147-A177-3AD203B41FA5}">
                      <a16:colId xmlns:a16="http://schemas.microsoft.com/office/drawing/2014/main" val="2415167005"/>
                    </a:ext>
                  </a:extLst>
                </a:gridCol>
                <a:gridCol w="493776">
                  <a:extLst>
                    <a:ext uri="{9D8B030D-6E8A-4147-A177-3AD203B41FA5}">
                      <a16:colId xmlns:a16="http://schemas.microsoft.com/office/drawing/2014/main" val="3700120158"/>
                    </a:ext>
                  </a:extLst>
                </a:gridCol>
                <a:gridCol w="493776">
                  <a:extLst>
                    <a:ext uri="{9D8B030D-6E8A-4147-A177-3AD203B41FA5}">
                      <a16:colId xmlns:a16="http://schemas.microsoft.com/office/drawing/2014/main" val="2845599726"/>
                    </a:ext>
                  </a:extLst>
                </a:gridCol>
                <a:gridCol w="493776">
                  <a:extLst>
                    <a:ext uri="{9D8B030D-6E8A-4147-A177-3AD203B41FA5}">
                      <a16:colId xmlns:a16="http://schemas.microsoft.com/office/drawing/2014/main" val="2714017262"/>
                    </a:ext>
                  </a:extLst>
                </a:gridCol>
                <a:gridCol w="493776">
                  <a:extLst>
                    <a:ext uri="{9D8B030D-6E8A-4147-A177-3AD203B41FA5}">
                      <a16:colId xmlns:a16="http://schemas.microsoft.com/office/drawing/2014/main" val="2969353359"/>
                    </a:ext>
                  </a:extLst>
                </a:gridCol>
                <a:gridCol w="493776">
                  <a:extLst>
                    <a:ext uri="{9D8B030D-6E8A-4147-A177-3AD203B41FA5}">
                      <a16:colId xmlns:a16="http://schemas.microsoft.com/office/drawing/2014/main" val="1051488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61564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- 2023-05-15 10:55:07</a:t>
                      </a:r>
                      <a:r>
                        <a:rPr kumimoji="0" lang="en-US" sz="1000" b="0" i="0" u="none" strike="noStrike" kern="1200" cap="none" spc="0" normalizeH="0" baseline="0" noProof="0">
                          <a:ln>
                            <a:noFill/>
                          </a:ln>
                          <a:solidFill>
                            <a:prstClr val="black"/>
                          </a:solidFill>
                          <a:effectLst/>
                          <a:uLnTx/>
                          <a:uFillTx/>
                          <a:latin typeface="Calibri"/>
                          <a:ea typeface="+mn-ea"/>
                          <a:cs typeface="+mn-cs"/>
                        </a:rPr>
                        <a:t>
 Our DHL Life Sciences &amp; Healthcare Asia Pacific teams got together for a great afternoon of sharing and learning last week, celebrating past successes and narrowing in on priorities for the rest of the year. 
Thanks again to our guest speaker Victor Soh from MSD for a fantastic talk on digital logistics in the #healthcare sector! We greatly value this close cooperation with customers as it supports optimal knowledge development for our teams and helps to ensure the safe delivery of medicines to our customers and their patients.
Learn more about DHL's life sciences &amp; healthcare expertise: https://lnkd.in/deGpyvCn
#WeCare #pharmaceuticals #pharma DHL Supply Chain DHL Global Forwarding DHL Express Leonora Lim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11.248120300752 %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6606261"/>
                  </a:ext>
                </a:extLst>
              </a:tr>
            </a:tbl>
          </a:graphicData>
        </a:graphic>
      </p:graphicFrame>
      <p:sp>
        <p:nvSpPr>
          <p:cNvPr id="4" name="Text Placeholder 3">
            <a:extLst>
              <a:ext uri="{FF2B5EF4-FFF2-40B4-BE49-F238E27FC236}">
                <a16:creationId xmlns:a16="http://schemas.microsoft.com/office/drawing/2014/main" id="{6E02D770-82D8-4549-85F4-F65FA1CE460C}"/>
              </a:ext>
            </a:extLst>
          </p:cNvPr>
          <p:cNvSpPr>
            <a:spLocks noGrp="1"/>
          </p:cNvSpPr>
          <p:nvPr>
            <p:ph type="body" sz="quarter" idx="14"/>
          </p:nvPr>
        </p:nvSpPr>
        <p:spPr/>
        <p:txBody>
          <a:bodyPr/>
          <a:lstStyle/>
          <a:p>
            <a:r>
              <a:rPr lang="en-US"/>
              <a:t>03/01/2021 - 12/31/2023</a:t>
            </a:r>
          </a:p>
        </p:txBody>
      </p:sp>
    </p:spTree>
    <p:extLst>
      <p:ext uri="{BB962C8B-B14F-4D97-AF65-F5344CB8AC3E}">
        <p14:creationId xmlns:p14="http://schemas.microsoft.com/office/powerpoint/2010/main" val="28334208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F5A13-32D2-4B9C-9A89-7B48ECA66CE8}"/>
              </a:ext>
            </a:extLst>
          </p:cNvPr>
          <p:cNvSpPr>
            <a:spLocks noGrp="1"/>
          </p:cNvSpPr>
          <p:nvPr>
            <p:ph type="title"/>
          </p:nvPr>
        </p:nvSpPr>
        <p:spPr/>
        <p:txBody>
          <a:bodyPr/>
          <a:lstStyle/>
          <a:p>
            <a:r>
              <a:rPr lang="en-US"/>
              <a:t>LinkedIn Posts Table | DHL CSI - 9 of 26</a:t>
            </a:r>
          </a:p>
        </p:txBody>
      </p:sp>
      <p:graphicFrame>
        <p:nvGraphicFramePr>
          <p:cNvPr id="5" name="Table Placeholder 4">
            <a:extLst>
              <a:ext uri="{FF2B5EF4-FFF2-40B4-BE49-F238E27FC236}">
                <a16:creationId xmlns:a16="http://schemas.microsoft.com/office/drawing/2014/main" id="{A7330628-B785-429A-A450-F5166B143172}"/>
              </a:ext>
            </a:extLst>
          </p:cNvPr>
          <p:cNvGraphicFramePr>
            <a:graphicFrameLocks noGrp="1"/>
          </p:cNvGraphicFramePr>
          <p:nvPr>
            <p:ph type="tbl" sz="quarter" idx="13"/>
            <p:extLst>
              <p:ext uri="{D42A27DB-BD31-4B8C-83A1-F6EECF244321}">
                <p14:modId xmlns:p14="http://schemas.microsoft.com/office/powerpoint/2010/main" val="3557426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09098184"/>
                    </a:ext>
                  </a:extLst>
                </a:gridCol>
                <a:gridCol w="1399032">
                  <a:extLst>
                    <a:ext uri="{9D8B030D-6E8A-4147-A177-3AD203B41FA5}">
                      <a16:colId xmlns:a16="http://schemas.microsoft.com/office/drawing/2014/main" val="3834226664"/>
                    </a:ext>
                  </a:extLst>
                </a:gridCol>
                <a:gridCol w="493776">
                  <a:extLst>
                    <a:ext uri="{9D8B030D-6E8A-4147-A177-3AD203B41FA5}">
                      <a16:colId xmlns:a16="http://schemas.microsoft.com/office/drawing/2014/main" val="3379473232"/>
                    </a:ext>
                  </a:extLst>
                </a:gridCol>
                <a:gridCol w="493776">
                  <a:extLst>
                    <a:ext uri="{9D8B030D-6E8A-4147-A177-3AD203B41FA5}">
                      <a16:colId xmlns:a16="http://schemas.microsoft.com/office/drawing/2014/main" val="3472017343"/>
                    </a:ext>
                  </a:extLst>
                </a:gridCol>
                <a:gridCol w="493776">
                  <a:extLst>
                    <a:ext uri="{9D8B030D-6E8A-4147-A177-3AD203B41FA5}">
                      <a16:colId xmlns:a16="http://schemas.microsoft.com/office/drawing/2014/main" val="775289799"/>
                    </a:ext>
                  </a:extLst>
                </a:gridCol>
                <a:gridCol w="493776">
                  <a:extLst>
                    <a:ext uri="{9D8B030D-6E8A-4147-A177-3AD203B41FA5}">
                      <a16:colId xmlns:a16="http://schemas.microsoft.com/office/drawing/2014/main" val="1409531241"/>
                    </a:ext>
                  </a:extLst>
                </a:gridCol>
                <a:gridCol w="493776">
                  <a:extLst>
                    <a:ext uri="{9D8B030D-6E8A-4147-A177-3AD203B41FA5}">
                      <a16:colId xmlns:a16="http://schemas.microsoft.com/office/drawing/2014/main" val="649121365"/>
                    </a:ext>
                  </a:extLst>
                </a:gridCol>
                <a:gridCol w="493776">
                  <a:extLst>
                    <a:ext uri="{9D8B030D-6E8A-4147-A177-3AD203B41FA5}">
                      <a16:colId xmlns:a16="http://schemas.microsoft.com/office/drawing/2014/main" val="4155644558"/>
                    </a:ext>
                  </a:extLst>
                </a:gridCol>
                <a:gridCol w="493776">
                  <a:extLst>
                    <a:ext uri="{9D8B030D-6E8A-4147-A177-3AD203B41FA5}">
                      <a16:colId xmlns:a16="http://schemas.microsoft.com/office/drawing/2014/main" val="2197561420"/>
                    </a:ext>
                  </a:extLst>
                </a:gridCol>
                <a:gridCol w="493776">
                  <a:extLst>
                    <a:ext uri="{9D8B030D-6E8A-4147-A177-3AD203B41FA5}">
                      <a16:colId xmlns:a16="http://schemas.microsoft.com/office/drawing/2014/main" val="325749364"/>
                    </a:ext>
                  </a:extLst>
                </a:gridCol>
                <a:gridCol w="493776">
                  <a:extLst>
                    <a:ext uri="{9D8B030D-6E8A-4147-A177-3AD203B41FA5}">
                      <a16:colId xmlns:a16="http://schemas.microsoft.com/office/drawing/2014/main" val="3879172819"/>
                    </a:ext>
                  </a:extLst>
                </a:gridCol>
                <a:gridCol w="493776">
                  <a:extLst>
                    <a:ext uri="{9D8B030D-6E8A-4147-A177-3AD203B41FA5}">
                      <a16:colId xmlns:a16="http://schemas.microsoft.com/office/drawing/2014/main" val="1690835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53269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- 2023-05-14 10:00:15</a:t>
                      </a:r>
                      <a:r>
                        <a:rPr kumimoji="0" lang="en-US" sz="1000" b="0" i="0" u="none" strike="noStrike" kern="1200" cap="none" spc="0" normalizeH="0" baseline="0" noProof="0">
                          <a:ln>
                            <a:noFill/>
                          </a:ln>
                          <a:solidFill>
                            <a:prstClr val="black"/>
                          </a:solidFill>
                          <a:effectLst/>
                          <a:uLnTx/>
                          <a:uFillTx/>
                          <a:latin typeface="Calibri"/>
                          <a:ea typeface="+mn-ea"/>
                          <a:cs typeface="+mn-cs"/>
                        </a:rPr>
                        <a:t>
 Happy Mother's Day from all of us here at DHL Life Sciences &amp; Healthcare! 
#WeCare #mothersday #MothersDay2023 #mothers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6.0949464012251 %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09291089"/>
                  </a:ext>
                </a:extLst>
              </a:tr>
            </a:tbl>
          </a:graphicData>
        </a:graphic>
      </p:graphicFrame>
      <p:sp>
        <p:nvSpPr>
          <p:cNvPr id="4" name="Text Placeholder 3">
            <a:extLst>
              <a:ext uri="{FF2B5EF4-FFF2-40B4-BE49-F238E27FC236}">
                <a16:creationId xmlns:a16="http://schemas.microsoft.com/office/drawing/2014/main" id="{0C6EC128-C139-4E4C-9435-B434620A3BAD}"/>
              </a:ext>
            </a:extLst>
          </p:cNvPr>
          <p:cNvSpPr>
            <a:spLocks noGrp="1"/>
          </p:cNvSpPr>
          <p:nvPr>
            <p:ph type="body" sz="quarter" idx="14"/>
          </p:nvPr>
        </p:nvSpPr>
        <p:spPr/>
        <p:txBody>
          <a:bodyPr/>
          <a:lstStyle/>
          <a:p>
            <a:r>
              <a:rPr lang="en-US"/>
              <a:t>03/01/2021 - 12/31/2023</a:t>
            </a:r>
          </a:p>
        </p:txBody>
      </p:sp>
    </p:spTree>
    <p:extLst>
      <p:ext uri="{BB962C8B-B14F-4D97-AF65-F5344CB8AC3E}">
        <p14:creationId xmlns:p14="http://schemas.microsoft.com/office/powerpoint/2010/main" val="17735081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26807-965E-4FC1-A1D1-99ED86CEA212}"/>
              </a:ext>
            </a:extLst>
          </p:cNvPr>
          <p:cNvSpPr>
            <a:spLocks noGrp="1"/>
          </p:cNvSpPr>
          <p:nvPr>
            <p:ph type="title"/>
          </p:nvPr>
        </p:nvSpPr>
        <p:spPr/>
        <p:txBody>
          <a:bodyPr/>
          <a:lstStyle/>
          <a:p>
            <a:r>
              <a:rPr lang="en-US"/>
              <a:t>LinkedIn Posts Table | DHL CSI - 10 of 26</a:t>
            </a:r>
          </a:p>
        </p:txBody>
      </p:sp>
      <p:graphicFrame>
        <p:nvGraphicFramePr>
          <p:cNvPr id="5" name="Table Placeholder 4">
            <a:extLst>
              <a:ext uri="{FF2B5EF4-FFF2-40B4-BE49-F238E27FC236}">
                <a16:creationId xmlns:a16="http://schemas.microsoft.com/office/drawing/2014/main" id="{633F5BBD-1EC3-4741-8443-F976B190DFB8}"/>
              </a:ext>
            </a:extLst>
          </p:cNvPr>
          <p:cNvGraphicFramePr>
            <a:graphicFrameLocks noGrp="1"/>
          </p:cNvGraphicFramePr>
          <p:nvPr>
            <p:ph type="tbl" sz="quarter" idx="13"/>
            <p:extLst>
              <p:ext uri="{D42A27DB-BD31-4B8C-83A1-F6EECF244321}">
                <p14:modId xmlns:p14="http://schemas.microsoft.com/office/powerpoint/2010/main" val="372055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5368858"/>
                    </a:ext>
                  </a:extLst>
                </a:gridCol>
                <a:gridCol w="1399032">
                  <a:extLst>
                    <a:ext uri="{9D8B030D-6E8A-4147-A177-3AD203B41FA5}">
                      <a16:colId xmlns:a16="http://schemas.microsoft.com/office/drawing/2014/main" val="577672712"/>
                    </a:ext>
                  </a:extLst>
                </a:gridCol>
                <a:gridCol w="493776">
                  <a:extLst>
                    <a:ext uri="{9D8B030D-6E8A-4147-A177-3AD203B41FA5}">
                      <a16:colId xmlns:a16="http://schemas.microsoft.com/office/drawing/2014/main" val="268480935"/>
                    </a:ext>
                  </a:extLst>
                </a:gridCol>
                <a:gridCol w="493776">
                  <a:extLst>
                    <a:ext uri="{9D8B030D-6E8A-4147-A177-3AD203B41FA5}">
                      <a16:colId xmlns:a16="http://schemas.microsoft.com/office/drawing/2014/main" val="2916861285"/>
                    </a:ext>
                  </a:extLst>
                </a:gridCol>
                <a:gridCol w="493776">
                  <a:extLst>
                    <a:ext uri="{9D8B030D-6E8A-4147-A177-3AD203B41FA5}">
                      <a16:colId xmlns:a16="http://schemas.microsoft.com/office/drawing/2014/main" val="2502346962"/>
                    </a:ext>
                  </a:extLst>
                </a:gridCol>
                <a:gridCol w="493776">
                  <a:extLst>
                    <a:ext uri="{9D8B030D-6E8A-4147-A177-3AD203B41FA5}">
                      <a16:colId xmlns:a16="http://schemas.microsoft.com/office/drawing/2014/main" val="3878695673"/>
                    </a:ext>
                  </a:extLst>
                </a:gridCol>
                <a:gridCol w="493776">
                  <a:extLst>
                    <a:ext uri="{9D8B030D-6E8A-4147-A177-3AD203B41FA5}">
                      <a16:colId xmlns:a16="http://schemas.microsoft.com/office/drawing/2014/main" val="258187051"/>
                    </a:ext>
                  </a:extLst>
                </a:gridCol>
                <a:gridCol w="493776">
                  <a:extLst>
                    <a:ext uri="{9D8B030D-6E8A-4147-A177-3AD203B41FA5}">
                      <a16:colId xmlns:a16="http://schemas.microsoft.com/office/drawing/2014/main" val="239461759"/>
                    </a:ext>
                  </a:extLst>
                </a:gridCol>
                <a:gridCol w="493776">
                  <a:extLst>
                    <a:ext uri="{9D8B030D-6E8A-4147-A177-3AD203B41FA5}">
                      <a16:colId xmlns:a16="http://schemas.microsoft.com/office/drawing/2014/main" val="3910265015"/>
                    </a:ext>
                  </a:extLst>
                </a:gridCol>
                <a:gridCol w="493776">
                  <a:extLst>
                    <a:ext uri="{9D8B030D-6E8A-4147-A177-3AD203B41FA5}">
                      <a16:colId xmlns:a16="http://schemas.microsoft.com/office/drawing/2014/main" val="3065942322"/>
                    </a:ext>
                  </a:extLst>
                </a:gridCol>
                <a:gridCol w="493776">
                  <a:extLst>
                    <a:ext uri="{9D8B030D-6E8A-4147-A177-3AD203B41FA5}">
                      <a16:colId xmlns:a16="http://schemas.microsoft.com/office/drawing/2014/main" val="111077527"/>
                    </a:ext>
                  </a:extLst>
                </a:gridCol>
                <a:gridCol w="493776">
                  <a:extLst>
                    <a:ext uri="{9D8B030D-6E8A-4147-A177-3AD203B41FA5}">
                      <a16:colId xmlns:a16="http://schemas.microsoft.com/office/drawing/2014/main" val="1825583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35953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- 2023-05-12 14:37:06</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announce the birth of our new DHL Express partnership with Leeaf to help deliver empowering #fertility health. Conducting a one-of-a-kind prospective research study, Leeaf is working to validate the effectiveness of data and AI-driven fertility treatment personalization – with the end goal of improving pregnancy and take-home baby rates for infertile couples. We’re so pleased to support Leeaf in their effort to enable the compliant and secure collection of data on an international level.
Learn more about DHL Life Sciences &amp; Healthcare: https://lnkd.in/eaNrZVz8
#WeCare #medtech #leeaf #healthcare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10.085588711543 %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02050599"/>
                  </a:ext>
                </a:extLst>
              </a:tr>
            </a:tbl>
          </a:graphicData>
        </a:graphic>
      </p:graphicFrame>
      <p:sp>
        <p:nvSpPr>
          <p:cNvPr id="4" name="Text Placeholder 3">
            <a:extLst>
              <a:ext uri="{FF2B5EF4-FFF2-40B4-BE49-F238E27FC236}">
                <a16:creationId xmlns:a16="http://schemas.microsoft.com/office/drawing/2014/main" id="{F9539E5C-494E-4376-8FB6-EFE8B9B527C5}"/>
              </a:ext>
            </a:extLst>
          </p:cNvPr>
          <p:cNvSpPr>
            <a:spLocks noGrp="1"/>
          </p:cNvSpPr>
          <p:nvPr>
            <p:ph type="body" sz="quarter" idx="14"/>
          </p:nvPr>
        </p:nvSpPr>
        <p:spPr/>
        <p:txBody>
          <a:bodyPr/>
          <a:lstStyle/>
          <a:p>
            <a:r>
              <a:rPr lang="en-US"/>
              <a:t>03/01/2021 - 12/31/2023</a:t>
            </a:r>
          </a:p>
        </p:txBody>
      </p:sp>
    </p:spTree>
    <p:extLst>
      <p:ext uri="{BB962C8B-B14F-4D97-AF65-F5344CB8AC3E}">
        <p14:creationId xmlns:p14="http://schemas.microsoft.com/office/powerpoint/2010/main" val="22076258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F52F8-6559-4CA5-A8F4-BBB52665A3B3}"/>
              </a:ext>
            </a:extLst>
          </p:cNvPr>
          <p:cNvSpPr>
            <a:spLocks noGrp="1"/>
          </p:cNvSpPr>
          <p:nvPr>
            <p:ph type="title"/>
          </p:nvPr>
        </p:nvSpPr>
        <p:spPr/>
        <p:txBody>
          <a:bodyPr/>
          <a:lstStyle/>
          <a:p>
            <a:r>
              <a:rPr lang="en-US"/>
              <a:t>LinkedIn Posts Table | DHL CSI - 11 of 26</a:t>
            </a:r>
          </a:p>
        </p:txBody>
      </p:sp>
      <p:graphicFrame>
        <p:nvGraphicFramePr>
          <p:cNvPr id="5" name="Table Placeholder 4">
            <a:extLst>
              <a:ext uri="{FF2B5EF4-FFF2-40B4-BE49-F238E27FC236}">
                <a16:creationId xmlns:a16="http://schemas.microsoft.com/office/drawing/2014/main" id="{E906B399-4425-480F-A93B-209ED7DF8D21}"/>
              </a:ext>
            </a:extLst>
          </p:cNvPr>
          <p:cNvGraphicFramePr>
            <a:graphicFrameLocks noGrp="1"/>
          </p:cNvGraphicFramePr>
          <p:nvPr>
            <p:ph type="tbl" sz="quarter" idx="13"/>
            <p:extLst>
              <p:ext uri="{D42A27DB-BD31-4B8C-83A1-F6EECF244321}">
                <p14:modId xmlns:p14="http://schemas.microsoft.com/office/powerpoint/2010/main" val="2102054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02659631"/>
                    </a:ext>
                  </a:extLst>
                </a:gridCol>
                <a:gridCol w="1399032">
                  <a:extLst>
                    <a:ext uri="{9D8B030D-6E8A-4147-A177-3AD203B41FA5}">
                      <a16:colId xmlns:a16="http://schemas.microsoft.com/office/drawing/2014/main" val="1529623981"/>
                    </a:ext>
                  </a:extLst>
                </a:gridCol>
                <a:gridCol w="493776">
                  <a:extLst>
                    <a:ext uri="{9D8B030D-6E8A-4147-A177-3AD203B41FA5}">
                      <a16:colId xmlns:a16="http://schemas.microsoft.com/office/drawing/2014/main" val="4046776077"/>
                    </a:ext>
                  </a:extLst>
                </a:gridCol>
                <a:gridCol w="493776">
                  <a:extLst>
                    <a:ext uri="{9D8B030D-6E8A-4147-A177-3AD203B41FA5}">
                      <a16:colId xmlns:a16="http://schemas.microsoft.com/office/drawing/2014/main" val="1554348802"/>
                    </a:ext>
                  </a:extLst>
                </a:gridCol>
                <a:gridCol w="493776">
                  <a:extLst>
                    <a:ext uri="{9D8B030D-6E8A-4147-A177-3AD203B41FA5}">
                      <a16:colId xmlns:a16="http://schemas.microsoft.com/office/drawing/2014/main" val="1803487524"/>
                    </a:ext>
                  </a:extLst>
                </a:gridCol>
                <a:gridCol w="493776">
                  <a:extLst>
                    <a:ext uri="{9D8B030D-6E8A-4147-A177-3AD203B41FA5}">
                      <a16:colId xmlns:a16="http://schemas.microsoft.com/office/drawing/2014/main" val="309466568"/>
                    </a:ext>
                  </a:extLst>
                </a:gridCol>
                <a:gridCol w="493776">
                  <a:extLst>
                    <a:ext uri="{9D8B030D-6E8A-4147-A177-3AD203B41FA5}">
                      <a16:colId xmlns:a16="http://schemas.microsoft.com/office/drawing/2014/main" val="490369069"/>
                    </a:ext>
                  </a:extLst>
                </a:gridCol>
                <a:gridCol w="493776">
                  <a:extLst>
                    <a:ext uri="{9D8B030D-6E8A-4147-A177-3AD203B41FA5}">
                      <a16:colId xmlns:a16="http://schemas.microsoft.com/office/drawing/2014/main" val="3535939999"/>
                    </a:ext>
                  </a:extLst>
                </a:gridCol>
                <a:gridCol w="493776">
                  <a:extLst>
                    <a:ext uri="{9D8B030D-6E8A-4147-A177-3AD203B41FA5}">
                      <a16:colId xmlns:a16="http://schemas.microsoft.com/office/drawing/2014/main" val="112749111"/>
                    </a:ext>
                  </a:extLst>
                </a:gridCol>
                <a:gridCol w="493776">
                  <a:extLst>
                    <a:ext uri="{9D8B030D-6E8A-4147-A177-3AD203B41FA5}">
                      <a16:colId xmlns:a16="http://schemas.microsoft.com/office/drawing/2014/main" val="2902142494"/>
                    </a:ext>
                  </a:extLst>
                </a:gridCol>
                <a:gridCol w="493776">
                  <a:extLst>
                    <a:ext uri="{9D8B030D-6E8A-4147-A177-3AD203B41FA5}">
                      <a16:colId xmlns:a16="http://schemas.microsoft.com/office/drawing/2014/main" val="4290551555"/>
                    </a:ext>
                  </a:extLst>
                </a:gridCol>
                <a:gridCol w="493776">
                  <a:extLst>
                    <a:ext uri="{9D8B030D-6E8A-4147-A177-3AD203B41FA5}">
                      <a16:colId xmlns:a16="http://schemas.microsoft.com/office/drawing/2014/main" val="4094971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00662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- 2023-05-11 09:22:02</a:t>
                      </a:r>
                      <a:r>
                        <a:rPr kumimoji="0" lang="en-US" sz="1000" b="0" i="0" u="none" strike="noStrike" kern="1200" cap="none" spc="0" normalizeH="0" baseline="0" noProof="0">
                          <a:ln>
                            <a:noFill/>
                          </a:ln>
                          <a:solidFill>
                            <a:prstClr val="black"/>
                          </a:solidFill>
                          <a:effectLst/>
                          <a:uLnTx/>
                          <a:uFillTx/>
                          <a:latin typeface="Calibri"/>
                          <a:ea typeface="+mn-ea"/>
                          <a:cs typeface="+mn-cs"/>
                        </a:rPr>
                        <a:t>
 Need tailor-made Temperature Management Solutions for sensitive goods? Look no further than LifeConEx. DHL Global Forwarding's white glove service provides our #lifesciences and #healthcare customers with a single point of contact and real-time data on the temperature, humidity and positioning of their shipment. 
And with our network of 1,000 experts around the globe working across time zones, your shipments are constantly monitored to ensure product integrity and compliance. 
Learn more about DHL Life Sciences &amp; Healthcare: https://okt.to/s91rOP
#WeCare #pharmaceuticals #supplychain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2.4885041925886 %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1033</a:t>
                      </a:r>
                    </a:p>
                  </a:txBody>
                  <a:tcPr/>
                </a:tc>
                <a:extLst>
                  <a:ext uri="{0D108BD9-81ED-4DB2-BD59-A6C34878D82A}">
                    <a16:rowId xmlns:a16="http://schemas.microsoft.com/office/drawing/2014/main" val="2735233590"/>
                  </a:ext>
                </a:extLst>
              </a:tr>
            </a:tbl>
          </a:graphicData>
        </a:graphic>
      </p:graphicFrame>
      <p:sp>
        <p:nvSpPr>
          <p:cNvPr id="4" name="Text Placeholder 3">
            <a:extLst>
              <a:ext uri="{FF2B5EF4-FFF2-40B4-BE49-F238E27FC236}">
                <a16:creationId xmlns:a16="http://schemas.microsoft.com/office/drawing/2014/main" id="{56D280C1-C0BF-438A-B4B5-013106D31B14}"/>
              </a:ext>
            </a:extLst>
          </p:cNvPr>
          <p:cNvSpPr>
            <a:spLocks noGrp="1"/>
          </p:cNvSpPr>
          <p:nvPr>
            <p:ph type="body" sz="quarter" idx="14"/>
          </p:nvPr>
        </p:nvSpPr>
        <p:spPr/>
        <p:txBody>
          <a:bodyPr/>
          <a:lstStyle/>
          <a:p>
            <a:r>
              <a:rPr lang="en-US"/>
              <a:t>03/01/2021 - 12/31/2023</a:t>
            </a:r>
          </a:p>
        </p:txBody>
      </p:sp>
    </p:spTree>
    <p:extLst>
      <p:ext uri="{BB962C8B-B14F-4D97-AF65-F5344CB8AC3E}">
        <p14:creationId xmlns:p14="http://schemas.microsoft.com/office/powerpoint/2010/main" val="20554097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526BE-2550-4CCC-8EA7-7023BBC31485}"/>
              </a:ext>
            </a:extLst>
          </p:cNvPr>
          <p:cNvSpPr>
            <a:spLocks noGrp="1"/>
          </p:cNvSpPr>
          <p:nvPr>
            <p:ph type="title"/>
          </p:nvPr>
        </p:nvSpPr>
        <p:spPr/>
        <p:txBody>
          <a:bodyPr/>
          <a:lstStyle/>
          <a:p>
            <a:r>
              <a:rPr lang="en-US"/>
              <a:t>LinkedIn Posts Table | DHL CSI - 12 of 26</a:t>
            </a:r>
          </a:p>
        </p:txBody>
      </p:sp>
      <p:graphicFrame>
        <p:nvGraphicFramePr>
          <p:cNvPr id="5" name="Table Placeholder 4">
            <a:extLst>
              <a:ext uri="{FF2B5EF4-FFF2-40B4-BE49-F238E27FC236}">
                <a16:creationId xmlns:a16="http://schemas.microsoft.com/office/drawing/2014/main" id="{FF7F00F2-99F5-45E6-A918-876317BE70A0}"/>
              </a:ext>
            </a:extLst>
          </p:cNvPr>
          <p:cNvGraphicFramePr>
            <a:graphicFrameLocks noGrp="1"/>
          </p:cNvGraphicFramePr>
          <p:nvPr>
            <p:ph type="tbl" sz="quarter" idx="13"/>
            <p:extLst>
              <p:ext uri="{D42A27DB-BD31-4B8C-83A1-F6EECF244321}">
                <p14:modId xmlns:p14="http://schemas.microsoft.com/office/powerpoint/2010/main" val="3035855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50283702"/>
                    </a:ext>
                  </a:extLst>
                </a:gridCol>
                <a:gridCol w="1399032">
                  <a:extLst>
                    <a:ext uri="{9D8B030D-6E8A-4147-A177-3AD203B41FA5}">
                      <a16:colId xmlns:a16="http://schemas.microsoft.com/office/drawing/2014/main" val="3325646824"/>
                    </a:ext>
                  </a:extLst>
                </a:gridCol>
                <a:gridCol w="493776">
                  <a:extLst>
                    <a:ext uri="{9D8B030D-6E8A-4147-A177-3AD203B41FA5}">
                      <a16:colId xmlns:a16="http://schemas.microsoft.com/office/drawing/2014/main" val="3645781650"/>
                    </a:ext>
                  </a:extLst>
                </a:gridCol>
                <a:gridCol w="493776">
                  <a:extLst>
                    <a:ext uri="{9D8B030D-6E8A-4147-A177-3AD203B41FA5}">
                      <a16:colId xmlns:a16="http://schemas.microsoft.com/office/drawing/2014/main" val="4249513279"/>
                    </a:ext>
                  </a:extLst>
                </a:gridCol>
                <a:gridCol w="493776">
                  <a:extLst>
                    <a:ext uri="{9D8B030D-6E8A-4147-A177-3AD203B41FA5}">
                      <a16:colId xmlns:a16="http://schemas.microsoft.com/office/drawing/2014/main" val="3570916114"/>
                    </a:ext>
                  </a:extLst>
                </a:gridCol>
                <a:gridCol w="493776">
                  <a:extLst>
                    <a:ext uri="{9D8B030D-6E8A-4147-A177-3AD203B41FA5}">
                      <a16:colId xmlns:a16="http://schemas.microsoft.com/office/drawing/2014/main" val="2797612580"/>
                    </a:ext>
                  </a:extLst>
                </a:gridCol>
                <a:gridCol w="493776">
                  <a:extLst>
                    <a:ext uri="{9D8B030D-6E8A-4147-A177-3AD203B41FA5}">
                      <a16:colId xmlns:a16="http://schemas.microsoft.com/office/drawing/2014/main" val="3423466173"/>
                    </a:ext>
                  </a:extLst>
                </a:gridCol>
                <a:gridCol w="493776">
                  <a:extLst>
                    <a:ext uri="{9D8B030D-6E8A-4147-A177-3AD203B41FA5}">
                      <a16:colId xmlns:a16="http://schemas.microsoft.com/office/drawing/2014/main" val="2653181077"/>
                    </a:ext>
                  </a:extLst>
                </a:gridCol>
                <a:gridCol w="493776">
                  <a:extLst>
                    <a:ext uri="{9D8B030D-6E8A-4147-A177-3AD203B41FA5}">
                      <a16:colId xmlns:a16="http://schemas.microsoft.com/office/drawing/2014/main" val="1900700345"/>
                    </a:ext>
                  </a:extLst>
                </a:gridCol>
                <a:gridCol w="493776">
                  <a:extLst>
                    <a:ext uri="{9D8B030D-6E8A-4147-A177-3AD203B41FA5}">
                      <a16:colId xmlns:a16="http://schemas.microsoft.com/office/drawing/2014/main" val="221113610"/>
                    </a:ext>
                  </a:extLst>
                </a:gridCol>
                <a:gridCol w="493776">
                  <a:extLst>
                    <a:ext uri="{9D8B030D-6E8A-4147-A177-3AD203B41FA5}">
                      <a16:colId xmlns:a16="http://schemas.microsoft.com/office/drawing/2014/main" val="1731687523"/>
                    </a:ext>
                  </a:extLst>
                </a:gridCol>
                <a:gridCol w="493776">
                  <a:extLst>
                    <a:ext uri="{9D8B030D-6E8A-4147-A177-3AD203B41FA5}">
                      <a16:colId xmlns:a16="http://schemas.microsoft.com/office/drawing/2014/main" val="1174764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861812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- 2023-05-09 10:56:50</a:t>
                      </a:r>
                      <a:r>
                        <a:rPr kumimoji="0" lang="en-US" sz="1000" b="0" i="0" u="none" strike="noStrike" kern="1200" cap="none" spc="0" normalizeH="0" baseline="0" noProof="0">
                          <a:ln>
                            <a:noFill/>
                          </a:ln>
                          <a:solidFill>
                            <a:prstClr val="black"/>
                          </a:solidFill>
                          <a:effectLst/>
                          <a:uLnTx/>
                          <a:uFillTx/>
                          <a:latin typeface="Calibri"/>
                          <a:ea typeface="+mn-ea"/>
                          <a:cs typeface="+mn-cs"/>
                        </a:rPr>
                        <a:t>
 We zoomed in on resilience and agility in a session at LogiPharma this year, asking participants what is front of mind for them currently in managing their #pharma supply chain. And we'd love to hear from YOU, too:
#WeCare #supplychain #healthcare #pharmaceuticals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3.4601283226398 %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63410931"/>
                  </a:ext>
                </a:extLst>
              </a:tr>
            </a:tbl>
          </a:graphicData>
        </a:graphic>
      </p:graphicFrame>
      <p:sp>
        <p:nvSpPr>
          <p:cNvPr id="4" name="Text Placeholder 3">
            <a:extLst>
              <a:ext uri="{FF2B5EF4-FFF2-40B4-BE49-F238E27FC236}">
                <a16:creationId xmlns:a16="http://schemas.microsoft.com/office/drawing/2014/main" id="{B8056A95-FE7A-4B1E-A35C-2CB4ECB70B19}"/>
              </a:ext>
            </a:extLst>
          </p:cNvPr>
          <p:cNvSpPr>
            <a:spLocks noGrp="1"/>
          </p:cNvSpPr>
          <p:nvPr>
            <p:ph type="body" sz="quarter" idx="14"/>
          </p:nvPr>
        </p:nvSpPr>
        <p:spPr/>
        <p:txBody>
          <a:bodyPr/>
          <a:lstStyle/>
          <a:p>
            <a:r>
              <a:rPr lang="en-US"/>
              <a:t>03/01/2021 - 12/31/2023</a:t>
            </a:r>
          </a:p>
        </p:txBody>
      </p:sp>
    </p:spTree>
    <p:extLst>
      <p:ext uri="{BB962C8B-B14F-4D97-AF65-F5344CB8AC3E}">
        <p14:creationId xmlns:p14="http://schemas.microsoft.com/office/powerpoint/2010/main" val="41020018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08850-9034-44AA-96EE-1F50F8130188}"/>
              </a:ext>
            </a:extLst>
          </p:cNvPr>
          <p:cNvSpPr>
            <a:spLocks noGrp="1"/>
          </p:cNvSpPr>
          <p:nvPr>
            <p:ph type="title"/>
          </p:nvPr>
        </p:nvSpPr>
        <p:spPr/>
        <p:txBody>
          <a:bodyPr/>
          <a:lstStyle/>
          <a:p>
            <a:r>
              <a:rPr lang="en-US"/>
              <a:t>LinkedIn Posts Table | DHL CSI - 13 of 26</a:t>
            </a:r>
          </a:p>
        </p:txBody>
      </p:sp>
      <p:graphicFrame>
        <p:nvGraphicFramePr>
          <p:cNvPr id="5" name="Table Placeholder 4">
            <a:extLst>
              <a:ext uri="{FF2B5EF4-FFF2-40B4-BE49-F238E27FC236}">
                <a16:creationId xmlns:a16="http://schemas.microsoft.com/office/drawing/2014/main" id="{D4108ABF-1126-44F9-86C1-A37ECC413C39}"/>
              </a:ext>
            </a:extLst>
          </p:cNvPr>
          <p:cNvGraphicFramePr>
            <a:graphicFrameLocks noGrp="1"/>
          </p:cNvGraphicFramePr>
          <p:nvPr>
            <p:ph type="tbl" sz="quarter" idx="13"/>
            <p:extLst>
              <p:ext uri="{D42A27DB-BD31-4B8C-83A1-F6EECF244321}">
                <p14:modId xmlns:p14="http://schemas.microsoft.com/office/powerpoint/2010/main" val="2694227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68547153"/>
                    </a:ext>
                  </a:extLst>
                </a:gridCol>
                <a:gridCol w="1399032">
                  <a:extLst>
                    <a:ext uri="{9D8B030D-6E8A-4147-A177-3AD203B41FA5}">
                      <a16:colId xmlns:a16="http://schemas.microsoft.com/office/drawing/2014/main" val="1707460734"/>
                    </a:ext>
                  </a:extLst>
                </a:gridCol>
                <a:gridCol w="493776">
                  <a:extLst>
                    <a:ext uri="{9D8B030D-6E8A-4147-A177-3AD203B41FA5}">
                      <a16:colId xmlns:a16="http://schemas.microsoft.com/office/drawing/2014/main" val="537226608"/>
                    </a:ext>
                  </a:extLst>
                </a:gridCol>
                <a:gridCol w="493776">
                  <a:extLst>
                    <a:ext uri="{9D8B030D-6E8A-4147-A177-3AD203B41FA5}">
                      <a16:colId xmlns:a16="http://schemas.microsoft.com/office/drawing/2014/main" val="3478264416"/>
                    </a:ext>
                  </a:extLst>
                </a:gridCol>
                <a:gridCol w="493776">
                  <a:extLst>
                    <a:ext uri="{9D8B030D-6E8A-4147-A177-3AD203B41FA5}">
                      <a16:colId xmlns:a16="http://schemas.microsoft.com/office/drawing/2014/main" val="2894679767"/>
                    </a:ext>
                  </a:extLst>
                </a:gridCol>
                <a:gridCol w="493776">
                  <a:extLst>
                    <a:ext uri="{9D8B030D-6E8A-4147-A177-3AD203B41FA5}">
                      <a16:colId xmlns:a16="http://schemas.microsoft.com/office/drawing/2014/main" val="633379980"/>
                    </a:ext>
                  </a:extLst>
                </a:gridCol>
                <a:gridCol w="493776">
                  <a:extLst>
                    <a:ext uri="{9D8B030D-6E8A-4147-A177-3AD203B41FA5}">
                      <a16:colId xmlns:a16="http://schemas.microsoft.com/office/drawing/2014/main" val="1377347142"/>
                    </a:ext>
                  </a:extLst>
                </a:gridCol>
                <a:gridCol w="493776">
                  <a:extLst>
                    <a:ext uri="{9D8B030D-6E8A-4147-A177-3AD203B41FA5}">
                      <a16:colId xmlns:a16="http://schemas.microsoft.com/office/drawing/2014/main" val="3448666860"/>
                    </a:ext>
                  </a:extLst>
                </a:gridCol>
                <a:gridCol w="493776">
                  <a:extLst>
                    <a:ext uri="{9D8B030D-6E8A-4147-A177-3AD203B41FA5}">
                      <a16:colId xmlns:a16="http://schemas.microsoft.com/office/drawing/2014/main" val="3267075702"/>
                    </a:ext>
                  </a:extLst>
                </a:gridCol>
                <a:gridCol w="493776">
                  <a:extLst>
                    <a:ext uri="{9D8B030D-6E8A-4147-A177-3AD203B41FA5}">
                      <a16:colId xmlns:a16="http://schemas.microsoft.com/office/drawing/2014/main" val="962186539"/>
                    </a:ext>
                  </a:extLst>
                </a:gridCol>
                <a:gridCol w="493776">
                  <a:extLst>
                    <a:ext uri="{9D8B030D-6E8A-4147-A177-3AD203B41FA5}">
                      <a16:colId xmlns:a16="http://schemas.microsoft.com/office/drawing/2014/main" val="3213309024"/>
                    </a:ext>
                  </a:extLst>
                </a:gridCol>
                <a:gridCol w="493776">
                  <a:extLst>
                    <a:ext uri="{9D8B030D-6E8A-4147-A177-3AD203B41FA5}">
                      <a16:colId xmlns:a16="http://schemas.microsoft.com/office/drawing/2014/main" val="2116617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15977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- 2023-05-08 09:01:54</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is taking supply chains to new heights of productivity. Our fleet of autonomous #forklifts drives over 25 million miles each year, automating pallet picking and put-away to benefit both customers and our skilled staff, who can then focus on value-added tasks.
Learn more about how DHL Supply Chain is investing in digital warehouse solutions: https://okt.to/6koPZV
#WeCare #WarehouseAutomation #WarehouseOperations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3.2355154251317 %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726</a:t>
                      </a:r>
                    </a:p>
                  </a:txBody>
                  <a:tcPr/>
                </a:tc>
                <a:extLst>
                  <a:ext uri="{0D108BD9-81ED-4DB2-BD59-A6C34878D82A}">
                    <a16:rowId xmlns:a16="http://schemas.microsoft.com/office/drawing/2014/main" val="3889393428"/>
                  </a:ext>
                </a:extLst>
              </a:tr>
            </a:tbl>
          </a:graphicData>
        </a:graphic>
      </p:graphicFrame>
      <p:sp>
        <p:nvSpPr>
          <p:cNvPr id="4" name="Text Placeholder 3">
            <a:extLst>
              <a:ext uri="{FF2B5EF4-FFF2-40B4-BE49-F238E27FC236}">
                <a16:creationId xmlns:a16="http://schemas.microsoft.com/office/drawing/2014/main" id="{6FFC25D8-847F-4BBA-B4A2-0653373C8032}"/>
              </a:ext>
            </a:extLst>
          </p:cNvPr>
          <p:cNvSpPr>
            <a:spLocks noGrp="1"/>
          </p:cNvSpPr>
          <p:nvPr>
            <p:ph type="body" sz="quarter" idx="14"/>
          </p:nvPr>
        </p:nvSpPr>
        <p:spPr/>
        <p:txBody>
          <a:bodyPr/>
          <a:lstStyle/>
          <a:p>
            <a:r>
              <a:rPr lang="en-US"/>
              <a:t>03/01/2021 - 12/31/2023</a:t>
            </a:r>
          </a:p>
        </p:txBody>
      </p:sp>
    </p:spTree>
    <p:extLst>
      <p:ext uri="{BB962C8B-B14F-4D97-AF65-F5344CB8AC3E}">
        <p14:creationId xmlns:p14="http://schemas.microsoft.com/office/powerpoint/2010/main" val="11333465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22D39-50B0-4F23-9136-F76C9B66A319}"/>
              </a:ext>
            </a:extLst>
          </p:cNvPr>
          <p:cNvSpPr>
            <a:spLocks noGrp="1"/>
          </p:cNvSpPr>
          <p:nvPr>
            <p:ph type="title"/>
          </p:nvPr>
        </p:nvSpPr>
        <p:spPr/>
        <p:txBody>
          <a:bodyPr/>
          <a:lstStyle/>
          <a:p>
            <a:r>
              <a:rPr lang="en-US"/>
              <a:t>LinkedIn Posts Table | DHL CSI - 14 of 26</a:t>
            </a:r>
          </a:p>
        </p:txBody>
      </p:sp>
      <p:graphicFrame>
        <p:nvGraphicFramePr>
          <p:cNvPr id="5" name="Table Placeholder 4">
            <a:extLst>
              <a:ext uri="{FF2B5EF4-FFF2-40B4-BE49-F238E27FC236}">
                <a16:creationId xmlns:a16="http://schemas.microsoft.com/office/drawing/2014/main" id="{149A8960-DE4B-4BD9-A59D-D48543E5A470}"/>
              </a:ext>
            </a:extLst>
          </p:cNvPr>
          <p:cNvGraphicFramePr>
            <a:graphicFrameLocks noGrp="1"/>
          </p:cNvGraphicFramePr>
          <p:nvPr>
            <p:ph type="tbl" sz="quarter" idx="13"/>
            <p:extLst>
              <p:ext uri="{D42A27DB-BD31-4B8C-83A1-F6EECF244321}">
                <p14:modId xmlns:p14="http://schemas.microsoft.com/office/powerpoint/2010/main" val="1331054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54994863"/>
                    </a:ext>
                  </a:extLst>
                </a:gridCol>
                <a:gridCol w="1399032">
                  <a:extLst>
                    <a:ext uri="{9D8B030D-6E8A-4147-A177-3AD203B41FA5}">
                      <a16:colId xmlns:a16="http://schemas.microsoft.com/office/drawing/2014/main" val="2126536157"/>
                    </a:ext>
                  </a:extLst>
                </a:gridCol>
                <a:gridCol w="493776">
                  <a:extLst>
                    <a:ext uri="{9D8B030D-6E8A-4147-A177-3AD203B41FA5}">
                      <a16:colId xmlns:a16="http://schemas.microsoft.com/office/drawing/2014/main" val="1988142383"/>
                    </a:ext>
                  </a:extLst>
                </a:gridCol>
                <a:gridCol w="493776">
                  <a:extLst>
                    <a:ext uri="{9D8B030D-6E8A-4147-A177-3AD203B41FA5}">
                      <a16:colId xmlns:a16="http://schemas.microsoft.com/office/drawing/2014/main" val="886556003"/>
                    </a:ext>
                  </a:extLst>
                </a:gridCol>
                <a:gridCol w="493776">
                  <a:extLst>
                    <a:ext uri="{9D8B030D-6E8A-4147-A177-3AD203B41FA5}">
                      <a16:colId xmlns:a16="http://schemas.microsoft.com/office/drawing/2014/main" val="2784573423"/>
                    </a:ext>
                  </a:extLst>
                </a:gridCol>
                <a:gridCol w="493776">
                  <a:extLst>
                    <a:ext uri="{9D8B030D-6E8A-4147-A177-3AD203B41FA5}">
                      <a16:colId xmlns:a16="http://schemas.microsoft.com/office/drawing/2014/main" val="3009639282"/>
                    </a:ext>
                  </a:extLst>
                </a:gridCol>
                <a:gridCol w="493776">
                  <a:extLst>
                    <a:ext uri="{9D8B030D-6E8A-4147-A177-3AD203B41FA5}">
                      <a16:colId xmlns:a16="http://schemas.microsoft.com/office/drawing/2014/main" val="3602216889"/>
                    </a:ext>
                  </a:extLst>
                </a:gridCol>
                <a:gridCol w="493776">
                  <a:extLst>
                    <a:ext uri="{9D8B030D-6E8A-4147-A177-3AD203B41FA5}">
                      <a16:colId xmlns:a16="http://schemas.microsoft.com/office/drawing/2014/main" val="1344738537"/>
                    </a:ext>
                  </a:extLst>
                </a:gridCol>
                <a:gridCol w="493776">
                  <a:extLst>
                    <a:ext uri="{9D8B030D-6E8A-4147-A177-3AD203B41FA5}">
                      <a16:colId xmlns:a16="http://schemas.microsoft.com/office/drawing/2014/main" val="3760173400"/>
                    </a:ext>
                  </a:extLst>
                </a:gridCol>
                <a:gridCol w="493776">
                  <a:extLst>
                    <a:ext uri="{9D8B030D-6E8A-4147-A177-3AD203B41FA5}">
                      <a16:colId xmlns:a16="http://schemas.microsoft.com/office/drawing/2014/main" val="2107198414"/>
                    </a:ext>
                  </a:extLst>
                </a:gridCol>
                <a:gridCol w="493776">
                  <a:extLst>
                    <a:ext uri="{9D8B030D-6E8A-4147-A177-3AD203B41FA5}">
                      <a16:colId xmlns:a16="http://schemas.microsoft.com/office/drawing/2014/main" val="3166737505"/>
                    </a:ext>
                  </a:extLst>
                </a:gridCol>
                <a:gridCol w="493776">
                  <a:extLst>
                    <a:ext uri="{9D8B030D-6E8A-4147-A177-3AD203B41FA5}">
                      <a16:colId xmlns:a16="http://schemas.microsoft.com/office/drawing/2014/main" val="2385412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30785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- 2023-05-05 08:02:58</a:t>
                      </a:r>
                      <a:r>
                        <a:rPr kumimoji="0" lang="en-US" sz="1000" b="0" i="0" u="none" strike="noStrike" kern="1200" cap="none" spc="0" normalizeH="0" baseline="0" noProof="0">
                          <a:ln>
                            <a:noFill/>
                          </a:ln>
                          <a:solidFill>
                            <a:prstClr val="black"/>
                          </a:solidFill>
                          <a:effectLst/>
                          <a:uLnTx/>
                          <a:uFillTx/>
                          <a:latin typeface="Calibri"/>
                          <a:ea typeface="+mn-ea"/>
                          <a:cs typeface="+mn-cs"/>
                        </a:rPr>
                        <a:t>
 When it comes to #sustainability, "change is possible - but only if we work together." Wise words from our CCO Katja Busch - and a special thank you for joining us in Valencia last week for the #EraOfSustainableLogistics!
Post-event, we're excited to continue to drive forward innovative #SustainableLogistics solutions, working closely with customers and partners. Stay tuned over the next few weeks as we share some impressions from our mega-event, here: https://okt.to/gbI3NJ
#DHLSummit #WeCare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7.1226859115155 %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1777</a:t>
                      </a:r>
                    </a:p>
                  </a:txBody>
                  <a:tcPr/>
                </a:tc>
                <a:extLst>
                  <a:ext uri="{0D108BD9-81ED-4DB2-BD59-A6C34878D82A}">
                    <a16:rowId xmlns:a16="http://schemas.microsoft.com/office/drawing/2014/main" val="2892710208"/>
                  </a:ext>
                </a:extLst>
              </a:tr>
            </a:tbl>
          </a:graphicData>
        </a:graphic>
      </p:graphicFrame>
      <p:sp>
        <p:nvSpPr>
          <p:cNvPr id="4" name="Text Placeholder 3">
            <a:extLst>
              <a:ext uri="{FF2B5EF4-FFF2-40B4-BE49-F238E27FC236}">
                <a16:creationId xmlns:a16="http://schemas.microsoft.com/office/drawing/2014/main" id="{75975D53-8FE1-418F-A4D5-243B35CB490D}"/>
              </a:ext>
            </a:extLst>
          </p:cNvPr>
          <p:cNvSpPr>
            <a:spLocks noGrp="1"/>
          </p:cNvSpPr>
          <p:nvPr>
            <p:ph type="body" sz="quarter" idx="14"/>
          </p:nvPr>
        </p:nvSpPr>
        <p:spPr/>
        <p:txBody>
          <a:bodyPr/>
          <a:lstStyle/>
          <a:p>
            <a:r>
              <a:rPr lang="en-US"/>
              <a:t>03/01/2021 - 12/31/2023</a:t>
            </a:r>
          </a:p>
        </p:txBody>
      </p:sp>
    </p:spTree>
    <p:extLst>
      <p:ext uri="{BB962C8B-B14F-4D97-AF65-F5344CB8AC3E}">
        <p14:creationId xmlns:p14="http://schemas.microsoft.com/office/powerpoint/2010/main" val="12978923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98EF4-26FA-4362-995F-717002516EBB}"/>
              </a:ext>
            </a:extLst>
          </p:cNvPr>
          <p:cNvSpPr>
            <a:spLocks noGrp="1"/>
          </p:cNvSpPr>
          <p:nvPr>
            <p:ph type="title"/>
          </p:nvPr>
        </p:nvSpPr>
        <p:spPr/>
        <p:txBody>
          <a:bodyPr/>
          <a:lstStyle/>
          <a:p>
            <a:r>
              <a:rPr lang="en-US"/>
              <a:t>LinkedIn Posts Table | DHL CSI - 15 of 26</a:t>
            </a:r>
          </a:p>
        </p:txBody>
      </p:sp>
      <p:graphicFrame>
        <p:nvGraphicFramePr>
          <p:cNvPr id="5" name="Table Placeholder 4">
            <a:extLst>
              <a:ext uri="{FF2B5EF4-FFF2-40B4-BE49-F238E27FC236}">
                <a16:creationId xmlns:a16="http://schemas.microsoft.com/office/drawing/2014/main" id="{E66A70A2-604B-4ADA-BCB4-B81A97B95295}"/>
              </a:ext>
            </a:extLst>
          </p:cNvPr>
          <p:cNvGraphicFramePr>
            <a:graphicFrameLocks noGrp="1"/>
          </p:cNvGraphicFramePr>
          <p:nvPr>
            <p:ph type="tbl" sz="quarter" idx="13"/>
            <p:extLst>
              <p:ext uri="{D42A27DB-BD31-4B8C-83A1-F6EECF244321}">
                <p14:modId xmlns:p14="http://schemas.microsoft.com/office/powerpoint/2010/main" val="1587533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94861574"/>
                    </a:ext>
                  </a:extLst>
                </a:gridCol>
                <a:gridCol w="1399032">
                  <a:extLst>
                    <a:ext uri="{9D8B030D-6E8A-4147-A177-3AD203B41FA5}">
                      <a16:colId xmlns:a16="http://schemas.microsoft.com/office/drawing/2014/main" val="852872606"/>
                    </a:ext>
                  </a:extLst>
                </a:gridCol>
                <a:gridCol w="493776">
                  <a:extLst>
                    <a:ext uri="{9D8B030D-6E8A-4147-A177-3AD203B41FA5}">
                      <a16:colId xmlns:a16="http://schemas.microsoft.com/office/drawing/2014/main" val="3481804532"/>
                    </a:ext>
                  </a:extLst>
                </a:gridCol>
                <a:gridCol w="493776">
                  <a:extLst>
                    <a:ext uri="{9D8B030D-6E8A-4147-A177-3AD203B41FA5}">
                      <a16:colId xmlns:a16="http://schemas.microsoft.com/office/drawing/2014/main" val="2953652256"/>
                    </a:ext>
                  </a:extLst>
                </a:gridCol>
                <a:gridCol w="493776">
                  <a:extLst>
                    <a:ext uri="{9D8B030D-6E8A-4147-A177-3AD203B41FA5}">
                      <a16:colId xmlns:a16="http://schemas.microsoft.com/office/drawing/2014/main" val="3831079669"/>
                    </a:ext>
                  </a:extLst>
                </a:gridCol>
                <a:gridCol w="493776">
                  <a:extLst>
                    <a:ext uri="{9D8B030D-6E8A-4147-A177-3AD203B41FA5}">
                      <a16:colId xmlns:a16="http://schemas.microsoft.com/office/drawing/2014/main" val="2783465869"/>
                    </a:ext>
                  </a:extLst>
                </a:gridCol>
                <a:gridCol w="493776">
                  <a:extLst>
                    <a:ext uri="{9D8B030D-6E8A-4147-A177-3AD203B41FA5}">
                      <a16:colId xmlns:a16="http://schemas.microsoft.com/office/drawing/2014/main" val="3560834414"/>
                    </a:ext>
                  </a:extLst>
                </a:gridCol>
                <a:gridCol w="493776">
                  <a:extLst>
                    <a:ext uri="{9D8B030D-6E8A-4147-A177-3AD203B41FA5}">
                      <a16:colId xmlns:a16="http://schemas.microsoft.com/office/drawing/2014/main" val="1333953180"/>
                    </a:ext>
                  </a:extLst>
                </a:gridCol>
                <a:gridCol w="493776">
                  <a:extLst>
                    <a:ext uri="{9D8B030D-6E8A-4147-A177-3AD203B41FA5}">
                      <a16:colId xmlns:a16="http://schemas.microsoft.com/office/drawing/2014/main" val="3234967213"/>
                    </a:ext>
                  </a:extLst>
                </a:gridCol>
                <a:gridCol w="493776">
                  <a:extLst>
                    <a:ext uri="{9D8B030D-6E8A-4147-A177-3AD203B41FA5}">
                      <a16:colId xmlns:a16="http://schemas.microsoft.com/office/drawing/2014/main" val="2234775837"/>
                    </a:ext>
                  </a:extLst>
                </a:gridCol>
                <a:gridCol w="493776">
                  <a:extLst>
                    <a:ext uri="{9D8B030D-6E8A-4147-A177-3AD203B41FA5}">
                      <a16:colId xmlns:a16="http://schemas.microsoft.com/office/drawing/2014/main" val="3983250824"/>
                    </a:ext>
                  </a:extLst>
                </a:gridCol>
                <a:gridCol w="493776">
                  <a:extLst>
                    <a:ext uri="{9D8B030D-6E8A-4147-A177-3AD203B41FA5}">
                      <a16:colId xmlns:a16="http://schemas.microsoft.com/office/drawing/2014/main" val="687081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21426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- 2023-05-04 12:22:16</a:t>
                      </a:r>
                      <a:r>
                        <a:rPr kumimoji="0" lang="en-US" sz="1000" b="0" i="0" u="none" strike="noStrike" kern="1200" cap="none" spc="0" normalizeH="0" baseline="0" noProof="0">
                          <a:ln>
                            <a:noFill/>
                          </a:ln>
                          <a:solidFill>
                            <a:prstClr val="black"/>
                          </a:solidFill>
                          <a:effectLst/>
                          <a:uLnTx/>
                          <a:uFillTx/>
                          <a:latin typeface="Calibri"/>
                          <a:ea typeface="+mn-ea"/>
                          <a:cs typeface="+mn-cs"/>
                        </a:rPr>
                        <a:t>
 At DHL Life Sciences &amp; Healthcare, we don’t just deliver for our customers - #WeCare about the #mentalhealth of our employees. This #MentalHealthAwarenessMonth, it's time to examine mental health in our workplaces, and to strive for working environments that allow our teams to grow and thrive.
What are you doing for mental health this month - for yourself, and your staff?
#MentalHealthAwarenessmonth #DHL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19.078104993598 %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69974315"/>
                  </a:ext>
                </a:extLst>
              </a:tr>
            </a:tbl>
          </a:graphicData>
        </a:graphic>
      </p:graphicFrame>
      <p:sp>
        <p:nvSpPr>
          <p:cNvPr id="4" name="Text Placeholder 3">
            <a:extLst>
              <a:ext uri="{FF2B5EF4-FFF2-40B4-BE49-F238E27FC236}">
                <a16:creationId xmlns:a16="http://schemas.microsoft.com/office/drawing/2014/main" id="{83FB9B22-1370-4475-B902-ABA4BB4380DD}"/>
              </a:ext>
            </a:extLst>
          </p:cNvPr>
          <p:cNvSpPr>
            <a:spLocks noGrp="1"/>
          </p:cNvSpPr>
          <p:nvPr>
            <p:ph type="body" sz="quarter" idx="14"/>
          </p:nvPr>
        </p:nvSpPr>
        <p:spPr/>
        <p:txBody>
          <a:bodyPr/>
          <a:lstStyle/>
          <a:p>
            <a:r>
              <a:rPr lang="en-US"/>
              <a:t>03/01/2021 - 12/31/2023</a:t>
            </a:r>
          </a:p>
        </p:txBody>
      </p:sp>
    </p:spTree>
    <p:extLst>
      <p:ext uri="{BB962C8B-B14F-4D97-AF65-F5344CB8AC3E}">
        <p14:creationId xmlns:p14="http://schemas.microsoft.com/office/powerpoint/2010/main" val="29875824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7FE35-BFB9-4D8A-9E77-A1F2D4D54E45}"/>
              </a:ext>
            </a:extLst>
          </p:cNvPr>
          <p:cNvSpPr>
            <a:spLocks noGrp="1"/>
          </p:cNvSpPr>
          <p:nvPr>
            <p:ph type="title"/>
          </p:nvPr>
        </p:nvSpPr>
        <p:spPr/>
        <p:txBody>
          <a:bodyPr/>
          <a:lstStyle/>
          <a:p>
            <a:r>
              <a:rPr lang="en-US"/>
              <a:t>LinkedIn Posts Table | DHL CSI - 16 of 26</a:t>
            </a:r>
          </a:p>
        </p:txBody>
      </p:sp>
      <p:graphicFrame>
        <p:nvGraphicFramePr>
          <p:cNvPr id="5" name="Table Placeholder 4">
            <a:extLst>
              <a:ext uri="{FF2B5EF4-FFF2-40B4-BE49-F238E27FC236}">
                <a16:creationId xmlns:a16="http://schemas.microsoft.com/office/drawing/2014/main" id="{98577169-1EF8-4B22-91BB-175294BE9F95}"/>
              </a:ext>
            </a:extLst>
          </p:cNvPr>
          <p:cNvGraphicFramePr>
            <a:graphicFrameLocks noGrp="1"/>
          </p:cNvGraphicFramePr>
          <p:nvPr>
            <p:ph type="tbl" sz="quarter" idx="13"/>
            <p:extLst>
              <p:ext uri="{D42A27DB-BD31-4B8C-83A1-F6EECF244321}">
                <p14:modId xmlns:p14="http://schemas.microsoft.com/office/powerpoint/2010/main" val="2834201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73674543"/>
                    </a:ext>
                  </a:extLst>
                </a:gridCol>
                <a:gridCol w="1399032">
                  <a:extLst>
                    <a:ext uri="{9D8B030D-6E8A-4147-A177-3AD203B41FA5}">
                      <a16:colId xmlns:a16="http://schemas.microsoft.com/office/drawing/2014/main" val="1496248577"/>
                    </a:ext>
                  </a:extLst>
                </a:gridCol>
                <a:gridCol w="493776">
                  <a:extLst>
                    <a:ext uri="{9D8B030D-6E8A-4147-A177-3AD203B41FA5}">
                      <a16:colId xmlns:a16="http://schemas.microsoft.com/office/drawing/2014/main" val="3865179198"/>
                    </a:ext>
                  </a:extLst>
                </a:gridCol>
                <a:gridCol w="493776">
                  <a:extLst>
                    <a:ext uri="{9D8B030D-6E8A-4147-A177-3AD203B41FA5}">
                      <a16:colId xmlns:a16="http://schemas.microsoft.com/office/drawing/2014/main" val="2514093734"/>
                    </a:ext>
                  </a:extLst>
                </a:gridCol>
                <a:gridCol w="493776">
                  <a:extLst>
                    <a:ext uri="{9D8B030D-6E8A-4147-A177-3AD203B41FA5}">
                      <a16:colId xmlns:a16="http://schemas.microsoft.com/office/drawing/2014/main" val="2792443095"/>
                    </a:ext>
                  </a:extLst>
                </a:gridCol>
                <a:gridCol w="493776">
                  <a:extLst>
                    <a:ext uri="{9D8B030D-6E8A-4147-A177-3AD203B41FA5}">
                      <a16:colId xmlns:a16="http://schemas.microsoft.com/office/drawing/2014/main" val="1104517696"/>
                    </a:ext>
                  </a:extLst>
                </a:gridCol>
                <a:gridCol w="493776">
                  <a:extLst>
                    <a:ext uri="{9D8B030D-6E8A-4147-A177-3AD203B41FA5}">
                      <a16:colId xmlns:a16="http://schemas.microsoft.com/office/drawing/2014/main" val="3218050341"/>
                    </a:ext>
                  </a:extLst>
                </a:gridCol>
                <a:gridCol w="493776">
                  <a:extLst>
                    <a:ext uri="{9D8B030D-6E8A-4147-A177-3AD203B41FA5}">
                      <a16:colId xmlns:a16="http://schemas.microsoft.com/office/drawing/2014/main" val="3805224010"/>
                    </a:ext>
                  </a:extLst>
                </a:gridCol>
                <a:gridCol w="493776">
                  <a:extLst>
                    <a:ext uri="{9D8B030D-6E8A-4147-A177-3AD203B41FA5}">
                      <a16:colId xmlns:a16="http://schemas.microsoft.com/office/drawing/2014/main" val="3172747299"/>
                    </a:ext>
                  </a:extLst>
                </a:gridCol>
                <a:gridCol w="493776">
                  <a:extLst>
                    <a:ext uri="{9D8B030D-6E8A-4147-A177-3AD203B41FA5}">
                      <a16:colId xmlns:a16="http://schemas.microsoft.com/office/drawing/2014/main" val="3295035764"/>
                    </a:ext>
                  </a:extLst>
                </a:gridCol>
                <a:gridCol w="493776">
                  <a:extLst>
                    <a:ext uri="{9D8B030D-6E8A-4147-A177-3AD203B41FA5}">
                      <a16:colId xmlns:a16="http://schemas.microsoft.com/office/drawing/2014/main" val="292153298"/>
                    </a:ext>
                  </a:extLst>
                </a:gridCol>
                <a:gridCol w="493776">
                  <a:extLst>
                    <a:ext uri="{9D8B030D-6E8A-4147-A177-3AD203B41FA5}">
                      <a16:colId xmlns:a16="http://schemas.microsoft.com/office/drawing/2014/main" val="421017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97107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- 2023-05-03 15:38:25</a:t>
                      </a:r>
                      <a:r>
                        <a:rPr kumimoji="0" lang="en-US" sz="1000" b="0" i="0" u="none" strike="noStrike" kern="1200" cap="none" spc="0" normalizeH="0" baseline="0" noProof="0">
                          <a:ln>
                            <a:noFill/>
                          </a:ln>
                          <a:solidFill>
                            <a:prstClr val="black"/>
                          </a:solidFill>
                          <a:effectLst/>
                          <a:uLnTx/>
                          <a:uFillTx/>
                          <a:latin typeface="Calibri"/>
                          <a:ea typeface="+mn-ea"/>
                          <a:cs typeface="+mn-cs"/>
                        </a:rPr>
                        <a:t>
 From sustainable product design, to electric vehicles, to data-powered carbon reductions: our #EraofSustainableLogistics summit covered all the bases. A huge THANK YOU to all who joined us in Valencia last week - from customers to colleagues to partners - and helped to make it a resounding success!
At DHL, we know that to create deep, lasting change, we need to work together. At the heart of this event, our #DHLSummit brought together the industry and decision makers in #logistics and #sustainability and helped to accelerate collaborations in a number of areas. We look forward to seeing new cooperations and initiatives spring up as a result.
Learn more, here: https://lnkd.in/eXyXGNSg and stay tuned for more updates and insights from the event in the coming weeks.
#WeCare #SustainableLogistics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14.163090128755 %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46911101"/>
                  </a:ext>
                </a:extLst>
              </a:tr>
            </a:tbl>
          </a:graphicData>
        </a:graphic>
      </p:graphicFrame>
      <p:sp>
        <p:nvSpPr>
          <p:cNvPr id="4" name="Text Placeholder 3">
            <a:extLst>
              <a:ext uri="{FF2B5EF4-FFF2-40B4-BE49-F238E27FC236}">
                <a16:creationId xmlns:a16="http://schemas.microsoft.com/office/drawing/2014/main" id="{8A250AAF-0A0F-45B1-8DF5-6849F972F771}"/>
              </a:ext>
            </a:extLst>
          </p:cNvPr>
          <p:cNvSpPr>
            <a:spLocks noGrp="1"/>
          </p:cNvSpPr>
          <p:nvPr>
            <p:ph type="body" sz="quarter" idx="14"/>
          </p:nvPr>
        </p:nvSpPr>
        <p:spPr/>
        <p:txBody>
          <a:bodyPr/>
          <a:lstStyle/>
          <a:p>
            <a:r>
              <a:rPr lang="en-US"/>
              <a:t>03/01/2021 - 12/31/2023</a:t>
            </a:r>
          </a:p>
        </p:txBody>
      </p:sp>
    </p:spTree>
    <p:extLst>
      <p:ext uri="{BB962C8B-B14F-4D97-AF65-F5344CB8AC3E}">
        <p14:creationId xmlns:p14="http://schemas.microsoft.com/office/powerpoint/2010/main" val="14271593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81E14-62F7-4A07-BA5B-16CB49A835FF}"/>
              </a:ext>
            </a:extLst>
          </p:cNvPr>
          <p:cNvSpPr>
            <a:spLocks noGrp="1"/>
          </p:cNvSpPr>
          <p:nvPr>
            <p:ph type="title"/>
          </p:nvPr>
        </p:nvSpPr>
        <p:spPr/>
        <p:txBody>
          <a:bodyPr/>
          <a:lstStyle/>
          <a:p>
            <a:r>
              <a:rPr lang="en-US"/>
              <a:t>LinkedIn Posts Table | DHL CSI - 17 of 26</a:t>
            </a:r>
          </a:p>
        </p:txBody>
      </p:sp>
      <p:graphicFrame>
        <p:nvGraphicFramePr>
          <p:cNvPr id="5" name="Table Placeholder 4">
            <a:extLst>
              <a:ext uri="{FF2B5EF4-FFF2-40B4-BE49-F238E27FC236}">
                <a16:creationId xmlns:a16="http://schemas.microsoft.com/office/drawing/2014/main" id="{A9C37FFD-565F-4DF9-AECD-121D9B3DD4C7}"/>
              </a:ext>
            </a:extLst>
          </p:cNvPr>
          <p:cNvGraphicFramePr>
            <a:graphicFrameLocks noGrp="1"/>
          </p:cNvGraphicFramePr>
          <p:nvPr>
            <p:ph type="tbl" sz="quarter" idx="13"/>
            <p:extLst>
              <p:ext uri="{D42A27DB-BD31-4B8C-83A1-F6EECF244321}">
                <p14:modId xmlns:p14="http://schemas.microsoft.com/office/powerpoint/2010/main" val="3503758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06268680"/>
                    </a:ext>
                  </a:extLst>
                </a:gridCol>
                <a:gridCol w="1399032">
                  <a:extLst>
                    <a:ext uri="{9D8B030D-6E8A-4147-A177-3AD203B41FA5}">
                      <a16:colId xmlns:a16="http://schemas.microsoft.com/office/drawing/2014/main" val="2920024226"/>
                    </a:ext>
                  </a:extLst>
                </a:gridCol>
                <a:gridCol w="493776">
                  <a:extLst>
                    <a:ext uri="{9D8B030D-6E8A-4147-A177-3AD203B41FA5}">
                      <a16:colId xmlns:a16="http://schemas.microsoft.com/office/drawing/2014/main" val="4146617059"/>
                    </a:ext>
                  </a:extLst>
                </a:gridCol>
                <a:gridCol w="493776">
                  <a:extLst>
                    <a:ext uri="{9D8B030D-6E8A-4147-A177-3AD203B41FA5}">
                      <a16:colId xmlns:a16="http://schemas.microsoft.com/office/drawing/2014/main" val="3691236031"/>
                    </a:ext>
                  </a:extLst>
                </a:gridCol>
                <a:gridCol w="493776">
                  <a:extLst>
                    <a:ext uri="{9D8B030D-6E8A-4147-A177-3AD203B41FA5}">
                      <a16:colId xmlns:a16="http://schemas.microsoft.com/office/drawing/2014/main" val="2050792236"/>
                    </a:ext>
                  </a:extLst>
                </a:gridCol>
                <a:gridCol w="493776">
                  <a:extLst>
                    <a:ext uri="{9D8B030D-6E8A-4147-A177-3AD203B41FA5}">
                      <a16:colId xmlns:a16="http://schemas.microsoft.com/office/drawing/2014/main" val="2499105838"/>
                    </a:ext>
                  </a:extLst>
                </a:gridCol>
                <a:gridCol w="493776">
                  <a:extLst>
                    <a:ext uri="{9D8B030D-6E8A-4147-A177-3AD203B41FA5}">
                      <a16:colId xmlns:a16="http://schemas.microsoft.com/office/drawing/2014/main" val="3168046356"/>
                    </a:ext>
                  </a:extLst>
                </a:gridCol>
                <a:gridCol w="493776">
                  <a:extLst>
                    <a:ext uri="{9D8B030D-6E8A-4147-A177-3AD203B41FA5}">
                      <a16:colId xmlns:a16="http://schemas.microsoft.com/office/drawing/2014/main" val="3205445343"/>
                    </a:ext>
                  </a:extLst>
                </a:gridCol>
                <a:gridCol w="493776">
                  <a:extLst>
                    <a:ext uri="{9D8B030D-6E8A-4147-A177-3AD203B41FA5}">
                      <a16:colId xmlns:a16="http://schemas.microsoft.com/office/drawing/2014/main" val="1481681417"/>
                    </a:ext>
                  </a:extLst>
                </a:gridCol>
                <a:gridCol w="493776">
                  <a:extLst>
                    <a:ext uri="{9D8B030D-6E8A-4147-A177-3AD203B41FA5}">
                      <a16:colId xmlns:a16="http://schemas.microsoft.com/office/drawing/2014/main" val="3149187542"/>
                    </a:ext>
                  </a:extLst>
                </a:gridCol>
                <a:gridCol w="493776">
                  <a:extLst>
                    <a:ext uri="{9D8B030D-6E8A-4147-A177-3AD203B41FA5}">
                      <a16:colId xmlns:a16="http://schemas.microsoft.com/office/drawing/2014/main" val="519127463"/>
                    </a:ext>
                  </a:extLst>
                </a:gridCol>
                <a:gridCol w="493776">
                  <a:extLst>
                    <a:ext uri="{9D8B030D-6E8A-4147-A177-3AD203B41FA5}">
                      <a16:colId xmlns:a16="http://schemas.microsoft.com/office/drawing/2014/main" val="4099015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72649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- 2023-05-02 11:11:25</a:t>
                      </a:r>
                      <a:r>
                        <a:rPr kumimoji="0" lang="en-US" sz="1000" b="0" i="0" u="none" strike="noStrike" kern="1200" cap="none" spc="0" normalizeH="0" baseline="0" noProof="0">
                          <a:ln>
                            <a:noFill/>
                          </a:ln>
                          <a:solidFill>
                            <a:prstClr val="black"/>
                          </a:solidFill>
                          <a:effectLst/>
                          <a:uLnTx/>
                          <a:uFillTx/>
                          <a:latin typeface="Calibri"/>
                          <a:ea typeface="+mn-ea"/>
                          <a:cs typeface="+mn-cs"/>
                        </a:rPr>
                        <a:t>
 We're delighted to welcome Chair of the European Parliament's Special Committee on the COVID-19 Pandemic Kathleen Van Brempt, MEP and team as well as representatives from the European Commission (#DGMOVE and #DGINTPA) to our DHL Supply Chain Life Sciences &amp; Healthcare Campus in Brussels!
Having shipped more than 2.5 billion vaccine doses to 177 countries around the world since the start of the pandemic, DHL is specialized in delivering mission-critical supplies when and where they are needed most. In light of the Special Committee's current work and its upcoming report on the COVID-19 pandemic, this site visit stimulated enlightening discussions about lessons learned and recommendations for European Union policymakers to ensure future preparedness. During the tour, we discussed the critical importance of strategic actions around:
- Prevention and early identification 
- Containment and countermeasures and 
- Medication rollout capacity 
Big thanks to the #DHLSupplyChain team for the excellent guided tour and the fruitful exchange: Ann Vervecken Imke de Boer Bernard Eerdekens. 
#WeCare #VaccineLogistics #PandemicPreparedness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9.4633792603336 %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40306612"/>
                  </a:ext>
                </a:extLst>
              </a:tr>
            </a:tbl>
          </a:graphicData>
        </a:graphic>
      </p:graphicFrame>
      <p:sp>
        <p:nvSpPr>
          <p:cNvPr id="4" name="Text Placeholder 3">
            <a:extLst>
              <a:ext uri="{FF2B5EF4-FFF2-40B4-BE49-F238E27FC236}">
                <a16:creationId xmlns:a16="http://schemas.microsoft.com/office/drawing/2014/main" id="{86144E0E-0C6F-4BCD-83B9-4B8607E24A79}"/>
              </a:ext>
            </a:extLst>
          </p:cNvPr>
          <p:cNvSpPr>
            <a:spLocks noGrp="1"/>
          </p:cNvSpPr>
          <p:nvPr>
            <p:ph type="body" sz="quarter" idx="14"/>
          </p:nvPr>
        </p:nvSpPr>
        <p:spPr/>
        <p:txBody>
          <a:bodyPr/>
          <a:lstStyle/>
          <a:p>
            <a:r>
              <a:rPr lang="en-US"/>
              <a:t>03/01/2021 - 12/31/2023</a:t>
            </a:r>
          </a:p>
        </p:txBody>
      </p:sp>
    </p:spTree>
    <p:extLst>
      <p:ext uri="{BB962C8B-B14F-4D97-AF65-F5344CB8AC3E}">
        <p14:creationId xmlns:p14="http://schemas.microsoft.com/office/powerpoint/2010/main" val="26550530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EBAD4-A210-4CC6-A21D-7ACBA9D20FE6}"/>
              </a:ext>
            </a:extLst>
          </p:cNvPr>
          <p:cNvSpPr>
            <a:spLocks noGrp="1"/>
          </p:cNvSpPr>
          <p:nvPr>
            <p:ph type="title"/>
          </p:nvPr>
        </p:nvSpPr>
        <p:spPr/>
        <p:txBody>
          <a:bodyPr/>
          <a:lstStyle/>
          <a:p>
            <a:r>
              <a:rPr lang="en-US"/>
              <a:t>LinkedIn Posts Table | DHL CSI - 18 of 26</a:t>
            </a:r>
          </a:p>
        </p:txBody>
      </p:sp>
      <p:graphicFrame>
        <p:nvGraphicFramePr>
          <p:cNvPr id="5" name="Table Placeholder 4">
            <a:extLst>
              <a:ext uri="{FF2B5EF4-FFF2-40B4-BE49-F238E27FC236}">
                <a16:creationId xmlns:a16="http://schemas.microsoft.com/office/drawing/2014/main" id="{BCDF584A-69DF-4D15-B5D4-BCE9C552EDBC}"/>
              </a:ext>
            </a:extLst>
          </p:cNvPr>
          <p:cNvGraphicFramePr>
            <a:graphicFrameLocks noGrp="1"/>
          </p:cNvGraphicFramePr>
          <p:nvPr>
            <p:ph type="tbl" sz="quarter" idx="13"/>
            <p:extLst>
              <p:ext uri="{D42A27DB-BD31-4B8C-83A1-F6EECF244321}">
                <p14:modId xmlns:p14="http://schemas.microsoft.com/office/powerpoint/2010/main" val="2802170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5195488"/>
                    </a:ext>
                  </a:extLst>
                </a:gridCol>
                <a:gridCol w="1399032">
                  <a:extLst>
                    <a:ext uri="{9D8B030D-6E8A-4147-A177-3AD203B41FA5}">
                      <a16:colId xmlns:a16="http://schemas.microsoft.com/office/drawing/2014/main" val="727159961"/>
                    </a:ext>
                  </a:extLst>
                </a:gridCol>
                <a:gridCol w="493776">
                  <a:extLst>
                    <a:ext uri="{9D8B030D-6E8A-4147-A177-3AD203B41FA5}">
                      <a16:colId xmlns:a16="http://schemas.microsoft.com/office/drawing/2014/main" val="2790311171"/>
                    </a:ext>
                  </a:extLst>
                </a:gridCol>
                <a:gridCol w="493776">
                  <a:extLst>
                    <a:ext uri="{9D8B030D-6E8A-4147-A177-3AD203B41FA5}">
                      <a16:colId xmlns:a16="http://schemas.microsoft.com/office/drawing/2014/main" val="1459971797"/>
                    </a:ext>
                  </a:extLst>
                </a:gridCol>
                <a:gridCol w="493776">
                  <a:extLst>
                    <a:ext uri="{9D8B030D-6E8A-4147-A177-3AD203B41FA5}">
                      <a16:colId xmlns:a16="http://schemas.microsoft.com/office/drawing/2014/main" val="221250591"/>
                    </a:ext>
                  </a:extLst>
                </a:gridCol>
                <a:gridCol w="493776">
                  <a:extLst>
                    <a:ext uri="{9D8B030D-6E8A-4147-A177-3AD203B41FA5}">
                      <a16:colId xmlns:a16="http://schemas.microsoft.com/office/drawing/2014/main" val="451114320"/>
                    </a:ext>
                  </a:extLst>
                </a:gridCol>
                <a:gridCol w="493776">
                  <a:extLst>
                    <a:ext uri="{9D8B030D-6E8A-4147-A177-3AD203B41FA5}">
                      <a16:colId xmlns:a16="http://schemas.microsoft.com/office/drawing/2014/main" val="2561543261"/>
                    </a:ext>
                  </a:extLst>
                </a:gridCol>
                <a:gridCol w="493776">
                  <a:extLst>
                    <a:ext uri="{9D8B030D-6E8A-4147-A177-3AD203B41FA5}">
                      <a16:colId xmlns:a16="http://schemas.microsoft.com/office/drawing/2014/main" val="2321195290"/>
                    </a:ext>
                  </a:extLst>
                </a:gridCol>
                <a:gridCol w="493776">
                  <a:extLst>
                    <a:ext uri="{9D8B030D-6E8A-4147-A177-3AD203B41FA5}">
                      <a16:colId xmlns:a16="http://schemas.microsoft.com/office/drawing/2014/main" val="1643832519"/>
                    </a:ext>
                  </a:extLst>
                </a:gridCol>
                <a:gridCol w="493776">
                  <a:extLst>
                    <a:ext uri="{9D8B030D-6E8A-4147-A177-3AD203B41FA5}">
                      <a16:colId xmlns:a16="http://schemas.microsoft.com/office/drawing/2014/main" val="8372507"/>
                    </a:ext>
                  </a:extLst>
                </a:gridCol>
                <a:gridCol w="493776">
                  <a:extLst>
                    <a:ext uri="{9D8B030D-6E8A-4147-A177-3AD203B41FA5}">
                      <a16:colId xmlns:a16="http://schemas.microsoft.com/office/drawing/2014/main" val="1154371181"/>
                    </a:ext>
                  </a:extLst>
                </a:gridCol>
                <a:gridCol w="493776">
                  <a:extLst>
                    <a:ext uri="{9D8B030D-6E8A-4147-A177-3AD203B41FA5}">
                      <a16:colId xmlns:a16="http://schemas.microsoft.com/office/drawing/2014/main" val="4261251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21664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- 2023-04-28 12:32:12</a:t>
                      </a:r>
                      <a:r>
                        <a:rPr kumimoji="0" lang="en-US" sz="1000" b="0" i="0" u="none" strike="noStrike" kern="1200" cap="none" spc="0" normalizeH="0" baseline="0" noProof="0">
                          <a:ln>
                            <a:noFill/>
                          </a:ln>
                          <a:solidFill>
                            <a:prstClr val="black"/>
                          </a:solidFill>
                          <a:effectLst/>
                          <a:uLnTx/>
                          <a:uFillTx/>
                          <a:latin typeface="Calibri"/>
                          <a:ea typeface="+mn-ea"/>
                          <a:cs typeface="+mn-cs"/>
                        </a:rPr>
                        <a:t>
 *Smiles...* This year's LogiPharma delegates were amazing - and have helped us raise €2,000 in donations for Smile Train! We're so proud to support this charity - and help a give smile to children with a cleft. Thanks again to everyone for contributing.
Learn more about #SmileTrain, here: https://lnkd.in/e9A75e6
#WeCare #DHL #logipharma2023 #logipharma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3.2930845225027 %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29070008"/>
                  </a:ext>
                </a:extLst>
              </a:tr>
            </a:tbl>
          </a:graphicData>
        </a:graphic>
      </p:graphicFrame>
      <p:sp>
        <p:nvSpPr>
          <p:cNvPr id="4" name="Text Placeholder 3">
            <a:extLst>
              <a:ext uri="{FF2B5EF4-FFF2-40B4-BE49-F238E27FC236}">
                <a16:creationId xmlns:a16="http://schemas.microsoft.com/office/drawing/2014/main" id="{4E3463AC-E36D-4DFB-ACBF-364065EC14F0}"/>
              </a:ext>
            </a:extLst>
          </p:cNvPr>
          <p:cNvSpPr>
            <a:spLocks noGrp="1"/>
          </p:cNvSpPr>
          <p:nvPr>
            <p:ph type="body" sz="quarter" idx="14"/>
          </p:nvPr>
        </p:nvSpPr>
        <p:spPr/>
        <p:txBody>
          <a:bodyPr/>
          <a:lstStyle/>
          <a:p>
            <a:r>
              <a:rPr lang="en-US"/>
              <a:t>03/01/2021 - 12/31/2023</a:t>
            </a:r>
          </a:p>
        </p:txBody>
      </p:sp>
    </p:spTree>
    <p:extLst>
      <p:ext uri="{BB962C8B-B14F-4D97-AF65-F5344CB8AC3E}">
        <p14:creationId xmlns:p14="http://schemas.microsoft.com/office/powerpoint/2010/main" val="36381041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739C0-007E-4084-AEA3-4C0D70CE55CD}"/>
              </a:ext>
            </a:extLst>
          </p:cNvPr>
          <p:cNvSpPr>
            <a:spLocks noGrp="1"/>
          </p:cNvSpPr>
          <p:nvPr>
            <p:ph type="title"/>
          </p:nvPr>
        </p:nvSpPr>
        <p:spPr/>
        <p:txBody>
          <a:bodyPr/>
          <a:lstStyle/>
          <a:p>
            <a:r>
              <a:rPr lang="en-US"/>
              <a:t>LinkedIn Posts Table | DHL CSI - 19 of 26</a:t>
            </a:r>
          </a:p>
        </p:txBody>
      </p:sp>
      <p:graphicFrame>
        <p:nvGraphicFramePr>
          <p:cNvPr id="5" name="Table Placeholder 4">
            <a:extLst>
              <a:ext uri="{FF2B5EF4-FFF2-40B4-BE49-F238E27FC236}">
                <a16:creationId xmlns:a16="http://schemas.microsoft.com/office/drawing/2014/main" id="{658DD194-97C1-4707-B578-11E39743309B}"/>
              </a:ext>
            </a:extLst>
          </p:cNvPr>
          <p:cNvGraphicFramePr>
            <a:graphicFrameLocks noGrp="1"/>
          </p:cNvGraphicFramePr>
          <p:nvPr>
            <p:ph type="tbl" sz="quarter" idx="13"/>
            <p:extLst>
              <p:ext uri="{D42A27DB-BD31-4B8C-83A1-F6EECF244321}">
                <p14:modId xmlns:p14="http://schemas.microsoft.com/office/powerpoint/2010/main" val="1046725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27496426"/>
                    </a:ext>
                  </a:extLst>
                </a:gridCol>
                <a:gridCol w="1399032">
                  <a:extLst>
                    <a:ext uri="{9D8B030D-6E8A-4147-A177-3AD203B41FA5}">
                      <a16:colId xmlns:a16="http://schemas.microsoft.com/office/drawing/2014/main" val="3797531318"/>
                    </a:ext>
                  </a:extLst>
                </a:gridCol>
                <a:gridCol w="493776">
                  <a:extLst>
                    <a:ext uri="{9D8B030D-6E8A-4147-A177-3AD203B41FA5}">
                      <a16:colId xmlns:a16="http://schemas.microsoft.com/office/drawing/2014/main" val="750186612"/>
                    </a:ext>
                  </a:extLst>
                </a:gridCol>
                <a:gridCol w="493776">
                  <a:extLst>
                    <a:ext uri="{9D8B030D-6E8A-4147-A177-3AD203B41FA5}">
                      <a16:colId xmlns:a16="http://schemas.microsoft.com/office/drawing/2014/main" val="4182350932"/>
                    </a:ext>
                  </a:extLst>
                </a:gridCol>
                <a:gridCol w="493776">
                  <a:extLst>
                    <a:ext uri="{9D8B030D-6E8A-4147-A177-3AD203B41FA5}">
                      <a16:colId xmlns:a16="http://schemas.microsoft.com/office/drawing/2014/main" val="2634888022"/>
                    </a:ext>
                  </a:extLst>
                </a:gridCol>
                <a:gridCol w="493776">
                  <a:extLst>
                    <a:ext uri="{9D8B030D-6E8A-4147-A177-3AD203B41FA5}">
                      <a16:colId xmlns:a16="http://schemas.microsoft.com/office/drawing/2014/main" val="1195870639"/>
                    </a:ext>
                  </a:extLst>
                </a:gridCol>
                <a:gridCol w="493776">
                  <a:extLst>
                    <a:ext uri="{9D8B030D-6E8A-4147-A177-3AD203B41FA5}">
                      <a16:colId xmlns:a16="http://schemas.microsoft.com/office/drawing/2014/main" val="1876925955"/>
                    </a:ext>
                  </a:extLst>
                </a:gridCol>
                <a:gridCol w="493776">
                  <a:extLst>
                    <a:ext uri="{9D8B030D-6E8A-4147-A177-3AD203B41FA5}">
                      <a16:colId xmlns:a16="http://schemas.microsoft.com/office/drawing/2014/main" val="1401258695"/>
                    </a:ext>
                  </a:extLst>
                </a:gridCol>
                <a:gridCol w="493776">
                  <a:extLst>
                    <a:ext uri="{9D8B030D-6E8A-4147-A177-3AD203B41FA5}">
                      <a16:colId xmlns:a16="http://schemas.microsoft.com/office/drawing/2014/main" val="2795619359"/>
                    </a:ext>
                  </a:extLst>
                </a:gridCol>
                <a:gridCol w="493776">
                  <a:extLst>
                    <a:ext uri="{9D8B030D-6E8A-4147-A177-3AD203B41FA5}">
                      <a16:colId xmlns:a16="http://schemas.microsoft.com/office/drawing/2014/main" val="1439153519"/>
                    </a:ext>
                  </a:extLst>
                </a:gridCol>
                <a:gridCol w="493776">
                  <a:extLst>
                    <a:ext uri="{9D8B030D-6E8A-4147-A177-3AD203B41FA5}">
                      <a16:colId xmlns:a16="http://schemas.microsoft.com/office/drawing/2014/main" val="1050927581"/>
                    </a:ext>
                  </a:extLst>
                </a:gridCol>
                <a:gridCol w="493776">
                  <a:extLst>
                    <a:ext uri="{9D8B030D-6E8A-4147-A177-3AD203B41FA5}">
                      <a16:colId xmlns:a16="http://schemas.microsoft.com/office/drawing/2014/main" val="457827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41845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- 2023-04-27 10:24:00</a:t>
                      </a:r>
                      <a:r>
                        <a:rPr kumimoji="0" lang="en-US" sz="1000" b="0" i="0" u="none" strike="noStrike" kern="1200" cap="none" spc="0" normalizeH="0" baseline="0" noProof="0">
                          <a:ln>
                            <a:noFill/>
                          </a:ln>
                          <a:solidFill>
                            <a:prstClr val="black"/>
                          </a:solidFill>
                          <a:effectLst/>
                          <a:uLnTx/>
                          <a:uFillTx/>
                          <a:latin typeface="Calibri"/>
                          <a:ea typeface="+mn-ea"/>
                          <a:cs typeface="+mn-cs"/>
                        </a:rPr>
                        <a:t>
 As LogiPharma draws to a close, thank you for joining us this week! It was fantastic to see and dialogue with so many of you in the sector once again. Special thanks to:
- Niko Polvinen🌡️, SVP Business Development, Co-Founder and Gianmarco Steinhauer, Head of Business Development DACH at Logmore for fascinating insights in a case study of COVID-19 #vaccine supply chain development with Dirk Venter. Dirk's take-away? "It's all about agility, collaboration and good partnership!"
- All participants who joined Ray Ridyard for an engaging masterclass on leveraging digital visualisation and innovative methodologies to optimise inventory.
- The huge turnout of delegates who stopped by our booth to donate to Smile Train by scanning their badge - we're so pleased to support this charity and give children with a cleft a smile!
We look forward to seeing you at #Logipharma next year.
#WeCare #logipharma2023 #pharmaceuticals DHL Global Forwarding DHL Supply Chain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12.762807225348 %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47676344"/>
                  </a:ext>
                </a:extLst>
              </a:tr>
            </a:tbl>
          </a:graphicData>
        </a:graphic>
      </p:graphicFrame>
      <p:sp>
        <p:nvSpPr>
          <p:cNvPr id="4" name="Text Placeholder 3">
            <a:extLst>
              <a:ext uri="{FF2B5EF4-FFF2-40B4-BE49-F238E27FC236}">
                <a16:creationId xmlns:a16="http://schemas.microsoft.com/office/drawing/2014/main" id="{3FE4F500-EEF5-4E86-A03E-3A76E69F10CA}"/>
              </a:ext>
            </a:extLst>
          </p:cNvPr>
          <p:cNvSpPr>
            <a:spLocks noGrp="1"/>
          </p:cNvSpPr>
          <p:nvPr>
            <p:ph type="body" sz="quarter" idx="14"/>
          </p:nvPr>
        </p:nvSpPr>
        <p:spPr/>
        <p:txBody>
          <a:bodyPr/>
          <a:lstStyle/>
          <a:p>
            <a:r>
              <a:rPr lang="en-US"/>
              <a:t>03/01/2021 - 12/31/2023</a:t>
            </a:r>
          </a:p>
        </p:txBody>
      </p:sp>
    </p:spTree>
    <p:extLst>
      <p:ext uri="{BB962C8B-B14F-4D97-AF65-F5344CB8AC3E}">
        <p14:creationId xmlns:p14="http://schemas.microsoft.com/office/powerpoint/2010/main" val="33212305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B3D1D-AE40-4BC9-8619-EBCAC5F55510}"/>
              </a:ext>
            </a:extLst>
          </p:cNvPr>
          <p:cNvSpPr>
            <a:spLocks noGrp="1"/>
          </p:cNvSpPr>
          <p:nvPr>
            <p:ph type="title"/>
          </p:nvPr>
        </p:nvSpPr>
        <p:spPr/>
        <p:txBody>
          <a:bodyPr/>
          <a:lstStyle/>
          <a:p>
            <a:r>
              <a:rPr lang="en-US"/>
              <a:t>LinkedIn Posts Table | DHL CSI - 20 of 26</a:t>
            </a:r>
          </a:p>
        </p:txBody>
      </p:sp>
      <p:graphicFrame>
        <p:nvGraphicFramePr>
          <p:cNvPr id="5" name="Table Placeholder 4">
            <a:extLst>
              <a:ext uri="{FF2B5EF4-FFF2-40B4-BE49-F238E27FC236}">
                <a16:creationId xmlns:a16="http://schemas.microsoft.com/office/drawing/2014/main" id="{A611326F-B42F-4097-9BDA-AB2997613E66}"/>
              </a:ext>
            </a:extLst>
          </p:cNvPr>
          <p:cNvGraphicFramePr>
            <a:graphicFrameLocks noGrp="1"/>
          </p:cNvGraphicFramePr>
          <p:nvPr>
            <p:ph type="tbl" sz="quarter" idx="13"/>
            <p:extLst>
              <p:ext uri="{D42A27DB-BD31-4B8C-83A1-F6EECF244321}">
                <p14:modId xmlns:p14="http://schemas.microsoft.com/office/powerpoint/2010/main" val="503339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89261201"/>
                    </a:ext>
                  </a:extLst>
                </a:gridCol>
                <a:gridCol w="1399032">
                  <a:extLst>
                    <a:ext uri="{9D8B030D-6E8A-4147-A177-3AD203B41FA5}">
                      <a16:colId xmlns:a16="http://schemas.microsoft.com/office/drawing/2014/main" val="1045319869"/>
                    </a:ext>
                  </a:extLst>
                </a:gridCol>
                <a:gridCol w="493776">
                  <a:extLst>
                    <a:ext uri="{9D8B030D-6E8A-4147-A177-3AD203B41FA5}">
                      <a16:colId xmlns:a16="http://schemas.microsoft.com/office/drawing/2014/main" val="92891228"/>
                    </a:ext>
                  </a:extLst>
                </a:gridCol>
                <a:gridCol w="493776">
                  <a:extLst>
                    <a:ext uri="{9D8B030D-6E8A-4147-A177-3AD203B41FA5}">
                      <a16:colId xmlns:a16="http://schemas.microsoft.com/office/drawing/2014/main" val="3723447554"/>
                    </a:ext>
                  </a:extLst>
                </a:gridCol>
                <a:gridCol w="493776">
                  <a:extLst>
                    <a:ext uri="{9D8B030D-6E8A-4147-A177-3AD203B41FA5}">
                      <a16:colId xmlns:a16="http://schemas.microsoft.com/office/drawing/2014/main" val="4227949311"/>
                    </a:ext>
                  </a:extLst>
                </a:gridCol>
                <a:gridCol w="493776">
                  <a:extLst>
                    <a:ext uri="{9D8B030D-6E8A-4147-A177-3AD203B41FA5}">
                      <a16:colId xmlns:a16="http://schemas.microsoft.com/office/drawing/2014/main" val="3974149581"/>
                    </a:ext>
                  </a:extLst>
                </a:gridCol>
                <a:gridCol w="493776">
                  <a:extLst>
                    <a:ext uri="{9D8B030D-6E8A-4147-A177-3AD203B41FA5}">
                      <a16:colId xmlns:a16="http://schemas.microsoft.com/office/drawing/2014/main" val="3356510812"/>
                    </a:ext>
                  </a:extLst>
                </a:gridCol>
                <a:gridCol w="493776">
                  <a:extLst>
                    <a:ext uri="{9D8B030D-6E8A-4147-A177-3AD203B41FA5}">
                      <a16:colId xmlns:a16="http://schemas.microsoft.com/office/drawing/2014/main" val="3643145034"/>
                    </a:ext>
                  </a:extLst>
                </a:gridCol>
                <a:gridCol w="493776">
                  <a:extLst>
                    <a:ext uri="{9D8B030D-6E8A-4147-A177-3AD203B41FA5}">
                      <a16:colId xmlns:a16="http://schemas.microsoft.com/office/drawing/2014/main" val="1551928211"/>
                    </a:ext>
                  </a:extLst>
                </a:gridCol>
                <a:gridCol w="493776">
                  <a:extLst>
                    <a:ext uri="{9D8B030D-6E8A-4147-A177-3AD203B41FA5}">
                      <a16:colId xmlns:a16="http://schemas.microsoft.com/office/drawing/2014/main" val="3682026705"/>
                    </a:ext>
                  </a:extLst>
                </a:gridCol>
                <a:gridCol w="493776">
                  <a:extLst>
                    <a:ext uri="{9D8B030D-6E8A-4147-A177-3AD203B41FA5}">
                      <a16:colId xmlns:a16="http://schemas.microsoft.com/office/drawing/2014/main" val="2805173431"/>
                    </a:ext>
                  </a:extLst>
                </a:gridCol>
                <a:gridCol w="493776">
                  <a:extLst>
                    <a:ext uri="{9D8B030D-6E8A-4147-A177-3AD203B41FA5}">
                      <a16:colId xmlns:a16="http://schemas.microsoft.com/office/drawing/2014/main" val="2176389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55980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- 2023-04-26 14:07:58</a:t>
                      </a:r>
                      <a:r>
                        <a:rPr kumimoji="0" lang="en-US" sz="1000" b="0" i="0" u="none" strike="noStrike" kern="1200" cap="none" spc="0" normalizeH="0" baseline="0" noProof="0">
                          <a:ln>
                            <a:noFill/>
                          </a:ln>
                          <a:solidFill>
                            <a:prstClr val="black"/>
                          </a:solidFill>
                          <a:effectLst/>
                          <a:uLnTx/>
                          <a:uFillTx/>
                          <a:latin typeface="Calibri"/>
                          <a:ea typeface="+mn-ea"/>
                          <a:cs typeface="+mn-cs"/>
                        </a:rPr>
                        <a:t>
 It's summit day at the #EraofSustainableLogistics! Our #clinicaltrials team is proud to host visitors at our Vision 2050 Zone in day 2 of our #sustainability mega-event. The team is guiding delegates through 5 megatrends shaping our world today and how logistics will look in 2050, while our DHL Life Sciences &amp; Healthcare President Claudia Roa and VPs Ilhami Arslanoglu and Raphaël Chin-Fo-Sieeuw give customers a tour, discussing how to drive sustainability in life sciences and healthcare supply chains.
Learn more from our team on the ground:
-Thomas Ellmann 
- Harriet Lipinski
- Elizabeth Brown, PMP 
- Mark Cunningham
- Jessica Jarkowsky
- Teuta S. 
- Konni von Sanden and 
- Andreas Schönemann
#WeCare #SustainableLogistics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16.427289048474 %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81245311"/>
                  </a:ext>
                </a:extLst>
              </a:tr>
            </a:tbl>
          </a:graphicData>
        </a:graphic>
      </p:graphicFrame>
      <p:sp>
        <p:nvSpPr>
          <p:cNvPr id="4" name="Text Placeholder 3">
            <a:extLst>
              <a:ext uri="{FF2B5EF4-FFF2-40B4-BE49-F238E27FC236}">
                <a16:creationId xmlns:a16="http://schemas.microsoft.com/office/drawing/2014/main" id="{202C072F-962B-4476-80ED-D63FBBC4AB5F}"/>
              </a:ext>
            </a:extLst>
          </p:cNvPr>
          <p:cNvSpPr>
            <a:spLocks noGrp="1"/>
          </p:cNvSpPr>
          <p:nvPr>
            <p:ph type="body" sz="quarter" idx="14"/>
          </p:nvPr>
        </p:nvSpPr>
        <p:spPr/>
        <p:txBody>
          <a:bodyPr/>
          <a:lstStyle/>
          <a:p>
            <a:r>
              <a:rPr lang="en-US"/>
              <a:t>03/01/2021 - 12/31/2023</a:t>
            </a:r>
          </a:p>
        </p:txBody>
      </p:sp>
    </p:spTree>
    <p:extLst>
      <p:ext uri="{BB962C8B-B14F-4D97-AF65-F5344CB8AC3E}">
        <p14:creationId xmlns:p14="http://schemas.microsoft.com/office/powerpoint/2010/main" val="32317601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22F62-9189-4D06-9DDB-41301C91AEF5}"/>
              </a:ext>
            </a:extLst>
          </p:cNvPr>
          <p:cNvSpPr>
            <a:spLocks noGrp="1"/>
          </p:cNvSpPr>
          <p:nvPr>
            <p:ph type="title"/>
          </p:nvPr>
        </p:nvSpPr>
        <p:spPr/>
        <p:txBody>
          <a:bodyPr/>
          <a:lstStyle/>
          <a:p>
            <a:r>
              <a:rPr lang="en-US"/>
              <a:t>LinkedIn Posts Table | DHL CSI - 21 of 26</a:t>
            </a:r>
          </a:p>
        </p:txBody>
      </p:sp>
      <p:graphicFrame>
        <p:nvGraphicFramePr>
          <p:cNvPr id="5" name="Table Placeholder 4">
            <a:extLst>
              <a:ext uri="{FF2B5EF4-FFF2-40B4-BE49-F238E27FC236}">
                <a16:creationId xmlns:a16="http://schemas.microsoft.com/office/drawing/2014/main" id="{0C7B7EA9-D869-4C94-9183-3B480823ABA3}"/>
              </a:ext>
            </a:extLst>
          </p:cNvPr>
          <p:cNvGraphicFramePr>
            <a:graphicFrameLocks noGrp="1"/>
          </p:cNvGraphicFramePr>
          <p:nvPr>
            <p:ph type="tbl" sz="quarter" idx="13"/>
            <p:extLst>
              <p:ext uri="{D42A27DB-BD31-4B8C-83A1-F6EECF244321}">
                <p14:modId xmlns:p14="http://schemas.microsoft.com/office/powerpoint/2010/main" val="1466664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35276861"/>
                    </a:ext>
                  </a:extLst>
                </a:gridCol>
                <a:gridCol w="1399032">
                  <a:extLst>
                    <a:ext uri="{9D8B030D-6E8A-4147-A177-3AD203B41FA5}">
                      <a16:colId xmlns:a16="http://schemas.microsoft.com/office/drawing/2014/main" val="74594199"/>
                    </a:ext>
                  </a:extLst>
                </a:gridCol>
                <a:gridCol w="493776">
                  <a:extLst>
                    <a:ext uri="{9D8B030D-6E8A-4147-A177-3AD203B41FA5}">
                      <a16:colId xmlns:a16="http://schemas.microsoft.com/office/drawing/2014/main" val="767637822"/>
                    </a:ext>
                  </a:extLst>
                </a:gridCol>
                <a:gridCol w="493776">
                  <a:extLst>
                    <a:ext uri="{9D8B030D-6E8A-4147-A177-3AD203B41FA5}">
                      <a16:colId xmlns:a16="http://schemas.microsoft.com/office/drawing/2014/main" val="2008478443"/>
                    </a:ext>
                  </a:extLst>
                </a:gridCol>
                <a:gridCol w="493776">
                  <a:extLst>
                    <a:ext uri="{9D8B030D-6E8A-4147-A177-3AD203B41FA5}">
                      <a16:colId xmlns:a16="http://schemas.microsoft.com/office/drawing/2014/main" val="3287487593"/>
                    </a:ext>
                  </a:extLst>
                </a:gridCol>
                <a:gridCol w="493776">
                  <a:extLst>
                    <a:ext uri="{9D8B030D-6E8A-4147-A177-3AD203B41FA5}">
                      <a16:colId xmlns:a16="http://schemas.microsoft.com/office/drawing/2014/main" val="82417700"/>
                    </a:ext>
                  </a:extLst>
                </a:gridCol>
                <a:gridCol w="493776">
                  <a:extLst>
                    <a:ext uri="{9D8B030D-6E8A-4147-A177-3AD203B41FA5}">
                      <a16:colId xmlns:a16="http://schemas.microsoft.com/office/drawing/2014/main" val="3819737617"/>
                    </a:ext>
                  </a:extLst>
                </a:gridCol>
                <a:gridCol w="493776">
                  <a:extLst>
                    <a:ext uri="{9D8B030D-6E8A-4147-A177-3AD203B41FA5}">
                      <a16:colId xmlns:a16="http://schemas.microsoft.com/office/drawing/2014/main" val="820736298"/>
                    </a:ext>
                  </a:extLst>
                </a:gridCol>
                <a:gridCol w="493776">
                  <a:extLst>
                    <a:ext uri="{9D8B030D-6E8A-4147-A177-3AD203B41FA5}">
                      <a16:colId xmlns:a16="http://schemas.microsoft.com/office/drawing/2014/main" val="3740323398"/>
                    </a:ext>
                  </a:extLst>
                </a:gridCol>
                <a:gridCol w="493776">
                  <a:extLst>
                    <a:ext uri="{9D8B030D-6E8A-4147-A177-3AD203B41FA5}">
                      <a16:colId xmlns:a16="http://schemas.microsoft.com/office/drawing/2014/main" val="2311245887"/>
                    </a:ext>
                  </a:extLst>
                </a:gridCol>
                <a:gridCol w="493776">
                  <a:extLst>
                    <a:ext uri="{9D8B030D-6E8A-4147-A177-3AD203B41FA5}">
                      <a16:colId xmlns:a16="http://schemas.microsoft.com/office/drawing/2014/main" val="2380741857"/>
                    </a:ext>
                  </a:extLst>
                </a:gridCol>
                <a:gridCol w="493776">
                  <a:extLst>
                    <a:ext uri="{9D8B030D-6E8A-4147-A177-3AD203B41FA5}">
                      <a16:colId xmlns:a16="http://schemas.microsoft.com/office/drawing/2014/main" val="1084237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65209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- 2023-04-26 12:06:33</a:t>
                      </a:r>
                      <a:r>
                        <a:rPr kumimoji="0" lang="en-US" sz="1000" b="0" i="0" u="none" strike="noStrike" kern="1200" cap="none" spc="0" normalizeH="0" baseline="0" noProof="0">
                          <a:ln>
                            <a:noFill/>
                          </a:ln>
                          <a:solidFill>
                            <a:prstClr val="black"/>
                          </a:solidFill>
                          <a:effectLst/>
                          <a:uLnTx/>
                          <a:uFillTx/>
                          <a:latin typeface="Calibri"/>
                          <a:ea typeface="+mn-ea"/>
                          <a:cs typeface="+mn-cs"/>
                        </a:rPr>
                        <a:t>
 Thanks to everyone for joining our LogiPharma session on #DigitalTwin technology yesterday! With moderator Alena Shevchenko, Senior Director Strategic Programs, DHL Consulting at the helm, we examined how to successfully implement simulation technologies to analyze and predict #supplychain dynamics.
Great insights and exchange from our panelists:
- John Sicard, CEO at Kinaxis
- Alain Crottaz, VP E2E Orchestration &amp; Operating Systems at Johnson &amp; Johnson
- Brian Thornley, AVP Supply Chain Excellence at MSD
- Jitesh Halai, Chief Technology Officer at Consilient Health 
Stop by Booth 82 to learn more! And scan your badge to donate to Smile Train - and give a smile to a child with a cleft.
#WeCare #logipharma2023 #pharmaceuticals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8.3741429970617 %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5319825"/>
                  </a:ext>
                </a:extLst>
              </a:tr>
            </a:tbl>
          </a:graphicData>
        </a:graphic>
      </p:graphicFrame>
      <p:sp>
        <p:nvSpPr>
          <p:cNvPr id="4" name="Text Placeholder 3">
            <a:extLst>
              <a:ext uri="{FF2B5EF4-FFF2-40B4-BE49-F238E27FC236}">
                <a16:creationId xmlns:a16="http://schemas.microsoft.com/office/drawing/2014/main" id="{25E9CCD9-BE14-42E1-9893-512842B9602D}"/>
              </a:ext>
            </a:extLst>
          </p:cNvPr>
          <p:cNvSpPr>
            <a:spLocks noGrp="1"/>
          </p:cNvSpPr>
          <p:nvPr>
            <p:ph type="body" sz="quarter" idx="14"/>
          </p:nvPr>
        </p:nvSpPr>
        <p:spPr/>
        <p:txBody>
          <a:bodyPr/>
          <a:lstStyle/>
          <a:p>
            <a:r>
              <a:rPr lang="en-US"/>
              <a:t>03/01/2021 - 12/31/2023</a:t>
            </a:r>
          </a:p>
        </p:txBody>
      </p:sp>
    </p:spTree>
    <p:extLst>
      <p:ext uri="{BB962C8B-B14F-4D97-AF65-F5344CB8AC3E}">
        <p14:creationId xmlns:p14="http://schemas.microsoft.com/office/powerpoint/2010/main" val="5694138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87771-A483-4AF5-B7E7-FD85CC41D838}"/>
              </a:ext>
            </a:extLst>
          </p:cNvPr>
          <p:cNvSpPr>
            <a:spLocks noGrp="1"/>
          </p:cNvSpPr>
          <p:nvPr>
            <p:ph type="title"/>
          </p:nvPr>
        </p:nvSpPr>
        <p:spPr/>
        <p:txBody>
          <a:bodyPr/>
          <a:lstStyle/>
          <a:p>
            <a:r>
              <a:rPr lang="en-US"/>
              <a:t>LinkedIn Posts Table | DHL CSI - 22 of 26</a:t>
            </a:r>
          </a:p>
        </p:txBody>
      </p:sp>
      <p:graphicFrame>
        <p:nvGraphicFramePr>
          <p:cNvPr id="5" name="Table Placeholder 4">
            <a:extLst>
              <a:ext uri="{FF2B5EF4-FFF2-40B4-BE49-F238E27FC236}">
                <a16:creationId xmlns:a16="http://schemas.microsoft.com/office/drawing/2014/main" id="{19BFF108-3197-4346-8055-60B677ED2FFF}"/>
              </a:ext>
            </a:extLst>
          </p:cNvPr>
          <p:cNvGraphicFramePr>
            <a:graphicFrameLocks noGrp="1"/>
          </p:cNvGraphicFramePr>
          <p:nvPr>
            <p:ph type="tbl" sz="quarter" idx="13"/>
            <p:extLst>
              <p:ext uri="{D42A27DB-BD31-4B8C-83A1-F6EECF244321}">
                <p14:modId xmlns:p14="http://schemas.microsoft.com/office/powerpoint/2010/main" val="1006541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5470191"/>
                    </a:ext>
                  </a:extLst>
                </a:gridCol>
                <a:gridCol w="1399032">
                  <a:extLst>
                    <a:ext uri="{9D8B030D-6E8A-4147-A177-3AD203B41FA5}">
                      <a16:colId xmlns:a16="http://schemas.microsoft.com/office/drawing/2014/main" val="768012309"/>
                    </a:ext>
                  </a:extLst>
                </a:gridCol>
                <a:gridCol w="493776">
                  <a:extLst>
                    <a:ext uri="{9D8B030D-6E8A-4147-A177-3AD203B41FA5}">
                      <a16:colId xmlns:a16="http://schemas.microsoft.com/office/drawing/2014/main" val="4042566505"/>
                    </a:ext>
                  </a:extLst>
                </a:gridCol>
                <a:gridCol w="493776">
                  <a:extLst>
                    <a:ext uri="{9D8B030D-6E8A-4147-A177-3AD203B41FA5}">
                      <a16:colId xmlns:a16="http://schemas.microsoft.com/office/drawing/2014/main" val="1187454467"/>
                    </a:ext>
                  </a:extLst>
                </a:gridCol>
                <a:gridCol w="493776">
                  <a:extLst>
                    <a:ext uri="{9D8B030D-6E8A-4147-A177-3AD203B41FA5}">
                      <a16:colId xmlns:a16="http://schemas.microsoft.com/office/drawing/2014/main" val="3840371492"/>
                    </a:ext>
                  </a:extLst>
                </a:gridCol>
                <a:gridCol w="493776">
                  <a:extLst>
                    <a:ext uri="{9D8B030D-6E8A-4147-A177-3AD203B41FA5}">
                      <a16:colId xmlns:a16="http://schemas.microsoft.com/office/drawing/2014/main" val="1780867238"/>
                    </a:ext>
                  </a:extLst>
                </a:gridCol>
                <a:gridCol w="493776">
                  <a:extLst>
                    <a:ext uri="{9D8B030D-6E8A-4147-A177-3AD203B41FA5}">
                      <a16:colId xmlns:a16="http://schemas.microsoft.com/office/drawing/2014/main" val="958709173"/>
                    </a:ext>
                  </a:extLst>
                </a:gridCol>
                <a:gridCol w="493776">
                  <a:extLst>
                    <a:ext uri="{9D8B030D-6E8A-4147-A177-3AD203B41FA5}">
                      <a16:colId xmlns:a16="http://schemas.microsoft.com/office/drawing/2014/main" val="392224020"/>
                    </a:ext>
                  </a:extLst>
                </a:gridCol>
                <a:gridCol w="493776">
                  <a:extLst>
                    <a:ext uri="{9D8B030D-6E8A-4147-A177-3AD203B41FA5}">
                      <a16:colId xmlns:a16="http://schemas.microsoft.com/office/drawing/2014/main" val="352817476"/>
                    </a:ext>
                  </a:extLst>
                </a:gridCol>
                <a:gridCol w="493776">
                  <a:extLst>
                    <a:ext uri="{9D8B030D-6E8A-4147-A177-3AD203B41FA5}">
                      <a16:colId xmlns:a16="http://schemas.microsoft.com/office/drawing/2014/main" val="691182966"/>
                    </a:ext>
                  </a:extLst>
                </a:gridCol>
                <a:gridCol w="493776">
                  <a:extLst>
                    <a:ext uri="{9D8B030D-6E8A-4147-A177-3AD203B41FA5}">
                      <a16:colId xmlns:a16="http://schemas.microsoft.com/office/drawing/2014/main" val="3009998006"/>
                    </a:ext>
                  </a:extLst>
                </a:gridCol>
                <a:gridCol w="493776">
                  <a:extLst>
                    <a:ext uri="{9D8B030D-6E8A-4147-A177-3AD203B41FA5}">
                      <a16:colId xmlns:a16="http://schemas.microsoft.com/office/drawing/2014/main" val="729373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37871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- 2023-04-26 08:58:40</a:t>
                      </a:r>
                      <a:r>
                        <a:rPr kumimoji="0" lang="en-US" sz="1000" b="0" i="0" u="none" strike="noStrike" kern="1200" cap="none" spc="0" normalizeH="0" baseline="0" noProof="0">
                          <a:ln>
                            <a:noFill/>
                          </a:ln>
                          <a:solidFill>
                            <a:prstClr val="black"/>
                          </a:solidFill>
                          <a:effectLst/>
                          <a:uLnTx/>
                          <a:uFillTx/>
                          <a:latin typeface="Calibri"/>
                          <a:ea typeface="+mn-ea"/>
                          <a:cs typeface="+mn-cs"/>
                        </a:rPr>
                        <a:t>
 Great session at LogiPharma yesterday morning: a deep dive into #supplychain agilty and resilience with our host Thorsten Roggenbuck and top notch panelists:
- Frédéric Zwahlen, SVO Head of Global Technical Operations, CSL Vifor
- Eme Luth, Executive Director Global Head of ERP and Corporate Functions IT at Gilead Sciences
- Steen Mørch, VP Supply Chain &amp; Local Manufacturing at Novo Nordisk
- Eric Thomas, SVP Global Supply Chain at bioMérieux
Learn more about how our digitally integrated #logistics systems drive agility for your life sciences &amp; healthcare supply chain, drawing on visibility tools and predictive data analytics. Visit us at booth 82 to discuss this and more - we're looking forward to sharing insights!
#WeCare #logipharma2023 #pharmaceuticals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11.865828092243 %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58721392"/>
                  </a:ext>
                </a:extLst>
              </a:tr>
            </a:tbl>
          </a:graphicData>
        </a:graphic>
      </p:graphicFrame>
      <p:sp>
        <p:nvSpPr>
          <p:cNvPr id="4" name="Text Placeholder 3">
            <a:extLst>
              <a:ext uri="{FF2B5EF4-FFF2-40B4-BE49-F238E27FC236}">
                <a16:creationId xmlns:a16="http://schemas.microsoft.com/office/drawing/2014/main" id="{436D1F73-97C6-4128-9E7B-0A8C097BB61F}"/>
              </a:ext>
            </a:extLst>
          </p:cNvPr>
          <p:cNvSpPr>
            <a:spLocks noGrp="1"/>
          </p:cNvSpPr>
          <p:nvPr>
            <p:ph type="body" sz="quarter" idx="14"/>
          </p:nvPr>
        </p:nvSpPr>
        <p:spPr/>
        <p:txBody>
          <a:bodyPr/>
          <a:lstStyle/>
          <a:p>
            <a:r>
              <a:rPr lang="en-US"/>
              <a:t>03/01/2021 - 12/31/2023</a:t>
            </a:r>
          </a:p>
        </p:txBody>
      </p:sp>
    </p:spTree>
    <p:extLst>
      <p:ext uri="{BB962C8B-B14F-4D97-AF65-F5344CB8AC3E}">
        <p14:creationId xmlns:p14="http://schemas.microsoft.com/office/powerpoint/2010/main" val="30135735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E4BE7-DA21-49D7-81D2-3943CA8535E3}"/>
              </a:ext>
            </a:extLst>
          </p:cNvPr>
          <p:cNvSpPr>
            <a:spLocks noGrp="1"/>
          </p:cNvSpPr>
          <p:nvPr>
            <p:ph type="title"/>
          </p:nvPr>
        </p:nvSpPr>
        <p:spPr/>
        <p:txBody>
          <a:bodyPr/>
          <a:lstStyle/>
          <a:p>
            <a:r>
              <a:rPr lang="en-US"/>
              <a:t>LinkedIn Posts Table | DHL CSI - 23 of 26</a:t>
            </a:r>
          </a:p>
        </p:txBody>
      </p:sp>
      <p:graphicFrame>
        <p:nvGraphicFramePr>
          <p:cNvPr id="5" name="Table Placeholder 4">
            <a:extLst>
              <a:ext uri="{FF2B5EF4-FFF2-40B4-BE49-F238E27FC236}">
                <a16:creationId xmlns:a16="http://schemas.microsoft.com/office/drawing/2014/main" id="{5CCD75D4-AF99-4DD3-AC0D-B45006B14E65}"/>
              </a:ext>
            </a:extLst>
          </p:cNvPr>
          <p:cNvGraphicFramePr>
            <a:graphicFrameLocks noGrp="1"/>
          </p:cNvGraphicFramePr>
          <p:nvPr>
            <p:ph type="tbl" sz="quarter" idx="13"/>
            <p:extLst>
              <p:ext uri="{D42A27DB-BD31-4B8C-83A1-F6EECF244321}">
                <p14:modId xmlns:p14="http://schemas.microsoft.com/office/powerpoint/2010/main" val="189533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41653586"/>
                    </a:ext>
                  </a:extLst>
                </a:gridCol>
                <a:gridCol w="1399032">
                  <a:extLst>
                    <a:ext uri="{9D8B030D-6E8A-4147-A177-3AD203B41FA5}">
                      <a16:colId xmlns:a16="http://schemas.microsoft.com/office/drawing/2014/main" val="1705763167"/>
                    </a:ext>
                  </a:extLst>
                </a:gridCol>
                <a:gridCol w="493776">
                  <a:extLst>
                    <a:ext uri="{9D8B030D-6E8A-4147-A177-3AD203B41FA5}">
                      <a16:colId xmlns:a16="http://schemas.microsoft.com/office/drawing/2014/main" val="2387968711"/>
                    </a:ext>
                  </a:extLst>
                </a:gridCol>
                <a:gridCol w="493776">
                  <a:extLst>
                    <a:ext uri="{9D8B030D-6E8A-4147-A177-3AD203B41FA5}">
                      <a16:colId xmlns:a16="http://schemas.microsoft.com/office/drawing/2014/main" val="1754921047"/>
                    </a:ext>
                  </a:extLst>
                </a:gridCol>
                <a:gridCol w="493776">
                  <a:extLst>
                    <a:ext uri="{9D8B030D-6E8A-4147-A177-3AD203B41FA5}">
                      <a16:colId xmlns:a16="http://schemas.microsoft.com/office/drawing/2014/main" val="1795698535"/>
                    </a:ext>
                  </a:extLst>
                </a:gridCol>
                <a:gridCol w="493776">
                  <a:extLst>
                    <a:ext uri="{9D8B030D-6E8A-4147-A177-3AD203B41FA5}">
                      <a16:colId xmlns:a16="http://schemas.microsoft.com/office/drawing/2014/main" val="2394037688"/>
                    </a:ext>
                  </a:extLst>
                </a:gridCol>
                <a:gridCol w="493776">
                  <a:extLst>
                    <a:ext uri="{9D8B030D-6E8A-4147-A177-3AD203B41FA5}">
                      <a16:colId xmlns:a16="http://schemas.microsoft.com/office/drawing/2014/main" val="1587662084"/>
                    </a:ext>
                  </a:extLst>
                </a:gridCol>
                <a:gridCol w="493776">
                  <a:extLst>
                    <a:ext uri="{9D8B030D-6E8A-4147-A177-3AD203B41FA5}">
                      <a16:colId xmlns:a16="http://schemas.microsoft.com/office/drawing/2014/main" val="1743388688"/>
                    </a:ext>
                  </a:extLst>
                </a:gridCol>
                <a:gridCol w="493776">
                  <a:extLst>
                    <a:ext uri="{9D8B030D-6E8A-4147-A177-3AD203B41FA5}">
                      <a16:colId xmlns:a16="http://schemas.microsoft.com/office/drawing/2014/main" val="2644302130"/>
                    </a:ext>
                  </a:extLst>
                </a:gridCol>
                <a:gridCol w="493776">
                  <a:extLst>
                    <a:ext uri="{9D8B030D-6E8A-4147-A177-3AD203B41FA5}">
                      <a16:colId xmlns:a16="http://schemas.microsoft.com/office/drawing/2014/main" val="3155421770"/>
                    </a:ext>
                  </a:extLst>
                </a:gridCol>
                <a:gridCol w="493776">
                  <a:extLst>
                    <a:ext uri="{9D8B030D-6E8A-4147-A177-3AD203B41FA5}">
                      <a16:colId xmlns:a16="http://schemas.microsoft.com/office/drawing/2014/main" val="2600144779"/>
                    </a:ext>
                  </a:extLst>
                </a:gridCol>
                <a:gridCol w="493776">
                  <a:extLst>
                    <a:ext uri="{9D8B030D-6E8A-4147-A177-3AD203B41FA5}">
                      <a16:colId xmlns:a16="http://schemas.microsoft.com/office/drawing/2014/main" val="3571900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00695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- 2023-04-25 17:58:05</a:t>
                      </a:r>
                      <a:r>
                        <a:rPr kumimoji="0" lang="en-US" sz="1000" b="0" i="0" u="none" strike="noStrike" kern="1200" cap="none" spc="0" normalizeH="0" baseline="0" noProof="0">
                          <a:ln>
                            <a:noFill/>
                          </a:ln>
                          <a:solidFill>
                            <a:prstClr val="black"/>
                          </a:solidFill>
                          <a:effectLst/>
                          <a:uLnTx/>
                          <a:uFillTx/>
                          <a:latin typeface="Calibri"/>
                          <a:ea typeface="+mn-ea"/>
                          <a:cs typeface="+mn-cs"/>
                        </a:rPr>
                        <a:t>
 Welcome to the #EraofSustainableLogistics! We're off to an amazing start as our 3-day global #sustainability summit and mega-event kicks off in Valencia, Spain. Our CEO Frank Appel welcomes delegates to the Palau de les Arts Reina Sofía with an inspiring talk on DHL's Go Green foundations and our roadmap to a sustainable future. 
We're hearing from some fantastic speakers today:
- Katja Busch, CCO DHL
- Patricia Espinosa, former Executive Secretary of the United Nations Framework Convention on Climate Change (UN Climate Change), CEO and Founding Partner, onepoint5
- Tobias Meyer, Member of the Board of Management, Deutsche Post und DHL Group
- Josh Steinitz, Head of Corporate Business Development, Amazon
- Tomas Naucler, Senior Partner and Global Leader Sustainability Practice, McKinsey &amp; Company
- Carsten Lützenkirchen, SVP Commercial Operations, DHL Customer Solutions &amp; Innovation
- Andrew Winston, Bestselling Author
Watch this space, and learn more about what's to come over the next few days in our media livestream from this morning: https://www.linkedin.com/events/livestream-dhleraofsustainablel7056178491599273984/
#WeCare #SustainableLogistics #DHLGoGreen #DHLEOSL #DHLSUMMIT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23.849188952214 %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66529579"/>
                  </a:ext>
                </a:extLst>
              </a:tr>
            </a:tbl>
          </a:graphicData>
        </a:graphic>
      </p:graphicFrame>
      <p:sp>
        <p:nvSpPr>
          <p:cNvPr id="4" name="Text Placeholder 3">
            <a:extLst>
              <a:ext uri="{FF2B5EF4-FFF2-40B4-BE49-F238E27FC236}">
                <a16:creationId xmlns:a16="http://schemas.microsoft.com/office/drawing/2014/main" id="{14287658-AE35-4C85-BFA9-022CDA6A8D04}"/>
              </a:ext>
            </a:extLst>
          </p:cNvPr>
          <p:cNvSpPr>
            <a:spLocks noGrp="1"/>
          </p:cNvSpPr>
          <p:nvPr>
            <p:ph type="body" sz="quarter" idx="14"/>
          </p:nvPr>
        </p:nvSpPr>
        <p:spPr/>
        <p:txBody>
          <a:bodyPr/>
          <a:lstStyle/>
          <a:p>
            <a:r>
              <a:rPr lang="en-US"/>
              <a:t>03/01/2021 - 12/31/2023</a:t>
            </a:r>
          </a:p>
        </p:txBody>
      </p:sp>
    </p:spTree>
    <p:extLst>
      <p:ext uri="{BB962C8B-B14F-4D97-AF65-F5344CB8AC3E}">
        <p14:creationId xmlns:p14="http://schemas.microsoft.com/office/powerpoint/2010/main" val="26588699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C4BAB-7A47-4943-B680-772C8D5F00F7}"/>
              </a:ext>
            </a:extLst>
          </p:cNvPr>
          <p:cNvSpPr>
            <a:spLocks noGrp="1"/>
          </p:cNvSpPr>
          <p:nvPr>
            <p:ph type="title"/>
          </p:nvPr>
        </p:nvSpPr>
        <p:spPr/>
        <p:txBody>
          <a:bodyPr/>
          <a:lstStyle/>
          <a:p>
            <a:r>
              <a:rPr lang="en-US"/>
              <a:t>LinkedIn Posts Table | DHL CSI - 24 of 26</a:t>
            </a:r>
          </a:p>
        </p:txBody>
      </p:sp>
      <p:graphicFrame>
        <p:nvGraphicFramePr>
          <p:cNvPr id="5" name="Table Placeholder 4">
            <a:extLst>
              <a:ext uri="{FF2B5EF4-FFF2-40B4-BE49-F238E27FC236}">
                <a16:creationId xmlns:a16="http://schemas.microsoft.com/office/drawing/2014/main" id="{F677E261-F055-41C3-AC8A-91DC8E1DD4E1}"/>
              </a:ext>
            </a:extLst>
          </p:cNvPr>
          <p:cNvGraphicFramePr>
            <a:graphicFrameLocks noGrp="1"/>
          </p:cNvGraphicFramePr>
          <p:nvPr>
            <p:ph type="tbl" sz="quarter" idx="13"/>
            <p:extLst>
              <p:ext uri="{D42A27DB-BD31-4B8C-83A1-F6EECF244321}">
                <p14:modId xmlns:p14="http://schemas.microsoft.com/office/powerpoint/2010/main" val="3480848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65769423"/>
                    </a:ext>
                  </a:extLst>
                </a:gridCol>
                <a:gridCol w="1399032">
                  <a:extLst>
                    <a:ext uri="{9D8B030D-6E8A-4147-A177-3AD203B41FA5}">
                      <a16:colId xmlns:a16="http://schemas.microsoft.com/office/drawing/2014/main" val="428971210"/>
                    </a:ext>
                  </a:extLst>
                </a:gridCol>
                <a:gridCol w="493776">
                  <a:extLst>
                    <a:ext uri="{9D8B030D-6E8A-4147-A177-3AD203B41FA5}">
                      <a16:colId xmlns:a16="http://schemas.microsoft.com/office/drawing/2014/main" val="120265703"/>
                    </a:ext>
                  </a:extLst>
                </a:gridCol>
                <a:gridCol w="493776">
                  <a:extLst>
                    <a:ext uri="{9D8B030D-6E8A-4147-A177-3AD203B41FA5}">
                      <a16:colId xmlns:a16="http://schemas.microsoft.com/office/drawing/2014/main" val="3924999817"/>
                    </a:ext>
                  </a:extLst>
                </a:gridCol>
                <a:gridCol w="493776">
                  <a:extLst>
                    <a:ext uri="{9D8B030D-6E8A-4147-A177-3AD203B41FA5}">
                      <a16:colId xmlns:a16="http://schemas.microsoft.com/office/drawing/2014/main" val="762846812"/>
                    </a:ext>
                  </a:extLst>
                </a:gridCol>
                <a:gridCol w="493776">
                  <a:extLst>
                    <a:ext uri="{9D8B030D-6E8A-4147-A177-3AD203B41FA5}">
                      <a16:colId xmlns:a16="http://schemas.microsoft.com/office/drawing/2014/main" val="1306411266"/>
                    </a:ext>
                  </a:extLst>
                </a:gridCol>
                <a:gridCol w="493776">
                  <a:extLst>
                    <a:ext uri="{9D8B030D-6E8A-4147-A177-3AD203B41FA5}">
                      <a16:colId xmlns:a16="http://schemas.microsoft.com/office/drawing/2014/main" val="270540113"/>
                    </a:ext>
                  </a:extLst>
                </a:gridCol>
                <a:gridCol w="493776">
                  <a:extLst>
                    <a:ext uri="{9D8B030D-6E8A-4147-A177-3AD203B41FA5}">
                      <a16:colId xmlns:a16="http://schemas.microsoft.com/office/drawing/2014/main" val="3202224493"/>
                    </a:ext>
                  </a:extLst>
                </a:gridCol>
                <a:gridCol w="493776">
                  <a:extLst>
                    <a:ext uri="{9D8B030D-6E8A-4147-A177-3AD203B41FA5}">
                      <a16:colId xmlns:a16="http://schemas.microsoft.com/office/drawing/2014/main" val="2494445179"/>
                    </a:ext>
                  </a:extLst>
                </a:gridCol>
                <a:gridCol w="493776">
                  <a:extLst>
                    <a:ext uri="{9D8B030D-6E8A-4147-A177-3AD203B41FA5}">
                      <a16:colId xmlns:a16="http://schemas.microsoft.com/office/drawing/2014/main" val="2691368342"/>
                    </a:ext>
                  </a:extLst>
                </a:gridCol>
                <a:gridCol w="493776">
                  <a:extLst>
                    <a:ext uri="{9D8B030D-6E8A-4147-A177-3AD203B41FA5}">
                      <a16:colId xmlns:a16="http://schemas.microsoft.com/office/drawing/2014/main" val="3777933896"/>
                    </a:ext>
                  </a:extLst>
                </a:gridCol>
                <a:gridCol w="493776">
                  <a:extLst>
                    <a:ext uri="{9D8B030D-6E8A-4147-A177-3AD203B41FA5}">
                      <a16:colId xmlns:a16="http://schemas.microsoft.com/office/drawing/2014/main" val="2750512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77028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- 2023-04-25 11:47:07</a:t>
                      </a:r>
                      <a:r>
                        <a:rPr kumimoji="0" lang="en-US" sz="1000" b="0" i="0" u="none" strike="noStrike" kern="1200" cap="none" spc="0" normalizeH="0" baseline="0" noProof="0">
                          <a:ln>
                            <a:noFill/>
                          </a:ln>
                          <a:solidFill>
                            <a:prstClr val="black"/>
                          </a:solidFill>
                          <a:effectLst/>
                          <a:uLnTx/>
                          <a:uFillTx/>
                          <a:latin typeface="Calibri"/>
                          <a:ea typeface="+mn-ea"/>
                          <a:cs typeface="+mn-cs"/>
                        </a:rPr>
                        <a:t>
 Great session at LogiPharma yesterday morning: a deep dive into #supplychain agilty and resilience with our host Thorsten Roggenbuck and top notch panelists:
- xxx @xxx
- yyy @ yyy
- zzz @ zzz
Learn more about how our digitally integrated #logistics systems drive agility for your life sciences &amp; healthcare supply chain, drawing on visibility tools and predictive data analytics: https://lnkd.in/deGpyvCn 
#WeCare #logipharma2023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08065641"/>
                  </a:ext>
                </a:extLst>
              </a:tr>
            </a:tbl>
          </a:graphicData>
        </a:graphic>
      </p:graphicFrame>
      <p:sp>
        <p:nvSpPr>
          <p:cNvPr id="4" name="Text Placeholder 3">
            <a:extLst>
              <a:ext uri="{FF2B5EF4-FFF2-40B4-BE49-F238E27FC236}">
                <a16:creationId xmlns:a16="http://schemas.microsoft.com/office/drawing/2014/main" id="{8FE6CDFD-AFF7-4F32-AF64-E4B401175A82}"/>
              </a:ext>
            </a:extLst>
          </p:cNvPr>
          <p:cNvSpPr>
            <a:spLocks noGrp="1"/>
          </p:cNvSpPr>
          <p:nvPr>
            <p:ph type="body" sz="quarter" idx="14"/>
          </p:nvPr>
        </p:nvSpPr>
        <p:spPr/>
        <p:txBody>
          <a:bodyPr/>
          <a:lstStyle/>
          <a:p>
            <a:r>
              <a:rPr lang="en-US"/>
              <a:t>03/01/2021 - 12/31/2023</a:t>
            </a:r>
          </a:p>
        </p:txBody>
      </p:sp>
    </p:spTree>
    <p:extLst>
      <p:ext uri="{BB962C8B-B14F-4D97-AF65-F5344CB8AC3E}">
        <p14:creationId xmlns:p14="http://schemas.microsoft.com/office/powerpoint/2010/main" val="3909765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D7E11-5594-4256-B918-D8A66F8A3229}"/>
              </a:ext>
            </a:extLst>
          </p:cNvPr>
          <p:cNvSpPr>
            <a:spLocks noGrp="1"/>
          </p:cNvSpPr>
          <p:nvPr>
            <p:ph type="title"/>
          </p:nvPr>
        </p:nvSpPr>
        <p:spPr/>
        <p:txBody>
          <a:bodyPr/>
          <a:lstStyle/>
          <a:p>
            <a:r>
              <a:rPr lang="en-US"/>
              <a:t>LinkedIn Posts Table | DHL CSI - 25 of 26</a:t>
            </a:r>
          </a:p>
        </p:txBody>
      </p:sp>
      <p:graphicFrame>
        <p:nvGraphicFramePr>
          <p:cNvPr id="5" name="Table Placeholder 4">
            <a:extLst>
              <a:ext uri="{FF2B5EF4-FFF2-40B4-BE49-F238E27FC236}">
                <a16:creationId xmlns:a16="http://schemas.microsoft.com/office/drawing/2014/main" id="{7AE07303-6AA1-4A62-A705-17BC39A4E72C}"/>
              </a:ext>
            </a:extLst>
          </p:cNvPr>
          <p:cNvGraphicFramePr>
            <a:graphicFrameLocks noGrp="1"/>
          </p:cNvGraphicFramePr>
          <p:nvPr>
            <p:ph type="tbl" sz="quarter" idx="13"/>
            <p:extLst>
              <p:ext uri="{D42A27DB-BD31-4B8C-83A1-F6EECF244321}">
                <p14:modId xmlns:p14="http://schemas.microsoft.com/office/powerpoint/2010/main" val="4270810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14299433"/>
                    </a:ext>
                  </a:extLst>
                </a:gridCol>
                <a:gridCol w="1399032">
                  <a:extLst>
                    <a:ext uri="{9D8B030D-6E8A-4147-A177-3AD203B41FA5}">
                      <a16:colId xmlns:a16="http://schemas.microsoft.com/office/drawing/2014/main" val="693988547"/>
                    </a:ext>
                  </a:extLst>
                </a:gridCol>
                <a:gridCol w="493776">
                  <a:extLst>
                    <a:ext uri="{9D8B030D-6E8A-4147-A177-3AD203B41FA5}">
                      <a16:colId xmlns:a16="http://schemas.microsoft.com/office/drawing/2014/main" val="4139838069"/>
                    </a:ext>
                  </a:extLst>
                </a:gridCol>
                <a:gridCol w="493776">
                  <a:extLst>
                    <a:ext uri="{9D8B030D-6E8A-4147-A177-3AD203B41FA5}">
                      <a16:colId xmlns:a16="http://schemas.microsoft.com/office/drawing/2014/main" val="4278706409"/>
                    </a:ext>
                  </a:extLst>
                </a:gridCol>
                <a:gridCol w="493776">
                  <a:extLst>
                    <a:ext uri="{9D8B030D-6E8A-4147-A177-3AD203B41FA5}">
                      <a16:colId xmlns:a16="http://schemas.microsoft.com/office/drawing/2014/main" val="657310026"/>
                    </a:ext>
                  </a:extLst>
                </a:gridCol>
                <a:gridCol w="493776">
                  <a:extLst>
                    <a:ext uri="{9D8B030D-6E8A-4147-A177-3AD203B41FA5}">
                      <a16:colId xmlns:a16="http://schemas.microsoft.com/office/drawing/2014/main" val="66784463"/>
                    </a:ext>
                  </a:extLst>
                </a:gridCol>
                <a:gridCol w="493776">
                  <a:extLst>
                    <a:ext uri="{9D8B030D-6E8A-4147-A177-3AD203B41FA5}">
                      <a16:colId xmlns:a16="http://schemas.microsoft.com/office/drawing/2014/main" val="1088313078"/>
                    </a:ext>
                  </a:extLst>
                </a:gridCol>
                <a:gridCol w="493776">
                  <a:extLst>
                    <a:ext uri="{9D8B030D-6E8A-4147-A177-3AD203B41FA5}">
                      <a16:colId xmlns:a16="http://schemas.microsoft.com/office/drawing/2014/main" val="3984195746"/>
                    </a:ext>
                  </a:extLst>
                </a:gridCol>
                <a:gridCol w="493776">
                  <a:extLst>
                    <a:ext uri="{9D8B030D-6E8A-4147-A177-3AD203B41FA5}">
                      <a16:colId xmlns:a16="http://schemas.microsoft.com/office/drawing/2014/main" val="4130258747"/>
                    </a:ext>
                  </a:extLst>
                </a:gridCol>
                <a:gridCol w="493776">
                  <a:extLst>
                    <a:ext uri="{9D8B030D-6E8A-4147-A177-3AD203B41FA5}">
                      <a16:colId xmlns:a16="http://schemas.microsoft.com/office/drawing/2014/main" val="3052991430"/>
                    </a:ext>
                  </a:extLst>
                </a:gridCol>
                <a:gridCol w="493776">
                  <a:extLst>
                    <a:ext uri="{9D8B030D-6E8A-4147-A177-3AD203B41FA5}">
                      <a16:colId xmlns:a16="http://schemas.microsoft.com/office/drawing/2014/main" val="2000826337"/>
                    </a:ext>
                  </a:extLst>
                </a:gridCol>
                <a:gridCol w="493776">
                  <a:extLst>
                    <a:ext uri="{9D8B030D-6E8A-4147-A177-3AD203B41FA5}">
                      <a16:colId xmlns:a16="http://schemas.microsoft.com/office/drawing/2014/main" val="2902893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92295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- 2023-04-25 09:35:22</a:t>
                      </a:r>
                      <a:r>
                        <a:rPr kumimoji="0" lang="en-US" sz="1000" b="0" i="0" u="none" strike="noStrike" kern="1200" cap="none" spc="0" normalizeH="0" baseline="0" noProof="0">
                          <a:ln>
                            <a:noFill/>
                          </a:ln>
                          <a:solidFill>
                            <a:prstClr val="black"/>
                          </a:solidFill>
                          <a:effectLst/>
                          <a:uLnTx/>
                          <a:uFillTx/>
                          <a:latin typeface="Calibri"/>
                          <a:ea typeface="+mn-ea"/>
                          <a:cs typeface="+mn-cs"/>
                        </a:rPr>
                        <a:t>
 Good morning from LogiPharma! We're all set up here at Booth 82: Stéphane Zegers and Cristina Tornaghi are ready for many insightful, thought-provoking exchanges. And don't miss our sessions TODAY:
- Panel: Driving Agility and Resilience - starting now!
- Panel: Digital Twins - 12:25
- Masterclass: How to leverage digital visualization and innovative methodologies to optimize inventory - 16:15 pm, Room 2
#WeCare #logipharma2023 #pharmaceuticals #pharma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11.235605353252 %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57336279"/>
                  </a:ext>
                </a:extLst>
              </a:tr>
            </a:tbl>
          </a:graphicData>
        </a:graphic>
      </p:graphicFrame>
      <p:sp>
        <p:nvSpPr>
          <p:cNvPr id="4" name="Text Placeholder 3">
            <a:extLst>
              <a:ext uri="{FF2B5EF4-FFF2-40B4-BE49-F238E27FC236}">
                <a16:creationId xmlns:a16="http://schemas.microsoft.com/office/drawing/2014/main" id="{448750EC-18B2-4B11-BDD2-6373DE560CA0}"/>
              </a:ext>
            </a:extLst>
          </p:cNvPr>
          <p:cNvSpPr>
            <a:spLocks noGrp="1"/>
          </p:cNvSpPr>
          <p:nvPr>
            <p:ph type="body" sz="quarter" idx="14"/>
          </p:nvPr>
        </p:nvSpPr>
        <p:spPr/>
        <p:txBody>
          <a:bodyPr/>
          <a:lstStyle/>
          <a:p>
            <a:r>
              <a:rPr lang="en-US"/>
              <a:t>03/01/2021 - 12/31/2023</a:t>
            </a:r>
          </a:p>
        </p:txBody>
      </p:sp>
    </p:spTree>
    <p:extLst>
      <p:ext uri="{BB962C8B-B14F-4D97-AF65-F5344CB8AC3E}">
        <p14:creationId xmlns:p14="http://schemas.microsoft.com/office/powerpoint/2010/main" val="26084625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DA0BB-8238-41F3-8813-C0B60727F2BB}"/>
              </a:ext>
            </a:extLst>
          </p:cNvPr>
          <p:cNvSpPr>
            <a:spLocks noGrp="1"/>
          </p:cNvSpPr>
          <p:nvPr>
            <p:ph type="title"/>
          </p:nvPr>
        </p:nvSpPr>
        <p:spPr/>
        <p:txBody>
          <a:bodyPr/>
          <a:lstStyle/>
          <a:p>
            <a:r>
              <a:rPr lang="en-US"/>
              <a:t>LinkedIn Posts Table | DHL CSI - 26 of 26</a:t>
            </a:r>
          </a:p>
        </p:txBody>
      </p:sp>
      <p:graphicFrame>
        <p:nvGraphicFramePr>
          <p:cNvPr id="5" name="Table Placeholder 4">
            <a:extLst>
              <a:ext uri="{FF2B5EF4-FFF2-40B4-BE49-F238E27FC236}">
                <a16:creationId xmlns:a16="http://schemas.microsoft.com/office/drawing/2014/main" id="{211BA63F-EFD6-4A30-A102-7BABEA9AE86A}"/>
              </a:ext>
            </a:extLst>
          </p:cNvPr>
          <p:cNvGraphicFramePr>
            <a:graphicFrameLocks noGrp="1"/>
          </p:cNvGraphicFramePr>
          <p:nvPr>
            <p:ph type="tbl" sz="quarter" idx="13"/>
            <p:extLst>
              <p:ext uri="{D42A27DB-BD31-4B8C-83A1-F6EECF244321}">
                <p14:modId xmlns:p14="http://schemas.microsoft.com/office/powerpoint/2010/main" val="1463220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52305052"/>
                    </a:ext>
                  </a:extLst>
                </a:gridCol>
                <a:gridCol w="1399032">
                  <a:extLst>
                    <a:ext uri="{9D8B030D-6E8A-4147-A177-3AD203B41FA5}">
                      <a16:colId xmlns:a16="http://schemas.microsoft.com/office/drawing/2014/main" val="1558572387"/>
                    </a:ext>
                  </a:extLst>
                </a:gridCol>
                <a:gridCol w="493776">
                  <a:extLst>
                    <a:ext uri="{9D8B030D-6E8A-4147-A177-3AD203B41FA5}">
                      <a16:colId xmlns:a16="http://schemas.microsoft.com/office/drawing/2014/main" val="3136955711"/>
                    </a:ext>
                  </a:extLst>
                </a:gridCol>
                <a:gridCol w="493776">
                  <a:extLst>
                    <a:ext uri="{9D8B030D-6E8A-4147-A177-3AD203B41FA5}">
                      <a16:colId xmlns:a16="http://schemas.microsoft.com/office/drawing/2014/main" val="689103612"/>
                    </a:ext>
                  </a:extLst>
                </a:gridCol>
                <a:gridCol w="493776">
                  <a:extLst>
                    <a:ext uri="{9D8B030D-6E8A-4147-A177-3AD203B41FA5}">
                      <a16:colId xmlns:a16="http://schemas.microsoft.com/office/drawing/2014/main" val="2345334414"/>
                    </a:ext>
                  </a:extLst>
                </a:gridCol>
                <a:gridCol w="493776">
                  <a:extLst>
                    <a:ext uri="{9D8B030D-6E8A-4147-A177-3AD203B41FA5}">
                      <a16:colId xmlns:a16="http://schemas.microsoft.com/office/drawing/2014/main" val="1801208951"/>
                    </a:ext>
                  </a:extLst>
                </a:gridCol>
                <a:gridCol w="493776">
                  <a:extLst>
                    <a:ext uri="{9D8B030D-6E8A-4147-A177-3AD203B41FA5}">
                      <a16:colId xmlns:a16="http://schemas.microsoft.com/office/drawing/2014/main" val="3324484052"/>
                    </a:ext>
                  </a:extLst>
                </a:gridCol>
                <a:gridCol w="493776">
                  <a:extLst>
                    <a:ext uri="{9D8B030D-6E8A-4147-A177-3AD203B41FA5}">
                      <a16:colId xmlns:a16="http://schemas.microsoft.com/office/drawing/2014/main" val="4041319993"/>
                    </a:ext>
                  </a:extLst>
                </a:gridCol>
                <a:gridCol w="493776">
                  <a:extLst>
                    <a:ext uri="{9D8B030D-6E8A-4147-A177-3AD203B41FA5}">
                      <a16:colId xmlns:a16="http://schemas.microsoft.com/office/drawing/2014/main" val="2702368304"/>
                    </a:ext>
                  </a:extLst>
                </a:gridCol>
                <a:gridCol w="493776">
                  <a:extLst>
                    <a:ext uri="{9D8B030D-6E8A-4147-A177-3AD203B41FA5}">
                      <a16:colId xmlns:a16="http://schemas.microsoft.com/office/drawing/2014/main" val="1266828794"/>
                    </a:ext>
                  </a:extLst>
                </a:gridCol>
                <a:gridCol w="493776">
                  <a:extLst>
                    <a:ext uri="{9D8B030D-6E8A-4147-A177-3AD203B41FA5}">
                      <a16:colId xmlns:a16="http://schemas.microsoft.com/office/drawing/2014/main" val="4125762784"/>
                    </a:ext>
                  </a:extLst>
                </a:gridCol>
                <a:gridCol w="493776">
                  <a:extLst>
                    <a:ext uri="{9D8B030D-6E8A-4147-A177-3AD203B41FA5}">
                      <a16:colId xmlns:a16="http://schemas.microsoft.com/office/drawing/2014/main" val="1635792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64678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- 2023-04-23 11:26:10</a:t>
                      </a:r>
                      <a:r>
                        <a:rPr kumimoji="0" lang="en-US" sz="1000" b="0" i="0" u="none" strike="noStrike" kern="1200" cap="none" spc="0" normalizeH="0" baseline="0" noProof="0">
                          <a:ln>
                            <a:noFill/>
                          </a:ln>
                          <a:solidFill>
                            <a:prstClr val="black"/>
                          </a:solidFill>
                          <a:effectLst/>
                          <a:uLnTx/>
                          <a:uFillTx/>
                          <a:latin typeface="Calibri"/>
                          <a:ea typeface="+mn-ea"/>
                          <a:cs typeface="+mn-cs"/>
                        </a:rPr>
                        <a:t>
 Ahead of this year's #WorldImmunizationWeek, we're so proud to deliver #immunizations to patients, doctors and clinics across the globe. From the first protections we offer our children, to cutting edge COVID-19 vaccines, our powerful network and deep logistics expertise in the life sciences and #healthcare sector ensure that as a global community, we can get back on track with essential immunizations for all.
Learn more about DHL Life Sciences &amp; Healthcare: https://lnkd.in/deGpyvCn
#WeCare #vaccines World Health Organization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9.8726114649682 %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98417919"/>
                  </a:ext>
                </a:extLst>
              </a:tr>
            </a:tbl>
          </a:graphicData>
        </a:graphic>
      </p:graphicFrame>
      <p:sp>
        <p:nvSpPr>
          <p:cNvPr id="4" name="Text Placeholder 3">
            <a:extLst>
              <a:ext uri="{FF2B5EF4-FFF2-40B4-BE49-F238E27FC236}">
                <a16:creationId xmlns:a16="http://schemas.microsoft.com/office/drawing/2014/main" id="{C658F219-DD6B-4C85-9DD7-5DF9ACFCEA4A}"/>
              </a:ext>
            </a:extLst>
          </p:cNvPr>
          <p:cNvSpPr>
            <a:spLocks noGrp="1"/>
          </p:cNvSpPr>
          <p:nvPr>
            <p:ph type="body" sz="quarter" idx="14"/>
          </p:nvPr>
        </p:nvSpPr>
        <p:spPr/>
        <p:txBody>
          <a:bodyPr/>
          <a:lstStyle/>
          <a:p>
            <a:r>
              <a:rPr lang="en-US"/>
              <a:t>03/01/2021 - 12/31/2023</a:t>
            </a:r>
          </a:p>
        </p:txBody>
      </p:sp>
    </p:spTree>
    <p:extLst>
      <p:ext uri="{BB962C8B-B14F-4D97-AF65-F5344CB8AC3E}">
        <p14:creationId xmlns:p14="http://schemas.microsoft.com/office/powerpoint/2010/main" val="41659958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7949</Words>
  <Application>Microsoft Office PowerPoint</Application>
  <PresentationFormat>On-screen Show (4:3)</PresentationFormat>
  <Paragraphs>1912</Paragraphs>
  <Slides>54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54</vt:i4>
      </vt:variant>
    </vt:vector>
  </HeadingPairs>
  <TitlesOfParts>
    <vt:vector size="57" baseType="lpstr">
      <vt:lpstr>Calibri</vt:lpstr>
      <vt:lpstr>Arial</vt:lpstr>
      <vt:lpstr>quintly_template</vt:lpstr>
      <vt:lpstr>DHL CSI LinkedIN Showcase LSH</vt:lpstr>
      <vt:lpstr>LinkedIn Followers Total | DHL Life Sciences &amp; Healthcare</vt:lpstr>
      <vt:lpstr>LinkedIn All Impressions Per Month | DHL CSI</vt:lpstr>
      <vt:lpstr>LinkedIn RD-IN Development Month by Month | DHL Life Sciences &amp; Healthcare - 1 of 13</vt:lpstr>
      <vt:lpstr>LinkedIn RD-IN Development Month by Month | DHL Life Sciences &amp; Healthcare - 2 of 13</vt:lpstr>
      <vt:lpstr>LinkedIn RD-IN Development Month by Month | DHL Life Sciences &amp; Healthcare - 3 of 13</vt:lpstr>
      <vt:lpstr>LinkedIn RD-IN Development Month by Month | DHL Life Sciences &amp; Healthcare - 4 of 13</vt:lpstr>
      <vt:lpstr>LinkedIn RD-IN Development Month by Month | DHL Life Sciences &amp; Healthcare - 5 of 13</vt:lpstr>
      <vt:lpstr>LinkedIn RD-IN Development Month by Month | DHL Life Sciences &amp; Healthcare - 6 of 13</vt:lpstr>
      <vt:lpstr>LinkedIn RD-IN Development Month by Month | DHL Life Sciences &amp; Healthcare - 7 of 13</vt:lpstr>
      <vt:lpstr>LinkedIn RD-IN Development Month by Month | DHL Life Sciences &amp; Healthcare - 8 of 13</vt:lpstr>
      <vt:lpstr>LinkedIn RD-IN Development Month by Month | DHL Life Sciences &amp; Healthcare - 9 of 13</vt:lpstr>
      <vt:lpstr>LinkedIn RD-IN Development Month by Month | DHL Life Sciences &amp; Healthcare - 10 of 13</vt:lpstr>
      <vt:lpstr>LinkedIn RD-IN Development Month by Month | DHL Life Sciences &amp; Healthcare - 11 of 13</vt:lpstr>
      <vt:lpstr>LinkedIn RD-IN Development Month by Month | DHL Life Sciences &amp; Healthcare - 12 of 13</vt:lpstr>
      <vt:lpstr>LinkedIn RD-IN Development Month by Month | DHL Life Sciences &amp; Healthcare - 13 of 13</vt:lpstr>
      <vt:lpstr>LinkedIn Top post by x (organic) | DHL Life Sciences &amp; Healthcare - 1 of 11</vt:lpstr>
      <vt:lpstr>LinkedIn Top post by x (organic) | DHL Life Sciences &amp; Healthcare - 2 of 11</vt:lpstr>
      <vt:lpstr>LinkedIn Top post by x (organic) | DHL Life Sciences &amp; Healthcare - 3 of 11</vt:lpstr>
      <vt:lpstr>LinkedIn Top post by x (organic) | DHL Life Sciences &amp; Healthcare - 4 of 11</vt:lpstr>
      <vt:lpstr>LinkedIn Top post by x (organic) | DHL Life Sciences &amp; Healthcare - 5 of 11</vt:lpstr>
      <vt:lpstr>LinkedIn Top post by x (organic) | DHL Life Sciences &amp; Healthcare - 6 of 11</vt:lpstr>
      <vt:lpstr>LinkedIn Top post by x (organic) | DHL Life Sciences &amp; Healthcare - 7 of 11</vt:lpstr>
      <vt:lpstr>LinkedIn Top post by x (organic) | DHL Life Sciences &amp; Healthcare - 8 of 11</vt:lpstr>
      <vt:lpstr>LinkedIn Top post by x (organic) | DHL Life Sciences &amp; Healthcare - 9 of 11</vt:lpstr>
      <vt:lpstr>LinkedIn Top post by x (organic) | DHL Life Sciences &amp; Healthcare - 10 of 11</vt:lpstr>
      <vt:lpstr>LinkedIn Top post by x (organic) | DHL Life Sciences &amp; Healthcare - 11 of 11</vt:lpstr>
      <vt:lpstr>LinkedIn Post Impressions | DHL Life Sciences &amp; Healthcare</vt:lpstr>
      <vt:lpstr>LinkedIn Posts Table | DHL CSI - 1 of 26</vt:lpstr>
      <vt:lpstr>LinkedIn Posts Table | DHL CSI - 2 of 26</vt:lpstr>
      <vt:lpstr>LinkedIn Posts Table | DHL CSI - 3 of 26</vt:lpstr>
      <vt:lpstr>LinkedIn Posts Table | DHL CSI - 4 of 26</vt:lpstr>
      <vt:lpstr>LinkedIn Posts Table | DHL CSI - 5 of 26</vt:lpstr>
      <vt:lpstr>LinkedIn Posts Table | DHL CSI - 6 of 26</vt:lpstr>
      <vt:lpstr>LinkedIn Posts Table | DHL CSI - 7 of 26</vt:lpstr>
      <vt:lpstr>LinkedIn Posts Table | DHL CSI - 8 of 26</vt:lpstr>
      <vt:lpstr>LinkedIn Posts Table | DHL CSI - 9 of 26</vt:lpstr>
      <vt:lpstr>LinkedIn Posts Table | DHL CSI - 10 of 26</vt:lpstr>
      <vt:lpstr>LinkedIn Posts Table | DHL CSI - 11 of 26</vt:lpstr>
      <vt:lpstr>LinkedIn Posts Table | DHL CSI - 12 of 26</vt:lpstr>
      <vt:lpstr>LinkedIn Posts Table | DHL CSI - 13 of 26</vt:lpstr>
      <vt:lpstr>LinkedIn Posts Table | DHL CSI - 14 of 26</vt:lpstr>
      <vt:lpstr>LinkedIn Posts Table | DHL CSI - 15 of 26</vt:lpstr>
      <vt:lpstr>LinkedIn Posts Table | DHL CSI - 16 of 26</vt:lpstr>
      <vt:lpstr>LinkedIn Posts Table | DHL CSI - 17 of 26</vt:lpstr>
      <vt:lpstr>LinkedIn Posts Table | DHL CSI - 18 of 26</vt:lpstr>
      <vt:lpstr>LinkedIn Posts Table | DHL CSI - 19 of 26</vt:lpstr>
      <vt:lpstr>LinkedIn Posts Table | DHL CSI - 20 of 26</vt:lpstr>
      <vt:lpstr>LinkedIn Posts Table | DHL CSI - 21 of 26</vt:lpstr>
      <vt:lpstr>LinkedIn Posts Table | DHL CSI - 22 of 26</vt:lpstr>
      <vt:lpstr>LinkedIn Posts Table | DHL CSI - 23 of 26</vt:lpstr>
      <vt:lpstr>LinkedIn Posts Table | DHL CSI - 24 of 26</vt:lpstr>
      <vt:lpstr>LinkedIn Posts Table | DHL CSI - 25 of 26</vt:lpstr>
      <vt:lpstr>LinkedIn Posts Table | DHL CSI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DHL CSI LinkedIN Showcase LSH</dc:title>
  <dc:creator>Frederik Born</dc:creator>
  <cp:lastModifiedBy>Frederik Born</cp:lastModifiedBy>
  <cp:revision>1</cp:revision>
  <dcterms:created xsi:type="dcterms:W3CDTF">2023-05-25T07:22:55Z</dcterms:created>
  <dcterms:modified xsi:type="dcterms:W3CDTF">2023-05-25T07:26:00Z</dcterms:modified>
</cp:coreProperties>
</file>